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9" r:id="rId2"/>
    <p:sldId id="463" r:id="rId3"/>
    <p:sldId id="480" r:id="rId4"/>
    <p:sldId id="485" r:id="rId5"/>
    <p:sldId id="481" r:id="rId6"/>
    <p:sldId id="471" r:id="rId7"/>
    <p:sldId id="468" r:id="rId8"/>
    <p:sldId id="472" r:id="rId9"/>
    <p:sldId id="477" r:id="rId10"/>
    <p:sldId id="474" r:id="rId11"/>
    <p:sldId id="470" r:id="rId12"/>
    <p:sldId id="441" r:id="rId13"/>
    <p:sldId id="317" r:id="rId14"/>
    <p:sldId id="332" r:id="rId15"/>
    <p:sldId id="299" r:id="rId16"/>
    <p:sldId id="295" r:id="rId17"/>
    <p:sldId id="396" r:id="rId18"/>
    <p:sldId id="421" r:id="rId19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464" autoAdjust="0"/>
    <p:restoredTop sz="84022" autoAdjust="0"/>
  </p:normalViewPr>
  <p:slideViewPr>
    <p:cSldViewPr snapToGrid="0">
      <p:cViewPr varScale="1">
        <p:scale>
          <a:sx n="62" d="100"/>
          <a:sy n="62" d="100"/>
        </p:scale>
        <p:origin x="9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0308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 smtClean="0"/>
              <a:t>Em geral, os algoritmos de aprendizado de máquina não apresentam bom desempenho quando 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têm escalas muito diferentes.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que</a:t>
            </a:r>
            <a:r>
              <a:rPr lang="pt-BR" sz="1200" baseline="0" noProof="0" dirty="0" smtClean="0"/>
              <a:t> utilizam</a:t>
            </a:r>
            <a:r>
              <a:rPr lang="pt-BR" sz="1200" noProof="0" dirty="0" smtClean="0"/>
              <a:t> distância como métrica de erro, como por exemplo Gradiente Descendente, RNA, KNN, K-means e SVM, são os mais afetados por</a:t>
            </a:r>
            <a:r>
              <a:rPr lang="pt-BR" sz="1200" baseline="0" noProof="0" dirty="0" smtClean="0"/>
              <a:t> atributos com diferentes intervalos de variação</a:t>
            </a:r>
            <a:r>
              <a:rPr lang="pt-BR" sz="1200" noProof="0" dirty="0" smtClean="0"/>
              <a:t>. Isso ocorre porque</a:t>
            </a:r>
            <a:r>
              <a:rPr lang="pt-BR" sz="1200" baseline="0" noProof="0" dirty="0" smtClean="0"/>
              <a:t> esses algoritmos</a:t>
            </a:r>
            <a:r>
              <a:rPr lang="pt-BR" sz="1200" noProof="0" dirty="0" smtClean="0"/>
              <a:t> usam distâncias entre pontos de dados para determinar sua similaridade.</a:t>
            </a:r>
          </a:p>
          <a:p>
            <a:endParaRPr lang="pt-BR" sz="1200" noProof="0" dirty="0" smtClean="0"/>
          </a:p>
          <a:p>
            <a:pPr algn="just"/>
            <a:r>
              <a:rPr lang="pt-BR" dirty="0" smtClean="0"/>
              <a:t>Em algumas situações, alguns </a:t>
            </a:r>
            <a:r>
              <a:rPr lang="pt-BR" b="1" dirty="0" smtClean="0"/>
              <a:t>atributos</a:t>
            </a:r>
            <a:r>
              <a:rPr lang="pt-BR" dirty="0" smtClean="0"/>
              <a:t> acabam sendo dominantes sobre os demais no sentido de que exercerem grande influência sobre o </a:t>
            </a:r>
            <a:r>
              <a:rPr lang="pt-BR" b="1" i="1" dirty="0" smtClean="0"/>
              <a:t>erro</a:t>
            </a:r>
            <a:r>
              <a:rPr lang="pt-BR" dirty="0" smtClean="0"/>
              <a:t> cometido pelo modelo. </a:t>
            </a:r>
          </a:p>
          <a:p>
            <a:pPr algn="just"/>
            <a:r>
              <a:rPr lang="pt-BR" dirty="0" smtClean="0"/>
              <a:t>Isto pode ocorrer devido à grande diferença de magnitude entre os atributos.</a:t>
            </a:r>
          </a:p>
          <a:p>
            <a:pPr algn="just"/>
            <a:r>
              <a:rPr lang="pt-BR" dirty="0" smtClean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 smtClean="0"/>
              <a:t>As diferenças entre as magnitudes dos atributos faz com que as superfícies de erro tenham formato de vale, dificultando a convergência dos algoritmos.</a:t>
            </a:r>
            <a:endParaRPr lang="pt-BR" sz="120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muitos algoritmos de ML calculam a distância entre dois pontos pela distância euclidiana. Se um das</a:t>
            </a:r>
            <a:r>
              <a:rPr lang="pt-BR" sz="1200" baseline="0" noProof="0" dirty="0" smtClean="0"/>
              <a:t> features </a:t>
            </a:r>
            <a:r>
              <a:rPr lang="pt-BR" sz="1200" noProof="0" dirty="0" smtClean="0"/>
              <a:t>tiver uma faixa de valores muito maior do que o</a:t>
            </a:r>
            <a:r>
              <a:rPr lang="pt-BR" sz="1200" baseline="0" noProof="0" dirty="0" smtClean="0"/>
              <a:t> de outra feature</a:t>
            </a:r>
            <a:r>
              <a:rPr lang="pt-BR" sz="1200" noProof="0" dirty="0" smtClean="0"/>
              <a:t>, o</a:t>
            </a:r>
            <a:r>
              <a:rPr lang="pt-BR" sz="1200" baseline="0" noProof="0" dirty="0" smtClean="0"/>
              <a:t> cálculo da </a:t>
            </a:r>
            <a:r>
              <a:rPr lang="pt-BR" sz="1200" noProof="0" dirty="0" smtClean="0"/>
              <a:t>distância será regido por essa</a:t>
            </a:r>
            <a:r>
              <a:rPr lang="pt-BR" sz="1200" baseline="0" noProof="0" dirty="0" smtClean="0"/>
              <a:t> feature </a:t>
            </a:r>
            <a:r>
              <a:rPr lang="pt-BR" sz="1200" noProof="0" dirty="0" smtClean="0"/>
              <a:t>em particular. Portanto, a</a:t>
            </a:r>
            <a:r>
              <a:rPr lang="pt-BR" sz="1200" baseline="0" noProof="0" dirty="0" smtClean="0"/>
              <a:t> variação </a:t>
            </a:r>
            <a:r>
              <a:rPr lang="pt-BR" sz="1200" noProof="0" dirty="0" smtClean="0"/>
              <a:t>de todos os recursos deve ser escalonada para que cada feature contribua com mesma importância na distância final.</a:t>
            </a:r>
            <a:endParaRPr lang="pt-BR" sz="1200" baseline="0" noProof="0" dirty="0" smtClean="0"/>
          </a:p>
          <a:p>
            <a:endParaRPr lang="pt-BR" sz="1200" noProof="0" dirty="0" smtClean="0"/>
          </a:p>
          <a:p>
            <a:r>
              <a:rPr lang="pt-BR" sz="1200" noProof="0" dirty="0" smtClean="0"/>
              <a:t>O escalonamento de features é uma técnica para padronizar/normalizar as</a:t>
            </a:r>
            <a:r>
              <a:rPr lang="pt-BR" sz="1200" baseline="0" noProof="0" dirty="0" smtClean="0"/>
              <a:t> features</a:t>
            </a:r>
            <a:r>
              <a:rPr lang="pt-BR" sz="1200" noProof="0" dirty="0" smtClean="0"/>
              <a:t> em um intervalo fixo. É realizada durante o pré-processamento de dados para lidar com magnitudes, valores ou unidades</a:t>
            </a:r>
            <a:r>
              <a:rPr lang="pt-BR" sz="1200" baseline="0" noProof="0" dirty="0" smtClean="0"/>
              <a:t> que tenham grandes variações de valores</a:t>
            </a:r>
            <a:r>
              <a:rPr lang="pt-BR" sz="1200" noProof="0" dirty="0" smtClean="0"/>
              <a:t>. Se o escalonamento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não for feito, um algoritmo de aprendizado de máquina tende a</a:t>
            </a:r>
            <a:r>
              <a:rPr lang="pt-BR" sz="1200" baseline="0" noProof="0" dirty="0" smtClean="0"/>
              <a:t> dar mais importância a valores maiores </a:t>
            </a:r>
            <a:r>
              <a:rPr lang="pt-BR" sz="1200" noProof="0" dirty="0" smtClean="0"/>
              <a:t>e</a:t>
            </a:r>
            <a:r>
              <a:rPr lang="pt-BR" sz="1200" baseline="0" noProof="0" dirty="0" smtClean="0"/>
              <a:t> dar menos importância a valores menores</a:t>
            </a:r>
            <a:r>
              <a:rPr lang="pt-BR" sz="1200" noProof="0" dirty="0" smtClean="0"/>
              <a:t>, independentemente da unidade dos valores.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Por exemplo, se um algoritmo não estiver usando um método de</a:t>
            </a:r>
            <a:r>
              <a:rPr lang="pt-BR" sz="1200" baseline="0" noProof="0" dirty="0" smtClean="0"/>
              <a:t> escalonamento</a:t>
            </a:r>
            <a:r>
              <a:rPr lang="pt-BR" sz="1200" noProof="0" dirty="0" smtClean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 smtClean="0"/>
              <a:t> de features </a:t>
            </a:r>
            <a:r>
              <a:rPr lang="pt-BR" sz="1200" noProof="0" dirty="0" smtClean="0"/>
              <a:t>para trazer todos os valores para as mesmas magnitudes e, assim, resolver esse problema.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Intuição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O algoritmo de ML vê apenas números - alguns variando em milhares e outros em torno de dezenas e assume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que números maiores</a:t>
            </a:r>
            <a:r>
              <a:rPr lang="pt-BR" sz="1200" baseline="0" noProof="0" dirty="0" smtClean="0"/>
              <a:t> tem maior importância</a:t>
            </a:r>
            <a:r>
              <a:rPr lang="pt-BR" sz="1200" noProof="0" dirty="0" smtClean="0"/>
              <a:t>. Portanto, valores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maiores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começam a desempenhar um papel mais decisivo no treinamento do modelo.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É aí que está o problema. A importância da população não é</a:t>
            </a:r>
            <a:r>
              <a:rPr lang="pt-BR" sz="1200" baseline="0" noProof="0" dirty="0" smtClean="0"/>
              <a:t> maior do que a importância da idade média, os dois valores não podem ser comparados</a:t>
            </a:r>
            <a:r>
              <a:rPr lang="pt-BR" sz="1200" noProof="0" dirty="0" smtClean="0"/>
              <a:t>. Porém, o algoritmo supõe que, desde 54000&gt; 51,7 e 130000&gt; 45,9, e</a:t>
            </a:r>
            <a:r>
              <a:rPr lang="pt-BR" sz="1200" baseline="0" noProof="0" dirty="0" smtClean="0"/>
              <a:t> </a:t>
            </a:r>
            <a:r>
              <a:rPr lang="pt-BR" sz="1200" noProof="0" dirty="0" smtClean="0"/>
              <a:t>portanto, a população é uma feature mais importante, o que é incorreto.</a:t>
            </a:r>
          </a:p>
          <a:p>
            <a:endParaRPr lang="pt-BR" sz="1200" noProof="0" dirty="0" smtClean="0"/>
          </a:p>
          <a:p>
            <a:r>
              <a:rPr lang="pt-BR" sz="1200" noProof="0" dirty="0" smtClean="0"/>
              <a:t>Esse problema ocorre com todo algoritmo que se baseia no cálculo da distância durante a fase de treinamento.</a:t>
            </a:r>
          </a:p>
          <a:p>
            <a:endParaRPr lang="pt-BR" sz="1200" noProof="0" dirty="0" smtClean="0"/>
          </a:p>
          <a:p>
            <a:r>
              <a:rPr lang="pt-BR" sz="1200" b="1" noProof="0" dirty="0" smtClean="0"/>
              <a:t>Escalonamento de </a:t>
            </a:r>
            <a:r>
              <a:rPr lang="pt-BR" sz="1200" b="1" u="sng" noProof="0" dirty="0" smtClean="0"/>
              <a:t>atributos</a:t>
            </a:r>
            <a:r>
              <a:rPr lang="pt-BR" sz="1200" b="1" noProof="0" dirty="0" smtClean="0"/>
              <a:t>/features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r>
              <a:rPr lang="pt-BR" sz="1200" dirty="0" smtClean="0"/>
              <a:t>Existem duas maneiras comuns de fazer com que todos os atributos tenham a mesma escala: escalonamento</a:t>
            </a:r>
            <a:r>
              <a:rPr lang="pt-BR" sz="1200" baseline="0" dirty="0" smtClean="0"/>
              <a:t> min-max (também conhecido como normalização)</a:t>
            </a:r>
            <a:r>
              <a:rPr lang="pt-BR" sz="1200" dirty="0" smtClean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 smtClean="0"/>
              <a:t>Em</a:t>
            </a:r>
            <a:r>
              <a:rPr lang="pt-BR" sz="1200" baseline="0" dirty="0" smtClean="0"/>
              <a:t> alguns casos</a:t>
            </a:r>
            <a:r>
              <a:rPr lang="pt-BR" sz="1200" dirty="0" smtClean="0"/>
              <a:t>, ajuda a acelerar a</a:t>
            </a:r>
            <a:r>
              <a:rPr lang="pt-BR" sz="1200" baseline="0" dirty="0" smtClean="0"/>
              <a:t> convergência de </a:t>
            </a:r>
            <a:r>
              <a:rPr lang="pt-BR" sz="1200" dirty="0" smtClean="0"/>
              <a:t>um algoritmo,</a:t>
            </a:r>
            <a:r>
              <a:rPr lang="pt-BR" sz="1200" baseline="0" dirty="0" smtClean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 smtClean="0"/>
              <a:t>É aplicado durante pré-processamento dos exemplos de treinamento (i.e., features).</a:t>
            </a:r>
            <a:endParaRPr lang="nl-BE" sz="1200" dirty="0" smtClean="0"/>
          </a:p>
          <a:p>
            <a:endParaRPr lang="pt-BR" sz="1200" noProof="0" dirty="0" smtClean="0"/>
          </a:p>
          <a:p>
            <a:r>
              <a:rPr lang="pt-BR" sz="1200" b="1" noProof="0" dirty="0" smtClean="0"/>
              <a:t>Vantagens</a:t>
            </a:r>
            <a:r>
              <a:rPr lang="pt-BR" sz="1200" noProof="0" dirty="0" smtClean="0"/>
              <a:t>:</a:t>
            </a:r>
          </a:p>
          <a:p>
            <a:endParaRPr lang="pt-BR" sz="1200" noProof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Possibilita comparar o peso/influência de cada feature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 smtClean="0"/>
              <a:t>Melhora o desempenho e a estabilidade do treinamento do modelo.</a:t>
            </a:r>
          </a:p>
          <a:p>
            <a:endParaRPr lang="pt-BR" sz="1200" noProof="0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65951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5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https://mybinder.org/v2/gh/zz4fap/t319_aprendizado_de_maquina/main?filepath=notebooks%2Fregression%2Fescalonamento_de_atributos</a:t>
            </a:r>
            <a:r>
              <a:rPr lang="pt-BR" u="none" dirty="0" smtClean="0">
                <a:solidFill>
                  <a:srgbClr val="00B0F0"/>
                </a:solidFill>
              </a:rPr>
              <a:t>.ipynb</a:t>
            </a:r>
            <a:endParaRPr lang="pt-BR" u="none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135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 smtClean="0"/>
              <a:t>Exemplo</a:t>
            </a:r>
            <a:r>
              <a:rPr lang="pt-BR" noProof="0" dirty="0" smtClean="0"/>
              <a:t>: </a:t>
            </a:r>
            <a:r>
              <a:rPr lang="pt-BR" dirty="0" smtClean="0"/>
              <a:t>https://mybinder.org/v2/gh/zz4fap/t319_aprendizado_de_maquina/main?filepath=notebooks%2Fregression%2Fpolynomial_regression.ipynb</a:t>
            </a:r>
            <a:endParaRPr lang="pt-BR" u="none" dirty="0" smtClean="0"/>
          </a:p>
          <a:p>
            <a:endParaRPr lang="pt-BR" dirty="0" smtClean="0"/>
          </a:p>
          <a:p>
            <a:r>
              <a:rPr lang="pt-BR" dirty="0" smtClean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 smtClean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 smtClean="0"/>
              <a:t>A flexibilidade do modelo é tão alta que ele aprende também o ruído presente no conjunto de treinamento.</a:t>
            </a:r>
          </a:p>
          <a:p>
            <a:r>
              <a:rPr lang="pt-BR" dirty="0" smtClean="0"/>
              <a:t>O modelo com polinômio de grau 2 se ajusta bem aos exemplos, mas sem acertá-los perfeitamente. Este é provavelmente o modelo ótimo em termos da </a:t>
            </a:r>
            <a:r>
              <a:rPr lang="pt-BR" b="1" i="1" dirty="0" smtClean="0"/>
              <a:t>relação de compromisso</a:t>
            </a:r>
            <a:r>
              <a:rPr lang="pt-BR" dirty="0" smtClean="0"/>
              <a:t> entre os erros de </a:t>
            </a:r>
            <a:r>
              <a:rPr lang="pt-BR" b="1" dirty="0" smtClean="0"/>
              <a:t>flexibilidade </a:t>
            </a:r>
            <a:r>
              <a:rPr lang="pt-BR" dirty="0" smtClean="0"/>
              <a:t>e de </a:t>
            </a:r>
            <a:r>
              <a:rPr lang="pt-BR" b="1" dirty="0" smtClean="0"/>
              <a:t>generalização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92010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É importante salientar que</a:t>
            </a:r>
            <a:r>
              <a:rPr lang="pt-BR" baseline="0" dirty="0" smtClean="0"/>
              <a:t> </a:t>
            </a:r>
            <a:r>
              <a:rPr lang="pt-BR" dirty="0" smtClean="0"/>
              <a:t>todos os esforços de construção de um modelo são limitados pelos dados existentes. Para muitos problemas, o</a:t>
            </a:r>
            <a:r>
              <a:rPr lang="pt-BR" baseline="0" dirty="0" smtClean="0"/>
              <a:t> conjunto de dados </a:t>
            </a:r>
            <a:r>
              <a:rPr lang="pt-BR" dirty="0" smtClean="0"/>
              <a:t>pode ter um número limitado de amostras, ele</a:t>
            </a:r>
            <a:r>
              <a:rPr lang="pt-BR" baseline="0" dirty="0" smtClean="0"/>
              <a:t> </a:t>
            </a:r>
            <a:r>
              <a:rPr lang="pt-BR" dirty="0" smtClean="0"/>
              <a:t>pode ser de qualidade inferior à desejável e/ou ele pode não ser representativo</a:t>
            </a:r>
            <a:r>
              <a:rPr lang="pt-BR" baseline="0" dirty="0" smtClean="0"/>
              <a:t> </a:t>
            </a:r>
            <a:r>
              <a:rPr lang="pt-BR" dirty="0" smtClean="0"/>
              <a:t>de amostras futuras.</a:t>
            </a:r>
          </a:p>
          <a:p>
            <a:endParaRPr lang="pt-BR" dirty="0" smtClean="0"/>
          </a:p>
          <a:p>
            <a:r>
              <a:rPr lang="pt-BR" dirty="0" smtClean="0"/>
              <a:t>Trabalhando com base na</a:t>
            </a:r>
            <a:r>
              <a:rPr lang="pt-BR" baseline="0" dirty="0" smtClean="0"/>
              <a:t> </a:t>
            </a:r>
            <a:r>
              <a:rPr lang="pt-BR" dirty="0" smtClean="0"/>
              <a:t>suposição</a:t>
            </a:r>
            <a:r>
              <a:rPr lang="pt-BR" baseline="0" dirty="0" smtClean="0"/>
              <a:t> de que o conjunto que temos é representativo e de boa qualidade</a:t>
            </a:r>
            <a:r>
              <a:rPr lang="pt-BR" dirty="0" smtClean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 smtClean="0"/>
          </a:p>
          <a:p>
            <a:r>
              <a:rPr lang="pt-BR" dirty="0" smtClean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 smtClean="0"/>
          </a:p>
          <a:p>
            <a:r>
              <a:rPr lang="pt-BR" dirty="0" smtClean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="0" baseline="0" dirty="0" smtClean="0"/>
              <a:t> muito baixa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 smtClean="0"/>
              <a:t>O modelo com polinômio de grau 30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 </a:t>
            </a:r>
            <a:r>
              <a:rPr lang="pt-BR" b="0" baseline="0" dirty="0" smtClean="0"/>
              <a:t>muito alta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muito baixo.</a:t>
            </a:r>
            <a:endParaRPr lang="pt-BR" b="1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baseline="0" dirty="0" smtClean="0"/>
              <a:t> tem </a:t>
            </a:r>
            <a:r>
              <a:rPr lang="pt-BR" b="1" baseline="0" dirty="0" smtClean="0"/>
              <a:t>capacidade</a:t>
            </a:r>
            <a:r>
              <a:rPr lang="pt-BR" baseline="0" dirty="0" smtClean="0"/>
              <a:t> média e </a:t>
            </a:r>
            <a:r>
              <a:rPr lang="pt-BR" b="1" baseline="0" dirty="0" smtClean="0"/>
              <a:t>grau de generalização</a:t>
            </a:r>
            <a:r>
              <a:rPr lang="pt-BR" b="0" baseline="0" dirty="0" smtClean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1 sofre de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30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 smtClean="0"/>
              <a:t>O modelo com polinômio de grau 2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1354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COLAB: https://colab.research.google.com/github/zz4fap/t319_aprendizado_de_maquina/blob/main/labs/Laboratorio5.ipynb</a:t>
            </a:r>
          </a:p>
          <a:p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27/05/2021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41.png"/><Relationship Id="rId18" Type="http://schemas.openxmlformats.org/officeDocument/2006/relationships/hyperlink" Target="https://mybinder.org/v2/gh/zz4fap/t319_aprendizado_de_maquina/main?filepath=notebooks/regression/escalonamento_de_atributos.ipynb" TargetMode="External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3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5" Type="http://schemas.openxmlformats.org/officeDocument/2006/relationships/image" Target="../media/image15.png"/><Relationship Id="rId10" Type="http://schemas.openxmlformats.org/officeDocument/2006/relationships/image" Target="../media/image370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19_aprendizado_de_maquina/main?filepath=notebooks/regression/polynomial_regression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T319 - Introdução </a:t>
            </a:r>
            <a:r>
              <a:rPr lang="pt-BR" sz="5400" dirty="0"/>
              <a:t>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Regressão </a:t>
            </a:r>
            <a:r>
              <a:rPr lang="pt-BR" b="1" i="1" dirty="0" smtClean="0"/>
              <a:t>Linear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5165"/>
            <a:ext cx="10515600" cy="1325563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4339532"/>
            <a:ext cx="11179630" cy="250613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Polinômios com ordem &gt; 2 tendem a produzir </a:t>
            </a:r>
            <a:r>
              <a:rPr lang="pt-BR" b="1" i="1" dirty="0"/>
              <a:t>aproximações perfeitas </a:t>
            </a:r>
            <a:r>
              <a:rPr lang="pt-BR" dirty="0" smtClean="0"/>
              <a:t>dos exemplos disponíveis, ou seja, o modelo acaba </a:t>
            </a:r>
            <a:r>
              <a:rPr lang="pt-BR" b="1" i="1" dirty="0" smtClean="0"/>
              <a:t>memorizando</a:t>
            </a:r>
            <a:r>
              <a:rPr lang="pt-BR" dirty="0" smtClean="0"/>
              <a:t> os exemplos de treinamento.</a:t>
            </a:r>
            <a:endParaRPr lang="pt-BR" dirty="0"/>
          </a:p>
          <a:p>
            <a:r>
              <a:rPr lang="pt-BR" dirty="0"/>
              <a:t>Porém, essa aproximação se distancia bastante </a:t>
            </a:r>
            <a:r>
              <a:rPr lang="pt-BR" dirty="0" smtClean="0"/>
              <a:t>do modelo gerador.</a:t>
            </a:r>
            <a:endParaRPr lang="pt-BR" dirty="0"/>
          </a:p>
          <a:p>
            <a:r>
              <a:rPr lang="pt-BR" dirty="0"/>
              <a:t>Portanto, esses modelos apresentarão erros </a:t>
            </a:r>
            <a:r>
              <a:rPr lang="pt-BR" dirty="0" smtClean="0"/>
              <a:t>grandes quando </a:t>
            </a:r>
            <a:r>
              <a:rPr lang="pt-BR" dirty="0"/>
              <a:t>forem apresentados a </a:t>
            </a:r>
            <a:r>
              <a:rPr lang="pt-BR" dirty="0" smtClean="0"/>
              <a:t>exemplos de validação (ou seja, não vistos durante o treinamento).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sobreajuste</a:t>
            </a:r>
            <a:r>
              <a:rPr lang="pt-BR" dirty="0" smtClean="0"/>
              <a:t> ou </a:t>
            </a:r>
            <a:r>
              <a:rPr lang="pt-BR" b="1" i="1" dirty="0" smtClean="0"/>
              <a:t>overfitting</a:t>
            </a:r>
            <a:r>
              <a:rPr lang="pt-BR" dirty="0" smtClean="0"/>
              <a:t>: </a:t>
            </a:r>
            <a:r>
              <a:rPr lang="pt-BR" b="1" i="1" dirty="0" smtClean="0"/>
              <a:t>flexibilidade</a:t>
            </a:r>
            <a:r>
              <a:rPr lang="pt-BR" dirty="0" smtClean="0"/>
              <a:t> muito alta </a:t>
            </a:r>
            <a:r>
              <a:rPr lang="pt-BR" dirty="0"/>
              <a:t>e </a:t>
            </a:r>
            <a:r>
              <a:rPr lang="pt-BR" b="1" i="1" dirty="0" smtClean="0"/>
              <a:t>grau de generalização</a:t>
            </a:r>
            <a:r>
              <a:rPr lang="pt-BR" dirty="0" smtClean="0"/>
              <a:t> muito baixo.</a:t>
            </a:r>
            <a:endParaRPr lang="pt-BR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1029385" y="1380728"/>
            <a:ext cx="2706541" cy="277325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4609322" y="1377637"/>
            <a:ext cx="2709133" cy="277590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8192276" y="1377637"/>
            <a:ext cx="2734379" cy="277590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229146" y="1123734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10.</a:t>
            </a:r>
            <a:endParaRPr lang="pt-BR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710711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20.</a:t>
            </a:r>
            <a:endParaRPr lang="pt-BR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8396134" y="1120643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30.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46119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Subajuste e sobreajuste: Resumo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748134"/>
            <a:ext cx="11203983" cy="5032375"/>
          </a:xfrm>
        </p:spPr>
        <p:txBody>
          <a:bodyPr>
            <a:normAutofit/>
          </a:bodyPr>
          <a:lstStyle/>
          <a:p>
            <a:r>
              <a:rPr lang="pt-BR" b="1" dirty="0"/>
              <a:t>Subajuste</a:t>
            </a:r>
            <a:r>
              <a:rPr lang="pt-BR" dirty="0"/>
              <a:t>: situação em que o modelo </a:t>
            </a:r>
            <a:r>
              <a:rPr lang="pt-BR" dirty="0" smtClean="0"/>
              <a:t>falha em </a:t>
            </a:r>
            <a:r>
              <a:rPr lang="pt-BR" dirty="0"/>
              <a:t>aproximar o </a:t>
            </a:r>
            <a:r>
              <a:rPr lang="pt-BR" b="1" i="1" dirty="0"/>
              <a:t>mapeamento verdadeiro</a:t>
            </a:r>
            <a:r>
              <a:rPr lang="pt-BR" dirty="0"/>
              <a:t>. Isto pode ocorrer devido ao baixo grau de complexidade do modelo ou por problemas de convergência durante o treinamento.</a:t>
            </a:r>
          </a:p>
          <a:p>
            <a:pPr lvl="1"/>
            <a:r>
              <a:rPr lang="pt-BR" dirty="0"/>
              <a:t>Se o modelo está </a:t>
            </a:r>
            <a:r>
              <a:rPr lang="pt-BR" dirty="0" smtClean="0"/>
              <a:t>subajustando</a:t>
            </a:r>
            <a:r>
              <a:rPr lang="pt-BR" dirty="0"/>
              <a:t>, mesmo que o número de exemplos aumente esta </a:t>
            </a:r>
            <a:r>
              <a:rPr lang="pt-BR" dirty="0" smtClean="0"/>
              <a:t>situação </a:t>
            </a:r>
            <a:r>
              <a:rPr lang="pt-BR" dirty="0"/>
              <a:t>não vai desaparecer, é necessário aumentar a </a:t>
            </a:r>
            <a:r>
              <a:rPr lang="pt-BR" dirty="0" smtClean="0"/>
              <a:t>flexibilidade do </a:t>
            </a:r>
            <a:r>
              <a:rPr lang="pt-BR" dirty="0"/>
              <a:t>modelo, ou seja, no caso da regressão polinomial, sua ordem.</a:t>
            </a:r>
            <a:endParaRPr lang="pt-BR" dirty="0">
              <a:cs typeface="Calibri"/>
            </a:endParaRPr>
          </a:p>
          <a:p>
            <a:r>
              <a:rPr lang="pt-BR" b="1" dirty="0"/>
              <a:t>Sobreajuste</a:t>
            </a:r>
            <a:r>
              <a:rPr lang="pt-BR" dirty="0"/>
              <a:t>: </a:t>
            </a:r>
            <a:r>
              <a:rPr lang="pt-BR" dirty="0" smtClean="0"/>
              <a:t>situação </a:t>
            </a:r>
            <a:r>
              <a:rPr lang="pt-BR" dirty="0"/>
              <a:t>em que o modelo se ajusta tão bem aos exemplos </a:t>
            </a:r>
            <a:r>
              <a:rPr lang="pt-BR" dirty="0" smtClean="0"/>
              <a:t>de treinamento </a:t>
            </a:r>
            <a:r>
              <a:rPr lang="pt-BR" dirty="0"/>
              <a:t>que ele aprende até o ruído presente nos mesmos </a:t>
            </a:r>
            <a:r>
              <a:rPr lang="pt-BR" dirty="0" smtClean="0"/>
              <a:t>(baixo </a:t>
            </a:r>
            <a:r>
              <a:rPr lang="pt-BR" b="1" i="1" dirty="0"/>
              <a:t>erro de treinamento</a:t>
            </a:r>
            <a:r>
              <a:rPr lang="pt-BR" dirty="0"/>
              <a:t>). Porém, o modelo produz erros significativos quando apresentado a dados inéditos </a:t>
            </a:r>
            <a:r>
              <a:rPr lang="pt-BR" dirty="0" smtClean="0"/>
              <a:t>(alto </a:t>
            </a:r>
            <a:r>
              <a:rPr lang="pt-BR" dirty="0"/>
              <a:t>erro de </a:t>
            </a:r>
            <a:r>
              <a:rPr lang="pt-BR" b="1" i="1" dirty="0"/>
              <a:t>erro </a:t>
            </a:r>
            <a:r>
              <a:rPr lang="pt-BR" b="1" i="1" dirty="0" smtClean="0"/>
              <a:t>de validação</a:t>
            </a:r>
            <a:r>
              <a:rPr lang="pt-BR" dirty="0" smtClean="0"/>
              <a:t>).</a:t>
            </a:r>
            <a:endParaRPr lang="pt-BR" dirty="0"/>
          </a:p>
          <a:p>
            <a:pPr lvl="1">
              <a:buFont typeface="Courier New" panose="02070309020205020404" pitchFamily="49" charset="0"/>
              <a:buChar char="o"/>
            </a:pPr>
            <a:r>
              <a:rPr lang="pt-BR" dirty="0"/>
              <a:t>Se o modelo está </a:t>
            </a:r>
            <a:r>
              <a:rPr lang="pt-BR" dirty="0" smtClean="0"/>
              <a:t>sobreajustando</a:t>
            </a:r>
            <a:r>
              <a:rPr lang="pt-BR" dirty="0"/>
              <a:t>, então é necessário diminuir sua </a:t>
            </a:r>
            <a:r>
              <a:rPr lang="pt-BR" dirty="0" smtClean="0"/>
              <a:t>flexibilidade ou </a:t>
            </a:r>
            <a:r>
              <a:rPr lang="pt-BR" dirty="0"/>
              <a:t>aumentar o conjunto de treinamento até que o erro de validação atinja o erro de treinamento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92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</a:t>
            </a:r>
            <a:r>
              <a:rPr lang="pt-BR" i="1" dirty="0" smtClean="0"/>
              <a:t>IV </a:t>
            </a:r>
            <a:r>
              <a:rPr lang="pt-BR" i="1" dirty="0"/>
              <a:t>(1S2021)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</a:t>
            </a:r>
            <a:r>
              <a:rPr lang="pt-BR" b="1" dirty="0" smtClean="0">
                <a:hlinkClick r:id="rId3"/>
              </a:rPr>
              <a:t>#5</a:t>
            </a:r>
            <a:r>
              <a:rPr lang="pt-BR" dirty="0" smtClean="0"/>
              <a:t>.</a:t>
            </a:r>
            <a:endParaRPr lang="pt-BR" dirty="0"/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 smtClean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Laboratórios podem ser feitos em grupo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  <a:endParaRPr lang="pt-B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=""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=""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=""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=""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87023" cy="5032376"/>
          </a:xfrm>
        </p:spPr>
        <p:txBody>
          <a:bodyPr>
            <a:normAutofit lnSpcReduction="10000"/>
          </a:bodyPr>
          <a:lstStyle/>
          <a:p>
            <a:r>
              <a:rPr lang="pt-BR" dirty="0" smtClean="0"/>
              <a:t>Vimos que a escolha </a:t>
            </a:r>
            <a:r>
              <a:rPr lang="pt-BR" dirty="0"/>
              <a:t>do passo de </a:t>
            </a:r>
            <a:r>
              <a:rPr lang="pt-BR" dirty="0" smtClean="0"/>
              <a:t>aprendizagem influencia muito no processo aprendizagem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Valores grandes fazem com que o algoritmo divirja.</a:t>
            </a:r>
          </a:p>
          <a:p>
            <a:r>
              <a:rPr lang="pt-BR" dirty="0" smtClean="0"/>
              <a:t>Gráfico do erro em função das iterações nos ajuda a depurar o algoritmo.</a:t>
            </a:r>
          </a:p>
          <a:p>
            <a:r>
              <a:rPr lang="pt-BR" dirty="0" smtClean="0"/>
              <a:t>Além do ajuste manual, quando usamos GDE ou GD em mini-batches, precisamos reduzir o valor do passo de aprendizagem ao longo das iterações para garantir a convergência e estabilizaçãod do GD.</a:t>
            </a:r>
          </a:p>
          <a:p>
            <a:r>
              <a:rPr lang="pt-BR" dirty="0" smtClean="0"/>
              <a:t>Hoje, veremos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um </a:t>
            </a:r>
            <a:r>
              <a:rPr lang="pt-BR" dirty="0"/>
              <a:t>tipo de </a:t>
            </a:r>
            <a:r>
              <a:rPr lang="pt-BR" b="1" i="1" dirty="0"/>
              <a:t>pré-processamento</a:t>
            </a:r>
            <a:r>
              <a:rPr lang="pt-BR" dirty="0"/>
              <a:t> bastante importante para algoritmos de ML que usem métricas de distância como função de </a:t>
            </a:r>
            <a:r>
              <a:rPr lang="pt-BR" dirty="0" smtClean="0"/>
              <a:t>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aproximar dados que não são lineares, ou seja, que não podem ser aproximados por uma simples reta.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8939286" y="68240"/>
            <a:ext cx="3202636" cy="3449856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93142C1-FD08-4328-BCCB-5521CEABA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="" xmlns:a16="http://schemas.microsoft.com/office/drawing/2014/main" id="{C1642F2F-7A09-459E-9D90-1D9D3103E6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Dada a seguinte equação hipótese,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função de erro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d>
                                  <m:d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então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tem uma influência maior no erro resultante, o que pode ser expresso de forma aproximada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noisy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Portanto, o erro entre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será dominado pelo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e, portanto, pequenas variações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fazem com que o erro varie rapidamente.</a:t>
                </a:r>
              </a:p>
              <a:p>
                <a:pPr algn="just"/>
                <a:r>
                  <a:rPr lang="pt-BR" dirty="0" smtClean="0"/>
                  <a:t>A diferença </a:t>
                </a:r>
                <a:r>
                  <a:rPr lang="pt-BR" dirty="0"/>
                  <a:t>entre as magnitudes </a:t>
                </a:r>
                <a:r>
                  <a:rPr lang="pt-BR" dirty="0" smtClean="0"/>
                  <a:t>dos atributos afeta </a:t>
                </a:r>
                <a:r>
                  <a:rPr lang="pt-BR" dirty="0"/>
                  <a:t>o desempenho de algoritmos de ML que </a:t>
                </a:r>
                <a:r>
                  <a:rPr lang="pt-BR" dirty="0" smtClean="0"/>
                  <a:t>usam métricas </a:t>
                </a:r>
                <a:r>
                  <a:rPr lang="pt-BR" dirty="0"/>
                  <a:t>de distância como função de erro.</a:t>
                </a:r>
              </a:p>
              <a:p>
                <a:pPr lvl="1" algn="just">
                  <a:buFont typeface="Wingdings" panose="05000000000000000000" pitchFamily="2" charset="2"/>
                  <a:buChar char="§"/>
                </a:pPr>
                <a:r>
                  <a:rPr lang="pt-BR" dirty="0"/>
                  <a:t>As diferenças entre as magnitudes dos atributos faz com que as superfícies de erro tenham formato de vale, </a:t>
                </a:r>
                <a:r>
                  <a:rPr lang="pt-BR" b="1" i="1" dirty="0"/>
                  <a:t>dificultando a convergência dos algoritmos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C1642F2F-7A09-459E-9D90-1D9D3103E6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6"/>
                <a:ext cx="9372600" cy="5167313"/>
              </a:xfrm>
              <a:blipFill rotWithShape="0">
                <a:blip r:embed="rId4"/>
                <a:stretch>
                  <a:fillRect l="-911" t="-2712" r="-9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391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O que pode ser feito? </a:t>
                </a:r>
              </a:p>
              <a:p>
                <a:r>
                  <a:rPr lang="pt-BR" dirty="0"/>
                  <a:t>Para evitar esse problema, o intervalo de variação de todos os </a:t>
                </a:r>
                <a:r>
                  <a:rPr lang="pt-BR" b="1" i="1" dirty="0"/>
                  <a:t>atributos</a:t>
                </a:r>
                <a:r>
                  <a:rPr lang="pt-BR" dirty="0"/>
                  <a:t> deve ser </a:t>
                </a:r>
                <a:r>
                  <a:rPr lang="pt-BR" b="1" i="1" dirty="0"/>
                  <a:t>escalonado</a:t>
                </a:r>
                <a:r>
                  <a:rPr lang="pt-BR" dirty="0"/>
                  <a:t> para que cada </a:t>
                </a:r>
                <a:r>
                  <a:rPr lang="pt-BR" b="1" i="1" dirty="0"/>
                  <a:t>atributo</a:t>
                </a:r>
                <a:r>
                  <a:rPr lang="pt-BR" dirty="0"/>
                  <a:t> contribua com o mesmo peso para o cálculo do erro.</a:t>
                </a:r>
              </a:p>
              <a:p>
                <a:r>
                  <a:rPr lang="pt-BR" dirty="0"/>
                  <a:t>As duas formas mais comuns de escalonamento são:</a:t>
                </a:r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Normalização</a:t>
                </a:r>
                <a:r>
                  <a:rPr lang="en-US" b="1" dirty="0"/>
                  <a:t> </a:t>
                </a:r>
                <a:r>
                  <a:rPr lang="en-US" b="1" dirty="0" err="1"/>
                  <a:t>Mín</a:t>
                </a:r>
                <a:r>
                  <a:rPr lang="en-US" b="1" dirty="0"/>
                  <a:t>-Max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nl-BE" sz="2600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b="1" dirty="0" err="1"/>
                  <a:t>Padronização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pt-BR" sz="2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pt-BR" sz="2600" i="1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pt-BR" dirty="0"/>
              </a:p>
              <a:p>
                <a:r>
                  <a:rPr lang="pt-BR" b="1" i="1" dirty="0"/>
                  <a:t>Normalização mín-max </a:t>
                </a:r>
                <a:r>
                  <a:rPr lang="pt-BR" dirty="0"/>
                  <a:t>faz com que os atributos variem entre 0 e 1.</a:t>
                </a:r>
              </a:p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atributos tenham média zero e desvio padrão unitário. Observe que, neste caso, os valores não ficam restritos a um intervalo específico.</a:t>
                </a:r>
              </a:p>
              <a:p>
                <a:r>
                  <a:rPr lang="pt-BR" dirty="0"/>
                  <a:t>Vantagens do escalonamento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Ajuda a acelerar a convergência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pois deixa as curvas de nível da superfície de erro mais circulares.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Possibilita comparar o peso/influência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no modelo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71032"/>
                <a:ext cx="11240069" cy="5032376"/>
              </a:xfrm>
              <a:blipFill rotWithShape="0">
                <a:blip r:embed="rId3"/>
                <a:stretch>
                  <a:fillRect l="-597" t="-2545" b="-2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345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2"/>
            <a:ext cx="10515600" cy="1032572"/>
          </a:xfrm>
        </p:spPr>
        <p:txBody>
          <a:bodyPr/>
          <a:lstStyle/>
          <a:p>
            <a:r>
              <a:rPr lang="pt-BR" dirty="0"/>
              <a:t>Escalonamento de Atributos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499" r="28607" b="15042"/>
          <a:stretch/>
        </p:blipFill>
        <p:spPr>
          <a:xfrm>
            <a:off x="4948928" y="812800"/>
            <a:ext cx="2252502" cy="2426379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821" r="9367" b="5970"/>
          <a:stretch/>
        </p:blipFill>
        <p:spPr>
          <a:xfrm>
            <a:off x="5342917" y="5127869"/>
            <a:ext cx="1893633" cy="12240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6" t="19652" r="28676" b="15103"/>
          <a:stretch/>
        </p:blipFill>
        <p:spPr>
          <a:xfrm>
            <a:off x="7488499" y="812800"/>
            <a:ext cx="2214756" cy="240324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2" t="10397" r="9119" b="6393"/>
          <a:stretch/>
        </p:blipFill>
        <p:spPr>
          <a:xfrm>
            <a:off x="7774318" y="5127869"/>
            <a:ext cx="1893600" cy="122044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25" t="19243" r="28607" b="14659"/>
          <a:stretch/>
        </p:blipFill>
        <p:spPr>
          <a:xfrm>
            <a:off x="9917271" y="812800"/>
            <a:ext cx="2230704" cy="2426379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2" t="10075" r="9453" b="5970"/>
          <a:stretch/>
        </p:blipFill>
        <p:spPr>
          <a:xfrm>
            <a:off x="10059040" y="5124312"/>
            <a:ext cx="1898560" cy="1224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Modelo gerador</a:t>
                </a:r>
                <a:r>
                  <a:rPr lang="pt-BR" b="0" dirty="0" smtClean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b="0" i="1" dirty="0" smtClean="0">
                  <a:latin typeface="Cambria Math" panose="02040503050406030204" pitchFamily="18" charset="0"/>
                </a:endParaRPr>
              </a:p>
              <a:p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1312797"/>
                <a:ext cx="3881118" cy="923330"/>
              </a:xfrm>
              <a:prstGeom prst="rect">
                <a:avLst/>
              </a:prstGeom>
              <a:blipFill rotWithShape="0">
                <a:blip r:embed="rId9"/>
                <a:stretch>
                  <a:fillRect l="-1415" t="-3289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918" y="6335803"/>
                <a:ext cx="1914052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400">
                          <a:latin typeface="Cambria Math" panose="02040503050406030204" pitchFamily="18" charset="0"/>
                        </a:rPr>
                        <m:t>2∗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2528" y="6320474"/>
                <a:ext cx="1826462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 b="0" i="0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pt-BR" sz="1400">
                          <a:latin typeface="Cambria Math" panose="02040503050406030204" pitchFamily="18" charset="0"/>
                        </a:rPr>
                        <m:t>randn</m:t>
                      </m:r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pt-BR" sz="1400">
                              <a:latin typeface="Cambria Math" panose="02040503050406030204" pitchFamily="18" charset="0"/>
                            </a:rPr>
                            <m:t>M</m:t>
                          </m:r>
                          <m:r>
                            <a:rPr lang="pt-BR" sz="140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233" y="6319285"/>
                <a:ext cx="1560747" cy="52322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d>
                                    <m:dPr>
                                      <m:ctrlPr>
                                        <a:rPr lang="pt-BR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)+</m:t>
                                      </m:r>
                                      <m:acc>
                                        <m:accPr>
                                          <m:chr m:val="̂"/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acc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83" y="2700687"/>
                <a:ext cx="5109989" cy="871457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81930" y="2319231"/>
            <a:ext cx="397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 plotar a superfície de erro usamos: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, resultando num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: erro varia mais rapidamente com variações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/>
                  <a:t>, resultando </a:t>
                </a:r>
                <a:r>
                  <a:rPr lang="pt-BR" dirty="0" smtClean="0"/>
                  <a:t>em outro vale.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têm intervalo semelhante, então, a variação tanto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quanto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acc>
                  </m:oMath>
                </a14:m>
                <a:r>
                  <a:rPr lang="pt-BR" dirty="0" smtClean="0"/>
                  <a:t> tem </a:t>
                </a:r>
                <a:r>
                  <a:rPr lang="pt-BR" b="1" i="1" dirty="0" smtClean="0"/>
                  <a:t>peso</a:t>
                </a:r>
                <a:r>
                  <a:rPr lang="pt-BR" dirty="0" smtClean="0"/>
                  <a:t> semelhante na variação do erro (tigela).</a:t>
                </a:r>
                <a:endParaRPr lang="pt-BR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60" y="3896497"/>
                <a:ext cx="5112712" cy="2031325"/>
              </a:xfrm>
              <a:prstGeom prst="rect">
                <a:avLst/>
              </a:prstGeom>
              <a:blipFill rotWithShape="0">
                <a:blip r:embed="rId14"/>
                <a:stretch>
                  <a:fillRect l="-835" t="-1502" r="-1193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49" r="8122" b="2747"/>
          <a:stretch/>
        </p:blipFill>
        <p:spPr>
          <a:xfrm>
            <a:off x="5365197" y="3234241"/>
            <a:ext cx="1865374" cy="18415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4" r="7834" b="2778"/>
          <a:stretch/>
        </p:blipFill>
        <p:spPr>
          <a:xfrm>
            <a:off x="7774318" y="3234241"/>
            <a:ext cx="1889560" cy="18508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94" r="8043" b="2428"/>
          <a:stretch/>
        </p:blipFill>
        <p:spPr>
          <a:xfrm>
            <a:off x="10059040" y="3237074"/>
            <a:ext cx="1872910" cy="1838710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57335" y="6335803"/>
            <a:ext cx="40980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 smtClean="0">
                <a:solidFill>
                  <a:srgbClr val="00B0F0"/>
                </a:solidFill>
                <a:hlinkClick r:id="rId18"/>
              </a:rPr>
              <a:t>Exemplo: escalonamento_de_atributos.ipynb</a:t>
            </a:r>
            <a:endParaRPr lang="pt-BR" sz="1600" b="1" dirty="0">
              <a:solidFill>
                <a:srgbClr val="00B0F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058423" y="443468"/>
            <a:ext cx="2088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Após padronização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10244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Motivação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881049" cy="176163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 se os dados </a:t>
            </a:r>
            <a:r>
              <a:rPr lang="pt-BR" dirty="0" smtClean="0"/>
              <a:t>tiverem um formato mais complexo </a:t>
            </a:r>
            <a:r>
              <a:rPr lang="pt-BR" dirty="0"/>
              <a:t>do que uma simples linha reta?</a:t>
            </a:r>
          </a:p>
          <a:p>
            <a:r>
              <a:rPr lang="pt-BR" dirty="0"/>
              <a:t>Como </a:t>
            </a:r>
            <a:r>
              <a:rPr lang="pt-BR" dirty="0" smtClean="0"/>
              <a:t>encontraríamos um </a:t>
            </a:r>
            <a:r>
              <a:rPr lang="pt-BR" dirty="0"/>
              <a:t>modelo que aproxime as funções abaixo?</a:t>
            </a:r>
          </a:p>
          <a:p>
            <a:r>
              <a:rPr lang="pt-BR" dirty="0"/>
              <a:t>Uma reta claramente não seria uma boa escolha. </a:t>
            </a:r>
          </a:p>
          <a:p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7137" t="6054" r="8725" b="4240"/>
          <a:stretch/>
        </p:blipFill>
        <p:spPr>
          <a:xfrm>
            <a:off x="4610100" y="3805744"/>
            <a:ext cx="2971800" cy="27724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6034" t="6298" r="7846" b="3500"/>
          <a:stretch/>
        </p:blipFill>
        <p:spPr>
          <a:xfrm>
            <a:off x="838200" y="3805744"/>
            <a:ext cx="3045629" cy="277243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/>
          <a:srcRect l="6034" t="6628" r="8132" b="3829"/>
          <a:stretch/>
        </p:blipFill>
        <p:spPr>
          <a:xfrm>
            <a:off x="8308171" y="3805744"/>
            <a:ext cx="3064366" cy="277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Regressão Polinomial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Dados deste tipo podem ser aproximados através de polinômios: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 smtClean="0"/>
                  <a:t>“</a:t>
                </a:r>
                <a:r>
                  <a:rPr lang="pt-BR" i="1" dirty="0"/>
                  <a:t>Qualquer função contínua no intervalo fechado [a, b] pode ser uniformemente aproximada tão bem quanto desejado por um polinômio”,</a:t>
                </a:r>
                <a:r>
                  <a:rPr lang="pt-BR" dirty="0"/>
                  <a:t> </a:t>
                </a:r>
                <a:r>
                  <a:rPr lang="pt-BR" b="1" i="1" dirty="0"/>
                  <a:t>Teorema da aproximação de Weierstrass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Portanto, podemos aproximar dados de qualquer formato com polinômios: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simplicidade, para nossa análise, nós vamos considerar </a:t>
                </a:r>
                <a:r>
                  <a:rPr lang="pt-BR" b="1" i="1" dirty="0" smtClean="0"/>
                  <a:t>funções hipóteses polinomiais </a:t>
                </a:r>
                <a:r>
                  <a:rPr lang="pt-BR" b="1" i="1" dirty="0"/>
                  <a:t>em uma váriável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)+…+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i="1" dirty="0"/>
                  <a:t>.</a:t>
                </a:r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 é a ordem do polinômio.</a:t>
                </a:r>
              </a:p>
              <a:p>
                <a:r>
                  <a:rPr lang="pt-BR" dirty="0" smtClean="0"/>
                  <a:t>Todos </a:t>
                </a:r>
                <a:r>
                  <a:rPr lang="pt-BR" dirty="0"/>
                  <a:t>resultados encontrados anteriormente (equação normal, gradientes </a:t>
                </a:r>
                <a:r>
                  <a:rPr lang="pt-BR" dirty="0" smtClean="0"/>
                  <a:t>para o gradiente descendente, escalonamento) </a:t>
                </a:r>
                <a:r>
                  <a:rPr lang="pt-BR" dirty="0"/>
                  <a:t>são facilmente estendidos para o </a:t>
                </a:r>
                <a:r>
                  <a:rPr lang="pt-BR" dirty="0" smtClean="0"/>
                  <a:t>polinômios.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40440" cy="5032376"/>
              </a:xfrm>
              <a:blipFill rotWithShape="0">
                <a:blip r:embed="rId2"/>
                <a:stretch>
                  <a:fillRect l="-876" t="-2421" r="-6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682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</a:t>
            </a:r>
            <a:r>
              <a:rPr lang="pt-BR" dirty="0" smtClean="0"/>
              <a:t>Polinomial: Exemplo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Geramos 30 exemplos do </a:t>
                </a:r>
                <a:r>
                  <a:rPr lang="pt-BR" dirty="0"/>
                  <a:t>seguinte </a:t>
                </a:r>
                <a:r>
                  <a:rPr lang="pt-BR" dirty="0" smtClean="0"/>
                  <a:t>mapeamento verdadeiro: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 smtClean="0"/>
                  <a:t>Agora surge uma dúvida, se não soubéssemos a ordem por trás do modelo gerador, qual ordem deveríamos utilizar?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7153657" cy="4739767"/>
              </a:xfrm>
              <a:blipFill rotWithShape="0">
                <a:blip r:embed="rId2"/>
                <a:stretch>
                  <a:fillRect l="-1704" t="-2057" r="-1278" b="-2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7700210" y="2323393"/>
            <a:ext cx="4443663" cy="312205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991857" y="1705176"/>
            <a:ext cx="4152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 smtClean="0"/>
              <a:t>Polinômio de ordem 2.</a:t>
            </a:r>
            <a:endParaRPr lang="pt-BR" b="1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9922041" y="2074508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137"/>
            <a:ext cx="10515600" cy="1325563"/>
          </a:xfrm>
        </p:spPr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702" y="4122126"/>
            <a:ext cx="11353800" cy="2565396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Polinômio </a:t>
            </a:r>
            <a:r>
              <a:rPr lang="pt-BR" dirty="0"/>
              <a:t>de ordem 1 </a:t>
            </a:r>
            <a:r>
              <a:rPr lang="pt-BR" dirty="0" smtClean="0"/>
              <a:t>não </a:t>
            </a:r>
            <a:r>
              <a:rPr lang="pt-BR" dirty="0"/>
              <a:t>tem </a:t>
            </a:r>
            <a:r>
              <a:rPr lang="pt-BR" dirty="0" smtClean="0"/>
              <a:t>flexibilidade </a:t>
            </a:r>
            <a:r>
              <a:rPr lang="pt-BR" dirty="0"/>
              <a:t>o suficiente para aproximar bem os </a:t>
            </a:r>
            <a:r>
              <a:rPr lang="pt-BR" dirty="0" smtClean="0"/>
              <a:t>dados.</a:t>
            </a:r>
          </a:p>
          <a:p>
            <a:r>
              <a:rPr lang="pt-BR" dirty="0"/>
              <a:t>O</a:t>
            </a:r>
            <a:r>
              <a:rPr lang="pt-BR" dirty="0" smtClean="0"/>
              <a:t> modelo erra muito tanto para predição dos exemplos de treinamento quanto para exemplos de validação.</a:t>
            </a:r>
          </a:p>
          <a:p>
            <a:r>
              <a:rPr lang="pt-BR" dirty="0" smtClean="0"/>
              <a:t>Efeito conhecido como </a:t>
            </a:r>
            <a:r>
              <a:rPr lang="pt-BR" b="1" i="1" dirty="0" smtClean="0"/>
              <a:t>subajuste</a:t>
            </a:r>
            <a:r>
              <a:rPr lang="pt-BR" dirty="0" smtClean="0"/>
              <a:t> ou </a:t>
            </a:r>
            <a:r>
              <a:rPr lang="pt-BR" b="1" i="1" dirty="0" smtClean="0"/>
              <a:t>underfitting</a:t>
            </a:r>
            <a:r>
              <a:rPr lang="pt-BR" dirty="0"/>
              <a:t>.</a:t>
            </a:r>
          </a:p>
          <a:p>
            <a:r>
              <a:rPr lang="pt-BR" dirty="0"/>
              <a:t>Porém, como esperado, </a:t>
            </a:r>
            <a:r>
              <a:rPr lang="pt-BR" dirty="0" smtClean="0"/>
              <a:t>o polinômio </a:t>
            </a:r>
            <a:r>
              <a:rPr lang="pt-BR" dirty="0"/>
              <a:t>de ordem 2 produz a melhor aproximação dos </a:t>
            </a:r>
            <a:r>
              <a:rPr lang="pt-BR" dirty="0" smtClean="0"/>
              <a:t>dados, errando pouco para exemplos de treinamento e validação.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</a:t>
            </a:r>
            <a:r>
              <a:rPr lang="pt-BR" dirty="0" smtClean="0"/>
              <a:t>.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8810624" y="6519446"/>
            <a:ext cx="33813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>
                <a:solidFill>
                  <a:srgbClr val="00B0F0"/>
                </a:solidFill>
                <a:hlinkClick r:id="rId3"/>
              </a:rPr>
              <a:t>Exemplo</a:t>
            </a:r>
            <a:r>
              <a:rPr lang="pt-BR" sz="1600" dirty="0">
                <a:solidFill>
                  <a:srgbClr val="00B0F0"/>
                </a:solidFill>
                <a:hlinkClick r:id="rId3"/>
              </a:rPr>
              <a:t>: </a:t>
            </a:r>
            <a:r>
              <a:rPr lang="pt-BR" sz="1600" dirty="0" smtClean="0">
                <a:solidFill>
                  <a:srgbClr val="00B0F0"/>
                </a:solidFill>
                <a:hlinkClick r:id="rId3"/>
              </a:rPr>
              <a:t>polynomial_regression.ipynb</a:t>
            </a:r>
            <a:endParaRPr lang="pt-BR" sz="1600" dirty="0">
              <a:solidFill>
                <a:srgbClr val="00B0F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904266" y="1245560"/>
            <a:ext cx="2775469" cy="27850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8956954" y="1304928"/>
            <a:ext cx="2713277" cy="272260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679735" y="1132127"/>
            <a:ext cx="21965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Reta não é flexível o suficiente para se contorcer a aproximar os dados.</a:t>
            </a:r>
            <a:endParaRPr lang="pt-BR" sz="1400" dirty="0"/>
          </a:p>
        </p:txBody>
      </p:sp>
      <p:cxnSp>
        <p:nvCxnSpPr>
          <p:cNvPr id="8" name="Straight Arrow Connector 7"/>
          <p:cNvCxnSpPr>
            <a:stCxn id="7" idx="2"/>
          </p:cNvCxnSpPr>
          <p:nvPr/>
        </p:nvCxnSpPr>
        <p:spPr>
          <a:xfrm flipH="1">
            <a:off x="3228617" y="1870791"/>
            <a:ext cx="1549373" cy="45329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31290" y="1243128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Ordem ótima pois é a mesma do modelo gerador.</a:t>
            </a:r>
            <a:endParaRPr lang="pt-BR" sz="1400" dirty="0"/>
          </a:p>
        </p:txBody>
      </p:sp>
      <p:cxnSp>
        <p:nvCxnSpPr>
          <p:cNvPr id="12" name="Straight Arrow Connector 11"/>
          <p:cNvCxnSpPr>
            <a:stCxn id="11" idx="2"/>
          </p:cNvCxnSpPr>
          <p:nvPr/>
        </p:nvCxnSpPr>
        <p:spPr>
          <a:xfrm>
            <a:off x="8020957" y="1981792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042416" y="975278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1.</a:t>
            </a:r>
            <a:endParaRPr lang="pt-BR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8956954" y="9628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Polinômio de ordem 2.</a:t>
            </a:r>
            <a:endParaRPr lang="pt-BR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3649149" y="2580960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grau de generalização</a:t>
            </a:r>
            <a:r>
              <a:rPr lang="pt-BR" sz="1600" dirty="0" smtClean="0"/>
              <a:t> muito baixos.</a:t>
            </a:r>
            <a:endParaRPr lang="pt-BR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5876245" y="2619476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Encontra relação de compromisso entre </a:t>
            </a:r>
            <a:r>
              <a:rPr lang="pt-BR" sz="1600" b="1" dirty="0" smtClean="0"/>
              <a:t>flexibilidade</a:t>
            </a:r>
            <a:r>
              <a:rPr lang="pt-BR" sz="1600" dirty="0" smtClean="0"/>
              <a:t> e </a:t>
            </a:r>
            <a:r>
              <a:rPr lang="pt-BR" sz="1600" b="1" dirty="0" smtClean="0"/>
              <a:t>generalização</a:t>
            </a:r>
            <a:r>
              <a:rPr lang="pt-BR" sz="1600" dirty="0" smtClean="0"/>
              <a:t>:</a:t>
            </a:r>
            <a:r>
              <a:rPr lang="pt-BR" sz="1600" b="1" dirty="0" smtClean="0"/>
              <a:t> </a:t>
            </a:r>
            <a:endParaRPr lang="pt-BR" sz="1600" dirty="0" smtClean="0"/>
          </a:p>
          <a:p>
            <a:pPr algn="ctr"/>
            <a:r>
              <a:rPr lang="pt-BR" sz="1600" b="1" dirty="0"/>
              <a:t>f</a:t>
            </a:r>
            <a:r>
              <a:rPr lang="pt-BR" sz="1600" b="1" dirty="0" smtClean="0"/>
              <a:t>lexibilidade</a:t>
            </a:r>
            <a:r>
              <a:rPr lang="pt-BR" sz="1600" dirty="0" smtClean="0"/>
              <a:t> </a:t>
            </a:r>
            <a:r>
              <a:rPr lang="pt-BR" sz="1600" dirty="0"/>
              <a:t>e </a:t>
            </a:r>
            <a:r>
              <a:rPr lang="pt-BR" sz="1600" b="1" dirty="0"/>
              <a:t>grau </a:t>
            </a:r>
            <a:r>
              <a:rPr lang="pt-BR" sz="1600" b="1" dirty="0" smtClean="0"/>
              <a:t>de generalização</a:t>
            </a:r>
            <a:r>
              <a:rPr lang="pt-BR" sz="1600" dirty="0" smtClean="0"/>
              <a:t> médios.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2726710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19267</TotalTime>
  <Words>2019</Words>
  <Application>Microsoft Office PowerPoint</Application>
  <PresentationFormat>Widescreen</PresentationFormat>
  <Paragraphs>206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IV)</vt:lpstr>
      <vt:lpstr>Recapitulando</vt:lpstr>
      <vt:lpstr>Escalonamento de Atributos</vt:lpstr>
      <vt:lpstr>Escalonamento de Atributos</vt:lpstr>
      <vt:lpstr>Escalonamento de Atributos</vt:lpstr>
      <vt:lpstr>Regressão Polinomial: Motivação</vt:lpstr>
      <vt:lpstr>Regressão Polinomial</vt:lpstr>
      <vt:lpstr>Regressão Polinomial: Exemplo</vt:lpstr>
      <vt:lpstr>Regressão Polinomial: Qual ordem usar?</vt:lpstr>
      <vt:lpstr>Regressão Polinomial: Qual ordem usar?</vt:lpstr>
      <vt:lpstr>Subajuste e sobreajuste: Resumo</vt:lpstr>
      <vt:lpstr>Tarefas</vt:lpstr>
      <vt:lpstr>PowerPoint Presentation</vt:lpstr>
      <vt:lpstr>PowerPoint Presentation</vt:lpstr>
      <vt:lpstr>FIGURAS</vt:lpstr>
      <vt:lpstr>PowerPoint Presentation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2207</cp:revision>
  <dcterms:created xsi:type="dcterms:W3CDTF">2020-02-17T11:18:32Z</dcterms:created>
  <dcterms:modified xsi:type="dcterms:W3CDTF">2021-05-27T19:17:12Z</dcterms:modified>
</cp:coreProperties>
</file>