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463" r:id="rId3"/>
    <p:sldId id="480" r:id="rId4"/>
    <p:sldId id="485" r:id="rId5"/>
    <p:sldId id="481" r:id="rId6"/>
    <p:sldId id="471" r:id="rId7"/>
    <p:sldId id="468" r:id="rId8"/>
    <p:sldId id="472" r:id="rId9"/>
    <p:sldId id="477" r:id="rId10"/>
    <p:sldId id="474" r:id="rId11"/>
    <p:sldId id="470" r:id="rId12"/>
    <p:sldId id="441" r:id="rId13"/>
    <p:sldId id="317" r:id="rId14"/>
    <p:sldId id="332" r:id="rId1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4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30/05/2021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30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 smtClean="0"/>
              <a:t>Em geral, os algoritmos de aprendizado de máquina não apresentam bom desempenho quando 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têm escalas muito diferentes.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que</a:t>
            </a:r>
            <a:r>
              <a:rPr lang="pt-BR" sz="1200" baseline="0" noProof="0" dirty="0" smtClean="0"/>
              <a:t> utilizam</a:t>
            </a:r>
            <a:r>
              <a:rPr lang="pt-BR" sz="1200" noProof="0" dirty="0" smtClean="0"/>
              <a:t> distância como métrica de erro, como por exemplo Gradiente Descendente, RNA, KNN, K-means e SVM, são os mais afetados por</a:t>
            </a:r>
            <a:r>
              <a:rPr lang="pt-BR" sz="1200" baseline="0" noProof="0" dirty="0" smtClean="0"/>
              <a:t> atributos com diferentes intervalos de variação</a:t>
            </a:r>
            <a:r>
              <a:rPr lang="pt-BR" sz="1200" noProof="0" dirty="0" smtClean="0"/>
              <a:t>. Isso ocorre porque</a:t>
            </a:r>
            <a:r>
              <a:rPr lang="pt-BR" sz="1200" baseline="0" noProof="0" dirty="0" smtClean="0"/>
              <a:t> esses algoritmos</a:t>
            </a:r>
            <a:r>
              <a:rPr lang="pt-BR" sz="1200" noProof="0" dirty="0" smtClean="0"/>
              <a:t> usam distâncias entre pontos de dados para determinar sua similaridade.</a:t>
            </a:r>
          </a:p>
          <a:p>
            <a:endParaRPr lang="pt-BR" sz="1200" noProof="0" dirty="0" smtClean="0"/>
          </a:p>
          <a:p>
            <a:pPr algn="just"/>
            <a:r>
              <a:rPr lang="pt-BR" dirty="0" smtClean="0"/>
              <a:t>Em algumas situações, alguns </a:t>
            </a:r>
            <a:r>
              <a:rPr lang="pt-BR" b="1" dirty="0" smtClean="0"/>
              <a:t>atributos</a:t>
            </a:r>
            <a:r>
              <a:rPr lang="pt-BR" dirty="0" smtClean="0"/>
              <a:t> acabam sendo dominantes sobre os demais no sentido de que exercerem grande influência sobre o </a:t>
            </a:r>
            <a:r>
              <a:rPr lang="pt-BR" b="1" i="1" dirty="0" smtClean="0"/>
              <a:t>erro</a:t>
            </a:r>
            <a:r>
              <a:rPr lang="pt-BR" dirty="0" smtClean="0"/>
              <a:t> cometido pelo modelo. </a:t>
            </a:r>
          </a:p>
          <a:p>
            <a:pPr algn="just"/>
            <a:r>
              <a:rPr lang="pt-BR" dirty="0" smtClean="0"/>
              <a:t>Isto pode ocorrer devido à grande diferença de magnitude entre os atributos.</a:t>
            </a:r>
          </a:p>
          <a:p>
            <a:pPr algn="just"/>
            <a:r>
              <a:rPr lang="pt-BR" dirty="0" smtClean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 smtClean="0"/>
              <a:t>As diferenças entre as magnitudes dos atributos faz com que as superfícies de erro tenham formato de vale, dificultando a convergência dos algoritmos.</a:t>
            </a:r>
            <a:endParaRPr lang="pt-BR" sz="120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muitos algoritmos de ML calculam a distância entre dois pontos pela distância euclidiana. Se um das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tiver uma faixa de valores muito maior do que o</a:t>
            </a:r>
            <a:r>
              <a:rPr lang="pt-BR" sz="1200" baseline="0" noProof="0" dirty="0" smtClean="0"/>
              <a:t> de outra feature</a:t>
            </a:r>
            <a:r>
              <a:rPr lang="pt-BR" sz="1200" noProof="0" dirty="0" smtClean="0"/>
              <a:t>, o</a:t>
            </a:r>
            <a:r>
              <a:rPr lang="pt-BR" sz="1200" baseline="0" noProof="0" dirty="0" smtClean="0"/>
              <a:t> cálculo da </a:t>
            </a:r>
            <a:r>
              <a:rPr lang="pt-BR" sz="1200" noProof="0" dirty="0" smtClean="0"/>
              <a:t>distância será regido por essa</a:t>
            </a:r>
            <a:r>
              <a:rPr lang="pt-BR" sz="1200" baseline="0" noProof="0" dirty="0" smtClean="0"/>
              <a:t> feature </a:t>
            </a:r>
            <a:r>
              <a:rPr lang="pt-BR" sz="1200" noProof="0" dirty="0" smtClean="0"/>
              <a:t>em particular. Portanto, a</a:t>
            </a:r>
            <a:r>
              <a:rPr lang="pt-BR" sz="1200" baseline="0" noProof="0" dirty="0" smtClean="0"/>
              <a:t> variação </a:t>
            </a:r>
            <a:r>
              <a:rPr lang="pt-BR" sz="1200" noProof="0" dirty="0" smtClean="0"/>
              <a:t>de todos os recursos deve ser escalonada para que cada feature contribua com mesma importância na distância final.</a:t>
            </a:r>
            <a:endParaRPr lang="pt-BR" sz="1200" baseline="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O escalonamento de features é uma técnica para padronizar/normalizar as</a:t>
            </a:r>
            <a:r>
              <a:rPr lang="pt-BR" sz="1200" baseline="0" noProof="0" dirty="0" smtClean="0"/>
              <a:t> features</a:t>
            </a:r>
            <a:r>
              <a:rPr lang="pt-BR" sz="1200" noProof="0" dirty="0" smtClean="0"/>
              <a:t> em um intervalo fixo. É realizada durante o pré-processamento de dados para lidar com magnitudes, valores ou unidades</a:t>
            </a:r>
            <a:r>
              <a:rPr lang="pt-BR" sz="1200" baseline="0" noProof="0" dirty="0" smtClean="0"/>
              <a:t> que tenham grandes variações de valores</a:t>
            </a:r>
            <a:r>
              <a:rPr lang="pt-BR" sz="1200" noProof="0" dirty="0" smtClean="0"/>
              <a:t>. Se o escalonamento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não for feito, um algoritmo de aprendizado de máquina tende a</a:t>
            </a:r>
            <a:r>
              <a:rPr lang="pt-BR" sz="1200" baseline="0" noProof="0" dirty="0" smtClean="0"/>
              <a:t> dar mais importância a valores maiores </a:t>
            </a:r>
            <a:r>
              <a:rPr lang="pt-BR" sz="1200" noProof="0" dirty="0" smtClean="0"/>
              <a:t>e</a:t>
            </a:r>
            <a:r>
              <a:rPr lang="pt-BR" sz="1200" baseline="0" noProof="0" dirty="0" smtClean="0"/>
              <a:t> dar menos importância a valores menores</a:t>
            </a:r>
            <a:r>
              <a:rPr lang="pt-BR" sz="1200" noProof="0" dirty="0" smtClean="0"/>
              <a:t>, independentemente da unidade dos valores.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se um algoritmo não estiver usando um método de</a:t>
            </a:r>
            <a:r>
              <a:rPr lang="pt-BR" sz="1200" baseline="0" noProof="0" dirty="0" smtClean="0"/>
              <a:t> escalonamento</a:t>
            </a:r>
            <a:r>
              <a:rPr lang="pt-BR" sz="1200" noProof="0" dirty="0" smtClean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 smtClean="0"/>
              <a:t> de features </a:t>
            </a:r>
            <a:r>
              <a:rPr lang="pt-BR" sz="1200" noProof="0" dirty="0" smtClean="0"/>
              <a:t>para trazer todos os valores para as mesmas magnitudes e, assim, resolver esse problema.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Intuição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 algoritmo de ML vê apenas números - alguns variando em milhares e outros em torno de dezenas e assume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que números maiores</a:t>
            </a:r>
            <a:r>
              <a:rPr lang="pt-BR" sz="1200" baseline="0" noProof="0" dirty="0" smtClean="0"/>
              <a:t> tem maior importância</a:t>
            </a:r>
            <a:r>
              <a:rPr lang="pt-BR" sz="1200" noProof="0" dirty="0" smtClean="0"/>
              <a:t>. Portanto, valores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maiores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começam a desempenhar um papel mais decisivo no treinamento do modelo.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É aí que está o problema. A importância da população não é</a:t>
            </a:r>
            <a:r>
              <a:rPr lang="pt-BR" sz="1200" baseline="0" noProof="0" dirty="0" smtClean="0"/>
              <a:t> maior do que a importância da idade média, os dois valores não podem ser comparados</a:t>
            </a:r>
            <a:r>
              <a:rPr lang="pt-BR" sz="1200" noProof="0" dirty="0" smtClean="0"/>
              <a:t>. Porém, o algoritmo supõe que, desde 54000&gt; 51,7 e 130000&gt; 45,9, 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portanto, a população é uma feature mais importante, o que é incorreto.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Esse problema ocorre com todo algoritmo que se baseia no cálculo da distância durante a fase de treinamento.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Escalonamento de </a:t>
            </a:r>
            <a:r>
              <a:rPr lang="pt-BR" sz="1200" b="1" u="sng" noProof="0" dirty="0" smtClean="0"/>
              <a:t>atributos</a:t>
            </a:r>
            <a:r>
              <a:rPr lang="pt-BR" sz="1200" b="1" noProof="0" dirty="0" smtClean="0"/>
              <a:t>/features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dirty="0" smtClean="0"/>
              <a:t>Existem duas maneiras comuns de fazer com que todos os atributos tenham a mesma escala: escalonamento</a:t>
            </a:r>
            <a:r>
              <a:rPr lang="pt-BR" sz="1200" baseline="0" dirty="0" smtClean="0"/>
              <a:t> min-max (também conhecido como normalização)</a:t>
            </a:r>
            <a:r>
              <a:rPr lang="pt-BR" sz="1200" dirty="0" smtClean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 smtClean="0"/>
              <a:t>Em</a:t>
            </a:r>
            <a:r>
              <a:rPr lang="pt-BR" sz="1200" baseline="0" dirty="0" smtClean="0"/>
              <a:t> alguns casos</a:t>
            </a:r>
            <a:r>
              <a:rPr lang="pt-BR" sz="1200" dirty="0" smtClean="0"/>
              <a:t>, ajuda a acelerar a</a:t>
            </a:r>
            <a:r>
              <a:rPr lang="pt-BR" sz="1200" baseline="0" dirty="0" smtClean="0"/>
              <a:t> convergência de </a:t>
            </a:r>
            <a:r>
              <a:rPr lang="pt-BR" sz="1200" dirty="0" smtClean="0"/>
              <a:t>um algoritmo,</a:t>
            </a:r>
            <a:r>
              <a:rPr lang="pt-BR" sz="1200" baseline="0" dirty="0" smtClean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 smtClean="0"/>
              <a:t>É aplicado durante pré-processamento dos exemplos de treinamento (i.e., features).</a:t>
            </a:r>
            <a:endParaRPr lang="nl-BE" sz="1200" dirty="0" smtClean="0"/>
          </a:p>
          <a:p>
            <a:endParaRPr lang="pt-BR" sz="1200" noProof="0" dirty="0" smtClean="0"/>
          </a:p>
          <a:p>
            <a:r>
              <a:rPr lang="pt-BR" sz="1200" b="1" noProof="0" dirty="0" smtClean="0"/>
              <a:t>Vantagens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Possibilita comparar o peso/influência de cada feature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Melhora o desempenho e a estabilidade do treinamento do modelo.</a:t>
            </a:r>
          </a:p>
          <a:p>
            <a:endParaRPr lang="pt-BR" sz="1200" noProof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95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5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https://mybinder.org/v2/gh/zz4fap/t319_aprendizado_de_maquina/main?filepath=notebooks%2Fregression%2Fescalonamento_de_atributos</a:t>
            </a:r>
            <a:r>
              <a:rPr lang="pt-BR" u="none" dirty="0" smtClean="0">
                <a:solidFill>
                  <a:srgbClr val="00B0F0"/>
                </a:solidFill>
              </a:rPr>
              <a:t>.ipynb</a:t>
            </a:r>
            <a:endParaRPr lang="pt-BR" u="none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3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https://mybinder.org/v2/gh/zz4fap/t319_aprendizado_de_maquina/main?filepath=notebooks%2Fregression%2Fpolynomial_regression.ipynb</a:t>
            </a:r>
            <a:endParaRPr lang="pt-BR" u="none" dirty="0" smtClean="0"/>
          </a:p>
          <a:p>
            <a:endParaRPr lang="pt-BR" dirty="0" smtClean="0"/>
          </a:p>
          <a:p>
            <a:r>
              <a:rPr lang="pt-BR" dirty="0" smtClean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 smtClean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 smtClean="0"/>
              <a:t>A flexibilidade do modelo é tão alta que ele aprende também o ruído presente no conjunto de treinamento.</a:t>
            </a:r>
          </a:p>
          <a:p>
            <a:r>
              <a:rPr lang="pt-BR" dirty="0" smtClean="0"/>
              <a:t>O modelo com polinômio de grau 2 se ajusta bem aos exemplos, mas sem acertá-los perfeitamente. Este é provavelmente o modelo ótimo em termos da </a:t>
            </a:r>
            <a:r>
              <a:rPr lang="pt-BR" b="1" i="1" dirty="0" smtClean="0"/>
              <a:t>relação de compromisso</a:t>
            </a:r>
            <a:r>
              <a:rPr lang="pt-BR" dirty="0" smtClean="0"/>
              <a:t> entre os erros de </a:t>
            </a:r>
            <a:r>
              <a:rPr lang="pt-BR" b="1" dirty="0" smtClean="0"/>
              <a:t>flexibilidade </a:t>
            </a:r>
            <a:r>
              <a:rPr lang="pt-BR" dirty="0" smtClean="0"/>
              <a:t>e de </a:t>
            </a:r>
            <a:r>
              <a:rPr lang="pt-BR" b="1" dirty="0" smtClean="0"/>
              <a:t>generalização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importante salientar que</a:t>
            </a:r>
            <a:r>
              <a:rPr lang="pt-BR" baseline="0" dirty="0" smtClean="0"/>
              <a:t> </a:t>
            </a:r>
            <a:r>
              <a:rPr lang="pt-BR" dirty="0" smtClean="0"/>
              <a:t>todos os esforços de construção de um modelo são limitados pelos dados existentes. Para muitos problemas, o</a:t>
            </a:r>
            <a:r>
              <a:rPr lang="pt-BR" baseline="0" dirty="0" smtClean="0"/>
              <a:t> conjunto de dados </a:t>
            </a:r>
            <a:r>
              <a:rPr lang="pt-BR" dirty="0" smtClean="0"/>
              <a:t>pode ter um número limitado de amostras, ele</a:t>
            </a:r>
            <a:r>
              <a:rPr lang="pt-BR" baseline="0" dirty="0" smtClean="0"/>
              <a:t> </a:t>
            </a:r>
            <a:r>
              <a:rPr lang="pt-BR" dirty="0" smtClean="0"/>
              <a:t>pode ser de qualidade inferior à desejável e/ou ele pode não ser representativo</a:t>
            </a:r>
            <a:r>
              <a:rPr lang="pt-BR" baseline="0" dirty="0" smtClean="0"/>
              <a:t> </a:t>
            </a:r>
            <a:r>
              <a:rPr lang="pt-BR" dirty="0" smtClean="0"/>
              <a:t>de amostras futuras.</a:t>
            </a:r>
          </a:p>
          <a:p>
            <a:endParaRPr lang="pt-BR" dirty="0" smtClean="0"/>
          </a:p>
          <a:p>
            <a:r>
              <a:rPr lang="pt-BR" dirty="0" smtClean="0"/>
              <a:t>Trabalhando com base na</a:t>
            </a:r>
            <a:r>
              <a:rPr lang="pt-BR" baseline="0" dirty="0" smtClean="0"/>
              <a:t> </a:t>
            </a:r>
            <a:r>
              <a:rPr lang="pt-BR" dirty="0" smtClean="0"/>
              <a:t>suposição</a:t>
            </a:r>
            <a:r>
              <a:rPr lang="pt-BR" baseline="0" dirty="0" smtClean="0"/>
              <a:t> de que o conjunto que temos é representativo e de boa qualidade</a:t>
            </a:r>
            <a:r>
              <a:rPr lang="pt-BR" dirty="0" smtClean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 smtClean="0"/>
          </a:p>
          <a:p>
            <a:r>
              <a:rPr lang="pt-BR" dirty="0" smtClean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 smtClean="0"/>
          </a:p>
          <a:p>
            <a:r>
              <a:rPr lang="pt-BR" dirty="0" smtClean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="0" baseline="0" dirty="0" smtClean="0"/>
              <a:t> muito baixa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O modelo com polinômio de grau 30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 </a:t>
            </a:r>
            <a:r>
              <a:rPr lang="pt-BR" b="0" baseline="0" dirty="0" smtClean="0"/>
              <a:t>muito alta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aseline="0" dirty="0" smtClean="0"/>
              <a:t> média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 sofre de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30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 https://colab.research.google.com/github/zz4fap/t319_aprendizado_de_maquina/blob/main/labs/Laboratorio5.ipynb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30/05/2021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1.png"/><Relationship Id="rId18" Type="http://schemas.openxmlformats.org/officeDocument/2006/relationships/hyperlink" Target="https://mybinder.org/v2/gh/zz4fap/t319_aprendizado_de_maquina/main?filepath=notebooks/regression/escalonamento_de_atributos.ipynb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37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notebooks/regression/polynomial_regression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5"/>
            <a:ext cx="10515600" cy="1325563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339532"/>
            <a:ext cx="11179630" cy="250613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 smtClean="0"/>
              <a:t>dos exemplos disponíveis, ou seja, o modelo acaba </a:t>
            </a:r>
            <a:r>
              <a:rPr lang="pt-BR" b="1" i="1" dirty="0" smtClean="0"/>
              <a:t>memorizando</a:t>
            </a:r>
            <a:r>
              <a:rPr lang="pt-BR" dirty="0" smtClean="0"/>
              <a:t> os exemplos de treinamento.</a:t>
            </a:r>
            <a:endParaRPr lang="pt-BR" dirty="0"/>
          </a:p>
          <a:p>
            <a:r>
              <a:rPr lang="pt-BR" dirty="0"/>
              <a:t>Porém, essa aproximação se distancia bastante </a:t>
            </a:r>
            <a:r>
              <a:rPr lang="pt-BR" dirty="0" smtClean="0"/>
              <a:t>do modelo gerador.</a:t>
            </a:r>
            <a:endParaRPr lang="pt-BR" dirty="0"/>
          </a:p>
          <a:p>
            <a:r>
              <a:rPr lang="pt-BR" dirty="0"/>
              <a:t>Portanto, esses modelos apresentarão erros </a:t>
            </a:r>
            <a:r>
              <a:rPr lang="pt-BR" dirty="0" smtClean="0"/>
              <a:t>grandes quando </a:t>
            </a:r>
            <a:r>
              <a:rPr lang="pt-BR" dirty="0"/>
              <a:t>forem apresentados a </a:t>
            </a:r>
            <a:r>
              <a:rPr lang="pt-BR" dirty="0" smtClean="0"/>
              <a:t>exemplos de </a:t>
            </a:r>
            <a:r>
              <a:rPr lang="pt-BR" dirty="0" smtClean="0"/>
              <a:t>validação.</a:t>
            </a:r>
            <a:endParaRPr lang="pt-BR" dirty="0" smtClean="0"/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sobreajuste</a:t>
            </a:r>
            <a:r>
              <a:rPr lang="pt-BR" dirty="0" smtClean="0"/>
              <a:t> ou </a:t>
            </a:r>
            <a:r>
              <a:rPr lang="pt-BR" b="1" i="1" dirty="0" smtClean="0"/>
              <a:t>overfitting</a:t>
            </a:r>
            <a:r>
              <a:rPr lang="pt-BR" dirty="0" smtClean="0"/>
              <a:t>: </a:t>
            </a:r>
            <a:r>
              <a:rPr lang="pt-BR" b="1" i="1" dirty="0" smtClean="0"/>
              <a:t>flexibilidade</a:t>
            </a:r>
            <a:r>
              <a:rPr lang="pt-BR" dirty="0" smtClean="0"/>
              <a:t> muito alta </a:t>
            </a:r>
            <a:r>
              <a:rPr lang="pt-BR" dirty="0"/>
              <a:t>e </a:t>
            </a:r>
            <a:r>
              <a:rPr lang="pt-BR" b="1" i="1" dirty="0" smtClean="0"/>
              <a:t>grau de generalização</a:t>
            </a:r>
            <a:r>
              <a:rPr lang="pt-BR" dirty="0" smtClean="0"/>
              <a:t> muito baixo.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80728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77637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77637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123734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10.</a:t>
            </a:r>
            <a:endParaRPr lang="pt-B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0711" y="1120643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20.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96134" y="1120643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30.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Subajuste e sobreajuste: Resumo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032375"/>
          </a:xfrm>
        </p:spPr>
        <p:txBody>
          <a:bodyPr>
            <a:normAutofit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</a:t>
            </a:r>
            <a:r>
              <a:rPr lang="pt-BR" dirty="0" smtClean="0"/>
              <a:t>falha em </a:t>
            </a:r>
            <a:r>
              <a:rPr lang="pt-BR" dirty="0"/>
              <a:t>aproximar o </a:t>
            </a:r>
            <a:r>
              <a:rPr lang="pt-BR" b="1" i="1" dirty="0"/>
              <a:t>mapeamento verdadeiro</a:t>
            </a:r>
            <a:r>
              <a:rPr lang="pt-BR" dirty="0"/>
              <a:t>. Isto pode ocorrer devido ao baixo grau de complexidade do modelo ou por problemas de convergência durante o treinamento.</a:t>
            </a:r>
          </a:p>
          <a:p>
            <a:pPr lvl="1"/>
            <a:r>
              <a:rPr lang="pt-BR" dirty="0"/>
              <a:t>Se o modelo está </a:t>
            </a:r>
            <a:r>
              <a:rPr lang="pt-BR" dirty="0" smtClean="0"/>
              <a:t>subajustando</a:t>
            </a:r>
            <a:r>
              <a:rPr lang="pt-BR" dirty="0"/>
              <a:t>, mesmo que o número de exemplos </a:t>
            </a:r>
            <a:r>
              <a:rPr lang="pt-BR" dirty="0" smtClean="0"/>
              <a:t>aumente indefinidamente, </a:t>
            </a:r>
            <a:r>
              <a:rPr lang="pt-BR" dirty="0"/>
              <a:t>esta </a:t>
            </a:r>
            <a:r>
              <a:rPr lang="pt-BR" dirty="0" smtClean="0"/>
              <a:t>situação </a:t>
            </a:r>
            <a:r>
              <a:rPr lang="pt-BR" dirty="0"/>
              <a:t>não vai desaparecer, é necessário aumentar a </a:t>
            </a:r>
            <a:r>
              <a:rPr lang="pt-BR" dirty="0" smtClean="0"/>
              <a:t>flexibilidade do </a:t>
            </a:r>
            <a:r>
              <a:rPr lang="pt-BR" dirty="0"/>
              <a:t>modelo,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</a:t>
            </a:r>
            <a:r>
              <a:rPr lang="pt-BR" dirty="0" smtClean="0"/>
              <a:t>situação </a:t>
            </a:r>
            <a:r>
              <a:rPr lang="pt-BR" dirty="0"/>
              <a:t>em que o modelo se ajusta tão bem aos exemplos </a:t>
            </a:r>
            <a:r>
              <a:rPr lang="pt-BR" dirty="0" smtClean="0"/>
              <a:t>de treinamento </a:t>
            </a:r>
            <a:r>
              <a:rPr lang="pt-BR" dirty="0"/>
              <a:t>que ele aprende até o ruído presente nos mesmos </a:t>
            </a:r>
            <a:r>
              <a:rPr lang="pt-BR" dirty="0" smtClean="0"/>
              <a:t>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</a:t>
            </a:r>
            <a:r>
              <a:rPr lang="pt-BR" dirty="0" smtClean="0"/>
              <a:t>(alto </a:t>
            </a:r>
            <a:r>
              <a:rPr lang="pt-BR" dirty="0"/>
              <a:t>erro de </a:t>
            </a:r>
            <a:r>
              <a:rPr lang="pt-BR" b="1" i="1" dirty="0"/>
              <a:t>erro </a:t>
            </a:r>
            <a:r>
              <a:rPr lang="pt-BR" b="1" i="1" dirty="0" smtClean="0"/>
              <a:t>de validação</a:t>
            </a:r>
            <a:r>
              <a:rPr lang="pt-BR" dirty="0" smtClean="0"/>
              <a:t>).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Se o modelo está </a:t>
            </a:r>
            <a:r>
              <a:rPr lang="pt-BR" dirty="0" smtClean="0"/>
              <a:t>sobreajustando</a:t>
            </a:r>
            <a:r>
              <a:rPr lang="pt-BR" dirty="0"/>
              <a:t>, então é necessário diminuir sua </a:t>
            </a:r>
            <a:r>
              <a:rPr lang="pt-BR" dirty="0" smtClean="0"/>
              <a:t>flexibilidade ou </a:t>
            </a:r>
            <a:r>
              <a:rPr lang="pt-BR" dirty="0"/>
              <a:t>aumentar o conjunto de treinamento até que o erro de validação atinja o erro de treinamento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IV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#5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xmlns="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xmlns="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xmlns="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xmlns="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023" cy="503237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Vimos que a escolha </a:t>
            </a:r>
            <a:r>
              <a:rPr lang="pt-BR" dirty="0"/>
              <a:t>do passo de </a:t>
            </a:r>
            <a:r>
              <a:rPr lang="pt-BR" dirty="0" smtClean="0"/>
              <a:t>aprendizagem influencia muito no processo aprendizagem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grandes fazem com que o algoritmo divirja.</a:t>
            </a:r>
          </a:p>
          <a:p>
            <a:r>
              <a:rPr lang="pt-BR" dirty="0" smtClean="0"/>
              <a:t>Gráfico do erro em função das iterações nos ajuda a depurar o algoritmo.</a:t>
            </a:r>
          </a:p>
          <a:p>
            <a:r>
              <a:rPr lang="pt-BR" dirty="0" smtClean="0"/>
              <a:t>Além do ajuste manual, quando usamos GDE ou GD em mini-batches, precisamos reduzir o valor do passo de aprendizagem ao longo das iterações para garantir a convergência e </a:t>
            </a:r>
            <a:r>
              <a:rPr lang="pt-BR" dirty="0" smtClean="0"/>
              <a:t>estabilização </a:t>
            </a:r>
            <a:r>
              <a:rPr lang="pt-BR" dirty="0" smtClean="0"/>
              <a:t>do GD.</a:t>
            </a:r>
          </a:p>
          <a:p>
            <a:r>
              <a:rPr lang="pt-BR" dirty="0" smtClean="0"/>
              <a:t>Hoje, veremos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 </a:t>
            </a:r>
            <a:r>
              <a:rPr lang="pt-BR" dirty="0"/>
              <a:t>tipo de </a:t>
            </a:r>
            <a:r>
              <a:rPr lang="pt-BR" b="1" i="1" dirty="0"/>
              <a:t>pré-processamento</a:t>
            </a:r>
            <a:r>
              <a:rPr lang="pt-BR" dirty="0"/>
              <a:t> bastante importante para algoritmos de ML que usem métricas de distância como função de </a:t>
            </a:r>
            <a:r>
              <a:rPr lang="pt-BR" dirty="0" smtClean="0"/>
              <a:t>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aproximar dados que não são lineares, ou seja, que não podem ser aproximados por uma simples reta.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8939286" y="68240"/>
            <a:ext cx="3202636" cy="3449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93142C1-FD08-4328-BCCB-5521CEA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id="{C1642F2F-7A09-459E-9D90-1D9D3103E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Dada a seguinte equação hipótese,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erro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tem </a:t>
                </a:r>
                <a:r>
                  <a:rPr lang="pt-BR" dirty="0"/>
                  <a:t>uma influência maior no erro resultante,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Portanto, o erro entre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e</a:t>
                </a:r>
                <a:r>
                  <a:rPr lang="pt-BR" dirty="0" smtClean="0"/>
                  <a:t>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fazem com que o erro varie rapidamente.</a:t>
                </a:r>
              </a:p>
              <a:p>
                <a:pPr algn="just"/>
                <a:r>
                  <a:rPr lang="pt-BR" dirty="0" smtClean="0"/>
                  <a:t>A diferença </a:t>
                </a:r>
                <a:r>
                  <a:rPr lang="pt-BR" dirty="0"/>
                  <a:t>entre as magnitudes </a:t>
                </a:r>
                <a:r>
                  <a:rPr lang="pt-BR" dirty="0" smtClean="0"/>
                  <a:t>dos atributos afeta </a:t>
                </a:r>
                <a:r>
                  <a:rPr lang="pt-BR" dirty="0"/>
                  <a:t>o desempenho de algoritmos de ML que </a:t>
                </a:r>
                <a:r>
                  <a:rPr lang="pt-BR" dirty="0" smtClean="0"/>
                  <a:t>usam métricas </a:t>
                </a:r>
                <a:r>
                  <a:rPr lang="pt-BR" dirty="0"/>
                  <a:t>de distância como função de erro.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dirty="0"/>
                  <a:t>As diferenças entre as magnitudes dos atributos faz com que as superfícies de erro tenham formato de </a:t>
                </a:r>
                <a:r>
                  <a:rPr lang="pt-BR" dirty="0" smtClean="0"/>
                  <a:t>vale (‘U’ ou ‘V’), </a:t>
                </a:r>
                <a:r>
                  <a:rPr lang="pt-BR" b="1" i="1" dirty="0"/>
                  <a:t>dificultando a convergência dos algoritmos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642F2F-7A09-459E-9D90-1D9D3103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  <a:blipFill rotWithShape="0">
                <a:blip r:embed="rId4"/>
                <a:stretch>
                  <a:fillRect l="-911" t="-2712" r="-1692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V="1">
            <a:off x="10210800" y="2913681"/>
            <a:ext cx="467532" cy="33631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83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1032"/>
                <a:ext cx="11240069" cy="50323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O que pode ser feito? </a:t>
                </a:r>
              </a:p>
              <a:p>
                <a:r>
                  <a:rPr lang="pt-BR" dirty="0"/>
                  <a:t>Para evitar esse problema, o intervalo de variação de todos os </a:t>
                </a:r>
                <a:r>
                  <a:rPr lang="pt-BR" b="1" i="1" dirty="0"/>
                  <a:t>atributos</a:t>
                </a:r>
                <a:r>
                  <a:rPr lang="pt-BR" dirty="0"/>
                  <a:t> deve ser </a:t>
                </a:r>
                <a:r>
                  <a:rPr lang="pt-BR" b="1" i="1" dirty="0"/>
                  <a:t>escalonado</a:t>
                </a:r>
                <a:r>
                  <a:rPr lang="pt-BR" dirty="0"/>
                  <a:t> para que cada </a:t>
                </a:r>
                <a:r>
                  <a:rPr lang="pt-BR" b="1" i="1" dirty="0"/>
                  <a:t>atributo</a:t>
                </a:r>
                <a:r>
                  <a:rPr lang="pt-BR" dirty="0"/>
                  <a:t> contribua com o mesmo </a:t>
                </a:r>
                <a:r>
                  <a:rPr lang="pt-BR" b="1" i="1" dirty="0"/>
                  <a:t>peso</a:t>
                </a:r>
                <a:r>
                  <a:rPr lang="pt-BR" dirty="0"/>
                  <a:t> para o cálculo do erro.</a:t>
                </a:r>
              </a:p>
              <a:p>
                <a:r>
                  <a:rPr lang="pt-BR" dirty="0"/>
                  <a:t>As duas formas mais comuns de escalonamento são: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Normalização</a:t>
                </a:r>
                <a:r>
                  <a:rPr lang="en-US" b="1" dirty="0"/>
                  <a:t> </a:t>
                </a:r>
                <a:r>
                  <a:rPr lang="en-US" b="1" dirty="0" err="1"/>
                  <a:t>Mín</a:t>
                </a:r>
                <a:r>
                  <a:rPr lang="en-US" b="1" dirty="0"/>
                  <a:t>-Max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nl-BE" sz="2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Padronização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Normalização </a:t>
                </a:r>
                <a:r>
                  <a:rPr lang="pt-BR" b="1" i="1" dirty="0" smtClean="0"/>
                  <a:t>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Observe que, neste caso, os valores não ficam restritos a um intervalo específico.</a:t>
                </a:r>
              </a:p>
              <a:p>
                <a:r>
                  <a:rPr lang="pt-BR" dirty="0"/>
                  <a:t>Vantagens do escalonamento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Ajuda a acelerar a convergência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pois deixa as curvas de nível da superfície de erro mais circulares.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Possibilita comparar o peso/influência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no modelo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1032"/>
                <a:ext cx="11240069" cy="5032376"/>
              </a:xfrm>
              <a:blipFill rotWithShape="0">
                <a:blip r:embed="rId3"/>
                <a:stretch>
                  <a:fillRect l="-597" t="-2545" b="-2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5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2"/>
            <a:ext cx="10515600" cy="1032572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4948928" y="812800"/>
            <a:ext cx="2252502" cy="2426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821" r="9367" b="5970"/>
          <a:stretch/>
        </p:blipFill>
        <p:spPr>
          <a:xfrm>
            <a:off x="5342917" y="5127869"/>
            <a:ext cx="1893633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9652" r="28676" b="15103"/>
          <a:stretch/>
        </p:blipFill>
        <p:spPr>
          <a:xfrm>
            <a:off x="7488499" y="812800"/>
            <a:ext cx="2214756" cy="2403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397" r="9119" b="6393"/>
          <a:stretch/>
        </p:blipFill>
        <p:spPr>
          <a:xfrm>
            <a:off x="7774318" y="5127869"/>
            <a:ext cx="1893600" cy="122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243" r="28607" b="14659"/>
          <a:stretch/>
        </p:blipFill>
        <p:spPr>
          <a:xfrm>
            <a:off x="9917271" y="812800"/>
            <a:ext cx="2230704" cy="242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0075" r="9453" b="5970"/>
          <a:stretch/>
        </p:blipFill>
        <p:spPr>
          <a:xfrm>
            <a:off x="10059040" y="5124312"/>
            <a:ext cx="1898560" cy="1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Modelo gerador</a:t>
                </a:r>
                <a:r>
                  <a:rPr lang="pt-BR" b="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415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1930" y="2319231"/>
            <a:ext cx="39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plotar a superfície de erro usamos: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, resultando num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</a:t>
                </a:r>
                <a:r>
                  <a:rPr lang="pt-BR" dirty="0" smtClean="0"/>
                  <a:t>também em um vale</a:t>
                </a:r>
                <a:r>
                  <a:rPr lang="pt-BR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têm intervalo semelhante, então, a variação tanto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quanto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tem </a:t>
                </a:r>
                <a:r>
                  <a:rPr lang="pt-BR" b="1" i="1" dirty="0" smtClean="0"/>
                  <a:t>peso</a:t>
                </a:r>
                <a:r>
                  <a:rPr lang="pt-BR" dirty="0" smtClean="0"/>
                  <a:t> semelhante na variação do erro (tigela).</a:t>
                </a:r>
                <a:endParaRPr lang="pt-BR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blipFill rotWithShape="0">
                <a:blip r:embed="rId14"/>
                <a:stretch>
                  <a:fillRect l="-835" t="-1502" r="-1193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8122" b="2747"/>
          <a:stretch/>
        </p:blipFill>
        <p:spPr>
          <a:xfrm>
            <a:off x="5365197" y="3234241"/>
            <a:ext cx="1865374" cy="184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 r="7834" b="2778"/>
          <a:stretch/>
        </p:blipFill>
        <p:spPr>
          <a:xfrm>
            <a:off x="7774318" y="3234241"/>
            <a:ext cx="1889560" cy="185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 r="8043" b="2428"/>
          <a:stretch/>
        </p:blipFill>
        <p:spPr>
          <a:xfrm>
            <a:off x="10059040" y="3237074"/>
            <a:ext cx="1872910" cy="18387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335" y="6335803"/>
            <a:ext cx="409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F0"/>
                </a:solidFill>
                <a:hlinkClick r:id="rId18"/>
              </a:rPr>
              <a:t>Exemplo: escalonamento_de_atributos.ipynb</a:t>
            </a:r>
            <a:endParaRPr lang="pt-BR" sz="1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23" y="443468"/>
            <a:ext cx="20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Após padronização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10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81049" cy="176163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 se os dados </a:t>
            </a:r>
            <a:r>
              <a:rPr lang="pt-BR" dirty="0" smtClean="0"/>
              <a:t>tiverem um formato mais complexo </a:t>
            </a:r>
            <a:r>
              <a:rPr lang="pt-BR" dirty="0"/>
              <a:t>do que uma simples linha reta?</a:t>
            </a:r>
          </a:p>
          <a:p>
            <a:r>
              <a:rPr lang="pt-BR" dirty="0"/>
              <a:t>Como </a:t>
            </a:r>
            <a:r>
              <a:rPr lang="pt-BR" dirty="0" smtClean="0"/>
              <a:t>encontraríamos um </a:t>
            </a:r>
            <a:r>
              <a:rPr lang="pt-BR" dirty="0"/>
              <a:t>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610100" y="3805744"/>
            <a:ext cx="2971800" cy="2772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838200" y="3805744"/>
            <a:ext cx="3045629" cy="2772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308171" y="3805744"/>
            <a:ext cx="3064366" cy="27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Polinomial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4044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Dados deste tipo podem ser aproximados através de polinômios: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 smtClean="0"/>
                  <a:t>“</a:t>
                </a:r>
                <a:r>
                  <a:rPr lang="pt-BR" i="1" dirty="0"/>
                  <a:t>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podemos aproximar dados de qualquer formato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 análise, nós vamos considerar </a:t>
                </a:r>
                <a:r>
                  <a:rPr lang="pt-BR" b="1" i="1" dirty="0" smtClean="0"/>
                  <a:t>funções hipóteses polinomiais </a:t>
                </a:r>
                <a:r>
                  <a:rPr lang="pt-BR" b="1" i="1" dirty="0"/>
                  <a:t>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 smtClean="0"/>
                  <a:t> é a ordem do polinômio.</a:t>
                </a:r>
              </a:p>
              <a:p>
                <a:r>
                  <a:rPr lang="pt-BR" dirty="0" smtClean="0"/>
                  <a:t>Todos </a:t>
                </a:r>
                <a:r>
                  <a:rPr lang="pt-BR" dirty="0"/>
                  <a:t>resultados encontrados anteriormente (equação normal, gradientes </a:t>
                </a:r>
                <a:r>
                  <a:rPr lang="pt-BR" dirty="0" smtClean="0"/>
                  <a:t>para o gradiente descendente, escalonamento) </a:t>
                </a:r>
                <a:r>
                  <a:rPr lang="pt-BR" dirty="0"/>
                  <a:t>são facilmente estendidos para </a:t>
                </a:r>
                <a:r>
                  <a:rPr lang="pt-BR" dirty="0" smtClean="0"/>
                  <a:t>funções hipótese polinomiais.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40440" cy="5032376"/>
              </a:xfrm>
              <a:blipFill rotWithShape="0">
                <a:blip r:embed="rId2"/>
                <a:stretch>
                  <a:fillRect l="-876" t="-2421" r="-6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473976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Geramos 30 exemplos do </a:t>
                </a:r>
                <a:r>
                  <a:rPr lang="pt-BR" dirty="0"/>
                  <a:t>seguinte </a:t>
                </a:r>
                <a:r>
                  <a:rPr lang="pt-BR" dirty="0" smtClean="0"/>
                  <a:t>mapeamento verdadeiro: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Agora surge uma dúvida, se não soubéssemos a ordem por trás do modelo gerador, qual ordem deveríamos utilizar?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4739767"/>
              </a:xfrm>
              <a:blipFill rotWithShape="0">
                <a:blip r:embed="rId2"/>
                <a:stretch>
                  <a:fillRect l="-1704" t="-2057" r="-1278" b="-2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1857" y="1705176"/>
            <a:ext cx="415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Polinômio de ordem 2.</a:t>
            </a:r>
            <a:endParaRPr lang="pt-BR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3126"/>
            <a:ext cx="10515600" cy="892156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4122126"/>
            <a:ext cx="11353800" cy="2565396"/>
          </a:xfrm>
        </p:spPr>
        <p:txBody>
          <a:bodyPr>
            <a:normAutofit fontScale="85000" lnSpcReduction="20000"/>
          </a:bodyPr>
          <a:lstStyle/>
          <a:p>
            <a:r>
              <a:rPr lang="pt-BR" dirty="0" smtClean="0"/>
              <a:t>Polinômio </a:t>
            </a:r>
            <a:r>
              <a:rPr lang="pt-BR" dirty="0"/>
              <a:t>de ordem 1 </a:t>
            </a:r>
            <a:r>
              <a:rPr lang="pt-BR" dirty="0" smtClean="0"/>
              <a:t>não </a:t>
            </a:r>
            <a:r>
              <a:rPr lang="pt-BR" dirty="0"/>
              <a:t>tem </a:t>
            </a:r>
            <a:r>
              <a:rPr lang="pt-BR" dirty="0" smtClean="0"/>
              <a:t>flexibilidade </a:t>
            </a:r>
            <a:r>
              <a:rPr lang="pt-BR" dirty="0"/>
              <a:t>o suficiente para aproximar bem os </a:t>
            </a:r>
            <a:r>
              <a:rPr lang="pt-BR" dirty="0" smtClean="0"/>
              <a:t>dados.</a:t>
            </a:r>
          </a:p>
          <a:p>
            <a:r>
              <a:rPr lang="pt-BR" dirty="0"/>
              <a:t>O</a:t>
            </a:r>
            <a:r>
              <a:rPr lang="pt-BR" dirty="0" smtClean="0"/>
              <a:t> modelo erra muito tanto para predição dos exemplos de treinamento quanto para exemplos de </a:t>
            </a:r>
            <a:r>
              <a:rPr lang="pt-BR" dirty="0" smtClean="0"/>
              <a:t>validação (ou seja, exemplos não vistos durante o treinamento).</a:t>
            </a:r>
            <a:endParaRPr lang="pt-BR" dirty="0" smtClean="0"/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subajuste</a:t>
            </a:r>
            <a:r>
              <a:rPr lang="pt-BR" dirty="0" smtClean="0"/>
              <a:t> ou </a:t>
            </a:r>
            <a:r>
              <a:rPr lang="pt-BR" b="1" i="1" dirty="0" smtClean="0"/>
              <a:t>underfitting</a:t>
            </a:r>
            <a:r>
              <a:rPr lang="pt-BR" dirty="0"/>
              <a:t>:</a:t>
            </a:r>
            <a:r>
              <a:rPr lang="pt-BR" dirty="0" smtClean="0"/>
              <a:t> </a:t>
            </a:r>
            <a:r>
              <a:rPr lang="pt-BR" b="1" i="1" dirty="0"/>
              <a:t>flexibilidade</a:t>
            </a:r>
            <a:r>
              <a:rPr lang="pt-BR" dirty="0"/>
              <a:t> </a:t>
            </a:r>
            <a:r>
              <a:rPr lang="pt-BR" dirty="0" smtClean="0"/>
              <a:t>e </a:t>
            </a:r>
            <a:r>
              <a:rPr lang="pt-BR" b="1" i="1" dirty="0"/>
              <a:t>grau de generalização</a:t>
            </a:r>
            <a:r>
              <a:rPr lang="pt-BR" dirty="0"/>
              <a:t> muito </a:t>
            </a:r>
            <a:r>
              <a:rPr lang="pt-BR" dirty="0" smtClean="0"/>
              <a:t>baixos.</a:t>
            </a:r>
            <a:endParaRPr lang="pt-BR" dirty="0"/>
          </a:p>
          <a:p>
            <a:r>
              <a:rPr lang="pt-BR" dirty="0"/>
              <a:t>Porém, como esperado, </a:t>
            </a:r>
            <a:r>
              <a:rPr lang="pt-BR" dirty="0" smtClean="0"/>
              <a:t>o polinômio </a:t>
            </a:r>
            <a:r>
              <a:rPr lang="pt-BR" dirty="0"/>
              <a:t>de ordem 2 produz a melhor aproximação dos </a:t>
            </a:r>
            <a:r>
              <a:rPr lang="pt-BR" dirty="0" smtClean="0"/>
              <a:t>dados, errando pouco para exemplos de treinamento e validação.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8810624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B0F0"/>
                </a:solidFill>
                <a:hlinkClick r:id="rId3"/>
              </a:rPr>
              <a:t>Exemplo</a:t>
            </a:r>
            <a:r>
              <a:rPr lang="pt-BR" sz="1600" dirty="0">
                <a:solidFill>
                  <a:srgbClr val="00B0F0"/>
                </a:solidFill>
                <a:hlinkClick r:id="rId3"/>
              </a:rPr>
              <a:t>: </a:t>
            </a:r>
            <a:r>
              <a:rPr lang="pt-BR" sz="1600" dirty="0" smtClean="0">
                <a:solidFill>
                  <a:srgbClr val="00B0F0"/>
                </a:solidFill>
                <a:hlinkClick r:id="rId3"/>
              </a:rPr>
              <a:t>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24556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30492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Reta não é flexível o suficiente para se contorcer a aproximar os dados.</a:t>
            </a:r>
            <a:endParaRPr lang="pt-BR" sz="1400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28617" y="1870791"/>
            <a:ext cx="1549373" cy="453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Ordem ótima pois é a mesma do modelo gerador.</a:t>
            </a:r>
            <a:endParaRPr lang="pt-BR" sz="1400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2416" y="975278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1.</a:t>
            </a:r>
            <a:endParaRPr lang="pt-B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956954" y="9628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2.</a:t>
            </a:r>
            <a:endParaRPr lang="pt-BR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grau de generalização</a:t>
            </a:r>
            <a:r>
              <a:rPr lang="pt-BR" sz="1600" dirty="0" smtClean="0"/>
              <a:t> muito baixos.</a:t>
            </a:r>
            <a:endParaRPr lang="pt-B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Encontra relação de compromisso entre </a:t>
            </a:r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generalização</a:t>
            </a:r>
            <a:r>
              <a:rPr lang="pt-BR" sz="1600" dirty="0" smtClean="0"/>
              <a:t>:</a:t>
            </a:r>
            <a:r>
              <a:rPr lang="pt-BR" sz="1600" b="1" dirty="0" smtClean="0"/>
              <a:t> </a:t>
            </a:r>
            <a:endParaRPr lang="pt-BR" sz="1600" dirty="0" smtClean="0"/>
          </a:p>
          <a:p>
            <a:pPr algn="ctr"/>
            <a:r>
              <a:rPr lang="pt-BR" sz="1600" b="1" dirty="0"/>
              <a:t>f</a:t>
            </a:r>
            <a:r>
              <a:rPr lang="pt-BR" sz="1600" b="1" dirty="0" smtClean="0"/>
              <a:t>lexibilidade</a:t>
            </a:r>
            <a:r>
              <a:rPr lang="pt-BR" sz="1600" dirty="0" smtClean="0"/>
              <a:t> </a:t>
            </a:r>
            <a:r>
              <a:rPr lang="pt-BR" sz="1600" dirty="0"/>
              <a:t>e </a:t>
            </a:r>
            <a:r>
              <a:rPr lang="pt-BR" sz="1600" b="1" dirty="0"/>
              <a:t>grau </a:t>
            </a:r>
            <a:r>
              <a:rPr lang="pt-BR" sz="1600" b="1" dirty="0" smtClean="0"/>
              <a:t>de generalização</a:t>
            </a:r>
            <a:r>
              <a:rPr lang="pt-BR" sz="1600" dirty="0" smtClean="0"/>
              <a:t> médios.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19296</TotalTime>
  <Words>2027</Words>
  <Application>Microsoft Office PowerPoint</Application>
  <PresentationFormat>Widescreen</PresentationFormat>
  <Paragraphs>187</Paragraphs>
  <Slides>14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IV)</vt:lpstr>
      <vt:lpstr>Recapitulando</vt:lpstr>
      <vt:lpstr>Escalonamento de Atributos</vt:lpstr>
      <vt:lpstr>Escalonamento de Atributos</vt:lpstr>
      <vt:lpstr>Escalonamento de Atributos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2218</cp:revision>
  <dcterms:created xsi:type="dcterms:W3CDTF">2020-02-17T11:18:32Z</dcterms:created>
  <dcterms:modified xsi:type="dcterms:W3CDTF">2021-05-31T00:39:22Z</dcterms:modified>
</cp:coreProperties>
</file>