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9" r:id="rId2"/>
    <p:sldId id="486" r:id="rId3"/>
    <p:sldId id="514" r:id="rId4"/>
    <p:sldId id="516" r:id="rId5"/>
    <p:sldId id="519" r:id="rId6"/>
    <p:sldId id="334" r:id="rId7"/>
    <p:sldId id="469" r:id="rId8"/>
    <p:sldId id="520" r:id="rId9"/>
    <p:sldId id="521" r:id="rId10"/>
    <p:sldId id="523" r:id="rId11"/>
    <p:sldId id="524" r:id="rId12"/>
    <p:sldId id="542" r:id="rId13"/>
    <p:sldId id="525" r:id="rId14"/>
    <p:sldId id="471" r:id="rId15"/>
    <p:sldId id="526" r:id="rId16"/>
    <p:sldId id="527" r:id="rId17"/>
    <p:sldId id="528" r:id="rId18"/>
    <p:sldId id="529" r:id="rId19"/>
    <p:sldId id="472" r:id="rId20"/>
    <p:sldId id="534" r:id="rId21"/>
    <p:sldId id="536" r:id="rId22"/>
    <p:sldId id="535" r:id="rId23"/>
    <p:sldId id="532" r:id="rId24"/>
    <p:sldId id="533" r:id="rId25"/>
    <p:sldId id="441" r:id="rId26"/>
    <p:sldId id="317" r:id="rId27"/>
    <p:sldId id="256" r:id="rId28"/>
    <p:sldId id="538" r:id="rId29"/>
    <p:sldId id="541" r:id="rId30"/>
    <p:sldId id="539" r:id="rId31"/>
    <p:sldId id="332" r:id="rId32"/>
    <p:sldId id="522" r:id="rId33"/>
    <p:sldId id="475" r:id="rId34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AF96C-3A3A-4667-836E-5D2043E55A0D}" v="89" dt="2020-02-17T16:29:36.671"/>
    <p1510:client id="{328F8323-A8B4-4BB5-8B29-141FF986EA24}" v="11" dt="2020-04-06T19:56:50.842"/>
    <p1510:client id="{58D05219-7C7B-4B91-A7AF-DC0AF21441D4}" v="8" dt="2020-03-15T18:19:04.037"/>
    <p1510:client id="{62FC7D01-7DC2-4ECC-8EE4-941CF425DBEE}" v="272" dt="2020-04-04T01:47:57.654"/>
    <p1510:client id="{7B93843C-DFF4-4B6D-9934-AB8C4C568E2D}" v="86" dt="2020-03-14T00:29:41.866"/>
    <p1510:client id="{B7CA8C48-7DAD-40D1-BA98-01463637147D}" v="67" dt="2020-03-14T21:04:21.668"/>
    <p1510:client id="{BAE3137E-5ED2-488F-90AA-67C3B75162E2}" v="4" dt="2020-04-06T18:41:56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4022" autoAdjust="0"/>
  </p:normalViewPr>
  <p:slideViewPr>
    <p:cSldViewPr snapToGrid="0">
      <p:cViewPr varScale="1">
        <p:scale>
          <a:sx n="93" d="100"/>
          <a:sy n="93" d="100"/>
        </p:scale>
        <p:origin x="12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7CA8C48-7DAD-40D1-BA98-01463637147D}"/>
    <pc:docChg chg="modSld">
      <pc:chgData name="Felipe Augusto Pereira de Figueiredo" userId="e1771b70d906f94b" providerId="Windows Live" clId="Web-{B7CA8C48-7DAD-40D1-BA98-01463637147D}" dt="2020-03-14T21:04:21.668" v="66" actId="20577"/>
      <pc:docMkLst>
        <pc:docMk/>
      </pc:docMkLst>
      <pc:sldChg chg="modSp">
        <pc:chgData name="Felipe Augusto Pereira de Figueiredo" userId="e1771b70d906f94b" providerId="Windows Live" clId="Web-{B7CA8C48-7DAD-40D1-BA98-01463637147D}" dt="2020-03-14T21:04:21.668" v="65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B7CA8C48-7DAD-40D1-BA98-01463637147D}" dt="2020-03-14T21:04:21.668" v="65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BAE3137E-5ED2-488F-90AA-67C3B75162E2}"/>
    <pc:docChg chg="delSld">
      <pc:chgData name="Felipe Augusto Pereira de Figueiredo" userId="e1771b70d906f94b" providerId="Windows Live" clId="Web-{BAE3137E-5ED2-488F-90AA-67C3B75162E2}" dt="2020-04-06T18:41:56.776" v="3"/>
      <pc:docMkLst>
        <pc:docMk/>
      </pc:docMkLst>
      <pc:sldChg chg="del">
        <pc:chgData name="Felipe Augusto Pereira de Figueiredo" userId="e1771b70d906f94b" providerId="Windows Live" clId="Web-{BAE3137E-5ED2-488F-90AA-67C3B75162E2}" dt="2020-04-06T18:41:36.120" v="0"/>
        <pc:sldMkLst>
          <pc:docMk/>
          <pc:sldMk cId="2987778591" sldId="361"/>
        </pc:sldMkLst>
      </pc:sldChg>
      <pc:sldChg chg="del">
        <pc:chgData name="Felipe Augusto Pereira de Figueiredo" userId="e1771b70d906f94b" providerId="Windows Live" clId="Web-{BAE3137E-5ED2-488F-90AA-67C3B75162E2}" dt="2020-04-06T18:41:56.698" v="2"/>
        <pc:sldMkLst>
          <pc:docMk/>
          <pc:sldMk cId="1383714521" sldId="385"/>
        </pc:sldMkLst>
      </pc:sldChg>
      <pc:sldChg chg="del">
        <pc:chgData name="Felipe Augusto Pereira de Figueiredo" userId="e1771b70d906f94b" providerId="Windows Live" clId="Web-{BAE3137E-5ED2-488F-90AA-67C3B75162E2}" dt="2020-04-06T18:41:56.776" v="3"/>
        <pc:sldMkLst>
          <pc:docMk/>
          <pc:sldMk cId="1326828379" sldId="386"/>
        </pc:sldMkLst>
      </pc:sldChg>
      <pc:sldChg chg="del">
        <pc:chgData name="Felipe Augusto Pereira de Figueiredo" userId="e1771b70d906f94b" providerId="Windows Live" clId="Web-{BAE3137E-5ED2-488F-90AA-67C3B75162E2}" dt="2020-04-06T18:41:48.901" v="1"/>
        <pc:sldMkLst>
          <pc:docMk/>
          <pc:sldMk cId="2260281898" sldId="387"/>
        </pc:sldMkLst>
      </pc:sldChg>
    </pc:docChg>
  </pc:docChgLst>
  <pc:docChgLst>
    <pc:chgData name="Felipe Augusto Pereira de Figueiredo" userId="e1771b70d906f94b" providerId="Windows Live" clId="Web-{20CAF96C-3A3A-4667-836E-5D2043E55A0D}"/>
    <pc:docChg chg="addSld modSld">
      <pc:chgData name="Felipe Augusto Pereira de Figueiredo" userId="e1771b70d906f94b" providerId="Windows Live" clId="Web-{20CAF96C-3A3A-4667-836E-5D2043E55A0D}" dt="2020-02-17T16:29:36.671" v="85"/>
      <pc:docMkLst>
        <pc:docMk/>
      </pc:docMkLst>
      <pc:sldChg chg="delSp modSp">
        <pc:chgData name="Felipe Augusto Pereira de Figueiredo" userId="e1771b70d906f94b" providerId="Windows Live" clId="Web-{20CAF96C-3A3A-4667-836E-5D2043E55A0D}" dt="2020-02-17T16:28:56.981" v="84"/>
        <pc:sldMkLst>
          <pc:docMk/>
          <pc:sldMk cId="2105159769" sldId="256"/>
        </pc:sldMkLst>
        <pc:spChg chg="mod">
          <ac:chgData name="Felipe Augusto Pereira de Figueiredo" userId="e1771b70d906f94b" providerId="Windows Live" clId="Web-{20CAF96C-3A3A-4667-836E-5D2043E55A0D}" dt="2020-02-17T16:28:51.715" v="81" actId="20577"/>
          <ac:spMkLst>
            <pc:docMk/>
            <pc:sldMk cId="2105159769" sldId="256"/>
            <ac:spMk id="2" creationId="{00000000-0000-0000-0000-000000000000}"/>
          </ac:spMkLst>
        </pc:spChg>
        <pc:spChg chg="del mod">
          <ac:chgData name="Felipe Augusto Pereira de Figueiredo" userId="e1771b70d906f94b" providerId="Windows Live" clId="Web-{20CAF96C-3A3A-4667-836E-5D2043E55A0D}" dt="2020-02-17T16:28:56.981" v="84"/>
          <ac:spMkLst>
            <pc:docMk/>
            <pc:sldMk cId="2105159769" sldId="256"/>
            <ac:spMk id="3" creationId="{00000000-0000-0000-0000-000000000000}"/>
          </ac:spMkLst>
        </pc:spChg>
      </pc:sldChg>
      <pc:sldChg chg="new">
        <pc:chgData name="Felipe Augusto Pereira de Figueiredo" userId="e1771b70d906f94b" providerId="Windows Live" clId="Web-{20CAF96C-3A3A-4667-836E-5D2043E55A0D}" dt="2020-02-17T16:29:36.671" v="85"/>
        <pc:sldMkLst>
          <pc:docMk/>
          <pc:sldMk cId="2437199265" sldId="257"/>
        </pc:sldMkLst>
      </pc:sldChg>
    </pc:docChg>
  </pc:docChgLst>
  <pc:docChgLst>
    <pc:chgData name="Felipe Augusto Pereira de Figueiredo" userId="e1771b70d906f94b" providerId="Windows Live" clId="Web-{08E38356-0DC9-4DD7-A6CF-E66A8B5B2F0A}"/>
    <pc:docChg chg="modSld">
      <pc:chgData name="Felipe Augusto Pereira de Figueiredo" userId="e1771b70d906f94b" providerId="Windows Live" clId="Web-{08E38356-0DC9-4DD7-A6CF-E66A8B5B2F0A}" dt="2020-03-18T17:39:02.661" v="87"/>
      <pc:docMkLst>
        <pc:docMk/>
      </pc:docMkLst>
      <pc:sldChg chg="modNotes">
        <pc:chgData name="Felipe Augusto Pereira de Figueiredo" userId="e1771b70d906f94b" providerId="Windows Live" clId="Web-{08E38356-0DC9-4DD7-A6CF-E66A8B5B2F0A}" dt="2020-03-18T17:39:02.661" v="87"/>
        <pc:sldMkLst>
          <pc:docMk/>
          <pc:sldMk cId="1706263506" sldId="312"/>
        </pc:sldMkLst>
      </pc:sldChg>
    </pc:docChg>
  </pc:docChgLst>
  <pc:docChgLst>
    <pc:chgData name="Felipe Augusto Pereira de Figueiredo" userId="e1771b70d906f94b" providerId="Windows Live" clId="Web-{7B93843C-DFF4-4B6D-9934-AB8C4C568E2D}"/>
    <pc:docChg chg="modSld">
      <pc:chgData name="Felipe Augusto Pereira de Figueiredo" userId="e1771b70d906f94b" providerId="Windows Live" clId="Web-{7B93843C-DFF4-4B6D-9934-AB8C4C568E2D}" dt="2020-03-14T00:29:41.866" v="84" actId="20577"/>
      <pc:docMkLst>
        <pc:docMk/>
      </pc:docMkLst>
      <pc:sldChg chg="modSp">
        <pc:chgData name="Felipe Augusto Pereira de Figueiredo" userId="e1771b70d906f94b" providerId="Windows Live" clId="Web-{7B93843C-DFF4-4B6D-9934-AB8C4C568E2D}" dt="2020-03-14T00:29:41.866" v="83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7B93843C-DFF4-4B6D-9934-AB8C4C568E2D}" dt="2020-03-14T00:29:41.866" v="83" actId="20577"/>
          <ac:spMkLst>
            <pc:docMk/>
            <pc:sldMk cId="63867976" sldId="310"/>
            <ac:spMk id="2" creationId="{00000000-0000-0000-0000-000000000000}"/>
          </ac:spMkLst>
        </pc:spChg>
        <pc:spChg chg="mod">
          <ac:chgData name="Felipe Augusto Pereira de Figueiredo" userId="e1771b70d906f94b" providerId="Windows Live" clId="Web-{7B93843C-DFF4-4B6D-9934-AB8C4C568E2D}" dt="2020-03-14T00:29:05.036" v="71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62FC7D01-7DC2-4ECC-8EE4-941CF425DBEE}"/>
    <pc:docChg chg="addSld delSld modSld">
      <pc:chgData name="Felipe Augusto Pereira de Figueiredo" userId="e1771b70d906f94b" providerId="Windows Live" clId="Web-{62FC7D01-7DC2-4ECC-8EE4-941CF425DBEE}" dt="2020-04-04T01:47:57.654" v="273" actId="1076"/>
      <pc:docMkLst>
        <pc:docMk/>
      </pc:docMkLst>
      <pc:sldChg chg="del">
        <pc:chgData name="Felipe Augusto Pereira de Figueiredo" userId="e1771b70d906f94b" providerId="Windows Live" clId="Web-{62FC7D01-7DC2-4ECC-8EE4-941CF425DBEE}" dt="2020-04-04T01:13:21.236" v="1"/>
        <pc:sldMkLst>
          <pc:docMk/>
          <pc:sldMk cId="883606865" sldId="300"/>
        </pc:sldMkLst>
      </pc:sldChg>
      <pc:sldChg chg="addSp modSp">
        <pc:chgData name="Felipe Augusto Pereira de Figueiredo" userId="e1771b70d906f94b" providerId="Windows Live" clId="Web-{62FC7D01-7DC2-4ECC-8EE4-941CF425DBEE}" dt="2020-04-04T01:47:57.654" v="273" actId="1076"/>
        <pc:sldMkLst>
          <pc:docMk/>
          <pc:sldMk cId="1037579582" sldId="332"/>
        </pc:sldMkLst>
        <pc:picChg chg="add mod">
          <ac:chgData name="Felipe Augusto Pereira de Figueiredo" userId="e1771b70d906f94b" providerId="Windows Live" clId="Web-{62FC7D01-7DC2-4ECC-8EE4-941CF425DBEE}" dt="2020-04-04T01:47:57.654" v="273" actId="1076"/>
          <ac:picMkLst>
            <pc:docMk/>
            <pc:sldMk cId="1037579582" sldId="332"/>
            <ac:picMk id="3" creationId="{2A0DF154-7178-4F01-A59C-CD7D1EB3AD92}"/>
          </ac:picMkLst>
        </pc:picChg>
      </pc:sldChg>
      <pc:sldChg chg="modSp">
        <pc:chgData name="Felipe Augusto Pereira de Figueiredo" userId="e1771b70d906f94b" providerId="Windows Live" clId="Web-{62FC7D01-7DC2-4ECC-8EE4-941CF425DBEE}" dt="2020-04-04T01:25:24.877" v="195" actId="20577"/>
        <pc:sldMkLst>
          <pc:docMk/>
          <pc:sldMk cId="2987778591" sldId="361"/>
        </pc:sldMkLst>
        <pc:spChg chg="mod">
          <ac:chgData name="Felipe Augusto Pereira de Figueiredo" userId="e1771b70d906f94b" providerId="Windows Live" clId="Web-{62FC7D01-7DC2-4ECC-8EE4-941CF425DBEE}" dt="2020-04-04T01:25:24.877" v="195" actId="20577"/>
          <ac:spMkLst>
            <pc:docMk/>
            <pc:sldMk cId="2987778591" sldId="361"/>
            <ac:spMk id="3" creationId="{00000000-0000-0000-0000-000000000000}"/>
          </ac:spMkLst>
        </pc:spChg>
      </pc:sldChg>
      <pc:sldChg chg="modSp modNotes">
        <pc:chgData name="Felipe Augusto Pereira de Figueiredo" userId="e1771b70d906f94b" providerId="Windows Live" clId="Web-{62FC7D01-7DC2-4ECC-8EE4-941CF425DBEE}" dt="2020-04-04T01:22:38.663" v="142" actId="14100"/>
        <pc:sldMkLst>
          <pc:docMk/>
          <pc:sldMk cId="3813385247" sldId="378"/>
        </pc:sldMkLst>
        <pc:spChg chg="mod">
          <ac:chgData name="Felipe Augusto Pereira de Figueiredo" userId="e1771b70d906f94b" providerId="Windows Live" clId="Web-{62FC7D01-7DC2-4ECC-8EE4-941CF425DBEE}" dt="2020-04-04T01:22:38.663" v="142" actId="14100"/>
          <ac:spMkLst>
            <pc:docMk/>
            <pc:sldMk cId="3813385247" sldId="378"/>
            <ac:spMk id="3" creationId="{00000000-0000-0000-0000-000000000000}"/>
          </ac:spMkLst>
        </pc:spChg>
      </pc:sldChg>
      <pc:sldChg chg="del">
        <pc:chgData name="Felipe Augusto Pereira de Figueiredo" userId="e1771b70d906f94b" providerId="Windows Live" clId="Web-{62FC7D01-7DC2-4ECC-8EE4-941CF425DBEE}" dt="2020-04-04T01:24:50.391" v="175"/>
        <pc:sldMkLst>
          <pc:docMk/>
          <pc:sldMk cId="2636909579" sldId="379"/>
        </pc:sldMkLst>
      </pc:sldChg>
      <pc:sldChg chg="del">
        <pc:chgData name="Felipe Augusto Pereira de Figueiredo" userId="e1771b70d906f94b" providerId="Windows Live" clId="Web-{62FC7D01-7DC2-4ECC-8EE4-941CF425DBEE}" dt="2020-04-04T01:24:50.406" v="176"/>
        <pc:sldMkLst>
          <pc:docMk/>
          <pc:sldMk cId="3307251767" sldId="380"/>
        </pc:sldMkLst>
      </pc:sldChg>
      <pc:sldChg chg="del">
        <pc:chgData name="Felipe Augusto Pereira de Figueiredo" userId="e1771b70d906f94b" providerId="Windows Live" clId="Web-{62FC7D01-7DC2-4ECC-8EE4-941CF425DBEE}" dt="2020-04-04T01:28:01.669" v="197"/>
        <pc:sldMkLst>
          <pc:docMk/>
          <pc:sldMk cId="1498450978" sldId="381"/>
        </pc:sldMkLst>
      </pc:sldChg>
      <pc:sldChg chg="add replId">
        <pc:chgData name="Felipe Augusto Pereira de Figueiredo" userId="e1771b70d906f94b" providerId="Windows Live" clId="Web-{62FC7D01-7DC2-4ECC-8EE4-941CF425DBEE}" dt="2020-04-04T01:13:12.219" v="0"/>
        <pc:sldMkLst>
          <pc:docMk/>
          <pc:sldMk cId="1168747188" sldId="398"/>
        </pc:sldMkLst>
      </pc:sldChg>
      <pc:sldChg chg="modSp new modNotes">
        <pc:chgData name="Felipe Augusto Pereira de Figueiredo" userId="e1771b70d906f94b" providerId="Windows Live" clId="Web-{62FC7D01-7DC2-4ECC-8EE4-941CF425DBEE}" dt="2020-04-04T01:33:54.380" v="268" actId="20577"/>
        <pc:sldMkLst>
          <pc:docMk/>
          <pc:sldMk cId="2414479644" sldId="399"/>
        </pc:sldMkLst>
        <pc:spChg chg="mod">
          <ac:chgData name="Felipe Augusto Pereira de Figueiredo" userId="e1771b70d906f94b" providerId="Windows Live" clId="Web-{62FC7D01-7DC2-4ECC-8EE4-941CF425DBEE}" dt="2020-04-04T01:19:47.214" v="68" actId="20577"/>
          <ac:spMkLst>
            <pc:docMk/>
            <pc:sldMk cId="2414479644" sldId="399"/>
            <ac:spMk id="2" creationId="{F4227E34-0D58-4F7C-A44C-874904CC31AB}"/>
          </ac:spMkLst>
        </pc:spChg>
        <pc:spChg chg="mod">
          <ac:chgData name="Felipe Augusto Pereira de Figueiredo" userId="e1771b70d906f94b" providerId="Windows Live" clId="Web-{62FC7D01-7DC2-4ECC-8EE4-941CF425DBEE}" dt="2020-04-04T01:33:54.380" v="268" actId="20577"/>
          <ac:spMkLst>
            <pc:docMk/>
            <pc:sldMk cId="2414479644" sldId="399"/>
            <ac:spMk id="3" creationId="{96005A71-5862-4C74-B1AF-2AAB990B557F}"/>
          </ac:spMkLst>
        </pc:spChg>
      </pc:sldChg>
    </pc:docChg>
  </pc:docChgLst>
  <pc:docChgLst>
    <pc:chgData name="Felipe Augusto Pereira de Figueiredo" userId="e1771b70d906f94b" providerId="Windows Live" clId="Web-{58D05219-7C7B-4B91-A7AF-DC0AF21441D4}"/>
    <pc:docChg chg="modSld">
      <pc:chgData name="Felipe Augusto Pereira de Figueiredo" userId="e1771b70d906f94b" providerId="Windows Live" clId="Web-{58D05219-7C7B-4B91-A7AF-DC0AF21441D4}" dt="2020-03-15T18:19:02.459" v="6" actId="20577"/>
      <pc:docMkLst>
        <pc:docMk/>
      </pc:docMkLst>
      <pc:sldChg chg="modSp">
        <pc:chgData name="Felipe Augusto Pereira de Figueiredo" userId="e1771b70d906f94b" providerId="Windows Live" clId="Web-{58D05219-7C7B-4B91-A7AF-DC0AF21441D4}" dt="2020-03-15T18:18:57.443" v="4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58D05219-7C7B-4B91-A7AF-DC0AF21441D4}" dt="2020-03-15T18:18:57.443" v="4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328F8323-A8B4-4BB5-8B29-141FF986EA24}"/>
    <pc:docChg chg="modSld">
      <pc:chgData name="Felipe Augusto Pereira de Figueiredo" userId="e1771b70d906f94b" providerId="Windows Live" clId="Web-{328F8323-A8B4-4BB5-8B29-141FF986EA24}" dt="2020-04-06T19:56:50.780" v="9" actId="20577"/>
      <pc:docMkLst>
        <pc:docMk/>
      </pc:docMkLst>
      <pc:sldChg chg="modSp">
        <pc:chgData name="Felipe Augusto Pereira de Figueiredo" userId="e1771b70d906f94b" providerId="Windows Live" clId="Web-{328F8323-A8B4-4BB5-8B29-141FF986EA24}" dt="2020-04-06T19:56:50.780" v="8" actId="20577"/>
        <pc:sldMkLst>
          <pc:docMk/>
          <pc:sldMk cId="4289465553" sldId="388"/>
        </pc:sldMkLst>
        <pc:spChg chg="mod">
          <ac:chgData name="Felipe Augusto Pereira de Figueiredo" userId="e1771b70d906f94b" providerId="Windows Live" clId="Web-{328F8323-A8B4-4BB5-8B29-141FF986EA24}" dt="2020-04-06T19:56:50.780" v="8" actId="20577"/>
          <ac:spMkLst>
            <pc:docMk/>
            <pc:sldMk cId="4289465553" sldId="38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0AF11-6A8A-4E64-94F5-26D4FBA2A01D}" type="datetimeFigureOut">
              <a:rPr lang="nl-BE" smtClean="0"/>
              <a:t>3/05/2024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B99DF-01BC-492A-8CEF-4FD88D18DD9D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59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world.wolfram.com/WeierstrassApproximationTheorem.html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60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 se seus dados forem mais complexos do que uma simples linha reta? </a:t>
            </a:r>
          </a:p>
          <a:p>
            <a:endParaRPr lang="pt-BR" dirty="0"/>
          </a:p>
          <a:p>
            <a:r>
              <a:rPr lang="pt-BR" dirty="0"/>
              <a:t>Você pode usar um modelo linear para ajustar dados não lineares. Uma maneira simples de fazer isso é adicionar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expoentes </a:t>
            </a:r>
            <a:r>
              <a:rPr lang="pt-BR" dirty="0"/>
              <a:t>a cada feature como novos atributos e treinar um modelo linear nesse conjunto estendido de atributos. Essa técnica é chamada de regressão polinomial.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9211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teorema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ornece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uma maneira de aproximar funções complexas e não polinomiais por meio de polinômios simples.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Weierstrass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approximation theorem assures us that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polynomial approximation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can get arbitrarily close to any continuous function as the polynomial order is increased.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Referências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 https://ccrma.stanford.edu/~jos/st/Weierstrass_Approximation_Theorem.html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[2] https://people.bath.ac.uk/mw2319/ma30252/sec-approx.html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7737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5039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noProof="0" dirty="0"/>
              <a:t>Exemplo</a:t>
            </a:r>
            <a:r>
              <a:rPr lang="pt-BR" noProof="0" dirty="0"/>
              <a:t>: </a:t>
            </a:r>
            <a:r>
              <a:rPr lang="pt-BR" dirty="0"/>
              <a:t>https://mybinder.org/v2/gh/zz4fap/t319_aprendizado_de_maquina/main?filepath=notebooks%2Fregression%2Fpolynomial_regression.ipynb</a:t>
            </a:r>
            <a:endParaRPr lang="pt-BR" u="none" dirty="0"/>
          </a:p>
          <a:p>
            <a:endParaRPr lang="pt-BR" dirty="0"/>
          </a:p>
          <a:p>
            <a:r>
              <a:rPr lang="pt-BR" dirty="0"/>
              <a:t>O modelo com polinômio de grau 1 não captura a curvatura dos pontos de treinamento. Ele erra muito tanto para exemplos de treinamento quanto para exemplos não vistos durante o treinamento (validação). </a:t>
            </a:r>
          </a:p>
          <a:p>
            <a:r>
              <a:rPr lang="pt-BR" dirty="0"/>
              <a:t>O modelo com polinômio de grau 30 acerta a predição de todos os exemplos de treinamento, mas erraria muito para exemplos não vistos durante treinamento. </a:t>
            </a:r>
          </a:p>
          <a:p>
            <a:pPr lvl="1"/>
            <a:r>
              <a:rPr lang="pt-BR" b="1" dirty="0"/>
              <a:t>A flexibilidade do modelo é tão alta que ele aprende também o ruído presente no conjunto de treinamento.</a:t>
            </a:r>
          </a:p>
          <a:p>
            <a:r>
              <a:rPr lang="pt-BR" dirty="0"/>
              <a:t>O modelo com polinômio de grau 2 se ajusta bem aos exemplos, mas sem acertá-los perfeitamente. Este é provavelmente o modelo ótimo em termos da </a:t>
            </a:r>
            <a:r>
              <a:rPr lang="pt-BR" b="1" i="1" dirty="0"/>
              <a:t>relação de compromisso</a:t>
            </a:r>
            <a:r>
              <a:rPr lang="pt-BR" dirty="0"/>
              <a:t> entre os erros de </a:t>
            </a:r>
            <a:r>
              <a:rPr lang="pt-BR" b="1" dirty="0"/>
              <a:t>flexibilidade </a:t>
            </a:r>
            <a:r>
              <a:rPr lang="pt-BR" dirty="0"/>
              <a:t>e de </a:t>
            </a:r>
            <a:r>
              <a:rPr lang="pt-BR" b="1" dirty="0"/>
              <a:t>generalização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30199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Binder: https://mybinder.org/v2/gh/zz4fap/t319_aprendizado_de_maquina/main?filepath=notebooks/regression/polynomial_regression.ipynb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Colab</a:t>
            </a:r>
            <a:r>
              <a:rPr lang="pt-BR" dirty="0"/>
              <a:t>: https://colab.research.google.com/github/zz4fap/t319_aprendizado_de_maquina/blob/main/notebooks/regression/polynomial_regression.ipynb</a:t>
            </a:r>
          </a:p>
          <a:p>
            <a:endParaRPr lang="pt-BR" dirty="0"/>
          </a:p>
          <a:p>
            <a:r>
              <a:rPr lang="pt-BR" dirty="0"/>
              <a:t>É importante salientar que</a:t>
            </a:r>
            <a:r>
              <a:rPr lang="pt-BR" baseline="0" dirty="0"/>
              <a:t> </a:t>
            </a:r>
            <a:r>
              <a:rPr lang="pt-BR" dirty="0"/>
              <a:t>todos os esforços de construção de um modelo são limitados pelos dados existentes. Para muitos problemas, o</a:t>
            </a:r>
            <a:r>
              <a:rPr lang="pt-BR" baseline="0" dirty="0"/>
              <a:t> conjunto de dados </a:t>
            </a:r>
            <a:r>
              <a:rPr lang="pt-BR" dirty="0"/>
              <a:t>pode ter um número limitado de amostras, ele</a:t>
            </a:r>
            <a:r>
              <a:rPr lang="pt-BR" baseline="0" dirty="0"/>
              <a:t> </a:t>
            </a:r>
            <a:r>
              <a:rPr lang="pt-BR" dirty="0"/>
              <a:t>pode ser de qualidade inferior à desejável e/ou ele pode não ser representativo</a:t>
            </a:r>
            <a:r>
              <a:rPr lang="pt-BR" baseline="0" dirty="0"/>
              <a:t> </a:t>
            </a:r>
            <a:r>
              <a:rPr lang="pt-BR" dirty="0"/>
              <a:t>de amostras futuras.</a:t>
            </a:r>
          </a:p>
          <a:p>
            <a:endParaRPr lang="pt-BR" dirty="0"/>
          </a:p>
          <a:p>
            <a:r>
              <a:rPr lang="pt-BR" dirty="0"/>
              <a:t>Trabalhando com base na</a:t>
            </a:r>
            <a:r>
              <a:rPr lang="pt-BR" baseline="0" dirty="0"/>
              <a:t> </a:t>
            </a:r>
            <a:r>
              <a:rPr lang="pt-BR" dirty="0"/>
              <a:t>suposição</a:t>
            </a:r>
            <a:r>
              <a:rPr lang="pt-BR" baseline="0" dirty="0"/>
              <a:t> de que o conjunto que temos é representativo e de boa qualidade</a:t>
            </a:r>
            <a:r>
              <a:rPr lang="pt-BR" dirty="0"/>
              <a:t>, devemos usar os dados disponíveis para encontrar o melhor modelo preditivo. Quase todas as técnicas de modelagem preditiva possuem (hiper)parâmetros de ajuste que permitem que o modelo seja flexível o suficiente para encontrar a estrutura por trás dos dados.</a:t>
            </a:r>
          </a:p>
          <a:p>
            <a:endParaRPr lang="pt-BR" dirty="0"/>
          </a:p>
          <a:p>
            <a:r>
              <a:rPr lang="pt-BR" dirty="0"/>
              <a:t>Portanto, devemos usar os dados existentes para identificar os valores dos parâmetros do modelo que geram o melhor e mais realista desempenho preditivo (conhecido como ajuste do modelo). Tradicionalmente, isso é obtido dividindo-se os dados existentes em conjuntos de treinamento e teste. O conjunto de treinamento é usado para construir e ajustar o modelo e o conjunto de teste é usado para estimar o desempenho preditivo do modelo.</a:t>
            </a:r>
          </a:p>
          <a:p>
            <a:endParaRPr lang="pt-BR" dirty="0"/>
          </a:p>
          <a:p>
            <a:r>
              <a:rPr lang="pt-BR" dirty="0"/>
              <a:t>Durante o processo de aprendizado/treinamento, deseja-se evitar duas situações que comprometem o uso de um modelo: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Subajuste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Sobreajuste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="0" baseline="0" dirty="0"/>
              <a:t> muito baixa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/>
              <a:t>O modelo com polinômio de grau 30</a:t>
            </a:r>
            <a:r>
              <a:rPr lang="pt-BR" baseline="0" dirty="0"/>
              <a:t> tem </a:t>
            </a:r>
            <a:r>
              <a:rPr lang="pt-BR" b="1" baseline="0" dirty="0"/>
              <a:t>capacidade </a:t>
            </a:r>
            <a:r>
              <a:rPr lang="pt-BR" b="0" baseline="0" dirty="0"/>
              <a:t>muito alta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aseline="0" dirty="0"/>
              <a:t> média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médio.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b="0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 sofre de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tão baixa que não consegue aprender as regularidades presentes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conjunto de treinamento. Nesse caso, 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erros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 conjuntos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 ou erro de representação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de teste são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altos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30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sofre de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sobre-ajustamento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capacidade tão alta que além de aprender as regularidades, aprendeu também o ruído presente nos exemplos de treinamento. Nesse caso, o erro no conjunto de treinamento é baixo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o erro no conjunto de teste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alto 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parece ter aprendido bem as regularidades dos dados sem aprender o ruído no conjunto de treinamento. Nesse caso, os erros no conjunto 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teste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 parecidos e satisfatórios.</a:t>
            </a:r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79422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Binder: https://mybinder.org/v2/gh/zz4fap/t319_aprendizado_de_maquina/main?filepath=notebooks/regression/polynomial_regression.ipynb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Colab</a:t>
            </a:r>
            <a:r>
              <a:rPr lang="pt-BR" dirty="0"/>
              <a:t>: https://colab.research.google.com/github/zz4fap/t319_aprendizado_de_maquina/blob/main/notebooks/regression/polynomial_regression.ipynb</a:t>
            </a:r>
          </a:p>
          <a:p>
            <a:endParaRPr lang="pt-BR" dirty="0"/>
          </a:p>
          <a:p>
            <a:r>
              <a:rPr lang="pt-BR" dirty="0"/>
              <a:t>É importante salientar que</a:t>
            </a:r>
            <a:r>
              <a:rPr lang="pt-BR" baseline="0" dirty="0"/>
              <a:t> </a:t>
            </a:r>
            <a:r>
              <a:rPr lang="pt-BR" dirty="0"/>
              <a:t>todos os esforços de construção de um modelo são limitados pelos dados existentes. Para muitos problemas, o</a:t>
            </a:r>
            <a:r>
              <a:rPr lang="pt-BR" baseline="0" dirty="0"/>
              <a:t> conjunto de dados </a:t>
            </a:r>
            <a:r>
              <a:rPr lang="pt-BR" dirty="0"/>
              <a:t>pode ter um número limitado de amostras, ele</a:t>
            </a:r>
            <a:r>
              <a:rPr lang="pt-BR" baseline="0" dirty="0"/>
              <a:t> </a:t>
            </a:r>
            <a:r>
              <a:rPr lang="pt-BR" dirty="0"/>
              <a:t>pode ser de qualidade inferior à desejável e/ou ele pode não ser representativo</a:t>
            </a:r>
            <a:r>
              <a:rPr lang="pt-BR" baseline="0" dirty="0"/>
              <a:t> </a:t>
            </a:r>
            <a:r>
              <a:rPr lang="pt-BR" dirty="0"/>
              <a:t>de amostras futuras.</a:t>
            </a:r>
          </a:p>
          <a:p>
            <a:endParaRPr lang="pt-BR" dirty="0"/>
          </a:p>
          <a:p>
            <a:r>
              <a:rPr lang="pt-BR" dirty="0"/>
              <a:t>Trabalhando com base na</a:t>
            </a:r>
            <a:r>
              <a:rPr lang="pt-BR" baseline="0" dirty="0"/>
              <a:t> </a:t>
            </a:r>
            <a:r>
              <a:rPr lang="pt-BR" dirty="0"/>
              <a:t>suposição</a:t>
            </a:r>
            <a:r>
              <a:rPr lang="pt-BR" baseline="0" dirty="0"/>
              <a:t> de que o conjunto que temos é representativo e de boa qualidade</a:t>
            </a:r>
            <a:r>
              <a:rPr lang="pt-BR" dirty="0"/>
              <a:t>, devemos usar os dados disponíveis para encontrar o melhor modelo preditivo. Quase todas as técnicas de modelagem preditiva possuem (hiper)parâmetros de ajuste que permitem que o modelo seja flexível o suficiente para encontrar a estrutura por trás dos dados.</a:t>
            </a:r>
          </a:p>
          <a:p>
            <a:endParaRPr lang="pt-BR" dirty="0"/>
          </a:p>
          <a:p>
            <a:r>
              <a:rPr lang="pt-BR" dirty="0"/>
              <a:t>Portanto, devemos usar os dados existentes para identificar os valores dos parâmetros do modelo que geram o melhor e mais realista desempenho preditivo (conhecido como ajuste do modelo). Tradicionalmente, isso é obtido dividindo-se os dados existentes em conjuntos de treinamento e teste. O conjunto de treinamento é usado para construir e ajustar o modelo e o conjunto de teste é usado para estimar o desempenho preditivo do modelo.</a:t>
            </a:r>
          </a:p>
          <a:p>
            <a:endParaRPr lang="pt-BR" dirty="0"/>
          </a:p>
          <a:p>
            <a:r>
              <a:rPr lang="pt-BR" dirty="0"/>
              <a:t>Durante o processo de aprendizado/treinamento, deseja-se evitar duas situações que comprometem o uso de um modelo: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Subajuste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Sobreajuste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="0" baseline="0" dirty="0"/>
              <a:t> muito baixa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/>
              <a:t>O modelo com polinômio de grau 30</a:t>
            </a:r>
            <a:r>
              <a:rPr lang="pt-BR" baseline="0" dirty="0"/>
              <a:t> tem </a:t>
            </a:r>
            <a:r>
              <a:rPr lang="pt-BR" b="1" baseline="0" dirty="0"/>
              <a:t>capacidade </a:t>
            </a:r>
            <a:r>
              <a:rPr lang="pt-BR" b="0" baseline="0" dirty="0"/>
              <a:t>muito alta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aseline="0" dirty="0"/>
              <a:t> média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médio.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b="0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 sofre de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tão baixa que não consegue aprender as regularidades presentes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conjunto de treinamento. Nesse caso, 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erros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 conjuntos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 ou erro de representação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de teste são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altos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30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sofre de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sobre-ajustamento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capacidade tão alta que além de aprender as regularidades, aprendeu também o ruído presente nos exemplos de treinamento. Nesse caso, o erro no conjunto de treinamento é baixo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o erro no conjunto de teste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alto 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parece ter aprendido bem as regularidades dos dados sem aprender o ruído no conjunto de treinamento. Nesse caso, os erros no conjunto 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teste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 parecidos e satisfatórios.</a:t>
            </a:r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2523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COLAB: https://colab.research.google.com/github/zz4fap/t319_aprendizado_de_maquina/blob/main/labs/Laboratorio5.ipynb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BINDER: https://mybinder.org/v2/gh/zz4fap/t319_aprendizado_de_maquina/main?filepath=labs%2FLaboratorio5.ipynb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5171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1292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noProof="0" dirty="0"/>
              <a:t>Em geral, os algoritmos de aprendizado de máquina não apresentam bom desempenho quando 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têm escalas muito diferentes.</a:t>
            </a:r>
          </a:p>
          <a:p>
            <a:endParaRPr lang="pt-BR" sz="1200" noProof="0" dirty="0"/>
          </a:p>
          <a:p>
            <a:r>
              <a:rPr lang="pt-BR" sz="1200" noProof="0" dirty="0"/>
              <a:t>Algoritmos que</a:t>
            </a:r>
            <a:r>
              <a:rPr lang="pt-BR" sz="1200" baseline="0" noProof="0" dirty="0"/>
              <a:t> utilizam</a:t>
            </a:r>
            <a:r>
              <a:rPr lang="pt-BR" sz="1200" noProof="0" dirty="0"/>
              <a:t> distância como métrica de erro, como por exemplo Gradiente Descendente, RNA, KNN, K-</a:t>
            </a:r>
            <a:r>
              <a:rPr lang="pt-BR" sz="1200" noProof="0" dirty="0" err="1"/>
              <a:t>means</a:t>
            </a:r>
            <a:r>
              <a:rPr lang="pt-BR" sz="1200" noProof="0" dirty="0"/>
              <a:t> e SVM, são os mais afetados por</a:t>
            </a:r>
            <a:r>
              <a:rPr lang="pt-BR" sz="1200" baseline="0" noProof="0" dirty="0"/>
              <a:t> atributos com diferentes intervalos de variação</a:t>
            </a:r>
            <a:r>
              <a:rPr lang="pt-BR" sz="1200" noProof="0" dirty="0"/>
              <a:t>. Isso ocorre porque</a:t>
            </a:r>
            <a:r>
              <a:rPr lang="pt-BR" sz="1200" baseline="0" noProof="0" dirty="0"/>
              <a:t> esses algoritmos</a:t>
            </a:r>
            <a:r>
              <a:rPr lang="pt-BR" sz="1200" noProof="0" dirty="0"/>
              <a:t> usam distâncias entre pontos de dados para determinar sua similaridade.</a:t>
            </a:r>
          </a:p>
          <a:p>
            <a:endParaRPr lang="pt-BR" sz="1200" noProof="0" dirty="0"/>
          </a:p>
          <a:p>
            <a:pPr algn="just"/>
            <a:r>
              <a:rPr lang="pt-BR" dirty="0"/>
              <a:t>Em algumas situações, alguns </a:t>
            </a:r>
            <a:r>
              <a:rPr lang="pt-BR" b="1" dirty="0"/>
              <a:t>atributos</a:t>
            </a:r>
            <a:r>
              <a:rPr lang="pt-BR" dirty="0"/>
              <a:t> acabam sendo dominantes sobre os demais no sentido de que exercem grande influência sobre o </a:t>
            </a:r>
            <a:r>
              <a:rPr lang="pt-BR" b="1" i="1" dirty="0"/>
              <a:t>erro</a:t>
            </a:r>
            <a:r>
              <a:rPr lang="pt-BR" dirty="0"/>
              <a:t> cometido pelo modelo. </a:t>
            </a:r>
          </a:p>
          <a:p>
            <a:pPr algn="just"/>
            <a:r>
              <a:rPr lang="pt-BR" dirty="0"/>
              <a:t>Isto pode ocorrer devido à grande diferença de magnitude entre os atributos.</a:t>
            </a:r>
          </a:p>
          <a:p>
            <a:pPr algn="just"/>
            <a:r>
              <a:rPr lang="pt-BR" dirty="0"/>
              <a:t>Essa diferença entre as magnitudes afeta o desempenho de algoritmos de ML que utilizam métricas de distância como função de erro.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dirty="0"/>
              <a:t>As diferenças entre as magnitudes dos atributos faz com que as superfícies de erro tenham formato de vale, dificultando a convergência dos algoritmos.</a:t>
            </a:r>
            <a:endParaRPr lang="pt-BR" sz="1200" noProof="0" dirty="0"/>
          </a:p>
          <a:p>
            <a:endParaRPr lang="pt-BR" sz="1200" noProof="0" dirty="0"/>
          </a:p>
          <a:p>
            <a:r>
              <a:rPr lang="pt-BR" sz="1200" noProof="0" dirty="0"/>
              <a:t>Por exemplo, muitos algoritmos de ML calculam a distância entre dois pontos pela distância euclidiana. Se um das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tiver uma faixa de valores muito maior do que o</a:t>
            </a:r>
            <a:r>
              <a:rPr lang="pt-BR" sz="1200" baseline="0" noProof="0" dirty="0"/>
              <a:t> de outra </a:t>
            </a:r>
            <a:r>
              <a:rPr lang="pt-BR" sz="1200" baseline="0" noProof="0" dirty="0" err="1"/>
              <a:t>feature</a:t>
            </a:r>
            <a:r>
              <a:rPr lang="pt-BR" sz="1200" noProof="0" dirty="0"/>
              <a:t>, o</a:t>
            </a:r>
            <a:r>
              <a:rPr lang="pt-BR" sz="1200" baseline="0" noProof="0" dirty="0"/>
              <a:t> cálculo da </a:t>
            </a:r>
            <a:r>
              <a:rPr lang="pt-BR" sz="1200" noProof="0" dirty="0"/>
              <a:t>distância será regido por essa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</a:t>
            </a:r>
            <a:r>
              <a:rPr lang="pt-BR" sz="1200" baseline="0" noProof="0" dirty="0"/>
              <a:t> </a:t>
            </a:r>
            <a:r>
              <a:rPr lang="pt-BR" sz="1200" noProof="0" dirty="0"/>
              <a:t>em particular. Portanto, a</a:t>
            </a:r>
            <a:r>
              <a:rPr lang="pt-BR" sz="1200" baseline="0" noProof="0" dirty="0"/>
              <a:t> variação </a:t>
            </a:r>
            <a:r>
              <a:rPr lang="pt-BR" sz="1200" noProof="0" dirty="0"/>
              <a:t>de todos os recursos deve ser escalonada para que cada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contribua com mesma importância na distância final.</a:t>
            </a:r>
            <a:endParaRPr lang="pt-BR" sz="1200" baseline="0" noProof="0" dirty="0"/>
          </a:p>
          <a:p>
            <a:endParaRPr lang="pt-BR" sz="1200" noProof="0" dirty="0"/>
          </a:p>
          <a:p>
            <a:r>
              <a:rPr lang="pt-BR" sz="1200" noProof="0" dirty="0"/>
              <a:t>O escalonamento de </a:t>
            </a:r>
            <a:r>
              <a:rPr lang="pt-BR" sz="1200" noProof="0" dirty="0" err="1"/>
              <a:t>features</a:t>
            </a:r>
            <a:r>
              <a:rPr lang="pt-BR" sz="1200" noProof="0" dirty="0"/>
              <a:t> é uma técnica para padronizar/normalizar 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noProof="0" dirty="0"/>
              <a:t> em um intervalo fixo. É realizada durante o pré-processamento de dados para lidar com magnitudes, valores ou unidades</a:t>
            </a:r>
            <a:r>
              <a:rPr lang="pt-BR" sz="1200" baseline="0" noProof="0" dirty="0"/>
              <a:t> que tenham grandes variações de valores</a:t>
            </a:r>
            <a:r>
              <a:rPr lang="pt-BR" sz="1200" noProof="0" dirty="0"/>
              <a:t>. Se o escalonamento</a:t>
            </a:r>
            <a:r>
              <a:rPr lang="pt-BR" sz="1200" baseline="0" noProof="0" dirty="0"/>
              <a:t> </a:t>
            </a:r>
            <a:r>
              <a:rPr lang="pt-BR" sz="1200" noProof="0" dirty="0"/>
              <a:t>não for feito, um algoritmo de aprendizado de máquina tende a</a:t>
            </a:r>
            <a:r>
              <a:rPr lang="pt-BR" sz="1200" baseline="0" noProof="0" dirty="0"/>
              <a:t> dar mais importância a valores maiores </a:t>
            </a:r>
            <a:r>
              <a:rPr lang="pt-BR" sz="1200" noProof="0" dirty="0"/>
              <a:t>e</a:t>
            </a:r>
            <a:r>
              <a:rPr lang="pt-BR" sz="1200" baseline="0" noProof="0" dirty="0"/>
              <a:t> dar menos importância a valores menores</a:t>
            </a:r>
            <a:r>
              <a:rPr lang="pt-BR" sz="1200" noProof="0" dirty="0"/>
              <a:t>, independentemente da unidade dos valores. </a:t>
            </a:r>
          </a:p>
          <a:p>
            <a:endParaRPr lang="pt-BR" sz="1200" noProof="0" dirty="0"/>
          </a:p>
          <a:p>
            <a:r>
              <a:rPr lang="pt-BR" sz="1200" noProof="0" dirty="0"/>
              <a:t>Por exemplo, se um algoritmo não estiver usando um método de</a:t>
            </a:r>
            <a:r>
              <a:rPr lang="pt-BR" sz="1200" baseline="0" noProof="0" dirty="0"/>
              <a:t> escalonamento</a:t>
            </a:r>
            <a:r>
              <a:rPr lang="pt-BR" sz="1200" noProof="0" dirty="0"/>
              <a:t>, ele poderá considerar o valor de 3000 metros maior que 5 km, mas isso não é verdade e, nesse caso, o algoritmo fornecerá previsões incorretas. Portanto, usamos o escalonamento</a:t>
            </a:r>
            <a:r>
              <a:rPr lang="pt-BR" sz="1200" baseline="0" noProof="0" dirty="0"/>
              <a:t> de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para trazer todos os valores para as mesmas magnitudes e, assim, resolver esse problema.</a:t>
            </a:r>
          </a:p>
          <a:p>
            <a:endParaRPr lang="pt-BR" sz="1200" noProof="0" dirty="0"/>
          </a:p>
          <a:p>
            <a:r>
              <a:rPr lang="pt-BR" sz="1200" noProof="0" dirty="0"/>
              <a:t>Os atributos com grandes magnitudes pesam muito mais nos cálculos de distância do que os atributos com pequenas magnitudes.</a:t>
            </a:r>
          </a:p>
          <a:p>
            <a:endParaRPr lang="pt-BR" sz="1200" noProof="0" dirty="0"/>
          </a:p>
          <a:p>
            <a:r>
              <a:rPr lang="pt-BR" sz="1200" b="1" noProof="0" dirty="0"/>
              <a:t>Intuição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r>
              <a:rPr lang="pt-BR" sz="1200" noProof="0" dirty="0"/>
              <a:t>Algoritmos de aprendizado de máquina funcionam com números e não tem conhecimento do que esses números representam. Um peso de 75 kg e uma distância de 75 quilômetros representam duas coisas completamente diferentes - isso nós, humanos, podemos entender facilmente. Mas para uma máquina, ambos valores 75 são a mesma coisa, independentemente do fato de as unidades de ambos serem diferentes. </a:t>
            </a:r>
          </a:p>
          <a:p>
            <a:endParaRPr lang="pt-BR" sz="1200" noProof="0" dirty="0"/>
          </a:p>
          <a:p>
            <a:r>
              <a:rPr lang="pt-BR" sz="1200" noProof="0" dirty="0"/>
              <a:t>Outro exemplo, uma idade média de 30 anos e uma população de 40000 habitantes, são unidades diferentes e portanto 40000 habitantes não pode ser dito ser maior do que 30 anos.</a:t>
            </a:r>
          </a:p>
          <a:p>
            <a:endParaRPr lang="pt-BR" sz="1200" noProof="0" dirty="0"/>
          </a:p>
          <a:p>
            <a:r>
              <a:rPr lang="pt-BR" sz="1200" noProof="0" dirty="0"/>
              <a:t>O algoritmo de ML vê apenas números - alguns variando em milhares e outros em torno de dezenas e assume</a:t>
            </a:r>
            <a:r>
              <a:rPr lang="pt-BR" sz="1200" baseline="0" noProof="0" dirty="0"/>
              <a:t> </a:t>
            </a:r>
            <a:r>
              <a:rPr lang="pt-BR" sz="1200" noProof="0" dirty="0"/>
              <a:t>que números maiores</a:t>
            </a:r>
            <a:r>
              <a:rPr lang="pt-BR" sz="1200" baseline="0" noProof="0" dirty="0"/>
              <a:t> tem maior importância</a:t>
            </a:r>
            <a:r>
              <a:rPr lang="pt-BR" sz="1200" noProof="0" dirty="0"/>
              <a:t>. Portanto, valores</a:t>
            </a:r>
            <a:r>
              <a:rPr lang="pt-BR" sz="1200" baseline="0" noProof="0" dirty="0"/>
              <a:t> </a:t>
            </a:r>
            <a:r>
              <a:rPr lang="pt-BR" sz="1200" noProof="0" dirty="0"/>
              <a:t>maiores</a:t>
            </a:r>
            <a:r>
              <a:rPr lang="pt-BR" sz="1200" baseline="0" noProof="0" dirty="0"/>
              <a:t> </a:t>
            </a:r>
            <a:r>
              <a:rPr lang="pt-BR" sz="1200" noProof="0" dirty="0"/>
              <a:t>começam a desempenhar um papel mais decisivo no treinamento do modelo.</a:t>
            </a:r>
          </a:p>
          <a:p>
            <a:endParaRPr lang="pt-BR" sz="1200" noProof="0" dirty="0"/>
          </a:p>
          <a:p>
            <a:r>
              <a:rPr lang="pt-BR" sz="1200" noProof="0" dirty="0"/>
              <a:t>É aí que está o problema. A importância da população não é</a:t>
            </a:r>
            <a:r>
              <a:rPr lang="pt-BR" sz="1200" baseline="0" noProof="0" dirty="0"/>
              <a:t> maior do que a importância da idade média, os dois valores não podem ser comparados</a:t>
            </a:r>
            <a:r>
              <a:rPr lang="pt-BR" sz="1200" noProof="0" dirty="0"/>
              <a:t>. Porém, o algoritmo supõe que, desde 54000&gt; 51,7 e 130000&gt; 45,9, e</a:t>
            </a:r>
            <a:r>
              <a:rPr lang="pt-BR" sz="1200" baseline="0" noProof="0" dirty="0"/>
              <a:t> </a:t>
            </a:r>
            <a:r>
              <a:rPr lang="pt-BR" sz="1200" noProof="0" dirty="0"/>
              <a:t>portanto, a população é uma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mais importante, o que é incorreto.</a:t>
            </a:r>
          </a:p>
          <a:p>
            <a:endParaRPr lang="pt-BR" sz="1200" noProof="0" dirty="0"/>
          </a:p>
          <a:p>
            <a:r>
              <a:rPr lang="pt-BR" sz="1200" noProof="0" dirty="0"/>
              <a:t>Esse problema ocorre com todo algoritmo que se baseia no cálculo da distância durante a fase de treinamento.</a:t>
            </a:r>
          </a:p>
          <a:p>
            <a:endParaRPr lang="pt-BR" sz="1200" noProof="0" dirty="0"/>
          </a:p>
          <a:p>
            <a:r>
              <a:rPr lang="pt-BR" sz="1200" b="1" noProof="0" dirty="0"/>
              <a:t>Escalonamento de </a:t>
            </a:r>
            <a:r>
              <a:rPr lang="pt-BR" sz="1200" b="1" u="sng" noProof="0" dirty="0"/>
              <a:t>atributos</a:t>
            </a:r>
            <a:r>
              <a:rPr lang="pt-BR" sz="1200" b="1" noProof="0" dirty="0"/>
              <a:t>/</a:t>
            </a:r>
            <a:r>
              <a:rPr lang="pt-BR" sz="1200" b="1" noProof="0" dirty="0" err="1"/>
              <a:t>features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r>
              <a:rPr lang="pt-BR" sz="1200" dirty="0"/>
              <a:t>Existem duas maneiras comuns de fazer com que todos os atributos tenham a mesma escala: escalonamento</a:t>
            </a:r>
            <a:r>
              <a:rPr lang="pt-BR" sz="1200" baseline="0" dirty="0"/>
              <a:t> min-</a:t>
            </a:r>
            <a:r>
              <a:rPr lang="pt-BR" sz="1200" baseline="0" dirty="0" err="1"/>
              <a:t>max</a:t>
            </a:r>
            <a:r>
              <a:rPr lang="pt-BR" sz="1200" baseline="0" dirty="0"/>
              <a:t> (também conhecido como normalização)</a:t>
            </a:r>
            <a:r>
              <a:rPr lang="pt-BR" sz="1200" dirty="0"/>
              <a:t> e a padronização.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dirty="0"/>
              <a:t>Em</a:t>
            </a:r>
            <a:r>
              <a:rPr lang="pt-BR" sz="1200" baseline="0" dirty="0"/>
              <a:t> alguns casos</a:t>
            </a:r>
            <a:r>
              <a:rPr lang="pt-BR" sz="1200" dirty="0"/>
              <a:t>, ajuda a acelerar a</a:t>
            </a:r>
            <a:r>
              <a:rPr lang="pt-BR" sz="1200" baseline="0" dirty="0"/>
              <a:t> convergência de </a:t>
            </a:r>
            <a:r>
              <a:rPr lang="pt-BR" sz="1200" dirty="0"/>
              <a:t>um algoritmo,</a:t>
            </a:r>
            <a:r>
              <a:rPr lang="pt-BR" sz="1200" baseline="0" dirty="0"/>
              <a:t> como por exemplo, o gradiente descendente.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baseline="0" dirty="0"/>
              <a:t>É aplicado durante pré-processamento dos exemplos de treinamento (i.e., </a:t>
            </a:r>
            <a:r>
              <a:rPr lang="pt-BR" sz="1200" baseline="0" dirty="0" err="1"/>
              <a:t>features</a:t>
            </a:r>
            <a:r>
              <a:rPr lang="pt-BR" sz="1200" baseline="0" dirty="0"/>
              <a:t>).</a:t>
            </a:r>
            <a:endParaRPr lang="nl-BE" sz="1200" dirty="0"/>
          </a:p>
          <a:p>
            <a:endParaRPr lang="pt-BR" sz="1200" noProof="0" dirty="0"/>
          </a:p>
          <a:p>
            <a:r>
              <a:rPr lang="pt-BR" sz="1200" b="1" noProof="0" dirty="0"/>
              <a:t>Vantagens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/>
              <a:t>Possibilita comparar o peso/influência de cada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no modelo.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/>
              <a:t>Melhora o desempenho e a estabilidade do treinamento do modelo.</a:t>
            </a:r>
          </a:p>
          <a:p>
            <a:endParaRPr lang="pt-BR" sz="1200" noProof="0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76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7703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8293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  <a:p>
            <a:endParaRPr lang="pt-BR" dirty="0"/>
          </a:p>
          <a:p>
            <a:r>
              <a:rPr lang="pt-BR" dirty="0"/>
              <a:t>Exemplo: https://colab.research.google.com/github/zz4fap/t319_aprendizado_de_maquina/blob/main/notebooks/</a:t>
            </a:r>
            <a:r>
              <a:rPr lang="pt-BR" dirty="0" err="1"/>
              <a:t>regression</a:t>
            </a:r>
            <a:r>
              <a:rPr lang="pt-BR" dirty="0"/>
              <a:t>/</a:t>
            </a:r>
            <a:r>
              <a:rPr lang="pt-BR" dirty="0" err="1"/>
              <a:t>padronização_de_atributos_com_scikit_learn.ipynb</a:t>
            </a:r>
            <a:endParaRPr lang="pt-BR" dirty="0"/>
          </a:p>
          <a:p>
            <a:endParaRPr lang="pt-BR" dirty="0"/>
          </a:p>
          <a:p>
            <a:r>
              <a:rPr lang="pt-BR" dirty="0"/>
              <a:t>Exemplo: https://colab.research.google.com/github/zz4fap/t319_aprendizado_de_maquina/blob/main/notebooks/regression/escalonamento_de_atributos_com_scikit_learn.ipynb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7703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nl-BE" b="1" dirty="0"/>
              <a:t>Escalonamento dos objetivos ou rótulos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https://machinelearningmastery.com/how-to-transform-target-variables-for-regression-with-scikit-learn/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https://machinelearningmastery.com/how-to-improve-neural-network-stability-and-modeling-performance-with-data-scaling/</a:t>
            </a:r>
          </a:p>
          <a:p>
            <a:endParaRPr lang="pt-BR" dirty="0"/>
          </a:p>
          <a:p>
            <a:r>
              <a:rPr lang="pt-BR" dirty="0"/>
              <a:t>O escalonamento de atributos é uma etapa de pré-processamento comum no treinamento de modelos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Suas vantagens incluem:</a:t>
            </a:r>
          </a:p>
          <a:p>
            <a:endParaRPr lang="pt-BR" dirty="0"/>
          </a:p>
          <a:p>
            <a:r>
              <a:rPr lang="pt-BR" dirty="0"/>
              <a:t>1. **Melhor convergência:** O escalonamento de atributos pode ajudar algoritmos de otimização, como o gradiente descendente, a convergir mais rapidamente. Quando os atributos estão em escalas semelhantes, o algoritmo pode encontrar o mínimo global da função de erro de forma mais eficiente.</a:t>
            </a:r>
          </a:p>
          <a:p>
            <a:endParaRPr lang="pt-BR" dirty="0"/>
          </a:p>
          <a:p>
            <a:r>
              <a:rPr lang="pt-BR" dirty="0"/>
              <a:t>2. **Prevenção de domínio:** Evita que atributos com escalas muito diferentes dominem o processo de treinamento. Sem escalonamento, atributos com escalas maiores podem ter um impacto desproporcional no modelo, levando a um viés indesejado.</a:t>
            </a:r>
          </a:p>
          <a:p>
            <a:endParaRPr lang="pt-BR" dirty="0"/>
          </a:p>
          <a:p>
            <a:r>
              <a:rPr lang="pt-BR" dirty="0"/>
              <a:t>3. **Estabilidade numérica:** O escalonamento ajuda a manter a estabilidade numérica durante o treinamento, reduzindo a probabilidade de problemas de precisão numérica que podem ocorrer em algoritmos de aprendizado de máquina.</a:t>
            </a:r>
          </a:p>
          <a:p>
            <a:endParaRPr lang="pt-BR" dirty="0"/>
          </a:p>
          <a:p>
            <a:r>
              <a:rPr lang="pt-BR" dirty="0"/>
              <a:t>4. **Interpretação mais fácil:** A interpretação dos coeficientes em modelos lineares, como regressão linear, é mais direta quando os atributos são escalonados, pois os coeficientes representam o impacto relativo dos atributos nas previsões.</a:t>
            </a:r>
          </a:p>
          <a:p>
            <a:endParaRPr lang="pt-BR" dirty="0"/>
          </a:p>
          <a:p>
            <a:r>
              <a:rPr lang="pt-BR" dirty="0"/>
              <a:t>5. **Compatibilidade com algoritmos sensíveis à escala:** Alguns algoritmos, como o k-</a:t>
            </a:r>
            <a:r>
              <a:rPr lang="pt-BR" dirty="0" err="1"/>
              <a:t>means</a:t>
            </a:r>
            <a:r>
              <a:rPr lang="pt-BR" dirty="0"/>
              <a:t>, SVM (</a:t>
            </a:r>
            <a:r>
              <a:rPr lang="pt-BR" dirty="0" err="1"/>
              <a:t>Support</a:t>
            </a:r>
            <a:r>
              <a:rPr lang="pt-BR" dirty="0"/>
              <a:t> Vector </a:t>
            </a:r>
            <a:r>
              <a:rPr lang="pt-BR" dirty="0" err="1"/>
              <a:t>Machine</a:t>
            </a:r>
            <a:r>
              <a:rPr lang="pt-BR" dirty="0"/>
              <a:t>) e PCA (Principal </a:t>
            </a:r>
            <a:r>
              <a:rPr lang="pt-BR" dirty="0" err="1"/>
              <a:t>Component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), são sensíveis à escala dos atributos. O escalonamento torna esses algoritmos mais eficazes.</a:t>
            </a:r>
          </a:p>
          <a:p>
            <a:endParaRPr lang="pt-BR" dirty="0"/>
          </a:p>
          <a:p>
            <a:r>
              <a:rPr lang="pt-BR" dirty="0"/>
              <a:t>6. **Redução do risco de </a:t>
            </a:r>
            <a:r>
              <a:rPr lang="pt-BR" dirty="0" err="1"/>
              <a:t>overfitting</a:t>
            </a:r>
            <a:r>
              <a:rPr lang="pt-BR" dirty="0"/>
              <a:t>:** O escalonamento adequado pode reduzir o risco de </a:t>
            </a:r>
            <a:r>
              <a:rPr lang="pt-BR" dirty="0" err="1"/>
              <a:t>overfitting</a:t>
            </a:r>
            <a:r>
              <a:rPr lang="pt-BR" dirty="0"/>
              <a:t>, tornando mais difícil para o modelo se ajustar demais aos dados de treinamento.</a:t>
            </a:r>
          </a:p>
          <a:p>
            <a:endParaRPr lang="pt-BR" dirty="0"/>
          </a:p>
          <a:p>
            <a:r>
              <a:rPr lang="pt-BR" dirty="0"/>
              <a:t>7. **Maior generalização:** Um modelo treinado com atributos escalonados adequadamente é mais propenso a generalizar bem para novos dados, pois os efeitos da escala não são específicos dos dados de treinamento.</a:t>
            </a:r>
          </a:p>
          <a:p>
            <a:endParaRPr lang="pt-BR" dirty="0"/>
          </a:p>
          <a:p>
            <a:r>
              <a:rPr lang="pt-BR" dirty="0"/>
              <a:t>Existem diferentes técnicas de escalonamento, como normalização (escala entre 0 e 1) e padronização (com média zero e desvio padrão um), e a escolha depende do problema e do tipo de algoritmo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Em muitos casos, a normalização é usada quando se deseja que os dados estejam na mesma faixa, e a padronização é usada quando se deseja que os dados tenham média zero e variância unitária. A escolha da técnica de escalonamento deve ser feita com base nas características do conjunto de dados e no algoritmo que está sendo usado.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9439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nl-BE" b="1" dirty="0"/>
              <a:t>Escalonamento dos objetivos ou rótulos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https://machinelearningmastery.com/how-to-transform-target-variables-for-regression-with-scikit-learn/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https://machinelearningmastery.com/how-to-improve-neural-network-stability-and-modeling-performance-with-data-scaling/</a:t>
            </a:r>
          </a:p>
          <a:p>
            <a:endParaRPr lang="pt-BR" dirty="0"/>
          </a:p>
          <a:p>
            <a:r>
              <a:rPr lang="pt-BR" dirty="0"/>
              <a:t>O escalonamento de atributos é uma etapa de pré-processamento comum no treinamento de modelos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Suas vantagens incluem:</a:t>
            </a:r>
          </a:p>
          <a:p>
            <a:endParaRPr lang="pt-BR" dirty="0"/>
          </a:p>
          <a:p>
            <a:r>
              <a:rPr lang="pt-BR" dirty="0"/>
              <a:t>1. **Melhor convergência:** O escalonamento de atributos pode ajudar algoritmos de otimização, como o gradiente descendente, a convergir mais rapidamente. Quando os atributos estão em escalas semelhantes, o algoritmo pode encontrar o mínimo global da função de erro de forma mais eficiente.</a:t>
            </a:r>
          </a:p>
          <a:p>
            <a:endParaRPr lang="pt-BR" dirty="0"/>
          </a:p>
          <a:p>
            <a:r>
              <a:rPr lang="pt-BR" dirty="0"/>
              <a:t>2. **Prevenção de domínio:** Evita que atributos com escalas muito diferentes dominem o processo de treinamento. Sem escalonamento, atributos com escalas maiores podem ter um impacto desproporcional no modelo, levando a um viés indesejado.</a:t>
            </a:r>
          </a:p>
          <a:p>
            <a:endParaRPr lang="pt-BR" dirty="0"/>
          </a:p>
          <a:p>
            <a:r>
              <a:rPr lang="pt-BR" dirty="0"/>
              <a:t>3. **Estabilidade numérica:** O escalonamento ajuda a manter a estabilidade numérica durante o treinamento, reduzindo a probabilidade de problemas de precisão numérica que podem ocorrer em algoritmos de aprendizado de máquina.</a:t>
            </a:r>
          </a:p>
          <a:p>
            <a:endParaRPr lang="pt-BR" dirty="0"/>
          </a:p>
          <a:p>
            <a:r>
              <a:rPr lang="pt-BR" dirty="0"/>
              <a:t>4. **Interpretação mais fácil:** A interpretação dos coeficientes em modelos lineares, como regressão linear, é mais direta quando os atributos são escalonados, pois os coeficientes representam o impacto relativo dos atributos nas previsões.</a:t>
            </a:r>
          </a:p>
          <a:p>
            <a:endParaRPr lang="pt-BR" dirty="0"/>
          </a:p>
          <a:p>
            <a:r>
              <a:rPr lang="pt-BR" dirty="0"/>
              <a:t>5. **Compatibilidade com algoritmos sensíveis à escala:** Alguns algoritmos, como o k-</a:t>
            </a:r>
            <a:r>
              <a:rPr lang="pt-BR" dirty="0" err="1"/>
              <a:t>means</a:t>
            </a:r>
            <a:r>
              <a:rPr lang="pt-BR" dirty="0"/>
              <a:t>, SVM (</a:t>
            </a:r>
            <a:r>
              <a:rPr lang="pt-BR" dirty="0" err="1"/>
              <a:t>Support</a:t>
            </a:r>
            <a:r>
              <a:rPr lang="pt-BR" dirty="0"/>
              <a:t> Vector </a:t>
            </a:r>
            <a:r>
              <a:rPr lang="pt-BR" dirty="0" err="1"/>
              <a:t>Machine</a:t>
            </a:r>
            <a:r>
              <a:rPr lang="pt-BR" dirty="0"/>
              <a:t>) e PCA (Principal </a:t>
            </a:r>
            <a:r>
              <a:rPr lang="pt-BR" dirty="0" err="1"/>
              <a:t>Component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), são sensíveis à escala dos atributos. O escalonamento torna esses algoritmos mais eficazes.</a:t>
            </a:r>
          </a:p>
          <a:p>
            <a:endParaRPr lang="pt-BR" dirty="0"/>
          </a:p>
          <a:p>
            <a:r>
              <a:rPr lang="pt-BR" dirty="0"/>
              <a:t>6. **Redução do risco de </a:t>
            </a:r>
            <a:r>
              <a:rPr lang="pt-BR" dirty="0" err="1"/>
              <a:t>overfitting</a:t>
            </a:r>
            <a:r>
              <a:rPr lang="pt-BR" dirty="0"/>
              <a:t>:** O escalonamento adequado pode reduzir o risco de </a:t>
            </a:r>
            <a:r>
              <a:rPr lang="pt-BR" dirty="0" err="1"/>
              <a:t>overfitting</a:t>
            </a:r>
            <a:r>
              <a:rPr lang="pt-BR" dirty="0"/>
              <a:t>, tornando mais difícil para o modelo se ajustar demais aos dados de treinamento.</a:t>
            </a:r>
          </a:p>
          <a:p>
            <a:endParaRPr lang="pt-BR" dirty="0"/>
          </a:p>
          <a:p>
            <a:r>
              <a:rPr lang="pt-BR" dirty="0"/>
              <a:t>7. **Maior generalização:** Um modelo treinado com atributos escalonados adequadamente é mais propenso a generalizar bem para novos dados, pois os efeitos da escala não são específicos dos dados de treinamento.</a:t>
            </a:r>
          </a:p>
          <a:p>
            <a:endParaRPr lang="pt-BR" dirty="0"/>
          </a:p>
          <a:p>
            <a:r>
              <a:rPr lang="pt-BR" dirty="0"/>
              <a:t>Existem diferentes técnicas de escalonamento, como normalização (escala entre 0 e 1) e padronização (com média zero e desvio padrão um), e a escolha depende do problema e do tipo de algoritmo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Em muitos casos, a normalização é usada quando se deseja que os dados estejam na mesma faixa, e a padronização é usada quando se deseja que os dados tenham média zero e variância unitária. A escolha da técnica de escalonamento deve ser feita com base nas características do conjunto de dados e no algoritmo que está sendo usado.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9049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COLAB: https://colab.research.google.com/github/zz4fap/t319_aprendizado_de_maquina/blob/main/labs/Laboratorio5.ipynb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BINDER: https://mybinder.org/v2/gh/zz4fap/t319_aprendizado_de_maquina/main?filepath=labs%2FLaboratorio5.ipynb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4254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3/05/2024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1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3/05/2024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95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3/05/2024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4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3/05/2024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918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3/05/2024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3/05/2024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521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3/05/2024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26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3/05/2024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66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3/05/2024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10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3/05/2024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600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3/05/2024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90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15A5-E95B-43EB-9AC7-9A96397448C0}" type="datetimeFigureOut">
              <a:rPr lang="nl-BE" smtClean="0"/>
              <a:t>3/05/2024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78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labs/Laboratorio5.ipyn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lab.research.google.com/github/zz4fap/t319_aprendizado_de_maquina/blob/main/notebooks/regression/polynomial_regression.ipynb" TargetMode="Externa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labs/Laboratorio5.ipynb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lab.research.google.com/github/zz4fap/t319_aprendizado_de_maquina/blob/main/notebooks/regression/escalonamento_de_atributos_com_scikit_learn.ipynb" TargetMode="External"/><Relationship Id="rId4" Type="http://schemas.openxmlformats.org/officeDocument/2006/relationships/hyperlink" Target="https://colab.research.google.com/github/zz4fap/t319_aprendizado_de_maquina/blob/main/notebooks/regression/padroniza&#231;&#227;o_de_atributos_com_scikit_learn.ipynb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T319 - Introdução ao Aprendizado de Máquina:</a:t>
            </a:r>
            <a:br>
              <a:rPr lang="pt-BR" dirty="0"/>
            </a:br>
            <a:r>
              <a:rPr lang="pt-BR" b="1" i="1" dirty="0"/>
              <a:t>Regressão Linear (Parte IV)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350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4EA61-8827-8572-A25B-F27A0372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do escalonamento de atributos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5E4B59-80A8-56C0-25C4-BFA92D9C3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219121" cy="2931859"/>
          </a:xfrm>
        </p:spPr>
        <p:txBody>
          <a:bodyPr>
            <a:normAutofit/>
          </a:bodyPr>
          <a:lstStyle/>
          <a:p>
            <a:r>
              <a:rPr lang="pt-BR" dirty="0"/>
              <a:t>Possibilita a </a:t>
            </a:r>
            <a:r>
              <a:rPr lang="pt-BR" b="1" i="1" dirty="0">
                <a:solidFill>
                  <a:srgbClr val="00B050"/>
                </a:solidFill>
              </a:rPr>
              <a:t>comparação justa do peso/influência</a:t>
            </a:r>
            <a:r>
              <a:rPr lang="pt-BR" dirty="0"/>
              <a:t> de cada </a:t>
            </a:r>
            <a:r>
              <a:rPr lang="pt-BR" b="1" i="1" dirty="0"/>
              <a:t>atributo</a:t>
            </a:r>
            <a:r>
              <a:rPr lang="pt-BR" dirty="0"/>
              <a:t> no modelo.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</a:t>
            </a:r>
            <a:r>
              <a:rPr lang="pt-BR" b="0" i="0" dirty="0">
                <a:effectLst/>
              </a:rPr>
              <a:t>ois os pesos representam o impacto relativo dos atributos nas predições.</a:t>
            </a:r>
          </a:p>
          <a:p>
            <a:r>
              <a:rPr lang="pt-BR" dirty="0"/>
              <a:t>Evita que </a:t>
            </a:r>
            <a:r>
              <a:rPr lang="pt-BR" b="1" i="1" dirty="0">
                <a:solidFill>
                  <a:srgbClr val="00B050"/>
                </a:solidFill>
              </a:rPr>
              <a:t>atributos com escalas muito diferentes dominem o processo de treinamento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i="0" dirty="0">
                <a:effectLst/>
              </a:rPr>
              <a:t>Sem escalonamento, o modelo </a:t>
            </a:r>
            <a:r>
              <a:rPr lang="pt-BR" dirty="0"/>
              <a:t>pode</a:t>
            </a:r>
            <a:r>
              <a:rPr lang="pt-BR" i="0" dirty="0">
                <a:effectLst/>
              </a:rPr>
              <a:t> dar mais importância a </a:t>
            </a:r>
            <a:r>
              <a:rPr lang="pt-BR" dirty="0"/>
              <a:t>atributos com intervalos maiores </a:t>
            </a:r>
            <a:r>
              <a:rPr lang="pt-BR" i="0" dirty="0">
                <a:effectLst/>
              </a:rPr>
              <a:t>e menos importância aos atributos com intervalos menores.</a:t>
            </a:r>
            <a:endParaRPr lang="pt-BR" dirty="0"/>
          </a:p>
        </p:txBody>
      </p:sp>
      <p:sp>
        <p:nvSpPr>
          <p:cNvPr id="4" name="Down Arrow 6">
            <a:extLst>
              <a:ext uri="{FF2B5EF4-FFF2-40B4-BE49-F238E27FC236}">
                <a16:creationId xmlns:a16="http://schemas.microsoft.com/office/drawing/2014/main" id="{9EC0A304-6BF7-0106-1DCD-0BAE870C81A4}"/>
              </a:ext>
            </a:extLst>
          </p:cNvPr>
          <p:cNvSpPr/>
          <p:nvPr/>
        </p:nvSpPr>
        <p:spPr>
          <a:xfrm rot="16200000">
            <a:off x="5895975" y="5422447"/>
            <a:ext cx="400050" cy="485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4A9A665F-F9C1-E9D6-8F71-7AA8D3C1A3D0}"/>
              </a:ext>
            </a:extLst>
          </p:cNvPr>
          <p:cNvSpPr txBox="1"/>
          <p:nvPr/>
        </p:nvSpPr>
        <p:spPr>
          <a:xfrm>
            <a:off x="5421394" y="5157533"/>
            <a:ext cx="1349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Escalonamento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5750B62-6E28-097F-4641-70369CB0D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2"/>
          <a:stretch/>
        </p:blipFill>
        <p:spPr bwMode="auto">
          <a:xfrm>
            <a:off x="353579" y="4666591"/>
            <a:ext cx="4955058" cy="218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F50A6F5-3CB0-7A2B-3781-AABE8B9214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" r="670"/>
          <a:stretch/>
        </p:blipFill>
        <p:spPr bwMode="auto">
          <a:xfrm>
            <a:off x="7029837" y="4691710"/>
            <a:ext cx="4955058" cy="216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305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Avisos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07367" cy="5032376"/>
          </a:xfrm>
        </p:spPr>
        <p:txBody>
          <a:bodyPr>
            <a:normAutofit/>
          </a:bodyPr>
          <a:lstStyle/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#5</a:t>
            </a:r>
            <a:r>
              <a:rPr lang="pt-BR" dirty="0"/>
              <a:t> (</a:t>
            </a:r>
            <a:r>
              <a:rPr lang="pt-BR" b="1" dirty="0">
                <a:solidFill>
                  <a:srgbClr val="FF0000"/>
                </a:solidFill>
              </a:rPr>
              <a:t>Exercício #1 apenas</a:t>
            </a:r>
            <a:r>
              <a:rPr lang="pt-BR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Vídeo explicando o laboratório: Arquivos -&gt; Material de Aula -&gt; Laboratório #5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  <a:endParaRPr lang="pt-BR" b="1" dirty="0">
              <a:solidFill>
                <a:srgbClr val="00B050"/>
              </a:solidFill>
            </a:endParaRPr>
          </a:p>
          <a:p>
            <a:r>
              <a:rPr lang="pt-BR" b="1" dirty="0">
                <a:solidFill>
                  <a:srgbClr val="00B050"/>
                </a:solidFill>
              </a:rPr>
              <a:t>Avaliação Presencial</a:t>
            </a:r>
            <a:r>
              <a:rPr lang="pt-BR" dirty="0"/>
              <a:t>: </a:t>
            </a:r>
            <a:r>
              <a:rPr lang="pt-BR" b="1" dirty="0">
                <a:solidFill>
                  <a:srgbClr val="7030A0"/>
                </a:solidFill>
              </a:rPr>
              <a:t>10/11/2023 – Sala I-16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Avaliação e projeto podem ser feitos em grupos de no máximo 3 alunos.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C000"/>
                </a:solidFill>
              </a:rPr>
              <a:t>Presencialmente, faremos apenas o exercício 1 do projeto final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Projeto final já se encontra no </a:t>
            </a:r>
            <a:r>
              <a:rPr lang="pt-BR" dirty="0" err="1"/>
              <a:t>github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Os outros devem ser entregues até </a:t>
            </a:r>
            <a:r>
              <a:rPr lang="pt-BR" b="1" dirty="0">
                <a:solidFill>
                  <a:srgbClr val="0070C0"/>
                </a:solidFill>
              </a:rPr>
              <a:t>12/12/2023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Vocês já conseguem fazer os exercícios 1 e 4.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5"/>
          <a:srcRect t="7718" r="32372"/>
          <a:stretch/>
        </p:blipFill>
        <p:spPr>
          <a:xfrm>
            <a:off x="10145948" y="4762710"/>
            <a:ext cx="1799618" cy="2095290"/>
          </a:xfrm>
          <a:prstGeom prst="rect">
            <a:avLst/>
          </a:prstGeom>
        </p:spPr>
      </p:pic>
      <p:cxnSp>
        <p:nvCxnSpPr>
          <p:cNvPr id="6" name="Conector de seta reta 5"/>
          <p:cNvCxnSpPr>
            <a:cxnSpLocks/>
            <a:endCxn id="4" idx="1"/>
          </p:cNvCxnSpPr>
          <p:nvPr/>
        </p:nvCxnSpPr>
        <p:spPr>
          <a:xfrm>
            <a:off x="6276814" y="5346915"/>
            <a:ext cx="3869134" cy="4634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617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FE5A28-1E1B-635A-C058-06D29085D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827" y="1049686"/>
            <a:ext cx="11630345" cy="29242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/>
              <a:t>Até agora, usamos</a:t>
            </a:r>
            <a:r>
              <a:rPr lang="pt-BR" sz="4000" b="1" dirty="0"/>
              <a:t> </a:t>
            </a:r>
            <a:r>
              <a:rPr lang="pt-BR" sz="4000" b="1" i="1" dirty="0">
                <a:solidFill>
                  <a:srgbClr val="00B050"/>
                </a:solidFill>
              </a:rPr>
              <a:t>funções hipóteses com formato de hiperplanos</a:t>
            </a:r>
            <a:r>
              <a:rPr lang="pt-BR" sz="4000" dirty="0"/>
              <a:t>, e.g., retas e planos, para aproximar </a:t>
            </a:r>
            <a:r>
              <a:rPr lang="pt-BR" sz="4000" b="1" i="1" dirty="0">
                <a:solidFill>
                  <a:srgbClr val="00B050"/>
                </a:solidFill>
              </a:rPr>
              <a:t>mapeamentos lineares </a:t>
            </a:r>
            <a:r>
              <a:rPr lang="pt-BR" sz="4000" dirty="0"/>
              <a:t>entre os atributos e o valor esperado, mas </a:t>
            </a:r>
            <a:r>
              <a:rPr lang="pt-BR" sz="4000" b="1" i="1" dirty="0">
                <a:solidFill>
                  <a:srgbClr val="7030A0"/>
                </a:solidFill>
              </a:rPr>
              <a:t>e se os mapeamentos forem não lineares</a:t>
            </a:r>
            <a:r>
              <a:rPr lang="pt-BR" sz="4000" dirty="0"/>
              <a:t>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0EDD01-051D-1D55-5C33-D5B1DBBCA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16" y="3908253"/>
            <a:ext cx="3696586" cy="273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EFE2D2F-727C-9614-2FD2-0B600A1485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45" t="13249" r="12959" b="9213"/>
          <a:stretch/>
        </p:blipFill>
        <p:spPr bwMode="auto">
          <a:xfrm>
            <a:off x="8310491" y="3729519"/>
            <a:ext cx="3278757" cy="304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122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FE5A28-1E1B-635A-C058-06D29085D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827" y="2644952"/>
            <a:ext cx="11630345" cy="15680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/>
              <a:t>O que podemos fazer quando </a:t>
            </a:r>
            <a:r>
              <a:rPr lang="pt-BR" sz="4000" b="1" i="1" dirty="0">
                <a:solidFill>
                  <a:srgbClr val="7030A0"/>
                </a:solidFill>
              </a:rPr>
              <a:t>hiperplanos não se ajustam bem aos dados</a:t>
            </a:r>
            <a:r>
              <a:rPr lang="pt-BR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98867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Mapeamentos não lineares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3"/>
            <a:ext cx="11069549" cy="2633361"/>
          </a:xfrm>
        </p:spPr>
        <p:txBody>
          <a:bodyPr>
            <a:normAutofit/>
          </a:bodyPr>
          <a:lstStyle/>
          <a:p>
            <a:r>
              <a:rPr lang="pt-BR" dirty="0"/>
              <a:t>Observem as figuras abaixo, uma </a:t>
            </a:r>
            <a:r>
              <a:rPr lang="pt-BR" b="1" i="1" dirty="0">
                <a:solidFill>
                  <a:srgbClr val="7030A0"/>
                </a:solidFill>
              </a:rPr>
              <a:t>reta</a:t>
            </a:r>
            <a:r>
              <a:rPr lang="pt-BR" dirty="0"/>
              <a:t> claramente </a:t>
            </a:r>
            <a:r>
              <a:rPr lang="pt-BR" b="1" i="1" dirty="0">
                <a:solidFill>
                  <a:srgbClr val="7030A0"/>
                </a:solidFill>
              </a:rPr>
              <a:t>não seria uma boa escolha para aproximar esses mapeamentos não lineares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>
                <a:solidFill>
                  <a:srgbClr val="00B050"/>
                </a:solidFill>
              </a:rPr>
              <a:t>Retas não capturariam o comportamento das funções abaixo</a:t>
            </a:r>
            <a:r>
              <a:rPr lang="pt-BR" dirty="0"/>
              <a:t>, pois elas não têm complexidade (i.e., graus de liberdade) o suficiente para isso.</a:t>
            </a:r>
          </a:p>
          <a:p>
            <a:r>
              <a:rPr lang="pt-BR" dirty="0"/>
              <a:t>Portanto, qual tipo de função hipótese seria mais apropriada para aproximar esses comportamentos não lineares?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837711-F344-71F7-05F7-6D7544B9B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761" y="4345968"/>
            <a:ext cx="3259317" cy="25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3D394B0-10D0-D352-0C0A-DA9D937B4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27" y="4345968"/>
            <a:ext cx="3320895" cy="25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E8EF3A6-1C86-F66B-A540-C6751A783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565" y="4345968"/>
            <a:ext cx="3276563" cy="25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677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56071-21E1-357F-4173-B56206620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00CBD0-9559-9C3D-3D01-45F852EF73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00371" cy="5032375"/>
              </a:xfrm>
            </p:spPr>
            <p:txBody>
              <a:bodyPr/>
              <a:lstStyle/>
              <a:p>
                <a:r>
                  <a:rPr lang="pt-BR" dirty="0"/>
                  <a:t>O teorema da aproximação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Stone-</a:t>
                </a:r>
                <a:r>
                  <a:rPr lang="pt-BR" b="1" i="1" dirty="0" err="1">
                    <a:solidFill>
                      <a:srgbClr val="00B050"/>
                    </a:solidFill>
                  </a:rPr>
                  <a:t>Weierstrass</a:t>
                </a:r>
                <a:r>
                  <a:rPr lang="pt-BR" dirty="0"/>
                  <a:t> diz que mapeamentos deste tipo podem ser aproximados através 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polinômios</a:t>
                </a:r>
                <a:r>
                  <a:rPr lang="pt-BR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i="1" dirty="0"/>
                  <a:t>“Qualquer função contínua no intervalo fechado [a, b] pode ser uniformemente aproximada por um polinômio”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Portanto, podemos aproximar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qualquer tipo de mapeamento (linear ou não linear) </a:t>
                </a:r>
                <a:r>
                  <a:rPr lang="pt-BR" dirty="0"/>
                  <a:t>com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polinômios</a:t>
                </a:r>
                <a:r>
                  <a:rPr lang="pt-BR" dirty="0"/>
                  <a:t>, bastando apenas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encontrar o grau (ou ordem) ideal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Exemplo de um polinômio de grau 4* com três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:endParaRPr lang="pt-BR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Percebam que em alguns monômios existe a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combinação dos atributos originais</a:t>
                </a:r>
                <a:r>
                  <a:rPr lang="pt-BR" dirty="0"/>
                  <a:t>, formando novos atributos.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00CBD0-9559-9C3D-3D01-45F852EF73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00371" cy="5032375"/>
              </a:xfrm>
              <a:blipFill>
                <a:blip r:embed="rId3"/>
                <a:stretch>
                  <a:fillRect l="-934" t="-1937" b="-48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>
            <a:extLst>
              <a:ext uri="{FF2B5EF4-FFF2-40B4-BE49-F238E27FC236}">
                <a16:creationId xmlns:a16="http://schemas.microsoft.com/office/drawing/2014/main" id="{98410D9F-6DA2-5D2B-64D2-3968F703B466}"/>
              </a:ext>
            </a:extLst>
          </p:cNvPr>
          <p:cNvSpPr/>
          <p:nvPr/>
        </p:nvSpPr>
        <p:spPr>
          <a:xfrm>
            <a:off x="9955658" y="5301465"/>
            <a:ext cx="1232899" cy="5137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EC46CB1-84F4-F9C2-774C-BEF6DAFB7BC8}"/>
              </a:ext>
            </a:extLst>
          </p:cNvPr>
          <p:cNvSpPr txBox="1"/>
          <p:nvPr/>
        </p:nvSpPr>
        <p:spPr>
          <a:xfrm>
            <a:off x="6185042" y="6581000"/>
            <a:ext cx="6006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/>
              <a:t>* O grau é o maior valor resultante da soma dos expoentes dos atributos de um monômio.</a:t>
            </a:r>
          </a:p>
        </p:txBody>
      </p:sp>
    </p:spTree>
    <p:extLst>
      <p:ext uri="{BB962C8B-B14F-4D97-AF65-F5344CB8AC3E}">
        <p14:creationId xmlns:p14="http://schemas.microsoft.com/office/powerpoint/2010/main" val="3064351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33856-0BF8-BD87-5B10-56217211A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493FCEB-EA3F-F1A7-D154-34521F5D7A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64758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 simplicidade didática, inicialmente, nós consideraremos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funções hipóteses polinomiais em uma variável</a:t>
                </a:r>
                <a:r>
                  <a:rPr lang="pt-BR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(i.e., com um atributo):</a:t>
                </a:r>
              </a:p>
              <a:p>
                <a:pPr marL="0" indent="0">
                  <a:buNone/>
                </a:pPr>
                <a:endParaRPr lang="pt-BR" sz="800" b="1" i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)+…+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 é o número da amostra,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 é o grau do polinômio,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)…  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</m:s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atributo de </a:t>
                </a:r>
                <a:r>
                  <a:rPr lang="pt-BR" i="1" dirty="0"/>
                  <a:t>bias,</a:t>
                </a:r>
                <a:r>
                  <a:rPr lang="pt-BR" dirty="0"/>
                  <a:t> associado ao peso de </a:t>
                </a:r>
                <a:r>
                  <a:rPr lang="pt-BR" i="1" dirty="0"/>
                  <a:t>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b="1" i="1" dirty="0">
                    <a:solidFill>
                      <a:srgbClr val="00B050"/>
                    </a:solidFill>
                  </a:rPr>
                  <a:t>Todos resultados encontrados anteriormente </a:t>
                </a:r>
                <a:r>
                  <a:rPr lang="pt-BR" dirty="0"/>
                  <a:t>(equação normal, vetor gradiente para implementação do algoritmo do gradiente descendente, escalonamento)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são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diretamente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estendidos para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funções hipótese polinomiais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493FCEB-EA3F-F1A7-D154-34521F5D7A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64758" cy="5032375"/>
              </a:xfrm>
              <a:blipFill>
                <a:blip r:embed="rId2"/>
                <a:stretch>
                  <a:fillRect l="-1137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0189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E1700-1035-D231-E381-8EEF54EB3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2E5602A-661E-0742-2B1B-2D2F60E5F3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13387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Só precisamos nos lembrar que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vetor de atributos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e consequentemente,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matriz de atributos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, são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compostos pelos atributos originais e pelos atributos formados através de suas combinações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exemplo, para a seguinte função hipótese polinomial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matriz de atributos polinomial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, fica da seguinte forma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sup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  <m:t>       ⋱        </m:t>
                                      </m:r>
                                    </m:e>
                                    <m:e>
                                      <m: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sup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𝑁</m:t>
                                                </m:r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cada coluna contém um atributo (original ou combinação).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2E5602A-661E-0742-2B1B-2D2F60E5F3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13387" cy="5032375"/>
              </a:xfrm>
              <a:blipFill>
                <a:blip r:embed="rId2"/>
                <a:stretch>
                  <a:fillRect l="-1087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C03990FB-DFD6-B54B-2947-E7351CEAABCB}"/>
              </a:ext>
            </a:extLst>
          </p:cNvPr>
          <p:cNvSpPr txBox="1"/>
          <p:nvPr/>
        </p:nvSpPr>
        <p:spPr>
          <a:xfrm>
            <a:off x="-1" y="6581000"/>
            <a:ext cx="7643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* A biblioteca </a:t>
            </a:r>
            <a:r>
              <a:rPr lang="pt-BR" sz="1200" dirty="0" err="1"/>
              <a:t>SciKit-Learn</a:t>
            </a:r>
            <a:r>
              <a:rPr lang="pt-BR" sz="1200" dirty="0"/>
              <a:t> possui uma função que cria essas matrizes automaticamente a partir dos atributos originais.</a:t>
            </a:r>
          </a:p>
        </p:txBody>
      </p:sp>
    </p:spTree>
    <p:extLst>
      <p:ext uri="{BB962C8B-B14F-4D97-AF65-F5344CB8AC3E}">
        <p14:creationId xmlns:p14="http://schemas.microsoft.com/office/powerpoint/2010/main" val="182555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5B2C4D-3FEC-F7B1-1411-0CBBB1D67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060" y="2775003"/>
            <a:ext cx="11537879" cy="13079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/>
              <a:t>Porém, o desafio agora é </a:t>
            </a:r>
            <a:r>
              <a:rPr lang="pt-BR" sz="4000" b="1" i="1" dirty="0">
                <a:solidFill>
                  <a:srgbClr val="0070C0"/>
                </a:solidFill>
              </a:rPr>
              <a:t>encontrar o grau do polinômio</a:t>
            </a:r>
            <a:r>
              <a:rPr lang="pt-BR" sz="4000" b="1" i="1" dirty="0"/>
              <a:t> </a:t>
            </a:r>
            <a:r>
              <a:rPr lang="pt-BR" sz="4000" dirty="0"/>
              <a:t>que melhor aproxime os dados.</a:t>
            </a:r>
          </a:p>
          <a:p>
            <a:pPr algn="ctr"/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412317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regressão usando polinômio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66919" y="1825625"/>
                <a:ext cx="6825766" cy="50323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Geramos 30 exemplos do seguinte </a:t>
                </a:r>
                <a:r>
                  <a:rPr lang="pt-BR" b="1" i="1" dirty="0"/>
                  <a:t>mapeamento verdadeiro (i.e., função objetivo)</a:t>
                </a:r>
                <a:r>
                  <a:rPr lang="pt-BR" dirty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=2+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+0.5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e adicionamos ruído Gaussiano branco,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noisy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são valores linearmente espaçados entre -3 e 3 e 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r>
                  <a:rPr lang="pt-BR" dirty="0"/>
                  <a:t>Vamos usar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hipótese polinomial</a:t>
                </a:r>
                <a:r>
                  <a:rPr lang="pt-BR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para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aproximar a função objetivo a partir dos dados ruidosos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Porém, surge uma dúvida,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e se não soubéssemos a ordem por trás do modelo gerador, qual grau deveríamos utilizar</a:t>
                </a:r>
                <a:r>
                  <a:rPr lang="pt-BR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66919" y="1825625"/>
                <a:ext cx="6825766" cy="5032375"/>
              </a:xfrm>
              <a:blipFill>
                <a:blip r:embed="rId3"/>
                <a:stretch>
                  <a:fillRect l="-1607" t="-30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3">
            <a:extLst>
              <a:ext uri="{FF2B5EF4-FFF2-40B4-BE49-F238E27FC236}">
                <a16:creationId xmlns:a16="http://schemas.microsoft.com/office/drawing/2014/main" id="{971277B8-D9BF-FD6D-F46B-8292E2CBD34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10636" r="9649"/>
          <a:stretch/>
        </p:blipFill>
        <p:spPr>
          <a:xfrm>
            <a:off x="273976" y="2549424"/>
            <a:ext cx="4443663" cy="3122059"/>
          </a:xfrm>
          <a:prstGeom prst="rect">
            <a:avLst/>
          </a:prstGeom>
        </p:spPr>
      </p:pic>
      <p:sp>
        <p:nvSpPr>
          <p:cNvPr id="10" name="TextBox 4">
            <a:extLst>
              <a:ext uri="{FF2B5EF4-FFF2-40B4-BE49-F238E27FC236}">
                <a16:creationId xmlns:a16="http://schemas.microsoft.com/office/drawing/2014/main" id="{A9A5F38D-44C1-F6DE-B3D9-D2EED54CAD37}"/>
              </a:ext>
            </a:extLst>
          </p:cNvPr>
          <p:cNvSpPr txBox="1"/>
          <p:nvPr/>
        </p:nvSpPr>
        <p:spPr>
          <a:xfrm>
            <a:off x="346166" y="1931207"/>
            <a:ext cx="437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Função objetivo: polinômio de ordem 2.</a:t>
            </a:r>
          </a:p>
        </p:txBody>
      </p:sp>
      <p:cxnSp>
        <p:nvCxnSpPr>
          <p:cNvPr id="11" name="Straight Arrow Connector 6">
            <a:extLst>
              <a:ext uri="{FF2B5EF4-FFF2-40B4-BE49-F238E27FC236}">
                <a16:creationId xmlns:a16="http://schemas.microsoft.com/office/drawing/2014/main" id="{FE18B37C-4DAB-978C-11D8-ECF1DB98356C}"/>
              </a:ext>
            </a:extLst>
          </p:cNvPr>
          <p:cNvCxnSpPr/>
          <p:nvPr/>
        </p:nvCxnSpPr>
        <p:spPr>
          <a:xfrm>
            <a:off x="2495807" y="2300539"/>
            <a:ext cx="621471" cy="15599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C015F85-7637-66CE-ABF7-0C37F66DA5C8}"/>
              </a:ext>
            </a:extLst>
          </p:cNvPr>
          <p:cNvSpPr txBox="1"/>
          <p:nvPr/>
        </p:nvSpPr>
        <p:spPr>
          <a:xfrm>
            <a:off x="565622" y="5639093"/>
            <a:ext cx="41520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 partir do dados ruidosos, queremos encontrar um polinômio (pesos e ordem) que melhor se aproxime da função objetivo.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6E8860D6-1DCD-8BBB-4C2B-1DA9B54D81F7}"/>
              </a:ext>
            </a:extLst>
          </p:cNvPr>
          <p:cNvSpPr txBox="1"/>
          <p:nvPr/>
        </p:nvSpPr>
        <p:spPr>
          <a:xfrm>
            <a:off x="9585958" y="6581001"/>
            <a:ext cx="2606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rgbClr val="00B0F0"/>
                </a:solidFill>
                <a:hlinkClick r:id="rId5"/>
              </a:rPr>
              <a:t>Exemplo: polynomial_regression.ipynb</a:t>
            </a:r>
            <a:endParaRPr lang="pt-BR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112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CFE43-F7D9-E130-2EB1-809C87CF7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C0F30D-21E1-FEB6-D8CC-F291F7C6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67155"/>
            <a:ext cx="11254483" cy="5090844"/>
          </a:xfrm>
        </p:spPr>
        <p:txBody>
          <a:bodyPr>
            <a:normAutofit lnSpcReduction="10000"/>
          </a:bodyPr>
          <a:lstStyle/>
          <a:p>
            <a:r>
              <a:rPr lang="pt-BR" dirty="0"/>
              <a:t>Vimos que o</a:t>
            </a:r>
            <a:r>
              <a:rPr lang="pt-BR" b="1" i="1" dirty="0"/>
              <a:t> </a:t>
            </a:r>
            <a:r>
              <a:rPr lang="pt-BR" b="1" i="1" dirty="0">
                <a:solidFill>
                  <a:srgbClr val="00B050"/>
                </a:solidFill>
              </a:rPr>
              <a:t>valor do passo de aprendizagem </a:t>
            </a:r>
            <a:r>
              <a:rPr lang="pt-BR" b="1" i="1" dirty="0"/>
              <a:t>influencia no processo aprendizagem</a:t>
            </a:r>
            <a:r>
              <a:rPr lang="pt-BR" dirty="0"/>
              <a:t> do gradiente descendente.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Valores pequenos fazem com que o algoritmo tenha convergência muito lenta.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Valores grandes fazem com que o algoritmo divirja.</a:t>
            </a:r>
          </a:p>
          <a:p>
            <a:r>
              <a:rPr lang="pt-BR" dirty="0"/>
              <a:t>O gráfico do erro versus iterações nos ajuda a </a:t>
            </a:r>
            <a:r>
              <a:rPr lang="pt-BR" b="1" i="1" dirty="0">
                <a:solidFill>
                  <a:srgbClr val="00B050"/>
                </a:solidFill>
              </a:rPr>
              <a:t>depurar as versões do GD</a:t>
            </a:r>
            <a:r>
              <a:rPr lang="pt-BR" dirty="0"/>
              <a:t>.</a:t>
            </a:r>
          </a:p>
          <a:p>
            <a:r>
              <a:rPr lang="pt-BR" dirty="0"/>
              <a:t>Quando usamos as versões estocásticas do GD, podemos </a:t>
            </a:r>
            <a:r>
              <a:rPr lang="pt-BR" b="1" i="1" dirty="0">
                <a:solidFill>
                  <a:srgbClr val="00B050"/>
                </a:solidFill>
              </a:rPr>
              <a:t>reduzir o valor do passo de aprendizagem ao longo do treinamento </a:t>
            </a:r>
            <a:r>
              <a:rPr lang="pt-BR" dirty="0"/>
              <a:t>para “</a:t>
            </a:r>
            <a:r>
              <a:rPr lang="pt-BR" b="1" i="1" dirty="0">
                <a:solidFill>
                  <a:srgbClr val="7030A0"/>
                </a:solidFill>
              </a:rPr>
              <a:t>forçar</a:t>
            </a:r>
            <a:r>
              <a:rPr lang="pt-BR" dirty="0"/>
              <a:t>” a </a:t>
            </a:r>
            <a:r>
              <a:rPr lang="pt-BR" b="1" i="1" dirty="0">
                <a:solidFill>
                  <a:srgbClr val="7030A0"/>
                </a:solidFill>
              </a:rPr>
              <a:t>convergência</a:t>
            </a:r>
            <a:r>
              <a:rPr lang="pt-BR" dirty="0"/>
              <a:t> do algoritmo.</a:t>
            </a:r>
          </a:p>
          <a:p>
            <a:r>
              <a:rPr lang="pt-BR" dirty="0"/>
              <a:t>Nesse tópico, veremos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Técnicas de </a:t>
            </a:r>
            <a:r>
              <a:rPr lang="pt-BR" b="1" i="1" dirty="0">
                <a:solidFill>
                  <a:srgbClr val="0070C0"/>
                </a:solidFill>
              </a:rPr>
              <a:t>pré-processamento</a:t>
            </a:r>
            <a:r>
              <a:rPr lang="pt-BR" dirty="0"/>
              <a:t> importantes para algoritmos de ML que usam </a:t>
            </a:r>
            <a:r>
              <a:rPr lang="pt-BR" b="1" i="1" dirty="0">
                <a:solidFill>
                  <a:srgbClr val="0070C0"/>
                </a:solidFill>
              </a:rPr>
              <a:t>métricas de distância como função de erro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Como </a:t>
            </a:r>
            <a:r>
              <a:rPr lang="pt-BR" b="1" i="1" dirty="0">
                <a:solidFill>
                  <a:srgbClr val="0070C0"/>
                </a:solidFill>
              </a:rPr>
              <a:t>polinômios</a:t>
            </a:r>
            <a:r>
              <a:rPr lang="pt-BR" dirty="0"/>
              <a:t> podem ser usados para se </a:t>
            </a:r>
            <a:r>
              <a:rPr lang="pt-BR" b="1" i="1" dirty="0">
                <a:solidFill>
                  <a:srgbClr val="0070C0"/>
                </a:solidFill>
              </a:rPr>
              <a:t>ajustar a dados que apresentam mapeamento não-linear </a:t>
            </a:r>
            <a:r>
              <a:rPr lang="pt-BR" dirty="0"/>
              <a:t>entre os atributos e o valor esperado.</a:t>
            </a:r>
          </a:p>
        </p:txBody>
      </p:sp>
    </p:spTree>
    <p:extLst>
      <p:ext uri="{BB962C8B-B14F-4D97-AF65-F5344CB8AC3E}">
        <p14:creationId xmlns:p14="http://schemas.microsoft.com/office/powerpoint/2010/main" val="1412480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EE20E-C2CA-1D41-604C-AA0081D64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DA6684-E210-0E4A-BDB4-331FAEBDE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852" y="1825624"/>
            <a:ext cx="6534364" cy="5032375"/>
          </a:xfrm>
        </p:spPr>
        <p:txBody>
          <a:bodyPr>
            <a:normAutofit/>
          </a:bodyPr>
          <a:lstStyle/>
          <a:p>
            <a:r>
              <a:rPr lang="pt-BR" dirty="0"/>
              <a:t>Polinômio de ordem 1 (i.e., reta) não tem flexibilidade o suficiente para aproximar o comportamento por trás das amostras ruidosas, ou seja, a função objetivo.</a:t>
            </a:r>
          </a:p>
          <a:p>
            <a:r>
              <a:rPr lang="pt-BR" dirty="0"/>
              <a:t>O erro (MSE) é alto para exemplos dos conjuntos de treinamento e de validação (i.e., exemplos não vistos durante o treinamento).</a:t>
            </a:r>
          </a:p>
          <a:p>
            <a:r>
              <a:rPr lang="pt-BR" dirty="0"/>
              <a:t>Efeito conhecido como </a:t>
            </a:r>
            <a:r>
              <a:rPr lang="pt-BR" b="1" i="1" dirty="0"/>
              <a:t>subajuste</a:t>
            </a:r>
            <a:r>
              <a:rPr lang="pt-BR" dirty="0"/>
              <a:t> ou </a:t>
            </a:r>
            <a:r>
              <a:rPr lang="pt-BR" b="1" i="1" dirty="0"/>
              <a:t>underfitting</a:t>
            </a:r>
            <a:r>
              <a:rPr lang="pt-BR" dirty="0"/>
              <a:t>: </a:t>
            </a:r>
            <a:r>
              <a:rPr lang="pt-BR" b="1" i="1" dirty="0"/>
              <a:t>flexibilidade</a:t>
            </a:r>
            <a:r>
              <a:rPr lang="pt-BR" dirty="0"/>
              <a:t> e </a:t>
            </a:r>
            <a:r>
              <a:rPr lang="pt-BR" b="1" i="1" dirty="0"/>
              <a:t>grau de generalização</a:t>
            </a:r>
            <a:r>
              <a:rPr lang="pt-BR" dirty="0"/>
              <a:t> muito baixos.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4B47E99-C3FF-F680-1481-32D81E5154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4" t="11205" r="9086" b="3664"/>
          <a:stretch/>
        </p:blipFill>
        <p:spPr>
          <a:xfrm>
            <a:off x="308365" y="2833242"/>
            <a:ext cx="2775469" cy="2785007"/>
          </a:xfrm>
          <a:prstGeom prst="rect">
            <a:avLst/>
          </a:prstGeom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E00C4409-6F95-86ED-2C62-0A54530E8387}"/>
              </a:ext>
            </a:extLst>
          </p:cNvPr>
          <p:cNvSpPr txBox="1"/>
          <p:nvPr/>
        </p:nvSpPr>
        <p:spPr>
          <a:xfrm>
            <a:off x="3083834" y="2817089"/>
            <a:ext cx="2382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Reta não é flexível o suficiente para se contorcer e aproximar o comportamento da função objetivo.</a:t>
            </a:r>
          </a:p>
        </p:txBody>
      </p:sp>
      <p:cxnSp>
        <p:nvCxnSpPr>
          <p:cNvPr id="6" name="Straight Arrow Connector 7">
            <a:extLst>
              <a:ext uri="{FF2B5EF4-FFF2-40B4-BE49-F238E27FC236}">
                <a16:creationId xmlns:a16="http://schemas.microsoft.com/office/drawing/2014/main" id="{D1840F50-38E1-D02F-F2C7-B39CE2D56437}"/>
              </a:ext>
            </a:extLst>
          </p:cNvPr>
          <p:cNvCxnSpPr>
            <a:stCxn id="5" idx="2"/>
          </p:cNvCxnSpPr>
          <p:nvPr/>
        </p:nvCxnSpPr>
        <p:spPr>
          <a:xfrm flipH="1">
            <a:off x="2643411" y="3771196"/>
            <a:ext cx="1631432" cy="1705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5">
            <a:extLst>
              <a:ext uri="{FF2B5EF4-FFF2-40B4-BE49-F238E27FC236}">
                <a16:creationId xmlns:a16="http://schemas.microsoft.com/office/drawing/2014/main" id="{268CC806-853F-CD82-ACC2-8374178A8EDC}"/>
              </a:ext>
            </a:extLst>
          </p:cNvPr>
          <p:cNvSpPr txBox="1"/>
          <p:nvPr/>
        </p:nvSpPr>
        <p:spPr>
          <a:xfrm>
            <a:off x="503325" y="2562960"/>
            <a:ext cx="254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1.</a:t>
            </a: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6F6299EA-56C9-1B0F-17CF-8BF460C786E5}"/>
              </a:ext>
            </a:extLst>
          </p:cNvPr>
          <p:cNvSpPr txBox="1"/>
          <p:nvPr/>
        </p:nvSpPr>
        <p:spPr>
          <a:xfrm>
            <a:off x="3053248" y="4265922"/>
            <a:ext cx="1852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grau de generalização</a:t>
            </a:r>
            <a:r>
              <a:rPr lang="pt-BR" sz="1600" dirty="0"/>
              <a:t> muito baixos.</a:t>
            </a:r>
          </a:p>
        </p:txBody>
      </p:sp>
    </p:spTree>
    <p:extLst>
      <p:ext uri="{BB962C8B-B14F-4D97-AF65-F5344CB8AC3E}">
        <p14:creationId xmlns:p14="http://schemas.microsoft.com/office/powerpoint/2010/main" val="3437429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25CB6-F4F2-5219-54F7-A9AAFDA9F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12AB7B-92E3-1D5B-5751-963C899F8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6413" y="1825624"/>
            <a:ext cx="5815174" cy="5032375"/>
          </a:xfrm>
        </p:spPr>
        <p:txBody>
          <a:bodyPr>
            <a:normAutofit/>
          </a:bodyPr>
          <a:lstStyle/>
          <a:p>
            <a:r>
              <a:rPr lang="pt-BR" dirty="0"/>
              <a:t>Porém, como esperado, o polinômio de ordem 2 produz a melhor aproximação da função objetivo, errando pouco para exemplos dos conjuntos de treinamento e validação.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Esse modelo encontra uma relação de compromisso entre </a:t>
            </a:r>
            <a:r>
              <a:rPr lang="pt-BR" b="1" i="1" dirty="0"/>
              <a:t>flexibilidade</a:t>
            </a:r>
            <a:r>
              <a:rPr lang="pt-BR" dirty="0"/>
              <a:t> e </a:t>
            </a:r>
            <a:r>
              <a:rPr lang="pt-BR" b="1" i="1" dirty="0"/>
              <a:t>grau de generalização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Essa aproximação será melhor quanto maior for o conjunto de treinamento e/ou menor o ruído.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9D0D98C1-1BA5-EAB7-B280-C9A915CF1F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2" t="11298" r="9378" b="3571"/>
          <a:stretch/>
        </p:blipFill>
        <p:spPr>
          <a:xfrm>
            <a:off x="3221122" y="2625481"/>
            <a:ext cx="2713277" cy="2722601"/>
          </a:xfrm>
          <a:prstGeom prst="rect">
            <a:avLst/>
          </a:prstGeom>
        </p:spPr>
      </p:pic>
      <p:sp>
        <p:nvSpPr>
          <p:cNvPr id="5" name="TextBox 10">
            <a:extLst>
              <a:ext uri="{FF2B5EF4-FFF2-40B4-BE49-F238E27FC236}">
                <a16:creationId xmlns:a16="http://schemas.microsoft.com/office/drawing/2014/main" id="{B8D5A352-1EC6-D770-F2CA-0D29D82D2D1F}"/>
              </a:ext>
            </a:extLst>
          </p:cNvPr>
          <p:cNvSpPr txBox="1"/>
          <p:nvPr/>
        </p:nvSpPr>
        <p:spPr>
          <a:xfrm>
            <a:off x="1495458" y="2660961"/>
            <a:ext cx="15793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Ordem ótima pois é a mesma do modelo gerador.</a:t>
            </a:r>
          </a:p>
        </p:txBody>
      </p:sp>
      <p:cxnSp>
        <p:nvCxnSpPr>
          <p:cNvPr id="6" name="Straight Arrow Connector 11">
            <a:extLst>
              <a:ext uri="{FF2B5EF4-FFF2-40B4-BE49-F238E27FC236}">
                <a16:creationId xmlns:a16="http://schemas.microsoft.com/office/drawing/2014/main" id="{F1580188-0958-A270-DA4E-706411FA28A4}"/>
              </a:ext>
            </a:extLst>
          </p:cNvPr>
          <p:cNvCxnSpPr>
            <a:stCxn id="5" idx="2"/>
          </p:cNvCxnSpPr>
          <p:nvPr/>
        </p:nvCxnSpPr>
        <p:spPr>
          <a:xfrm>
            <a:off x="2285125" y="3399625"/>
            <a:ext cx="2842458" cy="6844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6">
            <a:extLst>
              <a:ext uri="{FF2B5EF4-FFF2-40B4-BE49-F238E27FC236}">
                <a16:creationId xmlns:a16="http://schemas.microsoft.com/office/drawing/2014/main" id="{78216476-FF52-174B-4F04-F9F5C396F83A}"/>
              </a:ext>
            </a:extLst>
          </p:cNvPr>
          <p:cNvSpPr txBox="1"/>
          <p:nvPr/>
        </p:nvSpPr>
        <p:spPr>
          <a:xfrm>
            <a:off x="3417896" y="2283403"/>
            <a:ext cx="2516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2.</a:t>
            </a:r>
          </a:p>
        </p:txBody>
      </p:sp>
      <p:sp>
        <p:nvSpPr>
          <p:cNvPr id="8" name="TextBox 21">
            <a:extLst>
              <a:ext uri="{FF2B5EF4-FFF2-40B4-BE49-F238E27FC236}">
                <a16:creationId xmlns:a16="http://schemas.microsoft.com/office/drawing/2014/main" id="{8240FF74-19CE-C68B-DD15-50ED4D004192}"/>
              </a:ext>
            </a:extLst>
          </p:cNvPr>
          <p:cNvSpPr txBox="1"/>
          <p:nvPr/>
        </p:nvSpPr>
        <p:spPr>
          <a:xfrm>
            <a:off x="140413" y="4037309"/>
            <a:ext cx="31498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Encontra relação de compromisso entre </a:t>
            </a:r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generalização</a:t>
            </a:r>
            <a:r>
              <a:rPr lang="pt-BR" sz="1600" dirty="0"/>
              <a:t>:</a:t>
            </a:r>
            <a:r>
              <a:rPr lang="pt-BR" sz="1600" b="1" dirty="0"/>
              <a:t> </a:t>
            </a:r>
            <a:endParaRPr lang="pt-BR" sz="1600" dirty="0"/>
          </a:p>
          <a:p>
            <a:pPr algn="ctr"/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grau de generalização</a:t>
            </a:r>
            <a:r>
              <a:rPr lang="pt-BR" sz="1600" dirty="0"/>
              <a:t> médios.</a:t>
            </a:r>
          </a:p>
        </p:txBody>
      </p:sp>
    </p:spTree>
    <p:extLst>
      <p:ext uri="{BB962C8B-B14F-4D97-AF65-F5344CB8AC3E}">
        <p14:creationId xmlns:p14="http://schemas.microsoft.com/office/powerpoint/2010/main" val="3473885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1F1AB-C643-8CA8-B494-3A221518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C94803-E095-0DF4-A4B8-28EFA09F8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2731" y="1825624"/>
            <a:ext cx="6583100" cy="5032375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Polinômios com ordem maior do que 2 tendem a produzir </a:t>
            </a:r>
            <a:r>
              <a:rPr lang="pt-BR" b="1" i="1" dirty="0"/>
              <a:t>aproximações perfeitas </a:t>
            </a:r>
            <a:r>
              <a:rPr lang="pt-BR" dirty="0"/>
              <a:t>dos exemplos disponíveis, i.e., o modelo acaba </a:t>
            </a:r>
            <a:r>
              <a:rPr lang="pt-BR" b="1" i="1" dirty="0"/>
              <a:t>memorizando</a:t>
            </a:r>
            <a:r>
              <a:rPr lang="pt-BR" dirty="0"/>
              <a:t> os exemplos de treinamento.</a:t>
            </a:r>
          </a:p>
          <a:p>
            <a:r>
              <a:rPr lang="pt-BR" dirty="0"/>
              <a:t>O erro para as amostras do conjunto de treinamento é muito baixo.</a:t>
            </a:r>
          </a:p>
          <a:p>
            <a:r>
              <a:rPr lang="pt-BR" dirty="0"/>
              <a:t>Porém, essa aproximação se distancia bastante do modelo gerador.</a:t>
            </a:r>
          </a:p>
          <a:p>
            <a:r>
              <a:rPr lang="pt-BR" dirty="0"/>
              <a:t>Portanto, esses modelos apresentarão </a:t>
            </a:r>
            <a:r>
              <a:rPr lang="pt-BR" b="1" i="1" dirty="0"/>
              <a:t>erros significativamente maiores </a:t>
            </a:r>
            <a:r>
              <a:rPr lang="pt-BR" dirty="0"/>
              <a:t>quando forem apresentados a exemplos de validação.</a:t>
            </a:r>
          </a:p>
          <a:p>
            <a:r>
              <a:rPr lang="pt-BR" dirty="0"/>
              <a:t>Efeito conhecido como </a:t>
            </a:r>
            <a:r>
              <a:rPr lang="pt-BR" b="1" i="1" dirty="0"/>
              <a:t>sobreajuste</a:t>
            </a:r>
            <a:r>
              <a:rPr lang="pt-BR" dirty="0"/>
              <a:t> ou </a:t>
            </a:r>
            <a:r>
              <a:rPr lang="pt-BR" b="1" i="1" dirty="0" err="1"/>
              <a:t>overfitting</a:t>
            </a:r>
            <a:r>
              <a:rPr lang="pt-BR" dirty="0"/>
              <a:t>: </a:t>
            </a:r>
            <a:r>
              <a:rPr lang="pt-BR" b="1" i="1" dirty="0"/>
              <a:t>flexibilidade</a:t>
            </a:r>
            <a:r>
              <a:rPr lang="pt-BR" dirty="0"/>
              <a:t> muito alta e </a:t>
            </a:r>
            <a:r>
              <a:rPr lang="pt-BR" b="1" i="1" dirty="0"/>
              <a:t>grau de generalização</a:t>
            </a:r>
            <a:r>
              <a:rPr lang="pt-BR" dirty="0"/>
              <a:t> muito baixo.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686CFFCF-B4C0-6031-A3F9-BDD3671AA92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t="10918" r="9456"/>
          <a:stretch/>
        </p:blipFill>
        <p:spPr>
          <a:xfrm>
            <a:off x="2806555" y="1775642"/>
            <a:ext cx="2376076" cy="2434643"/>
          </a:xfrm>
          <a:prstGeom prst="rect">
            <a:avLst/>
          </a:prstGeom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62E64144-AD82-0AED-F7C8-8A5D6FB092B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4" t="11327" r="8639"/>
          <a:stretch/>
        </p:blipFill>
        <p:spPr>
          <a:xfrm>
            <a:off x="1688886" y="4423356"/>
            <a:ext cx="2398219" cy="2434643"/>
          </a:xfrm>
          <a:prstGeom prst="rect">
            <a:avLst/>
          </a:prstGeom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60B6D3DA-583A-65BA-3348-A244C353A168}"/>
              </a:ext>
            </a:extLst>
          </p:cNvPr>
          <p:cNvSpPr txBox="1"/>
          <p:nvPr/>
        </p:nvSpPr>
        <p:spPr>
          <a:xfrm>
            <a:off x="2597840" y="1467336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20.</a:t>
            </a: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C50CFD9A-3DA6-D8AE-AE1B-FEB254C94178}"/>
              </a:ext>
            </a:extLst>
          </p:cNvPr>
          <p:cNvSpPr txBox="1"/>
          <p:nvPr/>
        </p:nvSpPr>
        <p:spPr>
          <a:xfrm>
            <a:off x="1468348" y="4102135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30.</a:t>
            </a: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EE78AF17-C30B-47AD-76C3-DC9A949D6734}"/>
              </a:ext>
            </a:extLst>
          </p:cNvPr>
          <p:cNvSpPr txBox="1"/>
          <p:nvPr/>
        </p:nvSpPr>
        <p:spPr>
          <a:xfrm>
            <a:off x="2192191" y="4902172"/>
            <a:ext cx="1423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</a:rPr>
              <a:t>O modelo aprende perfeitamente até o ruído presente nos dados!</a:t>
            </a: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7F48D377-FC39-DA3C-AC16-1449B52E6A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t="10918" r="9456"/>
          <a:stretch/>
        </p:blipFill>
        <p:spPr>
          <a:xfrm>
            <a:off x="86169" y="1756037"/>
            <a:ext cx="2373803" cy="24323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786EF8-F5D3-25D8-4749-140E3D2BCE3B}"/>
              </a:ext>
            </a:extLst>
          </p:cNvPr>
          <p:cNvSpPr txBox="1"/>
          <p:nvPr/>
        </p:nvSpPr>
        <p:spPr>
          <a:xfrm>
            <a:off x="-85209" y="1426150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10.</a:t>
            </a:r>
          </a:p>
        </p:txBody>
      </p:sp>
    </p:spTree>
    <p:extLst>
      <p:ext uri="{BB962C8B-B14F-4D97-AF65-F5344CB8AC3E}">
        <p14:creationId xmlns:p14="http://schemas.microsoft.com/office/powerpoint/2010/main" val="2210665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DA561-C103-476F-5F15-EAC4785B2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 sobre 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8CD074-A973-0614-EEBE-59869854B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31193" cy="5032375"/>
          </a:xfrm>
        </p:spPr>
        <p:txBody>
          <a:bodyPr/>
          <a:lstStyle/>
          <a:p>
            <a:r>
              <a:rPr lang="pt-BR" b="1" dirty="0">
                <a:solidFill>
                  <a:srgbClr val="7030A0"/>
                </a:solidFill>
              </a:rPr>
              <a:t>Subajuste</a:t>
            </a:r>
            <a:r>
              <a:rPr lang="pt-BR" dirty="0"/>
              <a:t>: situação em que o modelo falha em aproximar o </a:t>
            </a:r>
            <a:r>
              <a:rPr lang="pt-BR" b="1" i="1" dirty="0"/>
              <a:t>mapeamento verdadeiro devido a falta de flexibilidade (ou capacidade)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Ocorre devido ao modelo não ter graus de liberdade suficientes para a aproximação.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modelo produz erros significativos tanto quando apresentado ao próprio conjunto de treinamento quanto a dados inéditos.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o modelo está subajustando, mesmo que o número de exemplos aumente indefinidamente, esta situação não vai desaparecer, é necessário </a:t>
            </a:r>
            <a:r>
              <a:rPr lang="pt-BR" b="1" i="1" dirty="0"/>
              <a:t>aumentar a flexibilidade do modelo</a:t>
            </a:r>
            <a:r>
              <a:rPr lang="pt-BR" dirty="0"/>
              <a:t>, ou seja, no caso da regressão polinomial, sua ordem.</a:t>
            </a:r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822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43A85-BE08-CCCE-F2FF-3993CA1F9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 sobre 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5A8250-029F-88A1-6088-A9E25EC51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62016" cy="5032375"/>
          </a:xfrm>
        </p:spPr>
        <p:txBody>
          <a:bodyPr/>
          <a:lstStyle/>
          <a:p>
            <a:r>
              <a:rPr lang="pt-BR" b="1" dirty="0">
                <a:solidFill>
                  <a:srgbClr val="7030A0"/>
                </a:solidFill>
              </a:rPr>
              <a:t>Sobreajuste</a:t>
            </a:r>
            <a:r>
              <a:rPr lang="pt-BR" dirty="0"/>
              <a:t>: situação em que o modelo se ajusta tão bem aos exemplos de treinamento que ele aprende até o ruído presente nos mesmos (baixo </a:t>
            </a:r>
            <a:r>
              <a:rPr lang="pt-BR" b="1" i="1" dirty="0"/>
              <a:t>erro de treinamento</a:t>
            </a:r>
            <a:r>
              <a:rPr lang="pt-BR" dirty="0"/>
              <a:t>). </a:t>
            </a:r>
          </a:p>
          <a:p>
            <a:r>
              <a:rPr lang="pt-BR" dirty="0"/>
              <a:t>Porém, o modelo produz erros significativos quando apresentado a dados inéditos (alto erro de </a:t>
            </a:r>
            <a:r>
              <a:rPr lang="pt-BR" b="1" i="1" dirty="0"/>
              <a:t>erro de validação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Ocorre devido ao alto grau de flexibilidade do modelo.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o modelo está sobreajustando, então é necessário diminuir sua flexibilidade ou aumentar o conjunto de treinamento até que o erro de validação atinja o erro de treinamento.</a:t>
            </a:r>
          </a:p>
          <a:p>
            <a:r>
              <a:rPr lang="pt-BR" dirty="0"/>
              <a:t>Nosso objetivo será encontrar um modelo que apresente uma relação de  compromisso entre </a:t>
            </a:r>
            <a:r>
              <a:rPr lang="pt-BR" b="1" i="1" dirty="0">
                <a:solidFill>
                  <a:srgbClr val="0070C0"/>
                </a:solidFill>
              </a:rPr>
              <a:t>flexibilidade</a:t>
            </a:r>
            <a:r>
              <a:rPr lang="pt-BR" dirty="0"/>
              <a:t> e </a:t>
            </a:r>
            <a:r>
              <a:rPr lang="pt-BR" b="1" i="1" dirty="0">
                <a:solidFill>
                  <a:srgbClr val="0070C0"/>
                </a:solidFill>
              </a:rPr>
              <a:t>capacidade de generalização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Flexibilidade suficiente para capturar o comportamento geral e generalizar bem.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3803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07367" cy="5032376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T319 - Quiz - Regressão: Parte IV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#5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Vídeo explicando o laboratório: Arquivos -&gt; Recordings -&gt; Laboratório #5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r>
              <a:rPr lang="pt-BR" b="1" dirty="0">
                <a:solidFill>
                  <a:srgbClr val="00B050"/>
                </a:solidFill>
              </a:rPr>
              <a:t>Avaliação Presencial: 10/11/2023 – Sala I-16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Projeto final já se encontra no </a:t>
            </a:r>
            <a:r>
              <a:rPr lang="pt-BR" b="1" dirty="0" err="1">
                <a:solidFill>
                  <a:srgbClr val="00B050"/>
                </a:solidFill>
              </a:rPr>
              <a:t>github</a:t>
            </a:r>
            <a:r>
              <a:rPr lang="pt-BR" b="1" dirty="0">
                <a:solidFill>
                  <a:srgbClr val="00B050"/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Pode ser feito em grupos de no máximo 3 alunos.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Presencialmente, faremos apenas o exercício 1.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Os outros devem ser entregues até 12/12/2023.</a:t>
            </a:r>
          </a:p>
        </p:txBody>
      </p:sp>
      <p:cxnSp>
        <p:nvCxnSpPr>
          <p:cNvPr id="6" name="Conector de seta reta 5"/>
          <p:cNvCxnSpPr>
            <a:cxnSpLocks/>
          </p:cNvCxnSpPr>
          <p:nvPr/>
        </p:nvCxnSpPr>
        <p:spPr>
          <a:xfrm>
            <a:off x="6380252" y="5075434"/>
            <a:ext cx="3195263" cy="3904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1270FBDD-7D1D-3556-882F-BD79F60C04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5515" y="3864195"/>
            <a:ext cx="1907714" cy="265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01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09872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7133" y="2433646"/>
            <a:ext cx="11157734" cy="1990707"/>
          </a:xfrm>
        </p:spPr>
        <p:txBody>
          <a:bodyPr>
            <a:normAutofit/>
          </a:bodyPr>
          <a:lstStyle/>
          <a:p>
            <a:r>
              <a:rPr lang="pt-BR" b="1" dirty="0"/>
              <a:t>Anexo I</a:t>
            </a:r>
            <a:r>
              <a:rPr lang="pt-BR" dirty="0"/>
              <a:t>: O escalonamento altera o valor dos pesos originais</a:t>
            </a:r>
          </a:p>
        </p:txBody>
      </p:sp>
    </p:spTree>
    <p:extLst>
      <p:ext uri="{BB962C8B-B14F-4D97-AF65-F5344CB8AC3E}">
        <p14:creationId xmlns:p14="http://schemas.microsoft.com/office/powerpoint/2010/main" val="4039607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7C891-2805-579C-C4C7-C77223CF2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Mudança dos pesos originais após a padronização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C90EB7-0A92-FFB4-E791-B6424C7AA4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41467" cy="5032375"/>
              </a:xfrm>
            </p:spPr>
            <p:txBody>
              <a:bodyPr/>
              <a:lstStyle/>
              <a:p>
                <a:r>
                  <a:rPr lang="pt-BR" dirty="0"/>
                  <a:t>Considerando a seguinte função hipótese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r>
                  <a:rPr lang="pt-BR" dirty="0"/>
                  <a:t>Se padronizarmos o atributo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teremos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pt-BR" dirty="0"/>
                  <a:t> são as estimativas da média e do desvio padrão, respectivamente, calculados ao longo de todas as amostras do vetor de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C90EB7-0A92-FFB4-E791-B6424C7AA4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41467" cy="5032375"/>
              </a:xfrm>
              <a:blipFill>
                <a:blip r:embed="rId2"/>
                <a:stretch>
                  <a:fillRect l="-1094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7740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7C891-2805-579C-C4C7-C77223CF2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Mudança dos pesos originais após a padronização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C90EB7-0A92-FFB4-E791-B6424C7AA4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41467" cy="5032375"/>
              </a:xfrm>
            </p:spPr>
            <p:txBody>
              <a:bodyPr/>
              <a:lstStyle/>
              <a:p>
                <a:r>
                  <a:rPr lang="pt-BR" dirty="0"/>
                  <a:t>Isolando-se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na equação da padronização, temos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Na sequência, substituindo-se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na função hipótese, tem-se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Perceba que na equação acima há o surgimento de um termo de bias,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, além da alteração do peso original 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C90EB7-0A92-FFB4-E791-B6424C7AA4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41467" cy="5032375"/>
              </a:xfrm>
              <a:blipFill>
                <a:blip r:embed="rId2"/>
                <a:stretch>
                  <a:fillRect l="-930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184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0079F-058F-3C88-9CB8-7B432ABB1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 formato da superfície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5DA1F3F-7D15-A056-D935-67AB5A698B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1141466" cy="5032376"/>
              </a:xfrm>
            </p:spPr>
            <p:txBody>
              <a:bodyPr/>
              <a:lstStyle/>
              <a:p>
                <a:r>
                  <a:rPr lang="pt-BR" dirty="0"/>
                  <a:t>Como vimos no laboratório #3, nem toda superfície de erro criada a partir da função do EQM tem formato de tigela (i.e., com curvas de erro circulares).</a:t>
                </a:r>
              </a:p>
              <a:p>
                <a:r>
                  <a:rPr lang="pt-BR" dirty="0"/>
                  <a:t>Dependendo dos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intervalos de variação dos atributos</a:t>
                </a:r>
                <a:r>
                  <a:rPr lang="pt-BR" dirty="0"/>
                  <a:t>, podemos ter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superfícies com formato de vale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exemplo, 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ele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dominará o erro </a:t>
                </a:r>
                <a:r>
                  <a:rPr lang="pt-BR" dirty="0"/>
                  <a:t>e fará com que a superfície de erro tenha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formato de vale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5DA1F3F-7D15-A056-D935-67AB5A698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1141466" cy="5032376"/>
              </a:xfrm>
              <a:blipFill>
                <a:blip r:embed="rId3"/>
                <a:stretch>
                  <a:fillRect l="-985" t="-1937" r="-10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6BE6BF0-C6BA-C13F-A2A1-78F105496642}"/>
                  </a:ext>
                </a:extLst>
              </p:cNvPr>
              <p:cNvSpPr txBox="1"/>
              <p:nvPr/>
            </p:nvSpPr>
            <p:spPr>
              <a:xfrm>
                <a:off x="212333" y="5030850"/>
                <a:ext cx="11870075" cy="1225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pt-BR" sz="2400">
                                          <a:latin typeface="Cambria Math" panose="02040503050406030204" pitchFamily="18" charset="0"/>
                                        </a:rPr>
                                        <m:t>noisy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limLow>
                                    <m:limLow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groupChr>
                                        <m:groupChrPr>
                                          <m:chr m:val="⏟"/>
                                          <m:ctrlPr>
                                            <a:rPr lang="pt-BR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groupChrPr>
                                        <m:e>
                                          <m:d>
                                            <m:d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groupChr>
                                    </m:e>
                                    <m:lim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Fun</m:t>
                                      </m:r>
                                      <m: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çã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o</m:t>
                                      </m:r>
                                      <m: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hip</m:t>
                                      </m:r>
                                      <m: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ó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tese</m:t>
                                      </m:r>
                                    </m:lim>
                                  </m:limLow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</m:t>
                          </m:r>
                          <m:f>
                            <m:f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2400">
                                              <a:latin typeface="Cambria Math" panose="02040503050406030204" pitchFamily="18" charset="0"/>
                                            </a:rPr>
                                            <m:t>noisy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6BE6BF0-C6BA-C13F-A2A1-78F105496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33" y="5030850"/>
                <a:ext cx="11870075" cy="12257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8ECB2C4-6A35-B770-7BE5-FA3B789BDC22}"/>
                  </a:ext>
                </a:extLst>
              </p:cNvPr>
              <p:cNvSpPr txBox="1"/>
              <p:nvPr/>
            </p:nvSpPr>
            <p:spPr>
              <a:xfrm>
                <a:off x="7068619" y="5705354"/>
                <a:ext cx="9888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≫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8ECB2C4-6A35-B770-7BE5-FA3B789BD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619" y="5705354"/>
                <a:ext cx="9888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66858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D6B25-6150-7B86-1B7A-9E7B6FAE9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Mudança dos pesos originais após a padronização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3F06A57-A1A7-9576-B7B8-34B563AF1D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72290" cy="5032375"/>
              </a:xfrm>
            </p:spPr>
            <p:txBody>
              <a:bodyPr/>
              <a:lstStyle/>
              <a:p>
                <a:r>
                  <a:rPr lang="pt-BR" dirty="0"/>
                  <a:t>Assim, podemos reescrever a equação acima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pt-BR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pt-BR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Note que a padronização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fez com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fosse modificado de forma que a função hipótese ainda produza em sua saídas predições condizentes com os valores esperados,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Ou seja, mesmo com a padronização dos atributos, a função hipótese ainda fará predições alinhadas aos valores dos rótulos,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mesmo procedimento pode ser diretamente aplicado à normalização e também resultará em mudança dos pesos originais.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3F06A57-A1A7-9576-B7B8-34B563AF1D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72290" cy="5032375"/>
              </a:xfrm>
              <a:blipFill>
                <a:blip r:embed="rId2"/>
                <a:stretch>
                  <a:fillRect l="-1146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28936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iro.medium.com/max/302/1*MpLkcugbeMrJvFlz69LTNQ.jpeg">
            <a:extLst>
              <a:ext uri="{FF2B5EF4-FFF2-40B4-BE49-F238E27FC236}">
                <a16:creationId xmlns:a16="http://schemas.microsoft.com/office/drawing/2014/main" id="{DE195D4C-7D53-46C2-BDD9-033809B4E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872" y="4006136"/>
            <a:ext cx="3467100" cy="231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miro.medium.com/max/426/1*iRv8pCP7v8FzVJNe2vAjdw.png">
            <a:extLst>
              <a:ext uri="{FF2B5EF4-FFF2-40B4-BE49-F238E27FC236}">
                <a16:creationId xmlns:a16="http://schemas.microsoft.com/office/drawing/2014/main" id="{76F9F526-3C2B-485C-9E25-3D10B3E3B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322" y="981611"/>
            <a:ext cx="405765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miro.medium.com/max/194/1*JugKARhlrp9HLTF5_lN7EQ.jpeg">
            <a:extLst>
              <a:ext uri="{FF2B5EF4-FFF2-40B4-BE49-F238E27FC236}">
                <a16:creationId xmlns:a16="http://schemas.microsoft.com/office/drawing/2014/main" id="{50D99301-1821-4F05-A553-E371FA672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998" y="3094903"/>
            <a:ext cx="2569757" cy="343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531" y="4292217"/>
            <a:ext cx="3696053" cy="2410800"/>
          </a:xfrm>
          <a:prstGeom prst="rect">
            <a:avLst/>
          </a:prstGeom>
        </p:spPr>
      </p:pic>
      <p:pic>
        <p:nvPicPr>
          <p:cNvPr id="3" name="Picture 3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id="{2A0DF154-7178-4F01-A59C-CD7D1EB3A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4204" y="271661"/>
            <a:ext cx="3515360" cy="2253250"/>
          </a:xfrm>
          <a:prstGeom prst="rect">
            <a:avLst/>
          </a:prstGeom>
        </p:spPr>
      </p:pic>
      <p:pic>
        <p:nvPicPr>
          <p:cNvPr id="4" name="Picture 2" descr="Popular Applications of Linear Regression for Businesses | Jigsaw Academ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41" y="271661"/>
            <a:ext cx="2800855" cy="373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795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30185772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>
            <a:extLst>
              <a:ext uri="{FF2B5EF4-FFF2-40B4-BE49-F238E27FC236}">
                <a16:creationId xmlns:a16="http://schemas.microsoft.com/office/drawing/2014/main" id="{625096D0-F588-135D-F792-88270DDED768}"/>
              </a:ext>
            </a:extLst>
          </p:cNvPr>
          <p:cNvGrpSpPr/>
          <p:nvPr/>
        </p:nvGrpSpPr>
        <p:grpSpPr>
          <a:xfrm>
            <a:off x="6853637" y="2129689"/>
            <a:ext cx="3549478" cy="3157828"/>
            <a:chOff x="6818898" y="2134388"/>
            <a:chExt cx="3549478" cy="3157828"/>
          </a:xfrm>
        </p:grpSpPr>
        <p:cxnSp>
          <p:nvCxnSpPr>
            <p:cNvPr id="115" name="Straight Connector 114"/>
            <p:cNvCxnSpPr>
              <a:cxnSpLocks/>
              <a:stCxn id="114" idx="3"/>
              <a:endCxn id="131" idx="3"/>
            </p:cNvCxnSpPr>
            <p:nvPr/>
          </p:nvCxnSpPr>
          <p:spPr>
            <a:xfrm flipH="1">
              <a:off x="7750840" y="3871435"/>
              <a:ext cx="636793" cy="82641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Oval 107"/>
            <p:cNvSpPr/>
            <p:nvPr/>
          </p:nvSpPr>
          <p:spPr>
            <a:xfrm>
              <a:off x="7353299" y="2749031"/>
              <a:ext cx="21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Oval 108"/>
            <p:cNvSpPr/>
            <p:nvPr/>
          </p:nvSpPr>
          <p:spPr>
            <a:xfrm>
              <a:off x="7533299" y="2929031"/>
              <a:ext cx="1800000" cy="18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Oval 109"/>
            <p:cNvSpPr/>
            <p:nvPr/>
          </p:nvSpPr>
          <p:spPr>
            <a:xfrm>
              <a:off x="7713299" y="3109031"/>
              <a:ext cx="1440000" cy="14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Oval 110"/>
            <p:cNvSpPr/>
            <p:nvPr/>
          </p:nvSpPr>
          <p:spPr>
            <a:xfrm>
              <a:off x="7893299" y="3289031"/>
              <a:ext cx="1080000" cy="10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Oval 111"/>
            <p:cNvSpPr/>
            <p:nvPr/>
          </p:nvSpPr>
          <p:spPr>
            <a:xfrm>
              <a:off x="8073299" y="3469031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Oval 112"/>
            <p:cNvSpPr/>
            <p:nvPr/>
          </p:nvSpPr>
          <p:spPr>
            <a:xfrm>
              <a:off x="8253299" y="3649031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Multiply 113"/>
            <p:cNvSpPr>
              <a:spLocks noChangeAspect="1"/>
            </p:cNvSpPr>
            <p:nvPr/>
          </p:nvSpPr>
          <p:spPr>
            <a:xfrm>
              <a:off x="8349614" y="3734666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Multiply 130"/>
            <p:cNvSpPr>
              <a:spLocks noChangeAspect="1"/>
            </p:cNvSpPr>
            <p:nvPr/>
          </p:nvSpPr>
          <p:spPr>
            <a:xfrm>
              <a:off x="7733351" y="463493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Multiply 132"/>
            <p:cNvSpPr>
              <a:spLocks noChangeAspect="1"/>
            </p:cNvSpPr>
            <p:nvPr/>
          </p:nvSpPr>
          <p:spPr>
            <a:xfrm>
              <a:off x="7955329" y="434525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Multiply 153"/>
            <p:cNvSpPr>
              <a:spLocks noChangeAspect="1"/>
            </p:cNvSpPr>
            <p:nvPr/>
          </p:nvSpPr>
          <p:spPr>
            <a:xfrm>
              <a:off x="8149919" y="4099881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>
              <a:off x="7038874" y="2534498"/>
              <a:ext cx="0" cy="2556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rot="5400000">
              <a:off x="8507912" y="3626810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Multiply 134">
              <a:extLst>
                <a:ext uri="{FF2B5EF4-FFF2-40B4-BE49-F238E27FC236}">
                  <a16:creationId xmlns:a16="http://schemas.microsoft.com/office/drawing/2014/main" id="{FA9070BF-71F6-1E79-9102-A7B4206F9C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7633" y="378166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0B221044-5B56-2889-43EF-6B1CDF9732B4}"/>
              </a:ext>
            </a:extLst>
          </p:cNvPr>
          <p:cNvGrpSpPr/>
          <p:nvPr/>
        </p:nvGrpSpPr>
        <p:grpSpPr>
          <a:xfrm>
            <a:off x="976001" y="982970"/>
            <a:ext cx="3692189" cy="5459335"/>
            <a:chOff x="976001" y="982970"/>
            <a:chExt cx="3692189" cy="5459335"/>
          </a:xfrm>
        </p:grpSpPr>
        <p:sp>
          <p:nvSpPr>
            <p:cNvPr id="4" name="Oval 3"/>
            <p:cNvSpPr>
              <a:spLocks/>
            </p:cNvSpPr>
            <p:nvPr/>
          </p:nvSpPr>
          <p:spPr>
            <a:xfrm>
              <a:off x="1968885" y="1770983"/>
              <a:ext cx="1800000" cy="36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Oval 4"/>
            <p:cNvSpPr/>
            <p:nvPr/>
          </p:nvSpPr>
          <p:spPr>
            <a:xfrm>
              <a:off x="2328885" y="2129689"/>
              <a:ext cx="1080000" cy="28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688885" y="2489689"/>
              <a:ext cx="3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2508885" y="2309689"/>
              <a:ext cx="720000" cy="25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2148885" y="1949689"/>
              <a:ext cx="1440000" cy="32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1788885" y="1589689"/>
              <a:ext cx="2160000" cy="39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Multiply 68"/>
            <p:cNvSpPr>
              <a:spLocks noChangeAspect="1"/>
            </p:cNvSpPr>
            <p:nvPr/>
          </p:nvSpPr>
          <p:spPr>
            <a:xfrm>
              <a:off x="2779419" y="3432212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8" name="Straight Arrow Connector 157"/>
            <p:cNvCxnSpPr>
              <a:cxnSpLocks/>
            </p:cNvCxnSpPr>
            <p:nvPr/>
          </p:nvCxnSpPr>
          <p:spPr>
            <a:xfrm>
              <a:off x="1189015" y="1390645"/>
              <a:ext cx="0" cy="4860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rot="5400000">
              <a:off x="2751655" y="4684645"/>
              <a:ext cx="0" cy="313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/>
                <p:cNvSpPr txBox="1"/>
                <p:nvPr/>
              </p:nvSpPr>
              <p:spPr>
                <a:xfrm>
                  <a:off x="4242162" y="6042195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4" name="TextBox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2162" y="6042195"/>
                  <a:ext cx="42602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976001" y="982970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001" y="982970"/>
                  <a:ext cx="426028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0">
              <a:extLst>
                <a:ext uri="{FF2B5EF4-FFF2-40B4-BE49-F238E27FC236}">
                  <a16:creationId xmlns:a16="http://schemas.microsoft.com/office/drawing/2014/main" id="{C5B5E787-9046-A8D9-E7D1-5D4F0F774A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5553" y="1400275"/>
              <a:ext cx="2474176" cy="43485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10">
              <a:extLst>
                <a:ext uri="{FF2B5EF4-FFF2-40B4-BE49-F238E27FC236}">
                  <a16:creationId xmlns:a16="http://schemas.microsoft.com/office/drawing/2014/main" id="{42CB43F5-FB51-80EF-5C81-6F708F7991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56268" y="1220465"/>
              <a:ext cx="2785894" cy="471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10">
              <a:extLst>
                <a:ext uri="{FF2B5EF4-FFF2-40B4-BE49-F238E27FC236}">
                  <a16:creationId xmlns:a16="http://schemas.microsoft.com/office/drawing/2014/main" id="{AAE2207E-9F50-E819-1233-3BBA843ECB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8467" y="1016839"/>
              <a:ext cx="3124194" cy="51299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Connector 114">
              <a:extLst>
                <a:ext uri="{FF2B5EF4-FFF2-40B4-BE49-F238E27FC236}">
                  <a16:creationId xmlns:a16="http://schemas.microsoft.com/office/drawing/2014/main" id="{28160BF7-2A1F-941C-9948-66C13C80463E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 flipH="1">
              <a:off x="1624092" y="5009689"/>
              <a:ext cx="1188000" cy="13676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114">
              <a:extLst>
                <a:ext uri="{FF2B5EF4-FFF2-40B4-BE49-F238E27FC236}">
                  <a16:creationId xmlns:a16="http://schemas.microsoft.com/office/drawing/2014/main" id="{6DF0FBB6-1590-8715-705A-3706677020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6550" y="3568981"/>
              <a:ext cx="30813" cy="144070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Multiply 135">
              <a:extLst>
                <a:ext uri="{FF2B5EF4-FFF2-40B4-BE49-F238E27FC236}">
                  <a16:creationId xmlns:a16="http://schemas.microsoft.com/office/drawing/2014/main" id="{6A8BAF8A-C188-F13D-2BA2-DD7FF36B717E}"/>
                </a:ext>
              </a:extLst>
            </p:cNvPr>
            <p:cNvSpPr>
              <a:spLocks/>
            </p:cNvSpPr>
            <p:nvPr/>
          </p:nvSpPr>
          <p:spPr>
            <a:xfrm>
              <a:off x="1561634" y="510372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Multiply 135">
              <a:extLst>
                <a:ext uri="{FF2B5EF4-FFF2-40B4-BE49-F238E27FC236}">
                  <a16:creationId xmlns:a16="http://schemas.microsoft.com/office/drawing/2014/main" id="{2FFEA082-476F-F47F-9403-C82507E32603}"/>
                </a:ext>
              </a:extLst>
            </p:cNvPr>
            <p:cNvSpPr>
              <a:spLocks/>
            </p:cNvSpPr>
            <p:nvPr/>
          </p:nvSpPr>
          <p:spPr>
            <a:xfrm>
              <a:off x="2147785" y="503923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Multiply 135">
              <a:extLst>
                <a:ext uri="{FF2B5EF4-FFF2-40B4-BE49-F238E27FC236}">
                  <a16:creationId xmlns:a16="http://schemas.microsoft.com/office/drawing/2014/main" id="{75C82D09-9C51-CAEE-3DF6-CF1BE01CBB77}"/>
                </a:ext>
              </a:extLst>
            </p:cNvPr>
            <p:cNvSpPr>
              <a:spLocks/>
            </p:cNvSpPr>
            <p:nvPr/>
          </p:nvSpPr>
          <p:spPr>
            <a:xfrm>
              <a:off x="2786700" y="496303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Multiply 135">
              <a:extLst>
                <a:ext uri="{FF2B5EF4-FFF2-40B4-BE49-F238E27FC236}">
                  <a16:creationId xmlns:a16="http://schemas.microsoft.com/office/drawing/2014/main" id="{DA70EC8E-34FF-8186-C9A7-9F45CB21EEDA}"/>
                </a:ext>
              </a:extLst>
            </p:cNvPr>
            <p:cNvSpPr>
              <a:spLocks/>
            </p:cNvSpPr>
            <p:nvPr/>
          </p:nvSpPr>
          <p:spPr>
            <a:xfrm>
              <a:off x="2798413" y="426977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135">
              <a:extLst>
                <a:ext uri="{FF2B5EF4-FFF2-40B4-BE49-F238E27FC236}">
                  <a16:creationId xmlns:a16="http://schemas.microsoft.com/office/drawing/2014/main" id="{AF59EBE3-2E1C-ACE0-D900-8C24AFDD2370}"/>
                </a:ext>
              </a:extLst>
            </p:cNvPr>
            <p:cNvSpPr>
              <a:spLocks/>
            </p:cNvSpPr>
            <p:nvPr/>
          </p:nvSpPr>
          <p:spPr>
            <a:xfrm>
              <a:off x="2798407" y="439447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135">
              <a:extLst>
                <a:ext uri="{FF2B5EF4-FFF2-40B4-BE49-F238E27FC236}">
                  <a16:creationId xmlns:a16="http://schemas.microsoft.com/office/drawing/2014/main" id="{C24E26BB-1207-A4B7-A858-9CC5EDFCDFC7}"/>
                </a:ext>
              </a:extLst>
            </p:cNvPr>
            <p:cNvSpPr>
              <a:spLocks/>
            </p:cNvSpPr>
            <p:nvPr/>
          </p:nvSpPr>
          <p:spPr>
            <a:xfrm>
              <a:off x="2815999" y="383175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135">
              <a:extLst>
                <a:ext uri="{FF2B5EF4-FFF2-40B4-BE49-F238E27FC236}">
                  <a16:creationId xmlns:a16="http://schemas.microsoft.com/office/drawing/2014/main" id="{A878CEF6-6CC0-D0A3-D355-9FB6DCEE97BD}"/>
                </a:ext>
              </a:extLst>
            </p:cNvPr>
            <p:cNvSpPr>
              <a:spLocks/>
            </p:cNvSpPr>
            <p:nvPr/>
          </p:nvSpPr>
          <p:spPr>
            <a:xfrm>
              <a:off x="2810130" y="400493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135">
              <a:extLst>
                <a:ext uri="{FF2B5EF4-FFF2-40B4-BE49-F238E27FC236}">
                  <a16:creationId xmlns:a16="http://schemas.microsoft.com/office/drawing/2014/main" id="{347597C1-C0AC-D75D-1EE7-5D0FD4098D02}"/>
                </a:ext>
              </a:extLst>
            </p:cNvPr>
            <p:cNvSpPr>
              <a:spLocks/>
            </p:cNvSpPr>
            <p:nvPr/>
          </p:nvSpPr>
          <p:spPr>
            <a:xfrm>
              <a:off x="2804264" y="412696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135">
              <a:extLst>
                <a:ext uri="{FF2B5EF4-FFF2-40B4-BE49-F238E27FC236}">
                  <a16:creationId xmlns:a16="http://schemas.microsoft.com/office/drawing/2014/main" id="{C8C0A364-859B-42D1-5A25-67DDD9877AAB}"/>
                </a:ext>
              </a:extLst>
            </p:cNvPr>
            <p:cNvSpPr>
              <a:spLocks/>
            </p:cNvSpPr>
            <p:nvPr/>
          </p:nvSpPr>
          <p:spPr>
            <a:xfrm>
              <a:off x="2798395" y="4333185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Multiply 135">
              <a:extLst>
                <a:ext uri="{FF2B5EF4-FFF2-40B4-BE49-F238E27FC236}">
                  <a16:creationId xmlns:a16="http://schemas.microsoft.com/office/drawing/2014/main" id="{262621E6-6AAE-739B-F2E5-89D6F70F2210}"/>
                </a:ext>
              </a:extLst>
            </p:cNvPr>
            <p:cNvSpPr>
              <a:spLocks/>
            </p:cNvSpPr>
            <p:nvPr/>
          </p:nvSpPr>
          <p:spPr>
            <a:xfrm>
              <a:off x="2798391" y="44648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Multiply 135">
              <a:extLst>
                <a:ext uri="{FF2B5EF4-FFF2-40B4-BE49-F238E27FC236}">
                  <a16:creationId xmlns:a16="http://schemas.microsoft.com/office/drawing/2014/main" id="{E8C410E5-7DF1-D2A7-C773-23921FCA8531}"/>
                </a:ext>
              </a:extLst>
            </p:cNvPr>
            <p:cNvSpPr>
              <a:spLocks/>
            </p:cNvSpPr>
            <p:nvPr/>
          </p:nvSpPr>
          <p:spPr>
            <a:xfrm>
              <a:off x="2792523" y="46172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Multiply 135">
              <a:extLst>
                <a:ext uri="{FF2B5EF4-FFF2-40B4-BE49-F238E27FC236}">
                  <a16:creationId xmlns:a16="http://schemas.microsoft.com/office/drawing/2014/main" id="{4CF17149-DBC3-C1F8-21C0-108F063E1A31}"/>
                </a:ext>
              </a:extLst>
            </p:cNvPr>
            <p:cNvSpPr>
              <a:spLocks/>
            </p:cNvSpPr>
            <p:nvPr/>
          </p:nvSpPr>
          <p:spPr>
            <a:xfrm>
              <a:off x="2792516" y="47696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Multiply 135">
              <a:extLst>
                <a:ext uri="{FF2B5EF4-FFF2-40B4-BE49-F238E27FC236}">
                  <a16:creationId xmlns:a16="http://schemas.microsoft.com/office/drawing/2014/main" id="{D0A86F5B-7999-5C8B-AF52-B66951CA417D}"/>
                </a:ext>
              </a:extLst>
            </p:cNvPr>
            <p:cNvSpPr>
              <a:spLocks/>
            </p:cNvSpPr>
            <p:nvPr/>
          </p:nvSpPr>
          <p:spPr>
            <a:xfrm>
              <a:off x="2792510" y="49220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Multiply 135">
              <a:extLst>
                <a:ext uri="{FF2B5EF4-FFF2-40B4-BE49-F238E27FC236}">
                  <a16:creationId xmlns:a16="http://schemas.microsoft.com/office/drawing/2014/main" id="{9C348C03-32B9-153B-0090-6E8C5B85F3B1}"/>
                </a:ext>
              </a:extLst>
            </p:cNvPr>
            <p:cNvSpPr>
              <a:spLocks/>
            </p:cNvSpPr>
            <p:nvPr/>
          </p:nvSpPr>
          <p:spPr>
            <a:xfrm>
              <a:off x="2792506" y="485165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Multiply 135">
              <a:extLst>
                <a:ext uri="{FF2B5EF4-FFF2-40B4-BE49-F238E27FC236}">
                  <a16:creationId xmlns:a16="http://schemas.microsoft.com/office/drawing/2014/main" id="{760E6EAE-C7F7-57D7-08D8-B29FFDE03B81}"/>
                </a:ext>
              </a:extLst>
            </p:cNvPr>
            <p:cNvSpPr>
              <a:spLocks/>
            </p:cNvSpPr>
            <p:nvPr/>
          </p:nvSpPr>
          <p:spPr>
            <a:xfrm>
              <a:off x="2798361" y="469924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Multiply 135">
              <a:extLst>
                <a:ext uri="{FF2B5EF4-FFF2-40B4-BE49-F238E27FC236}">
                  <a16:creationId xmlns:a16="http://schemas.microsoft.com/office/drawing/2014/main" id="{821C69AD-CBE0-650C-F7F9-C28FE7BA8D14}"/>
                </a:ext>
              </a:extLst>
            </p:cNvPr>
            <p:cNvSpPr>
              <a:spLocks/>
            </p:cNvSpPr>
            <p:nvPr/>
          </p:nvSpPr>
          <p:spPr>
            <a:xfrm>
              <a:off x="2798355" y="454683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Multiply 135">
              <a:extLst>
                <a:ext uri="{FF2B5EF4-FFF2-40B4-BE49-F238E27FC236}">
                  <a16:creationId xmlns:a16="http://schemas.microsoft.com/office/drawing/2014/main" id="{863ED875-1F1C-8E0C-61C7-DF4AED278AA4}"/>
                </a:ext>
              </a:extLst>
            </p:cNvPr>
            <p:cNvSpPr>
              <a:spLocks/>
            </p:cNvSpPr>
            <p:nvPr/>
          </p:nvSpPr>
          <p:spPr>
            <a:xfrm>
              <a:off x="2804208" y="407524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Multiply 135">
              <a:extLst>
                <a:ext uri="{FF2B5EF4-FFF2-40B4-BE49-F238E27FC236}">
                  <a16:creationId xmlns:a16="http://schemas.microsoft.com/office/drawing/2014/main" id="{1C02F9EC-4878-3243-15C2-C875204E4EC5}"/>
                </a:ext>
              </a:extLst>
            </p:cNvPr>
            <p:cNvSpPr>
              <a:spLocks/>
            </p:cNvSpPr>
            <p:nvPr/>
          </p:nvSpPr>
          <p:spPr>
            <a:xfrm>
              <a:off x="2810063" y="389619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Multiply 135">
              <a:extLst>
                <a:ext uri="{FF2B5EF4-FFF2-40B4-BE49-F238E27FC236}">
                  <a16:creationId xmlns:a16="http://schemas.microsoft.com/office/drawing/2014/main" id="{9B21C56A-8935-EFF6-AD59-C9BEAA8A86AE}"/>
                </a:ext>
              </a:extLst>
            </p:cNvPr>
            <p:cNvSpPr>
              <a:spLocks/>
            </p:cNvSpPr>
            <p:nvPr/>
          </p:nvSpPr>
          <p:spPr>
            <a:xfrm>
              <a:off x="2798332" y="4197271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Multiply 135">
              <a:extLst>
                <a:ext uri="{FF2B5EF4-FFF2-40B4-BE49-F238E27FC236}">
                  <a16:creationId xmlns:a16="http://schemas.microsoft.com/office/drawing/2014/main" id="{72AFD4D7-205C-95E1-43F2-7CA5465865BB}"/>
                </a:ext>
              </a:extLst>
            </p:cNvPr>
            <p:cNvSpPr>
              <a:spLocks/>
            </p:cNvSpPr>
            <p:nvPr/>
          </p:nvSpPr>
          <p:spPr>
            <a:xfrm>
              <a:off x="2815911" y="374965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Multiply 135">
              <a:extLst>
                <a:ext uri="{FF2B5EF4-FFF2-40B4-BE49-F238E27FC236}">
                  <a16:creationId xmlns:a16="http://schemas.microsoft.com/office/drawing/2014/main" id="{9B64FA35-5DCA-C4A1-9BF8-1D567B0DC27F}"/>
                </a:ext>
              </a:extLst>
            </p:cNvPr>
            <p:cNvSpPr>
              <a:spLocks/>
            </p:cNvSpPr>
            <p:nvPr/>
          </p:nvSpPr>
          <p:spPr>
            <a:xfrm>
              <a:off x="2815907" y="368517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Multiply 135">
              <a:extLst>
                <a:ext uri="{FF2B5EF4-FFF2-40B4-BE49-F238E27FC236}">
                  <a16:creationId xmlns:a16="http://schemas.microsoft.com/office/drawing/2014/main" id="{8E8A939F-B2F2-48A5-E644-323CAFE61140}"/>
                </a:ext>
              </a:extLst>
            </p:cNvPr>
            <p:cNvSpPr>
              <a:spLocks/>
            </p:cNvSpPr>
            <p:nvPr/>
          </p:nvSpPr>
          <p:spPr>
            <a:xfrm>
              <a:off x="2821761" y="364413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Multiply 135">
              <a:extLst>
                <a:ext uri="{FF2B5EF4-FFF2-40B4-BE49-F238E27FC236}">
                  <a16:creationId xmlns:a16="http://schemas.microsoft.com/office/drawing/2014/main" id="{BA24BE91-984D-64B3-B60F-21C293E7000E}"/>
                </a:ext>
              </a:extLst>
            </p:cNvPr>
            <p:cNvSpPr>
              <a:spLocks/>
            </p:cNvSpPr>
            <p:nvPr/>
          </p:nvSpPr>
          <p:spPr>
            <a:xfrm>
              <a:off x="2821755" y="3567931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Multiply 135">
              <a:extLst>
                <a:ext uri="{FF2B5EF4-FFF2-40B4-BE49-F238E27FC236}">
                  <a16:creationId xmlns:a16="http://schemas.microsoft.com/office/drawing/2014/main" id="{0019A74A-118A-B8CF-D346-7EC03E3987DD}"/>
                </a:ext>
              </a:extLst>
            </p:cNvPr>
            <p:cNvSpPr>
              <a:spLocks/>
            </p:cNvSpPr>
            <p:nvPr/>
          </p:nvSpPr>
          <p:spPr>
            <a:xfrm>
              <a:off x="2815887" y="360895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Multiply 135">
              <a:extLst>
                <a:ext uri="{FF2B5EF4-FFF2-40B4-BE49-F238E27FC236}">
                  <a16:creationId xmlns:a16="http://schemas.microsoft.com/office/drawing/2014/main" id="{2A5512CC-0B51-FABF-F91A-B6123A14B48A}"/>
                </a:ext>
              </a:extLst>
            </p:cNvPr>
            <p:cNvSpPr>
              <a:spLocks/>
            </p:cNvSpPr>
            <p:nvPr/>
          </p:nvSpPr>
          <p:spPr>
            <a:xfrm>
              <a:off x="2821755" y="347094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Multiply 135">
              <a:extLst>
                <a:ext uri="{FF2B5EF4-FFF2-40B4-BE49-F238E27FC236}">
                  <a16:creationId xmlns:a16="http://schemas.microsoft.com/office/drawing/2014/main" id="{F626310B-7E68-50DB-ED66-A1A7C8DF3086}"/>
                </a:ext>
              </a:extLst>
            </p:cNvPr>
            <p:cNvSpPr>
              <a:spLocks/>
            </p:cNvSpPr>
            <p:nvPr/>
          </p:nvSpPr>
          <p:spPr>
            <a:xfrm>
              <a:off x="2814831" y="351944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Multiply 135">
              <a:extLst>
                <a:ext uri="{FF2B5EF4-FFF2-40B4-BE49-F238E27FC236}">
                  <a16:creationId xmlns:a16="http://schemas.microsoft.com/office/drawing/2014/main" id="{1FF4313A-7729-DF85-5956-8175C40249C7}"/>
                </a:ext>
              </a:extLst>
            </p:cNvPr>
            <p:cNvSpPr>
              <a:spLocks/>
            </p:cNvSpPr>
            <p:nvPr/>
          </p:nvSpPr>
          <p:spPr>
            <a:xfrm>
              <a:off x="2807901" y="39420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901203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F18FE-1536-921D-0660-2E96084A3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com formato de vale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F5357B2-8F38-5D62-BF02-5821469B53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85016" y="1825624"/>
                <a:ext cx="7335748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>
                    <a:solidFill>
                      <a:schemeClr val="tx1"/>
                    </a:solidFill>
                  </a:rPr>
                  <a:t>Superfícies com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formato de vale </a:t>
                </a:r>
                <a:r>
                  <a:rPr lang="pt-BR" dirty="0">
                    <a:solidFill>
                      <a:schemeClr val="tx1"/>
                    </a:solidFill>
                  </a:rPr>
                  <a:t>fazem com que 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convergência do GD se torne muito lenta</a:t>
                </a:r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convergência</a:t>
                </a:r>
                <a:r>
                  <a:rPr lang="pt-BR" dirty="0">
                    <a:solidFill>
                      <a:schemeClr val="tx1"/>
                    </a:solidFill>
                  </a:rPr>
                  <a:t> se torna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lenta</a:t>
                </a:r>
                <a:r>
                  <a:rPr lang="pt-BR" dirty="0">
                    <a:solidFill>
                      <a:schemeClr val="tx1"/>
                    </a:solidFill>
                  </a:rPr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devido à superfície ser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plana ou quase plana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em algumas direções (i.e., inclinação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).</a:t>
                </a:r>
              </a:p>
              <a:p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Nessas direções, o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gradiente da função de erro é muito pequeno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, tornando as </a:t>
                </a:r>
                <a:r>
                  <a:rPr lang="pt-BR" b="1" i="1" dirty="0">
                    <a:solidFill>
                      <a:srgbClr val="7030A0"/>
                    </a:solidFill>
                    <a:effectLst/>
                  </a:rPr>
                  <a:t>atualizações dos pesos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, consequentemente, </a:t>
                </a:r>
                <a:r>
                  <a:rPr lang="pt-BR" b="1" i="1" dirty="0">
                    <a:solidFill>
                      <a:srgbClr val="7030A0"/>
                    </a:solidFill>
                    <a:effectLst/>
                  </a:rPr>
                  <a:t>muito pequenas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.</a:t>
                </a:r>
              </a:p>
              <a:p>
                <a:r>
                  <a:rPr lang="pt-BR" dirty="0"/>
                  <a:t>Na figura ao lado, as derivadas parciais do EQM em relação ao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serão muito pequenas devido à pequena inclinação da superfície nessa direção.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F5357B2-8F38-5D62-BF02-5821469B53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5016" y="1825624"/>
                <a:ext cx="7335748" cy="5032375"/>
              </a:xfrm>
              <a:blipFill>
                <a:blip r:embed="rId3"/>
                <a:stretch>
                  <a:fillRect l="-1496" t="-2663" r="-2494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1D0D3CE5-8673-BA31-2F31-C70F15837176}"/>
              </a:ext>
            </a:extLst>
          </p:cNvPr>
          <p:cNvGrpSpPr/>
          <p:nvPr/>
        </p:nvGrpSpPr>
        <p:grpSpPr>
          <a:xfrm>
            <a:off x="641410" y="1546852"/>
            <a:ext cx="3379676" cy="2590140"/>
            <a:chOff x="5469355" y="3991752"/>
            <a:chExt cx="3379676" cy="2590140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6B293BDA-360F-E2D1-F5E7-653D5F16FE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1" t="25241" r="2756" b="7736"/>
            <a:stretch/>
          </p:blipFill>
          <p:spPr>
            <a:xfrm>
              <a:off x="5469355" y="4349892"/>
              <a:ext cx="3287494" cy="2232000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8FE245F-2EE9-A05D-75D5-DB83838C3992}"/>
                </a:ext>
              </a:extLst>
            </p:cNvPr>
            <p:cNvSpPr txBox="1"/>
            <p:nvPr/>
          </p:nvSpPr>
          <p:spPr>
            <a:xfrm>
              <a:off x="5561537" y="3991752"/>
              <a:ext cx="3287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/>
                <a:t>Superfície de erro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03308C11-B712-BA2C-28E4-4778CF5169BD}"/>
              </a:ext>
            </a:extLst>
          </p:cNvPr>
          <p:cNvGrpSpPr/>
          <p:nvPr/>
        </p:nvGrpSpPr>
        <p:grpSpPr>
          <a:xfrm>
            <a:off x="1193125" y="4268960"/>
            <a:ext cx="2440348" cy="2506846"/>
            <a:chOff x="9133490" y="4062076"/>
            <a:chExt cx="2440348" cy="2506846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F8535DF9-747A-5B30-5DDD-6EE57C170F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9" t="4046" r="1256" b="1816"/>
            <a:stretch/>
          </p:blipFill>
          <p:spPr>
            <a:xfrm>
              <a:off x="9133490" y="4339075"/>
              <a:ext cx="2368428" cy="2229847"/>
            </a:xfrm>
            <a:prstGeom prst="rect">
              <a:avLst/>
            </a:prstGeom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1395E1DA-C922-DABA-1BA6-3BC78B42792E}"/>
                </a:ext>
              </a:extLst>
            </p:cNvPr>
            <p:cNvSpPr txBox="1"/>
            <p:nvPr/>
          </p:nvSpPr>
          <p:spPr>
            <a:xfrm>
              <a:off x="9205410" y="4062076"/>
              <a:ext cx="23684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/>
                <a:t>Superfície de contorno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721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3815D1-C8F3-EF3A-ED4F-61591CFF2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7812"/>
            <a:ext cx="10515600" cy="12223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6000" b="1" i="1" dirty="0"/>
              <a:t>O que pode ser feito? </a:t>
            </a:r>
          </a:p>
        </p:txBody>
      </p:sp>
    </p:spTree>
    <p:extLst>
      <p:ext uri="{BB962C8B-B14F-4D97-AF65-F5344CB8AC3E}">
        <p14:creationId xmlns:p14="http://schemas.microsoft.com/office/powerpoint/2010/main" val="1183534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31193" cy="5032375"/>
          </a:xfrm>
        </p:spPr>
        <p:txBody>
          <a:bodyPr>
            <a:normAutofit/>
          </a:bodyPr>
          <a:lstStyle/>
          <a:p>
            <a:r>
              <a:rPr lang="pt-BR" dirty="0"/>
              <a:t>Para evitar esse problema, o </a:t>
            </a:r>
            <a:r>
              <a:rPr lang="pt-BR" b="1" i="1" dirty="0">
                <a:solidFill>
                  <a:srgbClr val="7030A0"/>
                </a:solidFill>
              </a:rPr>
              <a:t>intervalo de variação de todos os atributos </a:t>
            </a:r>
            <a:r>
              <a:rPr lang="pt-BR" dirty="0"/>
              <a:t>pode ser </a:t>
            </a:r>
            <a:r>
              <a:rPr lang="pt-BR" b="1" i="1" dirty="0">
                <a:solidFill>
                  <a:srgbClr val="00B050"/>
                </a:solidFill>
              </a:rPr>
              <a:t>escalonado</a:t>
            </a:r>
            <a:r>
              <a:rPr lang="pt-BR" dirty="0"/>
              <a:t>, trazendo-os para uma escala similar.</a:t>
            </a:r>
          </a:p>
          <a:p>
            <a:r>
              <a:rPr lang="pt-BR" dirty="0"/>
              <a:t>Assim, cada </a:t>
            </a:r>
            <a:r>
              <a:rPr lang="pt-BR" b="1" i="1" dirty="0"/>
              <a:t>atributo</a:t>
            </a:r>
            <a:r>
              <a:rPr lang="pt-BR" dirty="0"/>
              <a:t> </a:t>
            </a:r>
            <a:r>
              <a:rPr lang="pt-BR" b="1" i="1" dirty="0">
                <a:solidFill>
                  <a:srgbClr val="0070C0"/>
                </a:solidFill>
              </a:rPr>
              <a:t>contribuíra com o mesmo peso </a:t>
            </a:r>
            <a:r>
              <a:rPr lang="pt-BR" dirty="0"/>
              <a:t>para o cálculo do erro.</a:t>
            </a:r>
          </a:p>
          <a:p>
            <a:r>
              <a:rPr lang="pt-BR" dirty="0"/>
              <a:t>As duas formas mais comuns de escalonamento são: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/>
              <a:t>Normalização </a:t>
            </a:r>
            <a:r>
              <a:rPr lang="pt-BR" b="1" dirty="0" err="1"/>
              <a:t>Mín</a:t>
            </a:r>
            <a:r>
              <a:rPr lang="pt-BR" b="1" dirty="0"/>
              <a:t>-Max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/>
              <a:t>Padronização</a:t>
            </a:r>
          </a:p>
          <a:p>
            <a:r>
              <a:rPr lang="pt-BR" b="1" dirty="0"/>
              <a:t>Observação</a:t>
            </a:r>
            <a:r>
              <a:rPr lang="pt-BR" dirty="0"/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Em geral, aplicamos o escalonamento </a:t>
            </a:r>
            <a:r>
              <a:rPr lang="pt-BR" b="1" i="1" dirty="0">
                <a:solidFill>
                  <a:srgbClr val="00B050"/>
                </a:solidFill>
              </a:rPr>
              <a:t>apenas aos atributos </a:t>
            </a:r>
            <a:r>
              <a:rPr lang="pt-BR" dirty="0"/>
              <a:t>e não aos rótulos, pois são os atributos que influenciam o formato da superfície de erro.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Além disso, ao escaloná-los, perde-se seu significado. Por exemplo, a predição do preço de casas deixa de ser reais.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4110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213387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Em geral, a </a:t>
                </a:r>
                <a:r>
                  <a:rPr lang="pt-BR" b="1" i="1" dirty="0"/>
                  <a:t>normalização mín-max </a:t>
                </a:r>
                <a:r>
                  <a:rPr lang="pt-BR" dirty="0"/>
                  <a:t>faz com que 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atributos variem entre 0 e 1</a:t>
                </a:r>
                <a:r>
                  <a:rPr lang="pt-BR" dirty="0"/>
                  <a:t>, mas pode-se definir outros intervalos.</a:t>
                </a:r>
              </a:p>
              <a:p>
                <a:r>
                  <a:rPr lang="pt-BR" dirty="0"/>
                  <a:t>A equação usada para normalizar os atributos é apresentada abaixo.</a:t>
                </a:r>
              </a:p>
              <a:p>
                <a:pPr marL="0" indent="0">
                  <a:buNone/>
                </a:pPr>
                <a:endParaRPr lang="pt-BR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representa 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atributo,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número da amostra,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são os valores mínimo e máximo, respectivamente, calculados ao longo de todas as amostras do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vetor de atributo,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escalonamento (qualquer tipo) altera os valores dos </a:t>
                </a:r>
                <a:r>
                  <a:rPr lang="pt-BR"/>
                  <a:t>pesos originais.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 a escala dos atributos é alterada, para que o modelo ainda prediga os mesmos valores de saída (i.e., rótulos), os pesos precisam ter seus valores alterados (ver anexo I).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213387" cy="5032375"/>
              </a:xfrm>
              <a:blipFill>
                <a:blip r:embed="rId3"/>
                <a:stretch>
                  <a:fillRect l="-1087" t="-2663" r="-7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14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27059" cy="5032375"/>
              </a:xfrm>
            </p:spPr>
            <p:txBody>
              <a:bodyPr>
                <a:normAutofit/>
              </a:bodyPr>
              <a:lstStyle/>
              <a:p>
                <a:r>
                  <a:rPr lang="pt-BR" b="1" i="1" dirty="0"/>
                  <a:t>Padronização</a:t>
                </a:r>
                <a:r>
                  <a:rPr lang="pt-BR" dirty="0"/>
                  <a:t> faz com que 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atributos passem a ter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média zero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desvio padrão unitário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Observem que, neste caso, os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valores não ficam restritos a um intervalo específico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equação usada para padronizar os atributos é apresentada abaixo.</a:t>
                </a:r>
              </a:p>
              <a:p>
                <a:pPr marL="0" indent="0">
                  <a:buNone/>
                </a:pPr>
                <a:endParaRPr lang="en-US" sz="8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600" b="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representa 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atributo,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número da amostra,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 são as estimativas da média e do desvio padrão, respectivamente, calculados ao longo de todas as amostras do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vetor de atributo,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27059" cy="5032375"/>
              </a:xfrm>
              <a:blipFill>
                <a:blip r:embed="rId3"/>
                <a:stretch>
                  <a:fillRect l="-1095" t="-1937" r="-15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AE74D087-87A3-14C3-0A41-BAEF04B7FBDA}"/>
              </a:ext>
            </a:extLst>
          </p:cNvPr>
          <p:cNvSpPr txBox="1"/>
          <p:nvPr/>
        </p:nvSpPr>
        <p:spPr>
          <a:xfrm>
            <a:off x="8172237" y="6581001"/>
            <a:ext cx="40197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hlinkClick r:id="rId4"/>
              </a:rPr>
              <a:t>Exemplo: </a:t>
            </a:r>
            <a:r>
              <a:rPr lang="pt-BR" sz="1200" dirty="0" err="1">
                <a:hlinkClick r:id="rId4"/>
              </a:rPr>
              <a:t>padronização_de_atributos_com_scikit_learn.ipynb</a:t>
            </a:r>
            <a:endParaRPr lang="pt-BR" sz="12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2BD949C-005C-CCAD-F958-4D571B97A190}"/>
              </a:ext>
            </a:extLst>
          </p:cNvPr>
          <p:cNvSpPr txBox="1"/>
          <p:nvPr/>
        </p:nvSpPr>
        <p:spPr>
          <a:xfrm>
            <a:off x="-1" y="6581001"/>
            <a:ext cx="41944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hlinkClick r:id="rId5"/>
              </a:rPr>
              <a:t>Exemplo: </a:t>
            </a:r>
            <a:r>
              <a:rPr lang="pt-BR" sz="1200" dirty="0" err="1">
                <a:hlinkClick r:id="rId5"/>
              </a:rPr>
              <a:t>escalonamento_de_atributos_com_scikit_learn.ipynb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942508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4EA61-8827-8572-A25B-F27A0372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do escalonamento de atributos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5E4B59-80A8-56C0-25C4-BFA92D9C3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219121" cy="2931859"/>
          </a:xfrm>
        </p:spPr>
        <p:txBody>
          <a:bodyPr>
            <a:normAutofit/>
          </a:bodyPr>
          <a:lstStyle/>
          <a:p>
            <a:r>
              <a:rPr lang="pt-BR" dirty="0"/>
              <a:t>Ajuda a </a:t>
            </a:r>
            <a:r>
              <a:rPr lang="pt-BR" b="1" i="1" dirty="0">
                <a:solidFill>
                  <a:srgbClr val="00B050"/>
                </a:solidFill>
              </a:rPr>
              <a:t>acelerar a convergência </a:t>
            </a:r>
            <a:r>
              <a:rPr lang="pt-BR" dirty="0"/>
              <a:t>do gradiente descendente, pois deixa a superfície de erro mais circular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Pois a inclinação da superfície se torna similar em todas as direções.</a:t>
            </a:r>
          </a:p>
          <a:p>
            <a:r>
              <a:rPr lang="pt-BR" dirty="0"/>
              <a:t>Reduz a probabilidade de </a:t>
            </a:r>
            <a:r>
              <a:rPr lang="pt-BR" b="1" i="1" dirty="0">
                <a:solidFill>
                  <a:srgbClr val="00B050"/>
                </a:solidFill>
              </a:rPr>
              <a:t>problemas de precisão numérica</a:t>
            </a:r>
            <a:r>
              <a:rPr lang="pt-BR" dirty="0"/>
              <a:t>, mantendo a estabilidade do algoritmo durante o treinamento.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exemplo, atributos com valores muito grandes podem gerar erros extremamente grandes que podem não ser representados pelas variáveis.</a:t>
            </a:r>
          </a:p>
        </p:txBody>
      </p:sp>
      <p:sp>
        <p:nvSpPr>
          <p:cNvPr id="4" name="Down Arrow 6">
            <a:extLst>
              <a:ext uri="{FF2B5EF4-FFF2-40B4-BE49-F238E27FC236}">
                <a16:creationId xmlns:a16="http://schemas.microsoft.com/office/drawing/2014/main" id="{9EC0A304-6BF7-0106-1DCD-0BAE870C81A4}"/>
              </a:ext>
            </a:extLst>
          </p:cNvPr>
          <p:cNvSpPr/>
          <p:nvPr/>
        </p:nvSpPr>
        <p:spPr>
          <a:xfrm rot="16200000">
            <a:off x="5895975" y="5422447"/>
            <a:ext cx="400050" cy="485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4A9A665F-F9C1-E9D6-8F71-7AA8D3C1A3D0}"/>
              </a:ext>
            </a:extLst>
          </p:cNvPr>
          <p:cNvSpPr txBox="1"/>
          <p:nvPr/>
        </p:nvSpPr>
        <p:spPr>
          <a:xfrm>
            <a:off x="5421394" y="5157533"/>
            <a:ext cx="1349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Escalonamento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5750B62-6E28-097F-4641-70369CB0D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2"/>
          <a:stretch/>
        </p:blipFill>
        <p:spPr bwMode="auto">
          <a:xfrm>
            <a:off x="420413" y="4672897"/>
            <a:ext cx="4940773" cy="218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F50A6F5-3CB0-7A2B-3781-AABE8B9214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" r="670"/>
          <a:stretch/>
        </p:blipFill>
        <p:spPr bwMode="auto">
          <a:xfrm>
            <a:off x="7096671" y="4697942"/>
            <a:ext cx="4940773" cy="215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981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21270</TotalTime>
  <Words>5856</Words>
  <Application>Microsoft Office PowerPoint</Application>
  <PresentationFormat>Widescreen</PresentationFormat>
  <Paragraphs>362</Paragraphs>
  <Slides>33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Wingdings</vt:lpstr>
      <vt:lpstr>Office Theme</vt:lpstr>
      <vt:lpstr>T319 - Introdução ao Aprendizado de Máquina: Regressão Linear (Parte IV)</vt:lpstr>
      <vt:lpstr>Recapitulando</vt:lpstr>
      <vt:lpstr>Variações do formato da superfície de erro</vt:lpstr>
      <vt:lpstr>Superfícies com formato de vale</vt:lpstr>
      <vt:lpstr>Apresentação do PowerPoint</vt:lpstr>
      <vt:lpstr>Escalonamento de atributos</vt:lpstr>
      <vt:lpstr>Escalonamento de atributos</vt:lpstr>
      <vt:lpstr>Escalonamento de atributos</vt:lpstr>
      <vt:lpstr>Vantagens do escalonamento de atributos</vt:lpstr>
      <vt:lpstr>Vantagens do escalonamento de atributos</vt:lpstr>
      <vt:lpstr>Avisos</vt:lpstr>
      <vt:lpstr>Apresentação do PowerPoint</vt:lpstr>
      <vt:lpstr>Apresentação do PowerPoint</vt:lpstr>
      <vt:lpstr>Mapeamentos não lineares</vt:lpstr>
      <vt:lpstr>Regressão polinomial</vt:lpstr>
      <vt:lpstr>Regressão polinomial</vt:lpstr>
      <vt:lpstr>Regressão polinomial</vt:lpstr>
      <vt:lpstr>Apresentação do PowerPoint</vt:lpstr>
      <vt:lpstr>Exemplo de regressão usando polinômio</vt:lpstr>
      <vt:lpstr>Regressão polinomial: Qual ordem usar?</vt:lpstr>
      <vt:lpstr>Regressão polinomial: Qual ordem usar?</vt:lpstr>
      <vt:lpstr>Regressão polinomial: Qual ordem usar?</vt:lpstr>
      <vt:lpstr>Resumo sobre subajuste e sobreajuste</vt:lpstr>
      <vt:lpstr>Resumo sobre subajuste e sobreajuste</vt:lpstr>
      <vt:lpstr>Tarefas</vt:lpstr>
      <vt:lpstr>Apresentação do PowerPoint</vt:lpstr>
      <vt:lpstr>Anexo I: O escalonamento altera o valor dos pesos originais</vt:lpstr>
      <vt:lpstr>Mudança dos pesos originais após a padronização</vt:lpstr>
      <vt:lpstr>Mudança dos pesos originais após a padronização</vt:lpstr>
      <vt:lpstr>Mudança dos pesos originais após a padronização</vt:lpstr>
      <vt:lpstr>Apresentação do PowerPoint</vt:lpstr>
      <vt:lpstr>Apresentação do PowerPoint</vt:lpstr>
      <vt:lpstr>Apresentação do PowerPoint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 (UGent-imec)</dc:creator>
  <cp:lastModifiedBy>Felipe Augusto Pereira de Figueiredo</cp:lastModifiedBy>
  <cp:revision>2443</cp:revision>
  <dcterms:created xsi:type="dcterms:W3CDTF">2020-02-17T11:18:32Z</dcterms:created>
  <dcterms:modified xsi:type="dcterms:W3CDTF">2024-05-03T17:11:58Z</dcterms:modified>
</cp:coreProperties>
</file>