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9" r:id="rId2"/>
    <p:sldId id="418" r:id="rId3"/>
    <p:sldId id="435" r:id="rId4"/>
    <p:sldId id="437" r:id="rId5"/>
    <p:sldId id="436" r:id="rId6"/>
    <p:sldId id="439" r:id="rId7"/>
    <p:sldId id="440" r:id="rId8"/>
    <p:sldId id="443" r:id="rId9"/>
    <p:sldId id="444" r:id="rId10"/>
    <p:sldId id="450" r:id="rId11"/>
    <p:sldId id="441" r:id="rId12"/>
    <p:sldId id="442" r:id="rId13"/>
    <p:sldId id="446" r:id="rId14"/>
    <p:sldId id="453" r:id="rId15"/>
    <p:sldId id="451" r:id="rId16"/>
    <p:sldId id="447" r:id="rId17"/>
    <p:sldId id="417" r:id="rId18"/>
    <p:sldId id="317" r:id="rId19"/>
    <p:sldId id="332" r:id="rId20"/>
    <p:sldId id="299" r:id="rId21"/>
    <p:sldId id="410" r:id="rId22"/>
    <p:sldId id="449" r:id="rId23"/>
    <p:sldId id="454" r:id="rId24"/>
    <p:sldId id="419" r:id="rId2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709" autoAdjust="0"/>
  </p:normalViewPr>
  <p:slideViewPr>
    <p:cSldViewPr snapToGrid="0">
      <p:cViewPr varScale="1">
        <p:scale>
          <a:sx n="99" d="100"/>
          <a:sy n="99" d="100"/>
        </p:scale>
        <p:origin x="97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3/05/2024</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556914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281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57196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9223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3/05/2024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3/05/2024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3/05/2024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3/05/2024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3/05/2024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3/05/2024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3/05/2024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3/05/2024</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fornecer </a:t>
                </a:r>
                <a:r>
                  <a:rPr lang="pt-BR" b="1" i="1" dirty="0">
                    <a:solidFill>
                      <a:srgbClr val="00B050"/>
                    </a:solidFill>
                  </a:rPr>
                  <a:t>indicações mais claras</a:t>
                </a:r>
                <a:r>
                  <a:rPr lang="pt-BR" dirty="0"/>
                  <a:t> sobre desempenho do modelo, devido a média tomada.</a:t>
                </a:r>
              </a:p>
              <a:p>
                <a:pPr lvl="1">
                  <a:buFont typeface="Wingdings" panose="05000000000000000000" pitchFamily="2" charset="2"/>
                  <a:buChar char="§"/>
                </a:pPr>
                <a:r>
                  <a:rPr lang="pt-BR" b="1" i="1" dirty="0">
                    <a:solidFill>
                      <a:srgbClr val="00B050"/>
                    </a:solidFill>
                  </a:rPr>
                  <a:t>minimizar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2">
                  <a:buFont typeface="Courier New" panose="02070309020205020404" pitchFamily="49" charset="0"/>
                  <a:buChar char="o"/>
                </a:pPr>
                <a:r>
                  <a:rPr lang="pt-BR" dirty="0"/>
                  <a:t>Isso faz com que a avaliação do modelo se torne menos sensível à divisão dos dados.</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tempo de validação maior (cerca de </a:t>
                </a:r>
                <a:r>
                  <a:rPr lang="pt-BR" dirty="0">
                    <a:solidFill>
                      <a:srgbClr val="0F0F0F"/>
                    </a:solidFill>
                    <a:latin typeface="Söhne"/>
                  </a:rPr>
                  <a:t>𝒌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xmlns="">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lnSpcReduction="10000"/>
              </a:bodyPr>
              <a:lstStyle/>
              <a:p>
                <a:r>
                  <a:rPr lang="pt-BR" dirty="0"/>
                  <a:t>Para exemplificar o uso das estratégias de validação cruzada para encontrar o grau ideal do polinômio aproximador, vamos usar a seguinte função observável</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função objetivo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sz="2800" b="0" dirty="0"/>
              </a:p>
              <a:p>
                <a:pPr marL="0" indent="0">
                  <a:buNone/>
                </a:pPr>
                <a:r>
                  <a:rPr lang="pt-BR" dirty="0"/>
                  <a:t>onde </a:t>
                </a:r>
                <a14:m>
                  <m:oMath xmlns:m="http://schemas.openxmlformats.org/officeDocument/2006/math">
                    <m:r>
                      <a:rPr lang="pt-BR" sz="2800" i="1" smtClean="0">
                        <a:latin typeface="Cambria Math" panose="02040503050406030204" pitchFamily="18" charset="0"/>
                      </a:rPr>
                      <m:t>𝑥</m:t>
                    </m:r>
                  </m:oMath>
                </a14:m>
                <a:r>
                  <a:rPr lang="pt-BR" dirty="0"/>
                  <a:t> é o atributo, o qual varia entre -3 a 3.</a:t>
                </a:r>
              </a:p>
            </p:txBody>
          </p:sp>
        </mc:Choice>
        <mc:Fallback xmlns="">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2663"/>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validação cruzada </a:t>
                </a:r>
                <a:r>
                  <a:rPr lang="pt-BR" i="1" dirty="0" err="1"/>
                  <a:t>holdout</a:t>
                </a:r>
                <a:r>
                  <a:rPr lang="pt-BR" dirty="0"/>
                  <a:t>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150 [</a:t>
                </a:r>
                <a:r>
                  <a:rPr lang="pt-BR" dirty="0" err="1"/>
                  <a:t>ms</a:t>
                </a:r>
                <a:r>
                  <a:rPr lang="pt-BR" dirty="0"/>
                  <a:t>].</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6216" y="5688118"/>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608219" y="5289115"/>
            <a:ext cx="772107" cy="39900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 name="Chave Direita 6">
            <a:extLst>
              <a:ext uri="{FF2B5EF4-FFF2-40B4-BE49-F238E27FC236}">
                <a16:creationId xmlns:a16="http://schemas.microsoft.com/office/drawing/2014/main" id="{75F5F5AA-95E3-C286-36F8-662E3D7CFD67}"/>
              </a:ext>
            </a:extLst>
          </p:cNvPr>
          <p:cNvSpPr/>
          <p:nvPr/>
        </p:nvSpPr>
        <p:spPr>
          <a:xfrm rot="10800000" flipH="1">
            <a:off x="2800121" y="620240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2" name="CaixaDeTexto 11">
            <a:extLst>
              <a:ext uri="{FF2B5EF4-FFF2-40B4-BE49-F238E27FC236}">
                <a16:creationId xmlns:a16="http://schemas.microsoft.com/office/drawing/2014/main" id="{01ED7978-D805-7BA6-7934-6EA3F984FAFF}"/>
              </a:ext>
            </a:extLst>
          </p:cNvPr>
          <p:cNvSpPr txBox="1"/>
          <p:nvPr/>
        </p:nvSpPr>
        <p:spPr>
          <a:xfrm>
            <a:off x="2846358" y="6112338"/>
            <a:ext cx="944572" cy="646331"/>
          </a:xfrm>
          <a:prstGeom prst="rect">
            <a:avLst/>
          </a:prstGeom>
          <a:noFill/>
        </p:spPr>
        <p:txBody>
          <a:bodyPr wrap="square">
            <a:spAutoFit/>
          </a:bodyPr>
          <a:lstStyle/>
          <a:p>
            <a:pPr algn="ctr"/>
            <a:r>
              <a:rPr lang="pt-BR" sz="1200" dirty="0"/>
              <a:t>Ambos os erros são mínimos</a:t>
            </a:r>
          </a:p>
        </p:txBody>
      </p:sp>
      <p:sp>
        <p:nvSpPr>
          <p:cNvPr id="13" name="Chave Direita 12">
            <a:extLst>
              <a:ext uri="{FF2B5EF4-FFF2-40B4-BE49-F238E27FC236}">
                <a16:creationId xmlns:a16="http://schemas.microsoft.com/office/drawing/2014/main" id="{549A8137-0814-3951-63B8-D80836E1DFF1}"/>
              </a:ext>
            </a:extLst>
          </p:cNvPr>
          <p:cNvSpPr/>
          <p:nvPr/>
        </p:nvSpPr>
        <p:spPr>
          <a:xfrm rot="10800000" flipH="1">
            <a:off x="4645701" y="2037716"/>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4" name="CaixaDeTexto 13">
            <a:extLst>
              <a:ext uri="{FF2B5EF4-FFF2-40B4-BE49-F238E27FC236}">
                <a16:creationId xmlns:a16="http://schemas.microsoft.com/office/drawing/2014/main" id="{24F7BAAC-DF5F-E21B-535A-AAC9CB256771}"/>
              </a:ext>
            </a:extLst>
          </p:cNvPr>
          <p:cNvSpPr txBox="1"/>
          <p:nvPr/>
        </p:nvSpPr>
        <p:spPr>
          <a:xfrm>
            <a:off x="4691958" y="2015113"/>
            <a:ext cx="785829" cy="461665"/>
          </a:xfrm>
          <a:prstGeom prst="rect">
            <a:avLst/>
          </a:prstGeom>
          <a:noFill/>
        </p:spPr>
        <p:txBody>
          <a:bodyPr wrap="square">
            <a:spAutoFit/>
          </a:bodyPr>
          <a:lstStyle/>
          <a:p>
            <a:pPr algn="ctr"/>
            <a:r>
              <a:rPr lang="pt-BR" sz="1200" dirty="0"/>
              <a:t>Erros divergem</a:t>
            </a:r>
          </a:p>
        </p:txBody>
      </p:sp>
      <p:sp>
        <p:nvSpPr>
          <p:cNvPr id="17" name="Chave Direita 16">
            <a:extLst>
              <a:ext uri="{FF2B5EF4-FFF2-40B4-BE49-F238E27FC236}">
                <a16:creationId xmlns:a16="http://schemas.microsoft.com/office/drawing/2014/main" id="{C7A0A6A0-4890-8267-254B-135D8446CC30}"/>
              </a:ext>
            </a:extLst>
          </p:cNvPr>
          <p:cNvSpPr/>
          <p:nvPr/>
        </p:nvSpPr>
        <p:spPr>
          <a:xfrm rot="10800000" flipH="1">
            <a:off x="1046403" y="578594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8" name="CaixaDeTexto 17">
            <a:extLst>
              <a:ext uri="{FF2B5EF4-FFF2-40B4-BE49-F238E27FC236}">
                <a16:creationId xmlns:a16="http://schemas.microsoft.com/office/drawing/2014/main" id="{A0F21959-8E8C-6CB7-088A-AF3583AB7984}"/>
              </a:ext>
            </a:extLst>
          </p:cNvPr>
          <p:cNvSpPr txBox="1"/>
          <p:nvPr/>
        </p:nvSpPr>
        <p:spPr>
          <a:xfrm>
            <a:off x="1090980" y="5688118"/>
            <a:ext cx="778931" cy="646331"/>
          </a:xfrm>
          <a:prstGeom prst="rect">
            <a:avLst/>
          </a:prstGeom>
          <a:noFill/>
        </p:spPr>
        <p:txBody>
          <a:bodyPr wrap="square">
            <a:spAutoFit/>
          </a:bodyPr>
          <a:lstStyle/>
          <a:p>
            <a:pPr algn="ctr"/>
            <a:r>
              <a:rPr lang="pt-BR" sz="1200" dirty="0"/>
              <a:t>Ambos os erros são altos</a:t>
            </a:r>
          </a:p>
        </p:txBody>
      </p:sp>
    </p:spTree>
    <p:extLst>
      <p:ext uri="{BB962C8B-B14F-4D97-AF65-F5344CB8AC3E}">
        <p14:creationId xmlns:p14="http://schemas.microsoft.com/office/powerpoint/2010/main" val="16744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459075" y="1797050"/>
            <a:ext cx="5656724"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para treinamento e 1 para validação.</a:t>
            </a:r>
          </a:p>
          <a:p>
            <a:r>
              <a:rPr lang="pt-BR" dirty="0"/>
              <a:t>Os gráficos mostram a média e o desvio padrão do EQM de validação para as 10 etapas de treinamento para cada grau avaliado.</a:t>
            </a:r>
          </a:p>
          <a:p>
            <a:r>
              <a:rPr lang="pt-BR" dirty="0"/>
              <a:t>A média e o desvio padrão do EQM diminuem, passando pelo ponto de equilíbrio, e depois aumentam com o grau do 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 name="Chave Direita 3">
            <a:extLst>
              <a:ext uri="{FF2B5EF4-FFF2-40B4-BE49-F238E27FC236}">
                <a16:creationId xmlns:a16="http://schemas.microsoft.com/office/drawing/2014/main" id="{50AB61A5-FFC0-0944-17C9-F089F1EBE723}"/>
              </a:ext>
            </a:extLst>
          </p:cNvPr>
          <p:cNvSpPr/>
          <p:nvPr/>
        </p:nvSpPr>
        <p:spPr>
          <a:xfrm rot="10800000" flipH="1">
            <a:off x="3952572" y="208372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CaixaDeTexto 9">
            <a:extLst>
              <a:ext uri="{FF2B5EF4-FFF2-40B4-BE49-F238E27FC236}">
                <a16:creationId xmlns:a16="http://schemas.microsoft.com/office/drawing/2014/main" id="{A931A248-07FE-7E04-63A4-9180F57FE5D6}"/>
              </a:ext>
            </a:extLst>
          </p:cNvPr>
          <p:cNvSpPr txBox="1"/>
          <p:nvPr/>
        </p:nvSpPr>
        <p:spPr>
          <a:xfrm>
            <a:off x="3998828" y="2061120"/>
            <a:ext cx="1373271" cy="461665"/>
          </a:xfrm>
          <a:prstGeom prst="rect">
            <a:avLst/>
          </a:prstGeom>
          <a:noFill/>
        </p:spPr>
        <p:txBody>
          <a:bodyPr wrap="square">
            <a:spAutoFit/>
          </a:bodyPr>
          <a:lstStyle/>
          <a:p>
            <a:pPr algn="ctr"/>
            <a:r>
              <a:rPr lang="pt-BR" sz="1200" dirty="0"/>
              <a:t>Erro e desvio padrão muito altos</a:t>
            </a:r>
          </a:p>
        </p:txBody>
      </p:sp>
      <p:sp>
        <p:nvSpPr>
          <p:cNvPr id="11" name="Chave Direita 10">
            <a:extLst>
              <a:ext uri="{FF2B5EF4-FFF2-40B4-BE49-F238E27FC236}">
                <a16:creationId xmlns:a16="http://schemas.microsoft.com/office/drawing/2014/main" id="{59B217F5-F90C-2D71-BE21-E1427C65F9CD}"/>
              </a:ext>
            </a:extLst>
          </p:cNvPr>
          <p:cNvSpPr/>
          <p:nvPr/>
        </p:nvSpPr>
        <p:spPr>
          <a:xfrm rot="10800000" flipH="1">
            <a:off x="1470718" y="5507983"/>
            <a:ext cx="129402" cy="41646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3" name="CaixaDeTexto 12">
            <a:extLst>
              <a:ext uri="{FF2B5EF4-FFF2-40B4-BE49-F238E27FC236}">
                <a16:creationId xmlns:a16="http://schemas.microsoft.com/office/drawing/2014/main" id="{7F00A093-999D-6747-64FB-250BFDD3FD03}"/>
              </a:ext>
            </a:extLst>
          </p:cNvPr>
          <p:cNvSpPr txBox="1"/>
          <p:nvPr/>
        </p:nvSpPr>
        <p:spPr>
          <a:xfrm>
            <a:off x="1478874" y="5485380"/>
            <a:ext cx="1167953" cy="461665"/>
          </a:xfrm>
          <a:prstGeom prst="rect">
            <a:avLst/>
          </a:prstGeom>
          <a:noFill/>
        </p:spPr>
        <p:txBody>
          <a:bodyPr wrap="square">
            <a:spAutoFit/>
          </a:bodyPr>
          <a:lstStyle/>
          <a:p>
            <a:pPr algn="ctr"/>
            <a:r>
              <a:rPr lang="pt-BR" sz="1200" dirty="0"/>
              <a:t>Erro e desvio padrão altos</a:t>
            </a:r>
          </a:p>
        </p:txBody>
      </p:sp>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FAA77714-4F7B-8208-C15D-F28B3B953CFC}"/>
                  </a:ext>
                </a:extLst>
              </p:cNvPr>
              <p:cNvSpPr txBox="1"/>
              <p:nvPr/>
            </p:nvSpPr>
            <p:spPr>
              <a:xfrm>
                <a:off x="0" y="6550223"/>
                <a:ext cx="6848475" cy="307777"/>
              </a:xfrm>
              <a:prstGeom prst="rect">
                <a:avLst/>
              </a:prstGeom>
              <a:noFill/>
            </p:spPr>
            <p:txBody>
              <a:bodyPr wrap="square">
                <a:spAutoFit/>
              </a:bodyPr>
              <a:lstStyle/>
              <a:p>
                <a:r>
                  <a:rPr lang="pt-BR" sz="1400" dirty="0"/>
                  <a:t>* Tempo médio para validação cruzada </a:t>
                </a:r>
                <a14:m>
                  <m:oMath xmlns:m="http://schemas.openxmlformats.org/officeDocument/2006/math">
                    <m:r>
                      <a:rPr lang="pt-BR" sz="1400" b="0" i="1" smtClean="0">
                        <a:latin typeface="Cambria Math" panose="02040503050406030204" pitchFamily="18" charset="0"/>
                      </a:rPr>
                      <m:t>𝑘</m:t>
                    </m:r>
                  </m:oMath>
                </a14:m>
                <a:r>
                  <a:rPr lang="pt-BR" sz="1400" dirty="0"/>
                  <a:t>-</a:t>
                </a:r>
                <a:r>
                  <a:rPr lang="pt-BR" sz="1400" i="1" dirty="0" err="1"/>
                  <a:t>fold</a:t>
                </a:r>
                <a:r>
                  <a:rPr lang="pt-BR" sz="1400" dirty="0"/>
                  <a:t> com N = 100 e </a:t>
                </a:r>
                <a14:m>
                  <m:oMath xmlns:m="http://schemas.openxmlformats.org/officeDocument/2006/math">
                    <m:r>
                      <a:rPr lang="pt-BR" sz="1400" i="1">
                        <a:latin typeface="Cambria Math" panose="02040503050406030204" pitchFamily="18" charset="0"/>
                      </a:rPr>
                      <m:t>𝑘</m:t>
                    </m:r>
                    <m:r>
                      <a:rPr lang="pt-BR" sz="1400" i="1">
                        <a:latin typeface="Cambria Math" panose="02040503050406030204" pitchFamily="18" charset="0"/>
                      </a:rPr>
                      <m:t> </m:t>
                    </m:r>
                  </m:oMath>
                </a14:m>
                <a:r>
                  <a:rPr lang="pt-BR" sz="1400" dirty="0"/>
                  <a:t>= 10 exemplos é de </a:t>
                </a:r>
                <a14:m>
                  <m:oMath xmlns:m="http://schemas.openxmlformats.org/officeDocument/2006/math">
                    <m:r>
                      <a:rPr lang="pt-BR" sz="1400" i="1" smtClean="0">
                        <a:latin typeface="Cambria Math" panose="02040503050406030204" pitchFamily="18" charset="0"/>
                        <a:ea typeface="Cambria Math" panose="02040503050406030204" pitchFamily="18" charset="0"/>
                      </a:rPr>
                      <m:t>≈</m:t>
                    </m:r>
                  </m:oMath>
                </a14:m>
                <a:r>
                  <a:rPr lang="pt-BR" sz="1400" dirty="0"/>
                  <a:t> 1.5 [s].</a:t>
                </a:r>
              </a:p>
            </p:txBody>
          </p:sp>
        </mc:Choice>
        <mc:Fallback xmlns="">
          <p:sp>
            <p:nvSpPr>
              <p:cNvPr id="15" name="CaixaDeTexto 14">
                <a:extLst>
                  <a:ext uri="{FF2B5EF4-FFF2-40B4-BE49-F238E27FC236}">
                    <a16:creationId xmlns:a16="http://schemas.microsoft.com/office/drawing/2014/main" id="{FAA77714-4F7B-8208-C15D-F28B3B953CFC}"/>
                  </a:ext>
                </a:extLst>
              </p:cNvPr>
              <p:cNvSpPr txBox="1">
                <a:spLocks noRot="1" noChangeAspect="1" noMove="1" noResize="1" noEditPoints="1" noAdjustHandles="1" noChangeArrowheads="1" noChangeShapeType="1" noTextEdit="1"/>
              </p:cNvSpPr>
              <p:nvPr/>
            </p:nvSpPr>
            <p:spPr>
              <a:xfrm>
                <a:off x="0" y="6550223"/>
                <a:ext cx="6848475" cy="307777"/>
              </a:xfrm>
              <a:prstGeom prst="rect">
                <a:avLst/>
              </a:prstGeom>
              <a:blipFill>
                <a:blip r:embed="rId5"/>
                <a:stretch>
                  <a:fillRect l="-267" t="-4000" b="-20000"/>
                </a:stretch>
              </a:blipFill>
            </p:spPr>
            <p:txBody>
              <a:bodyPr/>
              <a:lstStyle/>
              <a:p>
                <a:r>
                  <a:rPr lang="pt-BR">
                    <a:noFill/>
                  </a:rPr>
                  <a:t> </a:t>
                </a:r>
              </a:p>
            </p:txBody>
          </p:sp>
        </mc:Fallback>
      </mc:AlternateContent>
    </p:spTree>
    <p:extLst>
      <p:ext uri="{BB962C8B-B14F-4D97-AF65-F5344CB8AC3E}">
        <p14:creationId xmlns:p14="http://schemas.microsoft.com/office/powerpoint/2010/main" val="36644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t>
            </a:r>
            <a:r>
              <a:rPr lang="pt-BR" dirty="0"/>
              <a:t>o </a:t>
            </a:r>
            <a:r>
              <a:rPr lang="pt-BR" b="1" i="1" dirty="0"/>
              <a:t>desvio padrão</a:t>
            </a:r>
            <a:r>
              <a:rPr lang="pt-BR" dirty="0"/>
              <a:t> </a:t>
            </a:r>
            <a:r>
              <a:rPr lang="pt-BR" sz="2800" b="1" i="1" dirty="0"/>
              <a:t>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comportamento geral dos dados.</a:t>
            </a:r>
          </a:p>
          <a:p>
            <a:r>
              <a:rPr lang="pt-BR" sz="2800" dirty="0"/>
              <a:t>Modelos </a:t>
            </a:r>
            <a:r>
              <a:rPr lang="pt-BR" sz="2800" b="1" i="1" dirty="0">
                <a:solidFill>
                  <a:srgbClr val="7030A0"/>
                </a:solidFill>
              </a:rPr>
              <a:t>muito flexíveis </a:t>
            </a:r>
            <a:r>
              <a:rPr lang="pt-BR" sz="2800" dirty="0"/>
              <a:t>(mais do que </a:t>
            </a:r>
            <a:r>
              <a:rPr lang="pt-BR" dirty="0"/>
              <a:t>o</a:t>
            </a:r>
            <a:r>
              <a:rPr lang="pt-BR" sz="2800" dirty="0"/>
              <a:t> necessário) apresentam desvios padrão do erro de treinamento muito baixo e do erro de validação muito alto, indicando </a:t>
            </a:r>
            <a:r>
              <a:rPr lang="pt-BR" sz="2800" b="1" i="1" dirty="0">
                <a:solidFill>
                  <a:srgbClr val="7030A0"/>
                </a:solidFill>
              </a:rPr>
              <a:t>sobreajuste</a:t>
            </a:r>
            <a:r>
              <a:rPr lang="pt-BR" sz="2800" dirty="0"/>
              <a:t>.</a:t>
            </a:r>
          </a:p>
          <a:p>
            <a:r>
              <a:rPr lang="pt-BR" sz="2800" dirty="0"/>
              <a:t>Modelos pouco flexíveis (menos do que o necessário) têm ambos </a:t>
            </a:r>
            <a:r>
              <a:rPr lang="pt-BR" dirty="0"/>
              <a:t>os desvios padrão </a:t>
            </a:r>
            <a:r>
              <a:rPr lang="pt-BR" sz="2800" dirty="0"/>
              <a:t>dos erros altos, indicando </a:t>
            </a:r>
            <a:r>
              <a:rPr lang="pt-BR" sz="2800" b="1" i="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a média e o desvio padrão dos erros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a:p>
            <a:pPr lvl="1">
              <a:buFont typeface="Wingdings" panose="05000000000000000000" pitchFamily="2" charset="2"/>
              <a:buChar char="§"/>
            </a:pPr>
            <a:r>
              <a:rPr lang="pt-BR" dirty="0"/>
              <a:t>Ou seja, escolhemos o modelo mais simples em termos de quantidade de cálculos, mas que possua uma boa capacidade de generalização.</a:t>
            </a:r>
          </a:p>
        </p:txBody>
      </p:sp>
    </p:spTree>
    <p:extLst>
      <p:ext uri="{BB962C8B-B14F-4D97-AF65-F5344CB8AC3E}">
        <p14:creationId xmlns:p14="http://schemas.microsoft.com/office/powerpoint/2010/main" val="37862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 além de lineares</a:t>
            </a:r>
            <a:r>
              <a:rPr lang="pt-BR" dirty="0"/>
              <a:t>.</a:t>
            </a:r>
          </a:p>
          <a:p>
            <a:r>
              <a:rPr lang="pt-BR" dirty="0"/>
              <a:t>Porém, precisamos </a:t>
            </a:r>
            <a:r>
              <a:rPr lang="pt-BR" b="1" i="1" dirty="0">
                <a:solidFill>
                  <a:srgbClr val="002060"/>
                </a:solidFill>
              </a:rPr>
              <a:t>encontrar o </a:t>
            </a:r>
            <a:r>
              <a:rPr lang="pt-BR" b="1" i="1" dirty="0">
                <a:solidFill>
                  <a:srgbClr val="00B0F0"/>
                </a:solidFill>
              </a:rPr>
              <a:t>grau ideal </a:t>
            </a:r>
            <a:r>
              <a:rPr lang="pt-BR" b="1" i="1" dirty="0">
                <a:solidFill>
                  <a:srgbClr val="002060"/>
                </a:solidFill>
              </a:rPr>
              <a:t>da função hipótese polinomial</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t>função hipótese polinomial</a:t>
            </a:r>
            <a:r>
              <a:rPr lang="pt-BR" b="1" dirty="0"/>
              <a:t> </a:t>
            </a:r>
            <a:r>
              <a:rPr lang="pt-BR" dirty="0"/>
              <a:t>de</a:t>
            </a:r>
            <a:r>
              <a:rPr lang="pt-BR" b="1" i="1" dirty="0">
                <a:solidFill>
                  <a:srgbClr val="00B050"/>
                </a:solidFill>
              </a:rPr>
              <a:t> forma quantitativa</a:t>
            </a:r>
            <a:r>
              <a:rPr lang="pt-BR" dirty="0"/>
              <a:t>, mesmo não conhecendo ou existindo uma função objetivo por trás da geração dos dados coletados.</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Agrupar 170">
            <a:extLst>
              <a:ext uri="{FF2B5EF4-FFF2-40B4-BE49-F238E27FC236}">
                <a16:creationId xmlns:a16="http://schemas.microsoft.com/office/drawing/2014/main" id="{FB2690F4-D40A-BD60-BD86-E3AF65A6DE84}"/>
              </a:ext>
            </a:extLst>
          </p:cNvPr>
          <p:cNvGrpSpPr/>
          <p:nvPr/>
        </p:nvGrpSpPr>
        <p:grpSpPr>
          <a:xfrm>
            <a:off x="1011382" y="519993"/>
            <a:ext cx="5635910" cy="5449828"/>
            <a:chOff x="1011382" y="519993"/>
            <a:chExt cx="5635910" cy="5449828"/>
          </a:xfrm>
        </p:grpSpPr>
        <p:sp>
          <p:nvSpPr>
            <p:cNvPr id="5" name="Rectangle 4"/>
            <p:cNvSpPr/>
            <p:nvPr/>
          </p:nvSpPr>
          <p:spPr>
            <a:xfrm>
              <a:off x="2785106" y="9623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962396"/>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75350" y="5289955"/>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75350" y="5662044"/>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213056"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64335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407193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2" name="TextBox 31"/>
            <p:cNvSpPr txBox="1"/>
            <p:nvPr/>
          </p:nvSpPr>
          <p:spPr>
            <a:xfrm>
              <a:off x="2354812" y="519993"/>
              <a:ext cx="429248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826003"/>
              <a:ext cx="42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48635" y="5662044"/>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48635" y="5292593"/>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011382" y="994840"/>
              <a:ext cx="1343425" cy="307777"/>
            </a:xfrm>
            <a:prstGeom prst="rect">
              <a:avLst/>
            </a:prstGeom>
          </p:spPr>
          <p:txBody>
            <a:bodyPr wrap="square">
              <a:spAutoFit/>
            </a:bodyPr>
            <a:lstStyle/>
            <a:p>
              <a:r>
                <a:rPr lang="pt-BR" sz="1400" dirty="0"/>
                <a:t>Treinamento 1</a:t>
              </a:r>
            </a:p>
          </p:txBody>
        </p:sp>
        <p:sp>
          <p:nvSpPr>
            <p:cNvPr id="37" name="Rectangle 36"/>
            <p:cNvSpPr/>
            <p:nvPr/>
          </p:nvSpPr>
          <p:spPr>
            <a:xfrm>
              <a:off x="1011386" y="2569135"/>
              <a:ext cx="1343426" cy="307777"/>
            </a:xfrm>
            <a:prstGeom prst="rect">
              <a:avLst/>
            </a:prstGeom>
          </p:spPr>
          <p:txBody>
            <a:bodyPr wrap="square">
              <a:spAutoFit/>
            </a:bodyPr>
            <a:lstStyle/>
            <a:p>
              <a:r>
                <a:rPr lang="pt-BR" sz="1400" dirty="0"/>
                <a:t>Treinamento 5</a:t>
              </a:r>
            </a:p>
          </p:txBody>
        </p:sp>
        <p:sp>
          <p:nvSpPr>
            <p:cNvPr id="38" name="Rectangle 37"/>
            <p:cNvSpPr/>
            <p:nvPr/>
          </p:nvSpPr>
          <p:spPr>
            <a:xfrm>
              <a:off x="1011382" y="1386611"/>
              <a:ext cx="1343426" cy="307777"/>
            </a:xfrm>
            <a:prstGeom prst="rect">
              <a:avLst/>
            </a:prstGeom>
          </p:spPr>
          <p:txBody>
            <a:bodyPr wrap="square">
              <a:spAutoFit/>
            </a:bodyPr>
            <a:lstStyle/>
            <a:p>
              <a:r>
                <a:rPr lang="pt-BR" sz="1400" dirty="0"/>
                <a:t>Treinamento 2</a:t>
              </a:r>
            </a:p>
          </p:txBody>
        </p:sp>
        <p:sp>
          <p:nvSpPr>
            <p:cNvPr id="39" name="Rectangle 38"/>
            <p:cNvSpPr/>
            <p:nvPr/>
          </p:nvSpPr>
          <p:spPr>
            <a:xfrm>
              <a:off x="1011382" y="1778330"/>
              <a:ext cx="1343428" cy="307777"/>
            </a:xfrm>
            <a:prstGeom prst="rect">
              <a:avLst/>
            </a:prstGeom>
          </p:spPr>
          <p:txBody>
            <a:bodyPr wrap="square">
              <a:spAutoFit/>
            </a:bodyPr>
            <a:lstStyle/>
            <a:p>
              <a:r>
                <a:rPr lang="pt-BR" sz="1400" dirty="0"/>
                <a:t>Treinamento 3</a:t>
              </a:r>
            </a:p>
          </p:txBody>
        </p:sp>
        <p:sp>
          <p:nvSpPr>
            <p:cNvPr id="40" name="Rectangle 39"/>
            <p:cNvSpPr/>
            <p:nvPr/>
          </p:nvSpPr>
          <p:spPr>
            <a:xfrm>
              <a:off x="1011384" y="2176936"/>
              <a:ext cx="1343426" cy="307777"/>
            </a:xfrm>
            <a:prstGeom prst="rect">
              <a:avLst/>
            </a:prstGeom>
          </p:spPr>
          <p:txBody>
            <a:bodyPr wrap="square">
              <a:spAutoFit/>
            </a:bodyPr>
            <a:lstStyle/>
            <a:p>
              <a:r>
                <a:rPr lang="pt-BR" sz="1400" dirty="0"/>
                <a:t>Treinamento 4</a:t>
              </a:r>
            </a:p>
          </p:txBody>
        </p:sp>
        <p:sp>
          <p:nvSpPr>
            <p:cNvPr id="2" name="Rectangle 4">
              <a:extLst>
                <a:ext uri="{FF2B5EF4-FFF2-40B4-BE49-F238E27FC236}">
                  <a16:creationId xmlns:a16="http://schemas.microsoft.com/office/drawing/2014/main" id="{3E0C8815-87A1-97C0-4BD9-7808E5FC2E5E}"/>
                </a:ext>
              </a:extLst>
            </p:cNvPr>
            <p:cNvSpPr/>
            <p:nvPr/>
          </p:nvSpPr>
          <p:spPr>
            <a:xfrm>
              <a:off x="4926754" y="9619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4" name="Rectangle 5">
              <a:extLst>
                <a:ext uri="{FF2B5EF4-FFF2-40B4-BE49-F238E27FC236}">
                  <a16:creationId xmlns:a16="http://schemas.microsoft.com/office/drawing/2014/main" id="{07B7A964-8E17-B906-DE14-C8AD2035950B}"/>
                </a:ext>
              </a:extLst>
            </p:cNvPr>
            <p:cNvSpPr/>
            <p:nvPr/>
          </p:nvSpPr>
          <p:spPr>
            <a:xfrm>
              <a:off x="4498804" y="9620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45" name="Rectangle 8">
              <a:extLst>
                <a:ext uri="{FF2B5EF4-FFF2-40B4-BE49-F238E27FC236}">
                  <a16:creationId xmlns:a16="http://schemas.microsoft.com/office/drawing/2014/main" id="{70038EE2-687E-6AAD-D0A0-70D414463074}"/>
                </a:ext>
              </a:extLst>
            </p:cNvPr>
            <p:cNvSpPr/>
            <p:nvPr/>
          </p:nvSpPr>
          <p:spPr>
            <a:xfrm>
              <a:off x="5353628" y="9619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47" name="Rectangle 9">
              <a:extLst>
                <a:ext uri="{FF2B5EF4-FFF2-40B4-BE49-F238E27FC236}">
                  <a16:creationId xmlns:a16="http://schemas.microsoft.com/office/drawing/2014/main" id="{FCE54C16-1489-F0D8-5BA0-FC50E977B4DF}"/>
                </a:ext>
              </a:extLst>
            </p:cNvPr>
            <p:cNvSpPr/>
            <p:nvPr/>
          </p:nvSpPr>
          <p:spPr>
            <a:xfrm>
              <a:off x="578734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54" name="Rectangle 10">
              <a:extLst>
                <a:ext uri="{FF2B5EF4-FFF2-40B4-BE49-F238E27FC236}">
                  <a16:creationId xmlns:a16="http://schemas.microsoft.com/office/drawing/2014/main" id="{4F422D72-8F54-0137-1BE9-4091B85E94AD}"/>
                </a:ext>
              </a:extLst>
            </p:cNvPr>
            <p:cNvSpPr/>
            <p:nvPr/>
          </p:nvSpPr>
          <p:spPr>
            <a:xfrm>
              <a:off x="621529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76" name="Rectangle 4">
              <a:extLst>
                <a:ext uri="{FF2B5EF4-FFF2-40B4-BE49-F238E27FC236}">
                  <a16:creationId xmlns:a16="http://schemas.microsoft.com/office/drawing/2014/main" id="{2283FE89-7433-51C6-5735-084A0DF0D4DB}"/>
                </a:ext>
              </a:extLst>
            </p:cNvPr>
            <p:cNvSpPr/>
            <p:nvPr/>
          </p:nvSpPr>
          <p:spPr>
            <a:xfrm>
              <a:off x="2785101" y="135542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77" name="Rectangle 5">
              <a:extLst>
                <a:ext uri="{FF2B5EF4-FFF2-40B4-BE49-F238E27FC236}">
                  <a16:creationId xmlns:a16="http://schemas.microsoft.com/office/drawing/2014/main" id="{051DBCF5-B432-C13E-A11C-540FE1CE7858}"/>
                </a:ext>
              </a:extLst>
            </p:cNvPr>
            <p:cNvSpPr/>
            <p:nvPr/>
          </p:nvSpPr>
          <p:spPr>
            <a:xfrm>
              <a:off x="2354807" y="135542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8" name="Rectangle 8">
              <a:extLst>
                <a:ext uri="{FF2B5EF4-FFF2-40B4-BE49-F238E27FC236}">
                  <a16:creationId xmlns:a16="http://schemas.microsoft.com/office/drawing/2014/main" id="{761054CF-8645-8575-0494-73C7EB91FEFA}"/>
                </a:ext>
              </a:extLst>
            </p:cNvPr>
            <p:cNvSpPr/>
            <p:nvPr/>
          </p:nvSpPr>
          <p:spPr>
            <a:xfrm>
              <a:off x="3213051"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79" name="Rectangle 9">
              <a:extLst>
                <a:ext uri="{FF2B5EF4-FFF2-40B4-BE49-F238E27FC236}">
                  <a16:creationId xmlns:a16="http://schemas.microsoft.com/office/drawing/2014/main" id="{6039AFAE-6C30-8DBA-B654-E8199E13783F}"/>
                </a:ext>
              </a:extLst>
            </p:cNvPr>
            <p:cNvSpPr/>
            <p:nvPr/>
          </p:nvSpPr>
          <p:spPr>
            <a:xfrm>
              <a:off x="364334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80" name="Rectangle 10">
              <a:extLst>
                <a:ext uri="{FF2B5EF4-FFF2-40B4-BE49-F238E27FC236}">
                  <a16:creationId xmlns:a16="http://schemas.microsoft.com/office/drawing/2014/main" id="{788BCF8B-6879-C98E-522D-E046966AD0B9}"/>
                </a:ext>
              </a:extLst>
            </p:cNvPr>
            <p:cNvSpPr/>
            <p:nvPr/>
          </p:nvSpPr>
          <p:spPr>
            <a:xfrm>
              <a:off x="407192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81" name="Rectangle 4">
              <a:extLst>
                <a:ext uri="{FF2B5EF4-FFF2-40B4-BE49-F238E27FC236}">
                  <a16:creationId xmlns:a16="http://schemas.microsoft.com/office/drawing/2014/main" id="{C07613FC-1BCE-1C31-7521-C4AD16E89534}"/>
                </a:ext>
              </a:extLst>
            </p:cNvPr>
            <p:cNvSpPr/>
            <p:nvPr/>
          </p:nvSpPr>
          <p:spPr>
            <a:xfrm>
              <a:off x="4926749" y="135503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82" name="Rectangle 5">
              <a:extLst>
                <a:ext uri="{FF2B5EF4-FFF2-40B4-BE49-F238E27FC236}">
                  <a16:creationId xmlns:a16="http://schemas.microsoft.com/office/drawing/2014/main" id="{3FA9A90C-A974-75EC-C0FB-4582FD57F573}"/>
                </a:ext>
              </a:extLst>
            </p:cNvPr>
            <p:cNvSpPr/>
            <p:nvPr/>
          </p:nvSpPr>
          <p:spPr>
            <a:xfrm>
              <a:off x="4498799" y="135503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83" name="Rectangle 8">
              <a:extLst>
                <a:ext uri="{FF2B5EF4-FFF2-40B4-BE49-F238E27FC236}">
                  <a16:creationId xmlns:a16="http://schemas.microsoft.com/office/drawing/2014/main" id="{8B939714-6F90-C043-90A8-4114E676CE91}"/>
                </a:ext>
              </a:extLst>
            </p:cNvPr>
            <p:cNvSpPr/>
            <p:nvPr/>
          </p:nvSpPr>
          <p:spPr>
            <a:xfrm>
              <a:off x="5353623" y="135502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84" name="Rectangle 9">
              <a:extLst>
                <a:ext uri="{FF2B5EF4-FFF2-40B4-BE49-F238E27FC236}">
                  <a16:creationId xmlns:a16="http://schemas.microsoft.com/office/drawing/2014/main" id="{00C4E9F4-C083-FC2A-2572-06612126790E}"/>
                </a:ext>
              </a:extLst>
            </p:cNvPr>
            <p:cNvSpPr/>
            <p:nvPr/>
          </p:nvSpPr>
          <p:spPr>
            <a:xfrm>
              <a:off x="578733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85" name="Rectangle 10">
              <a:extLst>
                <a:ext uri="{FF2B5EF4-FFF2-40B4-BE49-F238E27FC236}">
                  <a16:creationId xmlns:a16="http://schemas.microsoft.com/office/drawing/2014/main" id="{2F5C2137-ACC7-E80B-27F3-22F179A293F1}"/>
                </a:ext>
              </a:extLst>
            </p:cNvPr>
            <p:cNvSpPr/>
            <p:nvPr/>
          </p:nvSpPr>
          <p:spPr>
            <a:xfrm>
              <a:off x="621528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86" name="Rectangle 4">
              <a:extLst>
                <a:ext uri="{FF2B5EF4-FFF2-40B4-BE49-F238E27FC236}">
                  <a16:creationId xmlns:a16="http://schemas.microsoft.com/office/drawing/2014/main" id="{B48457E1-AC7F-C61B-5AA6-8BF3B60689C9}"/>
                </a:ext>
              </a:extLst>
            </p:cNvPr>
            <p:cNvSpPr/>
            <p:nvPr/>
          </p:nvSpPr>
          <p:spPr>
            <a:xfrm>
              <a:off x="2785101"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87" name="Rectangle 5">
              <a:extLst>
                <a:ext uri="{FF2B5EF4-FFF2-40B4-BE49-F238E27FC236}">
                  <a16:creationId xmlns:a16="http://schemas.microsoft.com/office/drawing/2014/main" id="{5DDAA7AC-D2B5-1BE8-0A74-A50004F601A1}"/>
                </a:ext>
              </a:extLst>
            </p:cNvPr>
            <p:cNvSpPr/>
            <p:nvPr/>
          </p:nvSpPr>
          <p:spPr>
            <a:xfrm>
              <a:off x="2354807"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88" name="Rectangle 8">
              <a:extLst>
                <a:ext uri="{FF2B5EF4-FFF2-40B4-BE49-F238E27FC236}">
                  <a16:creationId xmlns:a16="http://schemas.microsoft.com/office/drawing/2014/main" id="{272CD568-3FFE-1F7A-7481-8A64DDD94835}"/>
                </a:ext>
              </a:extLst>
            </p:cNvPr>
            <p:cNvSpPr/>
            <p:nvPr/>
          </p:nvSpPr>
          <p:spPr>
            <a:xfrm>
              <a:off x="3213051" y="1746819"/>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89" name="Rectangle 9">
              <a:extLst>
                <a:ext uri="{FF2B5EF4-FFF2-40B4-BE49-F238E27FC236}">
                  <a16:creationId xmlns:a16="http://schemas.microsoft.com/office/drawing/2014/main" id="{3CA9A11F-DEA5-87B4-3B32-F0A2D358B916}"/>
                </a:ext>
              </a:extLst>
            </p:cNvPr>
            <p:cNvSpPr/>
            <p:nvPr/>
          </p:nvSpPr>
          <p:spPr>
            <a:xfrm>
              <a:off x="364334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90" name="Rectangle 10">
              <a:extLst>
                <a:ext uri="{FF2B5EF4-FFF2-40B4-BE49-F238E27FC236}">
                  <a16:creationId xmlns:a16="http://schemas.microsoft.com/office/drawing/2014/main" id="{D6DE5989-DA87-9CAE-6175-4E16FE0A7129}"/>
                </a:ext>
              </a:extLst>
            </p:cNvPr>
            <p:cNvSpPr/>
            <p:nvPr/>
          </p:nvSpPr>
          <p:spPr>
            <a:xfrm>
              <a:off x="407192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91" name="Rectangle 4">
              <a:extLst>
                <a:ext uri="{FF2B5EF4-FFF2-40B4-BE49-F238E27FC236}">
                  <a16:creationId xmlns:a16="http://schemas.microsoft.com/office/drawing/2014/main" id="{409D1E0D-2047-3C23-DFB8-69936F43195E}"/>
                </a:ext>
              </a:extLst>
            </p:cNvPr>
            <p:cNvSpPr/>
            <p:nvPr/>
          </p:nvSpPr>
          <p:spPr>
            <a:xfrm>
              <a:off x="4926749" y="17468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92" name="Rectangle 5">
              <a:extLst>
                <a:ext uri="{FF2B5EF4-FFF2-40B4-BE49-F238E27FC236}">
                  <a16:creationId xmlns:a16="http://schemas.microsoft.com/office/drawing/2014/main" id="{0B727EDB-49E8-FBE2-9107-8DA684CFFA0A}"/>
                </a:ext>
              </a:extLst>
            </p:cNvPr>
            <p:cNvSpPr/>
            <p:nvPr/>
          </p:nvSpPr>
          <p:spPr>
            <a:xfrm>
              <a:off x="4498799" y="174681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93" name="Rectangle 8">
              <a:extLst>
                <a:ext uri="{FF2B5EF4-FFF2-40B4-BE49-F238E27FC236}">
                  <a16:creationId xmlns:a16="http://schemas.microsoft.com/office/drawing/2014/main" id="{4203E2E6-38D9-A443-6D30-807E3ACB401F}"/>
                </a:ext>
              </a:extLst>
            </p:cNvPr>
            <p:cNvSpPr/>
            <p:nvPr/>
          </p:nvSpPr>
          <p:spPr>
            <a:xfrm>
              <a:off x="5353623" y="17468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94" name="Rectangle 9">
              <a:extLst>
                <a:ext uri="{FF2B5EF4-FFF2-40B4-BE49-F238E27FC236}">
                  <a16:creationId xmlns:a16="http://schemas.microsoft.com/office/drawing/2014/main" id="{863B09E3-9846-5790-F0D4-312F01A9EE1C}"/>
                </a:ext>
              </a:extLst>
            </p:cNvPr>
            <p:cNvSpPr/>
            <p:nvPr/>
          </p:nvSpPr>
          <p:spPr>
            <a:xfrm>
              <a:off x="578733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95" name="Rectangle 10">
              <a:extLst>
                <a:ext uri="{FF2B5EF4-FFF2-40B4-BE49-F238E27FC236}">
                  <a16:creationId xmlns:a16="http://schemas.microsoft.com/office/drawing/2014/main" id="{05B3F3F5-B285-ADD0-5CD4-BC3FE7AB2BCF}"/>
                </a:ext>
              </a:extLst>
            </p:cNvPr>
            <p:cNvSpPr/>
            <p:nvPr/>
          </p:nvSpPr>
          <p:spPr>
            <a:xfrm>
              <a:off x="621528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96" name="Rectangle 4">
              <a:extLst>
                <a:ext uri="{FF2B5EF4-FFF2-40B4-BE49-F238E27FC236}">
                  <a16:creationId xmlns:a16="http://schemas.microsoft.com/office/drawing/2014/main" id="{9849878E-0A96-AE96-89F7-E05D48549983}"/>
                </a:ext>
              </a:extLst>
            </p:cNvPr>
            <p:cNvSpPr/>
            <p:nvPr/>
          </p:nvSpPr>
          <p:spPr>
            <a:xfrm>
              <a:off x="2785101"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97" name="Rectangle 5">
              <a:extLst>
                <a:ext uri="{FF2B5EF4-FFF2-40B4-BE49-F238E27FC236}">
                  <a16:creationId xmlns:a16="http://schemas.microsoft.com/office/drawing/2014/main" id="{398E24AA-E1A6-E633-0E9F-C9E541DF5DF6}"/>
                </a:ext>
              </a:extLst>
            </p:cNvPr>
            <p:cNvSpPr/>
            <p:nvPr/>
          </p:nvSpPr>
          <p:spPr>
            <a:xfrm>
              <a:off x="2354807"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98" name="Rectangle 8">
              <a:extLst>
                <a:ext uri="{FF2B5EF4-FFF2-40B4-BE49-F238E27FC236}">
                  <a16:creationId xmlns:a16="http://schemas.microsoft.com/office/drawing/2014/main" id="{0232F202-6AA5-8E3E-7B05-4D8C7193B239}"/>
                </a:ext>
              </a:extLst>
            </p:cNvPr>
            <p:cNvSpPr/>
            <p:nvPr/>
          </p:nvSpPr>
          <p:spPr>
            <a:xfrm>
              <a:off x="3213051"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99" name="Rectangle 9">
              <a:extLst>
                <a:ext uri="{FF2B5EF4-FFF2-40B4-BE49-F238E27FC236}">
                  <a16:creationId xmlns:a16="http://schemas.microsoft.com/office/drawing/2014/main" id="{A8F3C8CB-EC4A-7B9B-2B89-54C3B5E11948}"/>
                </a:ext>
              </a:extLst>
            </p:cNvPr>
            <p:cNvSpPr/>
            <p:nvPr/>
          </p:nvSpPr>
          <p:spPr>
            <a:xfrm>
              <a:off x="3643345" y="214281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00" name="Rectangle 10">
              <a:extLst>
                <a:ext uri="{FF2B5EF4-FFF2-40B4-BE49-F238E27FC236}">
                  <a16:creationId xmlns:a16="http://schemas.microsoft.com/office/drawing/2014/main" id="{2696F711-8260-2112-90D0-26DD4112C8F9}"/>
                </a:ext>
              </a:extLst>
            </p:cNvPr>
            <p:cNvSpPr/>
            <p:nvPr/>
          </p:nvSpPr>
          <p:spPr>
            <a:xfrm>
              <a:off x="4071925"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01" name="Rectangle 4">
              <a:extLst>
                <a:ext uri="{FF2B5EF4-FFF2-40B4-BE49-F238E27FC236}">
                  <a16:creationId xmlns:a16="http://schemas.microsoft.com/office/drawing/2014/main" id="{F3838DC9-5128-18D0-5929-399D637340F9}"/>
                </a:ext>
              </a:extLst>
            </p:cNvPr>
            <p:cNvSpPr/>
            <p:nvPr/>
          </p:nvSpPr>
          <p:spPr>
            <a:xfrm>
              <a:off x="4926749" y="214280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02" name="Rectangle 5">
              <a:extLst>
                <a:ext uri="{FF2B5EF4-FFF2-40B4-BE49-F238E27FC236}">
                  <a16:creationId xmlns:a16="http://schemas.microsoft.com/office/drawing/2014/main" id="{5691A143-E500-6CD8-CD0A-C75B807D6155}"/>
                </a:ext>
              </a:extLst>
            </p:cNvPr>
            <p:cNvSpPr/>
            <p:nvPr/>
          </p:nvSpPr>
          <p:spPr>
            <a:xfrm>
              <a:off x="4498799" y="21428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03" name="Rectangle 8">
              <a:extLst>
                <a:ext uri="{FF2B5EF4-FFF2-40B4-BE49-F238E27FC236}">
                  <a16:creationId xmlns:a16="http://schemas.microsoft.com/office/drawing/2014/main" id="{0510AE94-694E-2D36-6F1C-C5FD66AA6DE5}"/>
                </a:ext>
              </a:extLst>
            </p:cNvPr>
            <p:cNvSpPr/>
            <p:nvPr/>
          </p:nvSpPr>
          <p:spPr>
            <a:xfrm>
              <a:off x="5353623" y="21428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04" name="Rectangle 9">
              <a:extLst>
                <a:ext uri="{FF2B5EF4-FFF2-40B4-BE49-F238E27FC236}">
                  <a16:creationId xmlns:a16="http://schemas.microsoft.com/office/drawing/2014/main" id="{08CF86E4-4BCC-852B-9D55-0A26F146D48C}"/>
                </a:ext>
              </a:extLst>
            </p:cNvPr>
            <p:cNvSpPr/>
            <p:nvPr/>
          </p:nvSpPr>
          <p:spPr>
            <a:xfrm>
              <a:off x="578733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05" name="Rectangle 10">
              <a:extLst>
                <a:ext uri="{FF2B5EF4-FFF2-40B4-BE49-F238E27FC236}">
                  <a16:creationId xmlns:a16="http://schemas.microsoft.com/office/drawing/2014/main" id="{A3304B0F-DEB9-C387-769D-6C1D21F54C57}"/>
                </a:ext>
              </a:extLst>
            </p:cNvPr>
            <p:cNvSpPr/>
            <p:nvPr/>
          </p:nvSpPr>
          <p:spPr>
            <a:xfrm>
              <a:off x="621528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06" name="Rectangle 4">
              <a:extLst>
                <a:ext uri="{FF2B5EF4-FFF2-40B4-BE49-F238E27FC236}">
                  <a16:creationId xmlns:a16="http://schemas.microsoft.com/office/drawing/2014/main" id="{F7F2BA7F-4B49-EF50-1DFF-102BBE388693}"/>
                </a:ext>
              </a:extLst>
            </p:cNvPr>
            <p:cNvSpPr/>
            <p:nvPr/>
          </p:nvSpPr>
          <p:spPr>
            <a:xfrm>
              <a:off x="2785101"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07" name="Rectangle 5">
              <a:extLst>
                <a:ext uri="{FF2B5EF4-FFF2-40B4-BE49-F238E27FC236}">
                  <a16:creationId xmlns:a16="http://schemas.microsoft.com/office/drawing/2014/main" id="{8590B6BB-EF8A-DA7F-2F0E-C0CFB6C81261}"/>
                </a:ext>
              </a:extLst>
            </p:cNvPr>
            <p:cNvSpPr/>
            <p:nvPr/>
          </p:nvSpPr>
          <p:spPr>
            <a:xfrm>
              <a:off x="2354807"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08" name="Rectangle 8">
              <a:extLst>
                <a:ext uri="{FF2B5EF4-FFF2-40B4-BE49-F238E27FC236}">
                  <a16:creationId xmlns:a16="http://schemas.microsoft.com/office/drawing/2014/main" id="{DCF659FD-5AB1-9ADF-EBDE-8CA98D3EF290}"/>
                </a:ext>
              </a:extLst>
            </p:cNvPr>
            <p:cNvSpPr/>
            <p:nvPr/>
          </p:nvSpPr>
          <p:spPr>
            <a:xfrm>
              <a:off x="3213051"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9" name="Rectangle 9">
              <a:extLst>
                <a:ext uri="{FF2B5EF4-FFF2-40B4-BE49-F238E27FC236}">
                  <a16:creationId xmlns:a16="http://schemas.microsoft.com/office/drawing/2014/main" id="{3CF016BC-FBFC-9F10-79C7-329D906A55D3}"/>
                </a:ext>
              </a:extLst>
            </p:cNvPr>
            <p:cNvSpPr/>
            <p:nvPr/>
          </p:nvSpPr>
          <p:spPr>
            <a:xfrm>
              <a:off x="3643345"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0" name="Rectangle 10">
              <a:extLst>
                <a:ext uri="{FF2B5EF4-FFF2-40B4-BE49-F238E27FC236}">
                  <a16:creationId xmlns:a16="http://schemas.microsoft.com/office/drawing/2014/main" id="{A31B46DD-8A6C-9A15-807B-82773BC08873}"/>
                </a:ext>
              </a:extLst>
            </p:cNvPr>
            <p:cNvSpPr/>
            <p:nvPr/>
          </p:nvSpPr>
          <p:spPr>
            <a:xfrm>
              <a:off x="4071925" y="253800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11" name="Rectangle 4">
              <a:extLst>
                <a:ext uri="{FF2B5EF4-FFF2-40B4-BE49-F238E27FC236}">
                  <a16:creationId xmlns:a16="http://schemas.microsoft.com/office/drawing/2014/main" id="{6CB8A52D-6368-ADA6-8753-B29B7D0771E8}"/>
                </a:ext>
              </a:extLst>
            </p:cNvPr>
            <p:cNvSpPr/>
            <p:nvPr/>
          </p:nvSpPr>
          <p:spPr>
            <a:xfrm>
              <a:off x="4926749" y="25380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12" name="Rectangle 5">
              <a:extLst>
                <a:ext uri="{FF2B5EF4-FFF2-40B4-BE49-F238E27FC236}">
                  <a16:creationId xmlns:a16="http://schemas.microsoft.com/office/drawing/2014/main" id="{CB8230C6-EA19-FE01-FD55-257850CF60AC}"/>
                </a:ext>
              </a:extLst>
            </p:cNvPr>
            <p:cNvSpPr/>
            <p:nvPr/>
          </p:nvSpPr>
          <p:spPr>
            <a:xfrm>
              <a:off x="4498799" y="25380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13" name="Rectangle 8">
              <a:extLst>
                <a:ext uri="{FF2B5EF4-FFF2-40B4-BE49-F238E27FC236}">
                  <a16:creationId xmlns:a16="http://schemas.microsoft.com/office/drawing/2014/main" id="{848AC2C9-074E-0153-F820-541D44FDAD67}"/>
                </a:ext>
              </a:extLst>
            </p:cNvPr>
            <p:cNvSpPr/>
            <p:nvPr/>
          </p:nvSpPr>
          <p:spPr>
            <a:xfrm>
              <a:off x="5353623" y="253800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14" name="Rectangle 9">
              <a:extLst>
                <a:ext uri="{FF2B5EF4-FFF2-40B4-BE49-F238E27FC236}">
                  <a16:creationId xmlns:a16="http://schemas.microsoft.com/office/drawing/2014/main" id="{09E406FC-BF6E-233D-D75A-2A75428EA9C5}"/>
                </a:ext>
              </a:extLst>
            </p:cNvPr>
            <p:cNvSpPr/>
            <p:nvPr/>
          </p:nvSpPr>
          <p:spPr>
            <a:xfrm>
              <a:off x="578733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15" name="Rectangle 10">
              <a:extLst>
                <a:ext uri="{FF2B5EF4-FFF2-40B4-BE49-F238E27FC236}">
                  <a16:creationId xmlns:a16="http://schemas.microsoft.com/office/drawing/2014/main" id="{C0382306-AFD8-C1AA-0B19-537FEBF9426C}"/>
                </a:ext>
              </a:extLst>
            </p:cNvPr>
            <p:cNvSpPr/>
            <p:nvPr/>
          </p:nvSpPr>
          <p:spPr>
            <a:xfrm>
              <a:off x="621528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16" name="Rectangle 4">
              <a:extLst>
                <a:ext uri="{FF2B5EF4-FFF2-40B4-BE49-F238E27FC236}">
                  <a16:creationId xmlns:a16="http://schemas.microsoft.com/office/drawing/2014/main" id="{E34657F4-B723-034D-7D13-769984F51112}"/>
                </a:ext>
              </a:extLst>
            </p:cNvPr>
            <p:cNvSpPr/>
            <p:nvPr/>
          </p:nvSpPr>
          <p:spPr>
            <a:xfrm>
              <a:off x="2785101"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17" name="Rectangle 5">
              <a:extLst>
                <a:ext uri="{FF2B5EF4-FFF2-40B4-BE49-F238E27FC236}">
                  <a16:creationId xmlns:a16="http://schemas.microsoft.com/office/drawing/2014/main" id="{A691B82E-3F82-01BC-5F9C-E1CB73EB6138}"/>
                </a:ext>
              </a:extLst>
            </p:cNvPr>
            <p:cNvSpPr/>
            <p:nvPr/>
          </p:nvSpPr>
          <p:spPr>
            <a:xfrm>
              <a:off x="2354807"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18" name="Rectangle 8">
              <a:extLst>
                <a:ext uri="{FF2B5EF4-FFF2-40B4-BE49-F238E27FC236}">
                  <a16:creationId xmlns:a16="http://schemas.microsoft.com/office/drawing/2014/main" id="{89458F61-2C10-C1F5-FD03-593C64A3592E}"/>
                </a:ext>
              </a:extLst>
            </p:cNvPr>
            <p:cNvSpPr/>
            <p:nvPr/>
          </p:nvSpPr>
          <p:spPr>
            <a:xfrm>
              <a:off x="3213051"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19" name="Rectangle 9">
              <a:extLst>
                <a:ext uri="{FF2B5EF4-FFF2-40B4-BE49-F238E27FC236}">
                  <a16:creationId xmlns:a16="http://schemas.microsoft.com/office/drawing/2014/main" id="{C0E3A58A-B8F4-7AB5-1AC8-1DE144FF8239}"/>
                </a:ext>
              </a:extLst>
            </p:cNvPr>
            <p:cNvSpPr/>
            <p:nvPr/>
          </p:nvSpPr>
          <p:spPr>
            <a:xfrm>
              <a:off x="364334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20" name="Rectangle 10">
              <a:extLst>
                <a:ext uri="{FF2B5EF4-FFF2-40B4-BE49-F238E27FC236}">
                  <a16:creationId xmlns:a16="http://schemas.microsoft.com/office/drawing/2014/main" id="{90EBC5F5-94D6-2923-BA57-6C40C112089F}"/>
                </a:ext>
              </a:extLst>
            </p:cNvPr>
            <p:cNvSpPr/>
            <p:nvPr/>
          </p:nvSpPr>
          <p:spPr>
            <a:xfrm>
              <a:off x="407192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1" name="Rectangle 4">
              <a:extLst>
                <a:ext uri="{FF2B5EF4-FFF2-40B4-BE49-F238E27FC236}">
                  <a16:creationId xmlns:a16="http://schemas.microsoft.com/office/drawing/2014/main" id="{D5FF1B52-A1F2-6E41-CE8C-230CB0458A73}"/>
                </a:ext>
              </a:extLst>
            </p:cNvPr>
            <p:cNvSpPr/>
            <p:nvPr/>
          </p:nvSpPr>
          <p:spPr>
            <a:xfrm>
              <a:off x="4926749" y="292114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22" name="Rectangle 5">
              <a:extLst>
                <a:ext uri="{FF2B5EF4-FFF2-40B4-BE49-F238E27FC236}">
                  <a16:creationId xmlns:a16="http://schemas.microsoft.com/office/drawing/2014/main" id="{7B596C9D-8FF0-2BAF-6C5E-BC4E4AA5BF32}"/>
                </a:ext>
              </a:extLst>
            </p:cNvPr>
            <p:cNvSpPr/>
            <p:nvPr/>
          </p:nvSpPr>
          <p:spPr>
            <a:xfrm>
              <a:off x="4498799" y="2921148"/>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23" name="Rectangle 8">
              <a:extLst>
                <a:ext uri="{FF2B5EF4-FFF2-40B4-BE49-F238E27FC236}">
                  <a16:creationId xmlns:a16="http://schemas.microsoft.com/office/drawing/2014/main" id="{6A67D423-1040-7920-8AA4-5C3704D73ECA}"/>
                </a:ext>
              </a:extLst>
            </p:cNvPr>
            <p:cNvSpPr/>
            <p:nvPr/>
          </p:nvSpPr>
          <p:spPr>
            <a:xfrm>
              <a:off x="5353623" y="292114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24" name="Rectangle 9">
              <a:extLst>
                <a:ext uri="{FF2B5EF4-FFF2-40B4-BE49-F238E27FC236}">
                  <a16:creationId xmlns:a16="http://schemas.microsoft.com/office/drawing/2014/main" id="{4FBF95DD-988A-B7C0-980F-7695A3B10707}"/>
                </a:ext>
              </a:extLst>
            </p:cNvPr>
            <p:cNvSpPr/>
            <p:nvPr/>
          </p:nvSpPr>
          <p:spPr>
            <a:xfrm>
              <a:off x="578733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25" name="Rectangle 10">
              <a:extLst>
                <a:ext uri="{FF2B5EF4-FFF2-40B4-BE49-F238E27FC236}">
                  <a16:creationId xmlns:a16="http://schemas.microsoft.com/office/drawing/2014/main" id="{D44CF25F-2CA8-E46D-71BB-11CA83AA26ED}"/>
                </a:ext>
              </a:extLst>
            </p:cNvPr>
            <p:cNvSpPr/>
            <p:nvPr/>
          </p:nvSpPr>
          <p:spPr>
            <a:xfrm>
              <a:off x="621528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26" name="Rectangle 4">
              <a:extLst>
                <a:ext uri="{FF2B5EF4-FFF2-40B4-BE49-F238E27FC236}">
                  <a16:creationId xmlns:a16="http://schemas.microsoft.com/office/drawing/2014/main" id="{F371D882-BAE5-5754-CF03-2EE77FAB6B36}"/>
                </a:ext>
              </a:extLst>
            </p:cNvPr>
            <p:cNvSpPr/>
            <p:nvPr/>
          </p:nvSpPr>
          <p:spPr>
            <a:xfrm>
              <a:off x="2785101"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27" name="Rectangle 5">
              <a:extLst>
                <a:ext uri="{FF2B5EF4-FFF2-40B4-BE49-F238E27FC236}">
                  <a16:creationId xmlns:a16="http://schemas.microsoft.com/office/drawing/2014/main" id="{21B3ED27-5C00-3039-8FBB-2378DF065F5D}"/>
                </a:ext>
              </a:extLst>
            </p:cNvPr>
            <p:cNvSpPr/>
            <p:nvPr/>
          </p:nvSpPr>
          <p:spPr>
            <a:xfrm>
              <a:off x="2354807"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28" name="Rectangle 8">
              <a:extLst>
                <a:ext uri="{FF2B5EF4-FFF2-40B4-BE49-F238E27FC236}">
                  <a16:creationId xmlns:a16="http://schemas.microsoft.com/office/drawing/2014/main" id="{FB627EC2-37F9-8E2D-84ED-827449B79EB0}"/>
                </a:ext>
              </a:extLst>
            </p:cNvPr>
            <p:cNvSpPr/>
            <p:nvPr/>
          </p:nvSpPr>
          <p:spPr>
            <a:xfrm>
              <a:off x="3213051"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29" name="Rectangle 9">
              <a:extLst>
                <a:ext uri="{FF2B5EF4-FFF2-40B4-BE49-F238E27FC236}">
                  <a16:creationId xmlns:a16="http://schemas.microsoft.com/office/drawing/2014/main" id="{66331C35-C7BA-9465-E834-E750025CCA6C}"/>
                </a:ext>
              </a:extLst>
            </p:cNvPr>
            <p:cNvSpPr/>
            <p:nvPr/>
          </p:nvSpPr>
          <p:spPr>
            <a:xfrm>
              <a:off x="364334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30" name="Rectangle 10">
              <a:extLst>
                <a:ext uri="{FF2B5EF4-FFF2-40B4-BE49-F238E27FC236}">
                  <a16:creationId xmlns:a16="http://schemas.microsoft.com/office/drawing/2014/main" id="{BDB07790-E921-42D6-6287-DD170A52FEA7}"/>
                </a:ext>
              </a:extLst>
            </p:cNvPr>
            <p:cNvSpPr/>
            <p:nvPr/>
          </p:nvSpPr>
          <p:spPr>
            <a:xfrm>
              <a:off x="407192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31" name="Rectangle 4">
              <a:extLst>
                <a:ext uri="{FF2B5EF4-FFF2-40B4-BE49-F238E27FC236}">
                  <a16:creationId xmlns:a16="http://schemas.microsoft.com/office/drawing/2014/main" id="{E4CE89B7-672C-10F1-9209-E2D8E36EA448}"/>
                </a:ext>
              </a:extLst>
            </p:cNvPr>
            <p:cNvSpPr/>
            <p:nvPr/>
          </p:nvSpPr>
          <p:spPr>
            <a:xfrm>
              <a:off x="4926749" y="3308812"/>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32" name="Rectangle 5">
              <a:extLst>
                <a:ext uri="{FF2B5EF4-FFF2-40B4-BE49-F238E27FC236}">
                  <a16:creationId xmlns:a16="http://schemas.microsoft.com/office/drawing/2014/main" id="{32EFEACD-1583-CAF2-69EE-23FDF28E5A41}"/>
                </a:ext>
              </a:extLst>
            </p:cNvPr>
            <p:cNvSpPr/>
            <p:nvPr/>
          </p:nvSpPr>
          <p:spPr>
            <a:xfrm>
              <a:off x="4498799" y="33088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33" name="Rectangle 8">
              <a:extLst>
                <a:ext uri="{FF2B5EF4-FFF2-40B4-BE49-F238E27FC236}">
                  <a16:creationId xmlns:a16="http://schemas.microsoft.com/office/drawing/2014/main" id="{9CFE3827-D689-F333-6BE6-DC1F3B258FA0}"/>
                </a:ext>
              </a:extLst>
            </p:cNvPr>
            <p:cNvSpPr/>
            <p:nvPr/>
          </p:nvSpPr>
          <p:spPr>
            <a:xfrm>
              <a:off x="5353623" y="330881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34" name="Rectangle 9">
              <a:extLst>
                <a:ext uri="{FF2B5EF4-FFF2-40B4-BE49-F238E27FC236}">
                  <a16:creationId xmlns:a16="http://schemas.microsoft.com/office/drawing/2014/main" id="{9BFFAB0F-615C-34B0-2470-742EB7CDE2DC}"/>
                </a:ext>
              </a:extLst>
            </p:cNvPr>
            <p:cNvSpPr/>
            <p:nvPr/>
          </p:nvSpPr>
          <p:spPr>
            <a:xfrm>
              <a:off x="578733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35" name="Rectangle 10">
              <a:extLst>
                <a:ext uri="{FF2B5EF4-FFF2-40B4-BE49-F238E27FC236}">
                  <a16:creationId xmlns:a16="http://schemas.microsoft.com/office/drawing/2014/main" id="{147EFC36-E54A-4111-5D94-058B6277810D}"/>
                </a:ext>
              </a:extLst>
            </p:cNvPr>
            <p:cNvSpPr/>
            <p:nvPr/>
          </p:nvSpPr>
          <p:spPr>
            <a:xfrm>
              <a:off x="621528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36" name="Rectangle 4">
              <a:extLst>
                <a:ext uri="{FF2B5EF4-FFF2-40B4-BE49-F238E27FC236}">
                  <a16:creationId xmlns:a16="http://schemas.microsoft.com/office/drawing/2014/main" id="{57980908-1B66-4125-4310-A35677123EF6}"/>
                </a:ext>
              </a:extLst>
            </p:cNvPr>
            <p:cNvSpPr/>
            <p:nvPr/>
          </p:nvSpPr>
          <p:spPr>
            <a:xfrm>
              <a:off x="2785101"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37" name="Rectangle 5">
              <a:extLst>
                <a:ext uri="{FF2B5EF4-FFF2-40B4-BE49-F238E27FC236}">
                  <a16:creationId xmlns:a16="http://schemas.microsoft.com/office/drawing/2014/main" id="{A4F7360C-BE80-68FC-CBCD-6C6EA3499568}"/>
                </a:ext>
              </a:extLst>
            </p:cNvPr>
            <p:cNvSpPr/>
            <p:nvPr/>
          </p:nvSpPr>
          <p:spPr>
            <a:xfrm>
              <a:off x="2354807"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8" name="Rectangle 8">
              <a:extLst>
                <a:ext uri="{FF2B5EF4-FFF2-40B4-BE49-F238E27FC236}">
                  <a16:creationId xmlns:a16="http://schemas.microsoft.com/office/drawing/2014/main" id="{3D7A565F-26D4-8F7A-DB39-DACCF7C301CB}"/>
                </a:ext>
              </a:extLst>
            </p:cNvPr>
            <p:cNvSpPr/>
            <p:nvPr/>
          </p:nvSpPr>
          <p:spPr>
            <a:xfrm>
              <a:off x="3213051"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39" name="Rectangle 9">
              <a:extLst>
                <a:ext uri="{FF2B5EF4-FFF2-40B4-BE49-F238E27FC236}">
                  <a16:creationId xmlns:a16="http://schemas.microsoft.com/office/drawing/2014/main" id="{FEF6B429-FA2B-4089-C432-A5D4EAA23A98}"/>
                </a:ext>
              </a:extLst>
            </p:cNvPr>
            <p:cNvSpPr/>
            <p:nvPr/>
          </p:nvSpPr>
          <p:spPr>
            <a:xfrm>
              <a:off x="364334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40" name="Rectangle 10">
              <a:extLst>
                <a:ext uri="{FF2B5EF4-FFF2-40B4-BE49-F238E27FC236}">
                  <a16:creationId xmlns:a16="http://schemas.microsoft.com/office/drawing/2014/main" id="{CB701250-BAFE-5260-A8DF-24B3BDCD9E5C}"/>
                </a:ext>
              </a:extLst>
            </p:cNvPr>
            <p:cNvSpPr/>
            <p:nvPr/>
          </p:nvSpPr>
          <p:spPr>
            <a:xfrm>
              <a:off x="407192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41" name="Rectangle 4">
              <a:extLst>
                <a:ext uri="{FF2B5EF4-FFF2-40B4-BE49-F238E27FC236}">
                  <a16:creationId xmlns:a16="http://schemas.microsoft.com/office/drawing/2014/main" id="{C010C686-F239-6F99-5B46-F499853F58CC}"/>
                </a:ext>
              </a:extLst>
            </p:cNvPr>
            <p:cNvSpPr/>
            <p:nvPr/>
          </p:nvSpPr>
          <p:spPr>
            <a:xfrm>
              <a:off x="4926749" y="37051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42" name="Rectangle 5">
              <a:extLst>
                <a:ext uri="{FF2B5EF4-FFF2-40B4-BE49-F238E27FC236}">
                  <a16:creationId xmlns:a16="http://schemas.microsoft.com/office/drawing/2014/main" id="{A6FE1FC9-B91C-C2CC-5B4E-06A4D657D0BC}"/>
                </a:ext>
              </a:extLst>
            </p:cNvPr>
            <p:cNvSpPr/>
            <p:nvPr/>
          </p:nvSpPr>
          <p:spPr>
            <a:xfrm>
              <a:off x="4498799" y="37051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43" name="Rectangle 8">
              <a:extLst>
                <a:ext uri="{FF2B5EF4-FFF2-40B4-BE49-F238E27FC236}">
                  <a16:creationId xmlns:a16="http://schemas.microsoft.com/office/drawing/2014/main" id="{58604601-12D5-F90E-32F7-F170315A17EA}"/>
                </a:ext>
              </a:extLst>
            </p:cNvPr>
            <p:cNvSpPr/>
            <p:nvPr/>
          </p:nvSpPr>
          <p:spPr>
            <a:xfrm>
              <a:off x="5353623" y="3705114"/>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44" name="Rectangle 9">
              <a:extLst>
                <a:ext uri="{FF2B5EF4-FFF2-40B4-BE49-F238E27FC236}">
                  <a16:creationId xmlns:a16="http://schemas.microsoft.com/office/drawing/2014/main" id="{1E4DB558-AF7E-B95E-D0AD-37B5BCCC323F}"/>
                </a:ext>
              </a:extLst>
            </p:cNvPr>
            <p:cNvSpPr/>
            <p:nvPr/>
          </p:nvSpPr>
          <p:spPr>
            <a:xfrm>
              <a:off x="578733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45" name="Rectangle 10">
              <a:extLst>
                <a:ext uri="{FF2B5EF4-FFF2-40B4-BE49-F238E27FC236}">
                  <a16:creationId xmlns:a16="http://schemas.microsoft.com/office/drawing/2014/main" id="{A0666BA4-14CA-6E6A-A52E-F1D8E49A35A2}"/>
                </a:ext>
              </a:extLst>
            </p:cNvPr>
            <p:cNvSpPr/>
            <p:nvPr/>
          </p:nvSpPr>
          <p:spPr>
            <a:xfrm>
              <a:off x="621528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46" name="Rectangle 4">
              <a:extLst>
                <a:ext uri="{FF2B5EF4-FFF2-40B4-BE49-F238E27FC236}">
                  <a16:creationId xmlns:a16="http://schemas.microsoft.com/office/drawing/2014/main" id="{09CC9A1C-0FF5-DA8D-9B81-D2E78337E476}"/>
                </a:ext>
              </a:extLst>
            </p:cNvPr>
            <p:cNvSpPr/>
            <p:nvPr/>
          </p:nvSpPr>
          <p:spPr>
            <a:xfrm>
              <a:off x="2785101"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7" name="Rectangle 5">
              <a:extLst>
                <a:ext uri="{FF2B5EF4-FFF2-40B4-BE49-F238E27FC236}">
                  <a16:creationId xmlns:a16="http://schemas.microsoft.com/office/drawing/2014/main" id="{3CF680CF-E2FC-EFFB-6AE7-F826C7856EB2}"/>
                </a:ext>
              </a:extLst>
            </p:cNvPr>
            <p:cNvSpPr/>
            <p:nvPr/>
          </p:nvSpPr>
          <p:spPr>
            <a:xfrm>
              <a:off x="2354807"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48" name="Rectangle 8">
              <a:extLst>
                <a:ext uri="{FF2B5EF4-FFF2-40B4-BE49-F238E27FC236}">
                  <a16:creationId xmlns:a16="http://schemas.microsoft.com/office/drawing/2014/main" id="{AD075D0B-8562-6A6D-01EC-69388594C105}"/>
                </a:ext>
              </a:extLst>
            </p:cNvPr>
            <p:cNvSpPr/>
            <p:nvPr/>
          </p:nvSpPr>
          <p:spPr>
            <a:xfrm>
              <a:off x="3213051"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49" name="Rectangle 9">
              <a:extLst>
                <a:ext uri="{FF2B5EF4-FFF2-40B4-BE49-F238E27FC236}">
                  <a16:creationId xmlns:a16="http://schemas.microsoft.com/office/drawing/2014/main" id="{CBC0E90D-5498-5DC2-A9E5-3206EE5E5824}"/>
                </a:ext>
              </a:extLst>
            </p:cNvPr>
            <p:cNvSpPr/>
            <p:nvPr/>
          </p:nvSpPr>
          <p:spPr>
            <a:xfrm>
              <a:off x="364334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50" name="Rectangle 10">
              <a:extLst>
                <a:ext uri="{FF2B5EF4-FFF2-40B4-BE49-F238E27FC236}">
                  <a16:creationId xmlns:a16="http://schemas.microsoft.com/office/drawing/2014/main" id="{43215DC0-4AF1-DBA1-C550-99928887A67E}"/>
                </a:ext>
              </a:extLst>
            </p:cNvPr>
            <p:cNvSpPr/>
            <p:nvPr/>
          </p:nvSpPr>
          <p:spPr>
            <a:xfrm>
              <a:off x="407192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1" name="Rectangle 4">
              <a:extLst>
                <a:ext uri="{FF2B5EF4-FFF2-40B4-BE49-F238E27FC236}">
                  <a16:creationId xmlns:a16="http://schemas.microsoft.com/office/drawing/2014/main" id="{93B8FC98-9E58-4015-63F9-1F72AEF57E26}"/>
                </a:ext>
              </a:extLst>
            </p:cNvPr>
            <p:cNvSpPr/>
            <p:nvPr/>
          </p:nvSpPr>
          <p:spPr>
            <a:xfrm>
              <a:off x="4926749" y="40935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52" name="Rectangle 5">
              <a:extLst>
                <a:ext uri="{FF2B5EF4-FFF2-40B4-BE49-F238E27FC236}">
                  <a16:creationId xmlns:a16="http://schemas.microsoft.com/office/drawing/2014/main" id="{FB2F67C9-DE08-FDBD-0D2B-CCD63210458A}"/>
                </a:ext>
              </a:extLst>
            </p:cNvPr>
            <p:cNvSpPr/>
            <p:nvPr/>
          </p:nvSpPr>
          <p:spPr>
            <a:xfrm>
              <a:off x="4498799" y="40936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53" name="Rectangle 8">
              <a:extLst>
                <a:ext uri="{FF2B5EF4-FFF2-40B4-BE49-F238E27FC236}">
                  <a16:creationId xmlns:a16="http://schemas.microsoft.com/office/drawing/2014/main" id="{74AAC2BF-15F1-691A-9D58-52609BA83861}"/>
                </a:ext>
              </a:extLst>
            </p:cNvPr>
            <p:cNvSpPr/>
            <p:nvPr/>
          </p:nvSpPr>
          <p:spPr>
            <a:xfrm>
              <a:off x="5353623" y="40935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54" name="Rectangle 9">
              <a:extLst>
                <a:ext uri="{FF2B5EF4-FFF2-40B4-BE49-F238E27FC236}">
                  <a16:creationId xmlns:a16="http://schemas.microsoft.com/office/drawing/2014/main" id="{8897FBCD-3F6C-43A1-4614-CDEE83265059}"/>
                </a:ext>
              </a:extLst>
            </p:cNvPr>
            <p:cNvSpPr/>
            <p:nvPr/>
          </p:nvSpPr>
          <p:spPr>
            <a:xfrm>
              <a:off x="5787337" y="409359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55" name="Rectangle 10">
              <a:extLst>
                <a:ext uri="{FF2B5EF4-FFF2-40B4-BE49-F238E27FC236}">
                  <a16:creationId xmlns:a16="http://schemas.microsoft.com/office/drawing/2014/main" id="{14D61FDA-20D5-0C1B-FE63-2A7C17AF4442}"/>
                </a:ext>
              </a:extLst>
            </p:cNvPr>
            <p:cNvSpPr/>
            <p:nvPr/>
          </p:nvSpPr>
          <p:spPr>
            <a:xfrm>
              <a:off x="6215287" y="40935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56" name="Rectangle 4">
              <a:extLst>
                <a:ext uri="{FF2B5EF4-FFF2-40B4-BE49-F238E27FC236}">
                  <a16:creationId xmlns:a16="http://schemas.microsoft.com/office/drawing/2014/main" id="{425ED12E-E242-9E42-D403-2F97F01FA793}"/>
                </a:ext>
              </a:extLst>
            </p:cNvPr>
            <p:cNvSpPr/>
            <p:nvPr/>
          </p:nvSpPr>
          <p:spPr>
            <a:xfrm>
              <a:off x="2785101"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57" name="Rectangle 5">
              <a:extLst>
                <a:ext uri="{FF2B5EF4-FFF2-40B4-BE49-F238E27FC236}">
                  <a16:creationId xmlns:a16="http://schemas.microsoft.com/office/drawing/2014/main" id="{1147CE01-6118-6260-1635-E900E5BDD920}"/>
                </a:ext>
              </a:extLst>
            </p:cNvPr>
            <p:cNvSpPr/>
            <p:nvPr/>
          </p:nvSpPr>
          <p:spPr>
            <a:xfrm>
              <a:off x="2354807"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58" name="Rectangle 8">
              <a:extLst>
                <a:ext uri="{FF2B5EF4-FFF2-40B4-BE49-F238E27FC236}">
                  <a16:creationId xmlns:a16="http://schemas.microsoft.com/office/drawing/2014/main" id="{2B8D66CE-FFB5-8460-A9AE-5AF2AC9B278C}"/>
                </a:ext>
              </a:extLst>
            </p:cNvPr>
            <p:cNvSpPr/>
            <p:nvPr/>
          </p:nvSpPr>
          <p:spPr>
            <a:xfrm>
              <a:off x="3213051"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59" name="Rectangle 9">
              <a:extLst>
                <a:ext uri="{FF2B5EF4-FFF2-40B4-BE49-F238E27FC236}">
                  <a16:creationId xmlns:a16="http://schemas.microsoft.com/office/drawing/2014/main" id="{9FA177D9-5022-298C-0450-D4173F6E5568}"/>
                </a:ext>
              </a:extLst>
            </p:cNvPr>
            <p:cNvSpPr/>
            <p:nvPr/>
          </p:nvSpPr>
          <p:spPr>
            <a:xfrm>
              <a:off x="364334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60" name="Rectangle 10">
              <a:extLst>
                <a:ext uri="{FF2B5EF4-FFF2-40B4-BE49-F238E27FC236}">
                  <a16:creationId xmlns:a16="http://schemas.microsoft.com/office/drawing/2014/main" id="{6C56D40A-F72F-9CBE-DEE3-03882D197490}"/>
                </a:ext>
              </a:extLst>
            </p:cNvPr>
            <p:cNvSpPr/>
            <p:nvPr/>
          </p:nvSpPr>
          <p:spPr>
            <a:xfrm>
              <a:off x="407192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61" name="Rectangle 4">
              <a:extLst>
                <a:ext uri="{FF2B5EF4-FFF2-40B4-BE49-F238E27FC236}">
                  <a16:creationId xmlns:a16="http://schemas.microsoft.com/office/drawing/2014/main" id="{A76252EB-725A-AA26-F74C-5F42BD8F37FC}"/>
                </a:ext>
              </a:extLst>
            </p:cNvPr>
            <p:cNvSpPr/>
            <p:nvPr/>
          </p:nvSpPr>
          <p:spPr>
            <a:xfrm>
              <a:off x="4926749" y="448684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62" name="Rectangle 5">
              <a:extLst>
                <a:ext uri="{FF2B5EF4-FFF2-40B4-BE49-F238E27FC236}">
                  <a16:creationId xmlns:a16="http://schemas.microsoft.com/office/drawing/2014/main" id="{4139510D-32DB-BF06-F4DD-7FD20676BBB8}"/>
                </a:ext>
              </a:extLst>
            </p:cNvPr>
            <p:cNvSpPr/>
            <p:nvPr/>
          </p:nvSpPr>
          <p:spPr>
            <a:xfrm>
              <a:off x="4498799" y="448684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63" name="Rectangle 8">
              <a:extLst>
                <a:ext uri="{FF2B5EF4-FFF2-40B4-BE49-F238E27FC236}">
                  <a16:creationId xmlns:a16="http://schemas.microsoft.com/office/drawing/2014/main" id="{77991953-00B7-8432-FE0F-B63DB489F1CC}"/>
                </a:ext>
              </a:extLst>
            </p:cNvPr>
            <p:cNvSpPr/>
            <p:nvPr/>
          </p:nvSpPr>
          <p:spPr>
            <a:xfrm>
              <a:off x="5353623" y="448684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64" name="Rectangle 9">
              <a:extLst>
                <a:ext uri="{FF2B5EF4-FFF2-40B4-BE49-F238E27FC236}">
                  <a16:creationId xmlns:a16="http://schemas.microsoft.com/office/drawing/2014/main" id="{D4747C93-8FF4-2165-319B-2C8A1D28319C}"/>
                </a:ext>
              </a:extLst>
            </p:cNvPr>
            <p:cNvSpPr/>
            <p:nvPr/>
          </p:nvSpPr>
          <p:spPr>
            <a:xfrm>
              <a:off x="5787337" y="448684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65" name="Rectangle 10">
              <a:extLst>
                <a:ext uri="{FF2B5EF4-FFF2-40B4-BE49-F238E27FC236}">
                  <a16:creationId xmlns:a16="http://schemas.microsoft.com/office/drawing/2014/main" id="{A9D6C350-586E-A8A8-8C3D-8E61F1F13782}"/>
                </a:ext>
              </a:extLst>
            </p:cNvPr>
            <p:cNvSpPr/>
            <p:nvPr/>
          </p:nvSpPr>
          <p:spPr>
            <a:xfrm>
              <a:off x="6215287" y="448684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66" name="Rectangle 36">
              <a:extLst>
                <a:ext uri="{FF2B5EF4-FFF2-40B4-BE49-F238E27FC236}">
                  <a16:creationId xmlns:a16="http://schemas.microsoft.com/office/drawing/2014/main" id="{DC72F554-684F-568F-381D-6136A58CC413}"/>
                </a:ext>
              </a:extLst>
            </p:cNvPr>
            <p:cNvSpPr/>
            <p:nvPr/>
          </p:nvSpPr>
          <p:spPr>
            <a:xfrm>
              <a:off x="1011386" y="2963027"/>
              <a:ext cx="1341708" cy="307777"/>
            </a:xfrm>
            <a:prstGeom prst="rect">
              <a:avLst/>
            </a:prstGeom>
          </p:spPr>
          <p:txBody>
            <a:bodyPr wrap="square">
              <a:spAutoFit/>
            </a:bodyPr>
            <a:lstStyle/>
            <a:p>
              <a:r>
                <a:rPr lang="pt-BR" sz="1400" dirty="0"/>
                <a:t>Treinamento 6</a:t>
              </a:r>
            </a:p>
          </p:txBody>
        </p:sp>
        <p:sp>
          <p:nvSpPr>
            <p:cNvPr id="167" name="Rectangle 36">
              <a:extLst>
                <a:ext uri="{FF2B5EF4-FFF2-40B4-BE49-F238E27FC236}">
                  <a16:creationId xmlns:a16="http://schemas.microsoft.com/office/drawing/2014/main" id="{9DD9DC18-3337-285E-E1E4-6D19CF59BD0A}"/>
                </a:ext>
              </a:extLst>
            </p:cNvPr>
            <p:cNvSpPr/>
            <p:nvPr/>
          </p:nvSpPr>
          <p:spPr>
            <a:xfrm>
              <a:off x="1011385" y="3351436"/>
              <a:ext cx="1341707" cy="307777"/>
            </a:xfrm>
            <a:prstGeom prst="rect">
              <a:avLst/>
            </a:prstGeom>
          </p:spPr>
          <p:txBody>
            <a:bodyPr wrap="square">
              <a:spAutoFit/>
            </a:bodyPr>
            <a:lstStyle/>
            <a:p>
              <a:r>
                <a:rPr lang="pt-BR" sz="1400" dirty="0"/>
                <a:t>Treinamento 7</a:t>
              </a:r>
            </a:p>
          </p:txBody>
        </p:sp>
        <p:sp>
          <p:nvSpPr>
            <p:cNvPr id="168" name="Rectangle 36">
              <a:extLst>
                <a:ext uri="{FF2B5EF4-FFF2-40B4-BE49-F238E27FC236}">
                  <a16:creationId xmlns:a16="http://schemas.microsoft.com/office/drawing/2014/main" id="{3DC36A96-8AF6-CFA0-CD37-9C2778EAD355}"/>
                </a:ext>
              </a:extLst>
            </p:cNvPr>
            <p:cNvSpPr/>
            <p:nvPr/>
          </p:nvSpPr>
          <p:spPr>
            <a:xfrm>
              <a:off x="1011385" y="3750042"/>
              <a:ext cx="1341707" cy="307777"/>
            </a:xfrm>
            <a:prstGeom prst="rect">
              <a:avLst/>
            </a:prstGeom>
          </p:spPr>
          <p:txBody>
            <a:bodyPr wrap="square">
              <a:spAutoFit/>
            </a:bodyPr>
            <a:lstStyle/>
            <a:p>
              <a:r>
                <a:rPr lang="pt-BR" sz="1400" dirty="0"/>
                <a:t>Treinamento 8</a:t>
              </a:r>
            </a:p>
          </p:txBody>
        </p:sp>
        <p:sp>
          <p:nvSpPr>
            <p:cNvPr id="169" name="Rectangle 36">
              <a:extLst>
                <a:ext uri="{FF2B5EF4-FFF2-40B4-BE49-F238E27FC236}">
                  <a16:creationId xmlns:a16="http://schemas.microsoft.com/office/drawing/2014/main" id="{02C99D41-A08C-CE6C-57A5-58FE911361CE}"/>
                </a:ext>
              </a:extLst>
            </p:cNvPr>
            <p:cNvSpPr/>
            <p:nvPr/>
          </p:nvSpPr>
          <p:spPr>
            <a:xfrm>
              <a:off x="1011385" y="4141357"/>
              <a:ext cx="1337250" cy="307777"/>
            </a:xfrm>
            <a:prstGeom prst="rect">
              <a:avLst/>
            </a:prstGeom>
          </p:spPr>
          <p:txBody>
            <a:bodyPr wrap="square">
              <a:spAutoFit/>
            </a:bodyPr>
            <a:lstStyle/>
            <a:p>
              <a:r>
                <a:rPr lang="pt-BR" sz="1400" dirty="0"/>
                <a:t>Treinamento 9</a:t>
              </a:r>
            </a:p>
          </p:txBody>
        </p:sp>
        <p:sp>
          <p:nvSpPr>
            <p:cNvPr id="170" name="Rectangle 36">
              <a:extLst>
                <a:ext uri="{FF2B5EF4-FFF2-40B4-BE49-F238E27FC236}">
                  <a16:creationId xmlns:a16="http://schemas.microsoft.com/office/drawing/2014/main" id="{8EF1154B-FF44-17A9-9E88-0B824CD664E7}"/>
                </a:ext>
              </a:extLst>
            </p:cNvPr>
            <p:cNvSpPr/>
            <p:nvPr/>
          </p:nvSpPr>
          <p:spPr>
            <a:xfrm>
              <a:off x="1013461" y="4514169"/>
              <a:ext cx="1337250" cy="307777"/>
            </a:xfrm>
            <a:prstGeom prst="rect">
              <a:avLst/>
            </a:prstGeom>
          </p:spPr>
          <p:txBody>
            <a:bodyPr wrap="square">
              <a:spAutoFit/>
            </a:bodyPr>
            <a:lstStyle/>
            <a:p>
              <a:r>
                <a:rPr lang="pt-BR" sz="1400" dirty="0"/>
                <a:t>Treinamento 10</a:t>
              </a:r>
            </a:p>
          </p:txBody>
        </p:sp>
      </p:grpSp>
    </p:spTree>
    <p:extLst>
      <p:ext uri="{BB962C8B-B14F-4D97-AF65-F5344CB8AC3E}">
        <p14:creationId xmlns:p14="http://schemas.microsoft.com/office/powerpoint/2010/main" val="412729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validação </a:t>
            </a:r>
            <a:r>
              <a:rPr lang="pt-BR" b="0" i="0" dirty="0">
                <a:solidFill>
                  <a:srgbClr val="0F0F0F"/>
                </a:solidFill>
                <a:effectLst/>
                <a:latin typeface="Söhne"/>
              </a:rPr>
              <a:t>do modelo com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a:t>
            </a:r>
            <a:r>
              <a:rPr lang="pt-BR" b="1" i="1" dirty="0">
                <a:solidFill>
                  <a:srgbClr val="0070C0"/>
                </a:solidFill>
                <a:effectLst/>
                <a:latin typeface="Söhne"/>
              </a:rPr>
              <a:t>comparar e selecionar modelos</a:t>
            </a:r>
            <a:r>
              <a:rPr lang="pt-BR" b="0" i="0" dirty="0">
                <a:solidFill>
                  <a:srgbClr val="0F0F0F"/>
                </a:solidFill>
                <a:effectLst/>
                <a:latin typeface="Söhne"/>
              </a:rPr>
              <a:t>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14:m>
                  <m:oMath xmlns:m="http://schemas.openxmlformats.org/officeDocument/2006/math">
                    <m:r>
                      <a:rPr lang="pt-BR" sz="2800" b="0" i="1" smtClean="0">
                        <a:latin typeface="Cambria Math" panose="02040503050406030204" pitchFamily="18" charset="0"/>
                      </a:rPr>
                      <m:t>𝑘</m:t>
                    </m:r>
                  </m:oMath>
                </a14:m>
                <a:r>
                  <a:rPr lang="pt-BR" sz="2800" dirty="0"/>
                  <a:t>-</a:t>
                </a:r>
                <a:r>
                  <a:rPr lang="pt-BR" sz="2800" i="1" dirty="0" err="1"/>
                  <a:t>fold</a:t>
                </a:r>
                <a:endParaRPr lang="pt-BR" sz="2800" i="1"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A9594690-2CA5-0A2D-98E4-C4ACDD16B0DC}"/>
                  </a:ext>
                </a:extLst>
              </p:cNvPr>
              <p:cNvSpPr>
                <a:spLocks noGrp="1" noRot="1" noChangeAspect="1" noMove="1" noResize="1" noEditPoints="1" noAdjustHandles="1" noChangeArrowheads="1" noChangeShapeType="1" noTextEdit="1"/>
              </p:cNvSpPr>
              <p:nvPr>
                <p:ph idx="1"/>
              </p:nvPr>
            </p:nvSpPr>
            <p:spPr>
              <a:xfrm>
                <a:off x="838199" y="1825624"/>
                <a:ext cx="11218683" cy="5032375"/>
              </a:xfrm>
              <a:blipFill>
                <a:blip r:embed="rId3"/>
                <a:stretch>
                  <a:fillRect l="-923" t="-1937" r="-652"/>
                </a:stretch>
              </a:blipFill>
            </p:spPr>
            <p:txBody>
              <a:bodyPr/>
              <a:lstStyle/>
              <a:p>
                <a:r>
                  <a:rPr lang="pt-BR">
                    <a:noFill/>
                  </a:rPr>
                  <a:t> </a:t>
                </a:r>
              </a:p>
            </p:txBody>
          </p:sp>
        </mc:Fallback>
      </mc:AlternateContent>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5351646" y="1825624"/>
            <a:ext cx="6707603" cy="5032375"/>
          </a:xfrm>
        </p:spPr>
        <p:txBody>
          <a:bodyPr>
            <a:normAutofit lnSpcReduction="10000"/>
          </a:bodyPr>
          <a:lstStyle/>
          <a:p>
            <a:r>
              <a:rPr lang="pt-BR" dirty="0"/>
              <a:t>É a estratégia de validação cruzada </a:t>
            </a:r>
            <a:r>
              <a:rPr lang="pt-BR" b="1" i="1" dirty="0">
                <a:solidFill>
                  <a:srgbClr val="7030A0"/>
                </a:solidFill>
              </a:rPr>
              <a:t>mais simples e rápida</a:t>
            </a:r>
            <a:r>
              <a:rPr lang="pt-BR" dirty="0"/>
              <a:t>, pois ela </a:t>
            </a:r>
            <a:r>
              <a:rPr lang="pt-BR" b="1" i="1" dirty="0">
                <a:solidFill>
                  <a:srgbClr val="00B050"/>
                </a:solidFill>
              </a:rPr>
              <a:t>divide</a:t>
            </a:r>
            <a:r>
              <a:rPr lang="pt-BR" dirty="0"/>
              <a:t> o conjunto total de dados em </a:t>
            </a:r>
            <a:r>
              <a:rPr lang="pt-BR" b="1" i="1" dirty="0">
                <a:solidFill>
                  <a:srgbClr val="00B050"/>
                </a:solidFill>
              </a:rPr>
              <a:t>apenas dois subconjuntos</a:t>
            </a:r>
            <a:r>
              <a:rPr lang="pt-BR" dirty="0"/>
              <a:t>, um para </a:t>
            </a:r>
            <a:r>
              <a:rPr lang="pt-BR" b="1" i="1" dirty="0">
                <a:solidFill>
                  <a:srgbClr val="00B050"/>
                </a:solidFill>
              </a:rPr>
              <a:t>treinamento</a:t>
            </a:r>
            <a:r>
              <a:rPr lang="pt-BR" dirty="0"/>
              <a:t> e outro para </a:t>
            </a:r>
            <a:r>
              <a:rPr lang="pt-BR" b="1" i="1" dirty="0">
                <a:solidFill>
                  <a:srgbClr val="00B050"/>
                </a:solidFill>
              </a:rPr>
              <a:t>validação</a:t>
            </a:r>
            <a:r>
              <a:rPr lang="pt-BR" dirty="0"/>
              <a:t> (ou teste) do modelo.</a:t>
            </a:r>
          </a:p>
          <a:p>
            <a:r>
              <a:rPr lang="pt-BR" dirty="0"/>
              <a:t>Consequentemente, realiza-se </a:t>
            </a:r>
            <a:r>
              <a:rPr lang="pt-BR" b="1" i="1" dirty="0">
                <a:solidFill>
                  <a:srgbClr val="00B050"/>
                </a:solidFill>
              </a:rPr>
              <a:t>apenas um treinamento e uma validação do modelo</a:t>
            </a:r>
            <a:r>
              <a:rPr lang="pt-BR" dirty="0"/>
              <a:t>.</a:t>
            </a:r>
          </a:p>
          <a:p>
            <a:r>
              <a:rPr lang="pt-BR" dirty="0"/>
              <a:t>Em geral, mas é opcional, o conjunto total de dados é </a:t>
            </a:r>
            <a:r>
              <a:rPr lang="pt-BR" b="1" i="1" dirty="0">
                <a:solidFill>
                  <a:srgbClr val="00B050"/>
                </a:solidFill>
              </a:rPr>
              <a:t>embaralhado de forma aleatória antes da divisão</a:t>
            </a:r>
            <a:r>
              <a:rPr lang="pt-BR" dirty="0"/>
              <a:t>.</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75337" y="3089626"/>
            <a:ext cx="5247434" cy="1665254"/>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p>
          <a:p>
            <a:r>
              <a:rPr lang="pt-BR" dirty="0"/>
              <a:t>O desempenho do modelo pode ser muito diferente dependendo da divisão dos dados.</a:t>
            </a:r>
          </a:p>
          <a:p>
            <a:r>
              <a:rPr lang="pt-BR" b="0" i="0" dirty="0">
                <a:solidFill>
                  <a:srgbClr val="0F0F0F"/>
                </a:solidFill>
                <a:effectLst/>
                <a:latin typeface="Söhne"/>
              </a:rPr>
              <a:t>Além disso, a </a:t>
            </a:r>
            <a:r>
              <a:rPr lang="pt-BR" b="1" i="1" dirty="0">
                <a:solidFill>
                  <a:srgbClr val="002060"/>
                </a:solidFill>
                <a:effectLst/>
                <a:latin typeface="Söhne"/>
              </a:rPr>
              <a:t>divisão única</a:t>
            </a:r>
            <a:r>
              <a:rPr lang="pt-BR" b="0" i="0" dirty="0">
                <a:solidFill>
                  <a:srgbClr val="0F0F0F"/>
                </a:solidFill>
                <a:effectLst/>
                <a:latin typeface="Söhne"/>
              </a:rPr>
              <a:t> pode </a:t>
            </a:r>
            <a:r>
              <a:rPr lang="pt-BR" b="1" i="1" dirty="0">
                <a:solidFill>
                  <a:srgbClr val="002060"/>
                </a:solidFill>
                <a:effectLst/>
                <a:latin typeface="Söhne"/>
              </a:rPr>
              <a:t>não fornecer</a:t>
            </a:r>
            <a:r>
              <a:rPr lang="pt-BR" b="0" i="0" dirty="0">
                <a:solidFill>
                  <a:srgbClr val="0F0F0F"/>
                </a:solidFill>
                <a:effectLst/>
                <a:latin typeface="Söhne"/>
              </a:rPr>
              <a:t> uma </a:t>
            </a:r>
            <a:r>
              <a:rPr lang="pt-BR" b="1" i="1" dirty="0">
                <a:solidFill>
                  <a:srgbClr val="002060"/>
                </a:solidFill>
                <a:effectLst/>
                <a:latin typeface="Söhne"/>
              </a:rPr>
              <a:t>estimativa robusta do desempenho</a:t>
            </a:r>
            <a:r>
              <a:rPr lang="pt-BR" b="0" i="0" dirty="0">
                <a:solidFill>
                  <a:srgbClr val="0F0F0F"/>
                </a:solidFill>
                <a:effectLst/>
                <a:latin typeface="Söhne"/>
              </a:rPr>
              <a:t>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a:t>
            </a:r>
            <a:r>
              <a:rPr lang="pt-BR" b="1" i="1" dirty="0">
                <a:solidFill>
                  <a:srgbClr val="002060"/>
                </a:solidFill>
                <a:latin typeface="Söhne"/>
              </a:rPr>
              <a:t>conjunto de dados é muito grande</a:t>
            </a:r>
            <a:r>
              <a:rPr lang="pt-BR" dirty="0">
                <a:solidFill>
                  <a:srgbClr val="0F0F0F"/>
                </a:solidFill>
                <a:latin typeface="Söhne"/>
              </a:rPr>
              <a:t>, o que </a:t>
            </a:r>
            <a:r>
              <a:rPr lang="pt-BR" b="1" i="1" dirty="0">
                <a:solidFill>
                  <a:srgbClr val="002060"/>
                </a:solidFill>
                <a:latin typeface="Söhne"/>
              </a:rPr>
              <a:t>minimiza estes problemas</a:t>
            </a:r>
            <a:r>
              <a:rPr lang="pt-BR" dirty="0">
                <a:solidFill>
                  <a:srgbClr val="0F0F0F"/>
                </a:solidFill>
                <a:latin typeface="Söhne"/>
              </a:rPr>
              <a:t>.</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3926FA82-F16F-7AE7-534B-5F7CB73CCD08}"/>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4"/>
                <a:stretch>
                  <a:fillRect t="-12500" b="-34375"/>
                </a:stretch>
              </a:blipFill>
            </p:spPr>
            <p:txBody>
              <a:bodyPr/>
              <a:lstStyle/>
              <a:p>
                <a:r>
                  <a:rPr lang="pt-BR">
                    <a:noFill/>
                  </a:rPr>
                  <a:t> </a:t>
                </a:r>
              </a:p>
            </p:txBody>
          </p:sp>
        </mc:Fallback>
      </mc:AlternateContent>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t>
            </a:r>
            <a:r>
              <a:rPr lang="pt-BR" b="1" i="1" dirty="0">
                <a:solidFill>
                  <a:srgbClr val="00B050"/>
                </a:solidFill>
                <a:effectLst/>
                <a:latin typeface="Söhne"/>
              </a:rPr>
              <a:t>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14:m>
                  <m:oMath xmlns:m="http://schemas.openxmlformats.org/officeDocument/2006/math">
                    <m:r>
                      <a:rPr lang="pt-BR" sz="3200" b="1" i="1" smtClean="0">
                        <a:latin typeface="Cambria Math" panose="02040503050406030204" pitchFamily="18" charset="0"/>
                      </a:rPr>
                      <m:t>𝒌</m:t>
                    </m:r>
                  </m:oMath>
                </a14:m>
                <a:r>
                  <a:rPr lang="pt-BR" sz="3200" b="1" dirty="0"/>
                  <a:t> = 5</a:t>
                </a:r>
                <a:endParaRPr lang="en-US" sz="3200" b="1" dirty="0"/>
              </a:p>
            </p:txBody>
          </p:sp>
        </mc:Choice>
        <mc:Fallback xmlns="">
          <p:sp>
            <p:nvSpPr>
              <p:cNvPr id="5" name="CaixaDeTexto 4">
                <a:extLst>
                  <a:ext uri="{FF2B5EF4-FFF2-40B4-BE49-F238E27FC236}">
                    <a16:creationId xmlns:a16="http://schemas.microsoft.com/office/drawing/2014/main" id="{A35580BE-2693-7A2B-E389-307D19EBC7B1}"/>
                  </a:ext>
                </a:extLst>
              </p:cNvPr>
              <p:cNvSpPr txBox="1">
                <a:spLocks noRot="1" noChangeAspect="1" noMove="1" noResize="1" noEditPoints="1" noAdjustHandles="1" noChangeArrowheads="1" noChangeShapeType="1" noTextEdit="1"/>
              </p:cNvSpPr>
              <p:nvPr/>
            </p:nvSpPr>
            <p:spPr>
              <a:xfrm>
                <a:off x="1442175" y="1953195"/>
                <a:ext cx="1360967" cy="584775"/>
              </a:xfrm>
              <a:prstGeom prst="rect">
                <a:avLst/>
              </a:prstGeom>
              <a:blipFill>
                <a:blip r:embed="rId5"/>
                <a:stretch>
                  <a:fillRect t="-12500" b="-34375"/>
                </a:stretch>
              </a:blipFill>
            </p:spPr>
            <p:txBody>
              <a:bodyPr/>
              <a:lstStyle/>
              <a:p>
                <a:r>
                  <a:rPr lang="pt-BR">
                    <a:noFill/>
                  </a:rPr>
                  <a:t> </a:t>
                </a:r>
              </a:p>
            </p:txBody>
          </p:sp>
        </mc:Fallback>
      </mc:AlternateContent>
    </p:spTree>
    <p:extLst>
      <p:ext uri="{BB962C8B-B14F-4D97-AF65-F5344CB8AC3E}">
        <p14:creationId xmlns:p14="http://schemas.microsoft.com/office/powerpoint/2010/main" val="112903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14894</TotalTime>
  <Words>4885</Words>
  <Application>Microsoft Office PowerPoint</Application>
  <PresentationFormat>Widescreen</PresentationFormat>
  <Paragraphs>442</Paragraphs>
  <Slides>24</Slides>
  <Notes>17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Apresentação do PowerPoint</vt:lpstr>
      <vt:lpstr>Apresentação do PowerPoint</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2145</cp:revision>
  <dcterms:created xsi:type="dcterms:W3CDTF">2020-02-17T11:18:32Z</dcterms:created>
  <dcterms:modified xsi:type="dcterms:W3CDTF">2024-05-03T17:11:55Z</dcterms:modified>
</cp:coreProperties>
</file>