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463" r:id="rId3"/>
    <p:sldId id="485" r:id="rId4"/>
    <p:sldId id="487" r:id="rId5"/>
    <p:sldId id="513" r:id="rId6"/>
    <p:sldId id="489" r:id="rId7"/>
    <p:sldId id="488" r:id="rId8"/>
    <p:sldId id="486" r:id="rId9"/>
    <p:sldId id="492" r:id="rId10"/>
    <p:sldId id="493" r:id="rId11"/>
    <p:sldId id="501" r:id="rId12"/>
    <p:sldId id="494" r:id="rId13"/>
    <p:sldId id="490" r:id="rId14"/>
    <p:sldId id="497" r:id="rId15"/>
    <p:sldId id="499" r:id="rId16"/>
    <p:sldId id="500" r:id="rId17"/>
    <p:sldId id="502" r:id="rId18"/>
    <p:sldId id="495" r:id="rId19"/>
    <p:sldId id="514" r:id="rId20"/>
    <p:sldId id="496" r:id="rId21"/>
    <p:sldId id="512" r:id="rId22"/>
    <p:sldId id="504" r:id="rId23"/>
    <p:sldId id="505" r:id="rId24"/>
    <p:sldId id="508" r:id="rId25"/>
    <p:sldId id="510" r:id="rId26"/>
    <p:sldId id="511" r:id="rId27"/>
    <p:sldId id="482" r:id="rId28"/>
    <p:sldId id="317" r:id="rId29"/>
    <p:sldId id="332" r:id="rId30"/>
    <p:sldId id="299" r:id="rId31"/>
    <p:sldId id="285" r:id="rId32"/>
    <p:sldId id="415" r:id="rId33"/>
    <p:sldId id="283" r:id="rId34"/>
    <p:sldId id="274" r:id="rId35"/>
    <p:sldId id="278" r:id="rId36"/>
    <p:sldId id="292" r:id="rId37"/>
    <p:sldId id="498" r:id="rId38"/>
    <p:sldId id="295" r:id="rId39"/>
    <p:sldId id="396" r:id="rId40"/>
    <p:sldId id="484" r:id="rId41"/>
    <p:sldId id="421" r:id="rId42"/>
    <p:sldId id="423" r:id="rId4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10/10/2025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se distancia dele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iterações</a:t>
            </a:r>
            <a:r>
              <a:rPr lang="pt-BR" dirty="0"/>
              <a:t> de treinamento para analisar o aprendizado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7030A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, aumentando e diminuindo.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A984-4C12-5C6B-CD25-7DEBA9A87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85" y="1833803"/>
            <a:ext cx="3585591" cy="230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0793" y="1825624"/>
                <a:ext cx="710610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versões estocásticas do GD,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são mais rápidas e menos complexas computacionalmente que o GDB. </a:t>
                </a:r>
              </a:p>
              <a:p>
                <a:r>
                  <a:rPr lang="pt-BR" dirty="0"/>
                  <a:t>Porém, elas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Devido à estimativa do vetor gradiente.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(i.e., oscilam ao redor dele).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0793" y="1825624"/>
                <a:ext cx="7106108" cy="5032375"/>
              </a:xfrm>
              <a:blipFill>
                <a:blip r:embed="rId2"/>
                <a:stretch>
                  <a:fillRect l="-1544" t="-1937" r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1999DB96-4912-8E62-FC86-88BC7EE4F2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9292" b="2280"/>
          <a:stretch/>
        </p:blipFill>
        <p:spPr>
          <a:xfrm>
            <a:off x="715651" y="2405668"/>
            <a:ext cx="3296575" cy="31184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EFF700-9F19-94D4-EF85-7E68B1E612EC}"/>
              </a:ext>
            </a:extLst>
          </p:cNvPr>
          <p:cNvSpPr txBox="1"/>
          <p:nvPr/>
        </p:nvSpPr>
        <p:spPr>
          <a:xfrm>
            <a:off x="1125268" y="5524107"/>
            <a:ext cx="3047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Gradiente descendente estocástico (SGD)</a:t>
            </a:r>
          </a:p>
        </p:txBody>
      </p:sp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8DD3-AAC8-CEBB-5966-BFE9490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633" y="1825624"/>
            <a:ext cx="7021267" cy="5032375"/>
          </a:xfrm>
        </p:spPr>
        <p:txBody>
          <a:bodyPr>
            <a:normAutofit/>
          </a:bodyPr>
          <a:lstStyle/>
          <a:p>
            <a:r>
              <a:rPr lang="pt-BR" dirty="0"/>
              <a:t>Esses problemas </a:t>
            </a:r>
            <a:r>
              <a:rPr lang="pt-BR" b="1" i="1" dirty="0">
                <a:solidFill>
                  <a:srgbClr val="00B050"/>
                </a:solidFill>
              </a:rPr>
              <a:t>impactam</a:t>
            </a:r>
            <a:r>
              <a:rPr lang="pt-BR" dirty="0"/>
              <a:t> o </a:t>
            </a:r>
            <a:r>
              <a:rPr lang="pt-BR" b="1" i="1" dirty="0">
                <a:solidFill>
                  <a:srgbClr val="00B050"/>
                </a:solidFill>
              </a:rPr>
              <a:t>desempenho do modelo </a:t>
            </a:r>
            <a:r>
              <a:rPr lang="pt-BR" dirty="0"/>
              <a:t>e deixam o </a:t>
            </a:r>
            <a:r>
              <a:rPr lang="pt-BR" b="1" i="1" dirty="0">
                <a:solidFill>
                  <a:srgbClr val="00B050"/>
                </a:solidFill>
              </a:rPr>
              <a:t>treinamento lento </a:t>
            </a:r>
            <a:r>
              <a:rPr lang="pt-BR" dirty="0"/>
              <a:t>e, possivelmente, </a:t>
            </a:r>
            <a:r>
              <a:rPr lang="pt-BR" b="1" i="1" dirty="0">
                <a:solidFill>
                  <a:srgbClr val="00B050"/>
                </a:solidFill>
              </a:rPr>
              <a:t>instável</a:t>
            </a:r>
            <a:r>
              <a:rPr lang="pt-BR" dirty="0"/>
              <a:t>.</a:t>
            </a:r>
          </a:p>
          <a:p>
            <a:r>
              <a:rPr lang="pt-BR" dirty="0"/>
              <a:t>Entretanto, existem </a:t>
            </a:r>
            <a:r>
              <a:rPr lang="pt-BR" b="1" i="1" dirty="0">
                <a:solidFill>
                  <a:srgbClr val="00B050"/>
                </a:solidFill>
              </a:rPr>
              <a:t>técnicas para minimizar </a:t>
            </a:r>
            <a:r>
              <a:rPr lang="pt-BR" dirty="0"/>
              <a:t>esses problemas, deixando essas versões do GD </a:t>
            </a:r>
            <a:r>
              <a:rPr lang="pt-BR" b="1" i="1" dirty="0">
                <a:solidFill>
                  <a:srgbClr val="00B050"/>
                </a:solidFill>
              </a:rPr>
              <a:t>mais comportadas</a:t>
            </a:r>
            <a:r>
              <a:rPr lang="pt-BR" dirty="0"/>
              <a:t>.</a:t>
            </a:r>
          </a:p>
          <a:p>
            <a:r>
              <a:rPr lang="pt-BR" dirty="0"/>
              <a:t>As mais conhecidas envolvem o </a:t>
            </a:r>
            <a:r>
              <a:rPr lang="pt-BR" b="1" i="1" dirty="0">
                <a:solidFill>
                  <a:srgbClr val="7030A0"/>
                </a:solidFill>
              </a:rPr>
              <a:t>ajuste do passo de aprendizagem </a:t>
            </a:r>
            <a:r>
              <a:rPr lang="pt-BR" dirty="0"/>
              <a:t>e/ou do </a:t>
            </a:r>
            <a:r>
              <a:rPr lang="pt-BR" b="1" i="1" dirty="0">
                <a:solidFill>
                  <a:srgbClr val="7030A0"/>
                </a:solidFill>
              </a:rPr>
              <a:t>termo de atualização dos pesos</a:t>
            </a:r>
            <a:r>
              <a:rPr lang="pt-B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0E7D6-CA2A-B280-FAB0-7CB7234F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9292" b="2280"/>
          <a:stretch/>
        </p:blipFill>
        <p:spPr>
          <a:xfrm>
            <a:off x="715651" y="2405668"/>
            <a:ext cx="3296575" cy="31184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3DAE8-8D22-F84F-9F56-58021C456514}"/>
              </a:ext>
            </a:extLst>
          </p:cNvPr>
          <p:cNvSpPr txBox="1"/>
          <p:nvPr/>
        </p:nvSpPr>
        <p:spPr>
          <a:xfrm>
            <a:off x="1125268" y="5524107"/>
            <a:ext cx="3047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Gradiente descendente estocástico (SGD)</a:t>
            </a:r>
          </a:p>
        </p:txBody>
      </p:sp>
    </p:spTree>
    <p:extLst>
      <p:ext uri="{BB962C8B-B14F-4D97-AF65-F5344CB8AC3E}">
        <p14:creationId xmlns:p14="http://schemas.microsoft.com/office/powerpoint/2010/main" val="26582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falamos sobre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 mais simples</a:t>
                </a:r>
                <a:r>
                  <a:rPr lang="pt-BR" dirty="0"/>
                  <a:t> das que veremos,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mas precisamos encontrar os hiperparâmetros</a:t>
                </a:r>
                <a:r>
                  <a:rPr lang="pt-BR" dirty="0"/>
                  <a:t> que dão a taxa ideal de redução do passo de aprendizagem de forma que haja a convergência.</a:t>
                </a:r>
              </a:p>
              <a:p>
                <a:r>
                  <a:rPr lang="pt-BR" dirty="0"/>
                  <a:t>Veremos a seguir um exemplo de como ela funciona.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091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têm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868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Em geral, o passo de aprendizagem é constante, mas pode decair também.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8683" cy="5032375"/>
              </a:xfrm>
              <a:blipFill>
                <a:blip r:embed="rId2"/>
                <a:stretch>
                  <a:fillRect l="-1086" t="-2663" r="-598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diferentes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</a:t>
                </a:r>
                <a:r>
                  <a:rPr lang="pt-BR" b="1" i="1" dirty="0">
                    <a:solidFill>
                      <a:schemeClr val="accent1"/>
                    </a:solidFill>
                  </a:rPr>
                  <a:t>inclinação da superfície</a:t>
                </a:r>
                <a:r>
                  <a:rPr lang="pt-BR" dirty="0"/>
                  <a:t>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do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8477" y="1825624"/>
                <a:ext cx="4104319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observar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 e de atualização.</a:t>
                </a:r>
              </a:p>
            </p:txBody>
          </p:sp>
        </mc:Choice>
        <mc:Fallback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8477" y="1825624"/>
                <a:ext cx="4104319" cy="5032375"/>
              </a:xfrm>
              <a:blipFill>
                <a:blip r:embed="rId8"/>
                <a:stretch>
                  <a:fillRect l="-2671" t="-1937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</a:t>
            </a:r>
            <a:r>
              <a:rPr lang="pt-BR" sz="2800" b="1" i="1" dirty="0">
                <a:solidFill>
                  <a:schemeClr val="accent1"/>
                </a:solidFill>
              </a:rPr>
              <a:t>versões estocásticas do gradiente descendente se estabilizem </a:t>
            </a:r>
            <a:r>
              <a:rPr lang="pt-BR" sz="2800" dirty="0"/>
              <a:t>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</a:t>
            </a:r>
            <a:r>
              <a:rPr lang="pt-BR" dirty="0" err="1"/>
              <a:t>Recordings</a:t>
            </a:r>
            <a:r>
              <a:rPr lang="pt-BR" dirty="0"/>
              <a:t>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 antes,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não nos informa a distância até o ponto de máximo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620ABF-E321-9ABC-ED6E-FB16A8A29981}"/>
              </a:ext>
            </a:extLst>
          </p:cNvPr>
          <p:cNvGrpSpPr/>
          <p:nvPr/>
        </p:nvGrpSpPr>
        <p:grpSpPr>
          <a:xfrm>
            <a:off x="8335688" y="4554187"/>
            <a:ext cx="3469041" cy="2223658"/>
            <a:chOff x="8335688" y="4554187"/>
            <a:chExt cx="3469041" cy="222365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1F07AD3-C43C-3EF3-C1A6-E7B81D86A383}"/>
                </a:ext>
              </a:extLst>
            </p:cNvPr>
            <p:cNvCxnSpPr/>
            <p:nvPr/>
          </p:nvCxnSpPr>
          <p:spPr>
            <a:xfrm>
              <a:off x="8342038" y="4639440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C543EE-CF2A-8C15-6C3D-912147234AE0}"/>
                </a:ext>
              </a:extLst>
            </p:cNvPr>
            <p:cNvCxnSpPr/>
            <p:nvPr/>
          </p:nvCxnSpPr>
          <p:spPr>
            <a:xfrm flipH="1">
              <a:off x="8335688" y="6440677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6562775-18B8-2006-043A-F9B18C8C454A}"/>
                    </a:ext>
                  </a:extLst>
                </p:cNvPr>
                <p:cNvSpPr/>
                <p:nvPr/>
              </p:nvSpPr>
              <p:spPr>
                <a:xfrm>
                  <a:off x="8407930" y="4554187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6562775-18B8-2006-043A-F9B18C8C4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930" y="4554187"/>
                  <a:ext cx="7532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FB7A30-F8C3-1274-E38B-5CA9B319A418}"/>
                </a:ext>
              </a:extLst>
            </p:cNvPr>
            <p:cNvSpPr/>
            <p:nvPr/>
          </p:nvSpPr>
          <p:spPr>
            <a:xfrm>
              <a:off x="10777131" y="6131514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4FAE4C-636D-E13D-07E0-532FEF9CBD06}"/>
                </a:ext>
              </a:extLst>
            </p:cNvPr>
            <p:cNvGrpSpPr/>
            <p:nvPr/>
          </p:nvGrpSpPr>
          <p:grpSpPr>
            <a:xfrm rot="1423444">
              <a:off x="8401580" y="5433605"/>
              <a:ext cx="2422570" cy="464820"/>
              <a:chOff x="4856408" y="5438056"/>
              <a:chExt cx="2422570" cy="464820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E8EC5AB-93C0-B973-26F3-8DDD17A9B33B}"/>
                  </a:ext>
                </a:extLst>
              </p:cNvPr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E928966C-A824-A2F4-887E-862DC688257A}"/>
                  </a:ext>
                </a:extLst>
              </p:cNvPr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reeform 34">
                <a:extLst>
                  <a:ext uri="{FF2B5EF4-FFF2-40B4-BE49-F238E27FC236}">
                    <a16:creationId xmlns:a16="http://schemas.microsoft.com/office/drawing/2014/main" id="{D08047DA-2B02-297D-3278-FF44AE4F8AE3}"/>
                  </a:ext>
                </a:extLst>
              </p:cNvPr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Freeform 35">
                <a:extLst>
                  <a:ext uri="{FF2B5EF4-FFF2-40B4-BE49-F238E27FC236}">
                    <a16:creationId xmlns:a16="http://schemas.microsoft.com/office/drawing/2014/main" id="{FA856DD1-6465-F1A3-560E-43AFCAAF97A8}"/>
                  </a:ext>
                </a:extLst>
              </p:cNvPr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Freeform 37">
                <a:extLst>
                  <a:ext uri="{FF2B5EF4-FFF2-40B4-BE49-F238E27FC236}">
                    <a16:creationId xmlns:a16="http://schemas.microsoft.com/office/drawing/2014/main" id="{8998C0C6-0D11-1511-B6BF-56A141C484A7}"/>
                  </a:ext>
                </a:extLst>
              </p:cNvPr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reeform 38">
                <a:extLst>
                  <a:ext uri="{FF2B5EF4-FFF2-40B4-BE49-F238E27FC236}">
                    <a16:creationId xmlns:a16="http://schemas.microsoft.com/office/drawing/2014/main" id="{2D32C797-DDEC-6196-C4B2-48A37B3F489E}"/>
                  </a:ext>
                </a:extLst>
              </p:cNvPr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vetor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do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que é sempre um valor maior do que zero.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1937" r="-2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3DEB1-E32D-5111-52A9-A936D5B1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4"/>
            <a:ext cx="6466789" cy="5032375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passo de aprendizagem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controla o quão "grande" ou "pequena"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é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chemeClr val="accent2"/>
                </a:solidFill>
                <a:effectLst/>
              </a:rPr>
              <a:t>atualização</a:t>
            </a:r>
            <a:r>
              <a:rPr lang="pt-BR" b="1" i="1" dirty="0">
                <a:solidFill>
                  <a:srgbClr val="00B050"/>
                </a:solidFill>
                <a:effectLst/>
              </a:rPr>
              <a:t> aplicada aos pesos </a:t>
            </a:r>
            <a:r>
              <a:rPr lang="pt-BR" b="0" i="0" dirty="0">
                <a:effectLst/>
              </a:rPr>
              <a:t>do modelo em cada iteração do processo de treinamento.</a:t>
            </a:r>
          </a:p>
          <a:p>
            <a:r>
              <a:rPr lang="pt-BR" dirty="0"/>
              <a:t>Ou seja, ele determina o </a:t>
            </a:r>
            <a:r>
              <a:rPr lang="pt-BR" b="1" i="1" dirty="0">
                <a:solidFill>
                  <a:schemeClr val="accent2"/>
                </a:solidFill>
              </a:rPr>
              <a:t>tamanho do passo</a:t>
            </a:r>
            <a:r>
              <a:rPr lang="pt-BR" b="1" i="1" dirty="0">
                <a:solidFill>
                  <a:srgbClr val="00B050"/>
                </a:solidFill>
              </a:rPr>
              <a:t> dado na direção oposta à indicada pelo vetor gradiente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FF0000"/>
                </a:solidFill>
                <a:effectLst/>
              </a:rPr>
              <a:t>Porém, qual deve ser </a:t>
            </a:r>
            <a:r>
              <a:rPr lang="pt-BR" b="1" i="1" dirty="0">
                <a:solidFill>
                  <a:srgbClr val="FF0000"/>
                </a:solidFill>
              </a:rPr>
              <a:t>o tamanho desse passo?</a:t>
            </a:r>
            <a:endParaRPr lang="pt-BR" b="1" i="1" dirty="0">
              <a:solidFill>
                <a:srgbClr val="FF0000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</a:t>
                </a:r>
                <a:r>
                  <a:rPr lang="pt-BR" b="1" i="1"/>
                  <a:t>manual</a:t>
                </a:r>
                <a:r>
                  <a:rPr lang="pt-BR"/>
                  <a:t>):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</a:rPr>
                  <a:t>Passos muito curtos</a:t>
                </a:r>
                <a:r>
                  <a:rPr lang="pt-BR" dirty="0"/>
                  <a:t>, fazem com que o algoritmo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caminhe vagarosamente em direção ao mínimo global da 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19994</TotalTime>
  <Words>5068</Words>
  <Application>Microsoft Office PowerPoint</Application>
  <PresentationFormat>Widescreen</PresentationFormat>
  <Paragraphs>366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PowerPoint Presentation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2394</cp:revision>
  <dcterms:created xsi:type="dcterms:W3CDTF">2020-02-17T11:18:32Z</dcterms:created>
  <dcterms:modified xsi:type="dcterms:W3CDTF">2025-10-10T20:04:13Z</dcterms:modified>
</cp:coreProperties>
</file>