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9" r:id="rId2"/>
    <p:sldId id="443" r:id="rId3"/>
    <p:sldId id="492" r:id="rId4"/>
    <p:sldId id="490" r:id="rId5"/>
    <p:sldId id="553" r:id="rId6"/>
    <p:sldId id="555" r:id="rId7"/>
    <p:sldId id="491" r:id="rId8"/>
    <p:sldId id="559" r:id="rId9"/>
    <p:sldId id="560" r:id="rId10"/>
    <p:sldId id="561" r:id="rId11"/>
    <p:sldId id="562" r:id="rId12"/>
    <p:sldId id="556" r:id="rId13"/>
    <p:sldId id="565" r:id="rId14"/>
    <p:sldId id="564" r:id="rId15"/>
    <p:sldId id="566" r:id="rId16"/>
    <p:sldId id="567" r:id="rId17"/>
    <p:sldId id="563" r:id="rId18"/>
    <p:sldId id="568" r:id="rId19"/>
    <p:sldId id="569" r:id="rId20"/>
    <p:sldId id="571" r:id="rId21"/>
    <p:sldId id="572" r:id="rId22"/>
    <p:sldId id="573" r:id="rId23"/>
    <p:sldId id="423" r:id="rId24"/>
    <p:sldId id="424" r:id="rId25"/>
    <p:sldId id="580" r:id="rId26"/>
    <p:sldId id="570" r:id="rId27"/>
    <p:sldId id="582" r:id="rId28"/>
    <p:sldId id="583" r:id="rId29"/>
    <p:sldId id="581" r:id="rId30"/>
    <p:sldId id="584" r:id="rId31"/>
    <p:sldId id="585" r:id="rId32"/>
    <p:sldId id="441" r:id="rId33"/>
    <p:sldId id="317" r:id="rId34"/>
    <p:sldId id="465" r:id="rId35"/>
    <p:sldId id="446" r:id="rId36"/>
    <p:sldId id="438" r:id="rId37"/>
    <p:sldId id="440" r:id="rId38"/>
    <p:sldId id="574" r:id="rId39"/>
    <p:sldId id="437" r:id="rId40"/>
    <p:sldId id="442" r:id="rId41"/>
    <p:sldId id="575" r:id="rId42"/>
    <p:sldId id="444" r:id="rId43"/>
    <p:sldId id="445" r:id="rId44"/>
    <p:sldId id="447" r:id="rId45"/>
    <p:sldId id="577" r:id="rId46"/>
    <p:sldId id="578" r:id="rId47"/>
    <p:sldId id="579" r:id="rId48"/>
    <p:sldId id="299" r:id="rId49"/>
    <p:sldId id="552" r:id="rId50"/>
    <p:sldId id="525" r:id="rId51"/>
    <p:sldId id="558" r:id="rId52"/>
    <p:sldId id="272" r:id="rId53"/>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889" autoAdjust="0"/>
  </p:normalViewPr>
  <p:slideViewPr>
    <p:cSldViewPr snapToGrid="0">
      <p:cViewPr varScale="1">
        <p:scale>
          <a:sx n="102" d="100"/>
          <a:sy n="102" d="100"/>
        </p:scale>
        <p:origin x="8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15/09/2023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stocastic_gradient_descent_with_figures.ipynb"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mini_batch_gradient_descent_with_figures.ipynb"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6.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7.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Choice>
        <mc:Fallback xmlns="">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r>
                  <a:rPr lang="pt-BR" i="0">
                    <a:latin typeface="Cambria Math" panose="02040503050406030204" pitchFamily="18" charset="0"/>
                  </a:rPr>
                  <a:t>𝑓(𝑥_0,𝑥_1,…,𝑥_𝐾 )</a:t>
                </a:r>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817403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14</a:t>
            </a:fld>
            <a:endParaRPr lang="nl-BE"/>
          </a:p>
        </p:txBody>
      </p:sp>
    </p:spTree>
    <p:extLst>
      <p:ext uri="{BB962C8B-B14F-4D97-AF65-F5344CB8AC3E}">
        <p14:creationId xmlns:p14="http://schemas.microsoft.com/office/powerpoint/2010/main" val="1614115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3528918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16</a:t>
            </a:fld>
            <a:endParaRPr lang="nl-BE"/>
          </a:p>
        </p:txBody>
      </p:sp>
    </p:spTree>
    <p:extLst>
      <p:ext uri="{BB962C8B-B14F-4D97-AF65-F5344CB8AC3E}">
        <p14:creationId xmlns:p14="http://schemas.microsoft.com/office/powerpoint/2010/main" val="1422102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Gradiente Descendente (GD) é um algoritmo de otimização iterativo e genérico capaz de encontrar soluções ideais para uma ampla gama de problemas. </a:t>
            </a:r>
          </a:p>
          <a:p>
            <a:endParaRPr lang="pt-BR" dirty="0"/>
          </a:p>
          <a:p>
            <a:r>
              <a:rPr lang="pt-BR" dirty="0"/>
              <a:t>Métodos iterativos de otimização são usados toda a parte de Aprendizado de Máquina. </a:t>
            </a:r>
          </a:p>
          <a:p>
            <a:endParaRPr lang="pt-BR" dirty="0"/>
          </a:p>
          <a:p>
            <a:r>
              <a:rPr lang="pt-BR" dirty="0"/>
              <a:t>A ideia geral do GD</a:t>
            </a:r>
            <a:r>
              <a:rPr lang="pt-BR" baseline="0" dirty="0"/>
              <a:t> </a:t>
            </a:r>
            <a:r>
              <a:rPr lang="pt-BR" dirty="0"/>
              <a:t>é ajustar os parâmetros iterativamente, a fim de minimizar uma função de custo.</a:t>
            </a:r>
          </a:p>
          <a:p>
            <a:endParaRPr lang="pt-BR" dirty="0"/>
          </a:p>
          <a:p>
            <a:r>
              <a:rPr lang="pt-BR" dirty="0"/>
              <a:t>Para algoritmos que utilizam o Gradiente Descendente para otimizar os parâmetros do modelo, todas as funções devem ser diferenciáveis.</a:t>
            </a:r>
          </a:p>
          <a:p>
            <a:endParaRPr lang="pt-BR" dirty="0"/>
          </a:p>
          <a:p>
            <a:r>
              <a:rPr lang="pt-BR" dirty="0"/>
              <a:t>O Gradiente descendente é utilizado em vários problemas de aprendizado de máquina.</a:t>
            </a:r>
          </a:p>
          <a:p>
            <a:endParaRPr lang="en-US" dirty="0"/>
          </a:p>
          <a:p>
            <a:r>
              <a:rPr lang="en-US" dirty="0" err="1"/>
              <a:t>Não</a:t>
            </a:r>
            <a:r>
              <a:rPr lang="en-US" dirty="0"/>
              <a:t> </a:t>
            </a:r>
            <a:r>
              <a:rPr lang="en-US" dirty="0" err="1"/>
              <a:t>precisa</a:t>
            </a:r>
            <a:r>
              <a:rPr lang="en-US" baseline="0" dirty="0"/>
              <a:t> se </a:t>
            </a:r>
            <a:r>
              <a:rPr lang="en-US" baseline="0" dirty="0" err="1"/>
              <a:t>preocupar</a:t>
            </a:r>
            <a:r>
              <a:rPr lang="en-US" baseline="0" dirty="0"/>
              <a:t> com </a:t>
            </a:r>
            <a:r>
              <a:rPr lang="en-US" baseline="0" dirty="0" err="1"/>
              <a:t>matrizes</a:t>
            </a:r>
            <a:r>
              <a:rPr lang="en-US" baseline="0" dirty="0"/>
              <a:t> mal-</a:t>
            </a:r>
            <a:r>
              <a:rPr lang="en-US" baseline="0" dirty="0" err="1"/>
              <a:t>condicionadas</a:t>
            </a:r>
            <a:r>
              <a:rPr lang="en-US" baseline="0" dirty="0"/>
              <a:t>, </a:t>
            </a:r>
            <a:r>
              <a:rPr lang="en-US" baseline="0" dirty="0" err="1"/>
              <a:t>ou</a:t>
            </a:r>
            <a:r>
              <a:rPr lang="en-US" baseline="0" dirty="0"/>
              <a:t> </a:t>
            </a:r>
            <a:r>
              <a:rPr lang="en-US" baseline="0" dirty="0" err="1"/>
              <a:t>seja</a:t>
            </a:r>
            <a:r>
              <a:rPr lang="en-US" baseline="0" dirty="0"/>
              <a:t>, com </a:t>
            </a:r>
            <a:r>
              <a:rPr lang="en-US" baseline="0" dirty="0" err="1"/>
              <a:t>determinante</a:t>
            </a:r>
            <a:r>
              <a:rPr lang="en-US" baseline="0" dirty="0"/>
              <a:t> </a:t>
            </a:r>
            <a:r>
              <a:rPr lang="en-US" baseline="0" dirty="0" err="1"/>
              <a:t>próximo</a:t>
            </a:r>
            <a:r>
              <a:rPr lang="en-US" baseline="0" dirty="0"/>
              <a:t> de zero pois </a:t>
            </a:r>
            <a:r>
              <a:rPr lang="en-US" baseline="0" dirty="0" err="1"/>
              <a:t>não</a:t>
            </a:r>
            <a:r>
              <a:rPr lang="en-US" baseline="0" dirty="0"/>
              <a:t> </a:t>
            </a:r>
            <a:r>
              <a:rPr lang="en-US" baseline="0" dirty="0" err="1"/>
              <a:t>precisamos</a:t>
            </a:r>
            <a:r>
              <a:rPr lang="en-US" baseline="0" dirty="0"/>
              <a:t> inverter </a:t>
            </a:r>
            <a:r>
              <a:rPr lang="en-US" baseline="0" dirty="0" err="1"/>
              <a:t>matrizes</a:t>
            </a:r>
            <a:r>
              <a:rPr lang="en-US" baseline="0" dirty="0"/>
              <a:t>.</a:t>
            </a:r>
          </a:p>
          <a:p>
            <a:endParaRPr lang="en-US" baseline="0" dirty="0"/>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19</a:t>
            </a:fld>
            <a:endParaRPr lang="nl-BE"/>
          </a:p>
        </p:txBody>
      </p:sp>
    </p:spTree>
    <p:extLst>
      <p:ext uri="{BB962C8B-B14F-4D97-AF65-F5344CB8AC3E}">
        <p14:creationId xmlns:p14="http://schemas.microsoft.com/office/powerpoint/2010/main" val="3970800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noProof="0" dirty="0"/>
              <a:t>Inicializa as pesos</a:t>
            </a:r>
            <a:r>
              <a:rPr lang="pt-BR" baseline="0" noProof="0" dirty="0"/>
              <a:t>, a, em um ponto aleatório do espaço de pesos e, então, os atualiza na direção oposta a do gradiente até que algum critério de convergência seja atingido, indicando que o mínimo global ou um mínimo local da função de erro/custo foi encontrado.</a:t>
            </a:r>
            <a:endParaRPr lang="pt-BR" noProof="0" dirty="0"/>
          </a:p>
          <a:p>
            <a:endParaRPr lang="pt-BR" noProof="0" dirty="0"/>
          </a:p>
          <a:p>
            <a:r>
              <a:rPr lang="pt-BR" noProof="0" dirty="0"/>
              <a:t>Taxa de aprendizado</a:t>
            </a:r>
            <a:r>
              <a:rPr lang="pt-BR" baseline="0" noProof="0" dirty="0"/>
              <a:t>: tamanho dos passos/deslocamento dado na direção oposta ao gradiente.</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21</a:t>
            </a:fld>
            <a:endParaRPr lang="nl-BE"/>
          </a:p>
        </p:txBody>
      </p:sp>
    </p:spTree>
    <p:extLst>
      <p:ext uri="{BB962C8B-B14F-4D97-AF65-F5344CB8AC3E}">
        <p14:creationId xmlns:p14="http://schemas.microsoft.com/office/powerpoint/2010/main" val="512168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As três versões do Gradiente Descendente são:</a:t>
            </a:r>
          </a:p>
          <a:p>
            <a:pPr algn="l">
              <a:buFont typeface="+mj-lt"/>
              <a:buAutoNum type="arabicPeriod"/>
            </a:pPr>
            <a:r>
              <a:rPr lang="pt-BR" b="0" i="0" dirty="0">
                <a:solidFill>
                  <a:srgbClr val="374151"/>
                </a:solidFill>
                <a:effectLst/>
                <a:latin typeface="Söhne"/>
              </a:rPr>
              <a:t>Gradiente Descendente de Lote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todos os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todos os exemplos do conjunto de treinamento.</a:t>
            </a:r>
          </a:p>
          <a:p>
            <a:pPr algn="l">
              <a:buFont typeface="Arial" panose="020B0604020202020204" pitchFamily="34" charset="0"/>
              <a:buChar char="•"/>
            </a:pPr>
            <a:r>
              <a:rPr lang="pt-BR" b="0" i="0" dirty="0">
                <a:solidFill>
                  <a:srgbClr val="374151"/>
                </a:solidFill>
                <a:effectLst/>
                <a:latin typeface="Söhne"/>
              </a:rPr>
              <a:t>Pode ser lento em conjuntos de treinamento muito grandes, pois requer o cálculo do gradiente para todo o conjunto a cada iteração.</a:t>
            </a:r>
          </a:p>
          <a:p>
            <a:pPr algn="l">
              <a:buFont typeface="+mj-lt"/>
              <a:buAutoNum type="arabicPeriod" startAt="2"/>
            </a:pPr>
            <a:r>
              <a:rPr lang="pt-BR" b="0" i="0" dirty="0">
                <a:solidFill>
                  <a:srgbClr val="374151"/>
                </a:solidFill>
                <a:effectLst/>
                <a:latin typeface="Söhne"/>
              </a:rPr>
              <a:t>Gradiente Descendente Estocástico (</a:t>
            </a:r>
            <a:r>
              <a:rPr lang="pt-BR" b="0" i="0" dirty="0" err="1">
                <a:solidFill>
                  <a:srgbClr val="374151"/>
                </a:solidFill>
                <a:effectLst/>
                <a:latin typeface="Söhne"/>
              </a:rPr>
              <a:t>Stochastic</a:t>
            </a:r>
            <a:r>
              <a:rPr lang="pt-BR" b="0" i="0" dirty="0">
                <a:solidFill>
                  <a:srgbClr val="374151"/>
                </a:solidFill>
                <a:effectLst/>
                <a:latin typeface="Söhne"/>
              </a:rPr>
              <a:t>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 SGD):</a:t>
            </a:r>
          </a:p>
          <a:p>
            <a:pPr algn="l">
              <a:buFont typeface="Arial" panose="020B0604020202020204" pitchFamily="34" charset="0"/>
              <a:buChar char="•"/>
            </a:pPr>
            <a:r>
              <a:rPr lang="pt-BR" b="0" i="0" dirty="0">
                <a:solidFill>
                  <a:srgbClr val="374151"/>
                </a:solidFill>
                <a:effectLst/>
                <a:latin typeface="Söhne"/>
              </a:rPr>
              <a:t>Calcula o gradiente da função de erro para um único exemplo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cada exemplo processado.</a:t>
            </a:r>
          </a:p>
          <a:p>
            <a:pPr algn="l">
              <a:buFont typeface="Arial" panose="020B0604020202020204" pitchFamily="34" charset="0"/>
              <a:buChar char="•"/>
            </a:pPr>
            <a:r>
              <a:rPr lang="pt-BR" b="0" i="0" dirty="0">
                <a:solidFill>
                  <a:srgbClr val="374151"/>
                </a:solidFill>
                <a:effectLst/>
                <a:latin typeface="Söhne"/>
              </a:rPr>
              <a:t>Mais rápido que o Gradiente Descendente de Lote, mas a variação na atualização pode tornar a convergência mais irregular.</a:t>
            </a:r>
          </a:p>
          <a:p>
            <a:pPr algn="l">
              <a:buFont typeface="+mj-lt"/>
              <a:buAutoNum type="arabicPeriod" startAt="3"/>
            </a:pPr>
            <a:r>
              <a:rPr lang="pt-BR" b="0" i="0" dirty="0">
                <a:solidFill>
                  <a:srgbClr val="374151"/>
                </a:solidFill>
                <a:effectLst/>
                <a:latin typeface="Söhne"/>
              </a:rPr>
              <a:t>Gradiente Descendente em Mini-Lotes (Mini-batch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um pequeno grupo (</a:t>
            </a:r>
            <a:r>
              <a:rPr lang="pt-BR" b="0" i="0" dirty="0" err="1">
                <a:solidFill>
                  <a:srgbClr val="374151"/>
                </a:solidFill>
                <a:effectLst/>
                <a:latin typeface="Söhne"/>
              </a:rPr>
              <a:t>mini-lote</a:t>
            </a:r>
            <a:r>
              <a:rPr lang="pt-BR" b="0" i="0" dirty="0">
                <a:solidFill>
                  <a:srgbClr val="374151"/>
                </a:solidFill>
                <a:effectLst/>
                <a:latin typeface="Söhne"/>
              </a:rPr>
              <a:t>) de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cada </a:t>
            </a:r>
            <a:r>
              <a:rPr lang="pt-BR" b="0" i="0" dirty="0" err="1">
                <a:solidFill>
                  <a:srgbClr val="374151"/>
                </a:solidFill>
                <a:effectLst/>
                <a:latin typeface="Söhne"/>
              </a:rPr>
              <a:t>mini-lote</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Combina as vantagens do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e do SGD, sendo mais rápido que o Batch e mais estável que o SGD.</a:t>
            </a:r>
          </a:p>
          <a:p>
            <a:pPr algn="l"/>
            <a:r>
              <a:rPr lang="pt-BR" b="0" i="0" dirty="0">
                <a:solidFill>
                  <a:srgbClr val="374151"/>
                </a:solidFill>
                <a:effectLst/>
                <a:latin typeface="Söhne"/>
              </a:rPr>
              <a:t>Em todas as versões, o objetivo é ajustar os parâmetros do modelo de forma a minimizar a função de erro, levando a melhores previsões e desempenho do modelo. A escolha da versão mais adequada depende do tamanho do conjunto de treinamento, das características do problema e dos recursos computacionais disponíveis. Cada versão do Gradiente Descendente tem suas vantagens e desvantagens, e a seleção adequada pode impactar no tempo de treinamento e na eficácia do modelo.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1417627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t>https://colab.research.google.com/github/zz4fap/t319_aprendizado_de_maquina/blob/main/notebooks/regression/gd_versions/exemplo_gradiente_descendente_em_batelada.ipynb</a:t>
            </a:r>
          </a:p>
          <a:p>
            <a:endParaRPr lang="pt-BR" b="0" i="0" dirty="0"/>
          </a:p>
          <a:p>
            <a:endParaRPr lang="pt-BR" b="0" i="0" dirty="0"/>
          </a:p>
          <a:p>
            <a:endParaRPr lang="pt-BR" b="1" dirty="0"/>
          </a:p>
          <a:p>
            <a:endParaRPr lang="pt-BR" b="1" dirty="0"/>
          </a:p>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t>
            </a:r>
            <a:r>
              <a:rPr lang="pt-BR" b="1" i="1" dirty="0"/>
              <a:t>aleatória</a:t>
            </a:r>
            <a:r>
              <a:rPr lang="pt-BR" dirty="0"/>
              <a:t>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a:t>
            </a:r>
            <a:r>
              <a:rPr lang="pt-BR" dirty="0" err="1"/>
              <a:t>mini-batches</a:t>
            </a:r>
            <a:r>
              <a:rPr lang="pt-BR" dirty="0"/>
              <a:t>.</a:t>
            </a:r>
          </a:p>
          <a:p>
            <a:endParaRPr lang="pt-BR" dirty="0"/>
          </a:p>
          <a:p>
            <a:r>
              <a:rPr lang="pt-BR" b="1" dirty="0"/>
              <a:t>Época</a:t>
            </a:r>
          </a:p>
          <a:p>
            <a:r>
              <a:rPr lang="pt-BR" dirty="0"/>
              <a:t>Uma época é quando</a:t>
            </a:r>
            <a:r>
              <a:rPr lang="pt-BR" baseline="0" dirty="0"/>
              <a:t> todo o</a:t>
            </a:r>
            <a:r>
              <a:rPr lang="pt-BR" dirty="0"/>
              <a:t> conjunto de dados</a:t>
            </a:r>
            <a:r>
              <a:rPr lang="pt-BR" baseline="0" dirty="0"/>
              <a:t> (exemplos) de treinamento é utilizado no treinamento do modelo, ou seja, apresentado ao modelo.</a:t>
            </a:r>
          </a:p>
          <a:p>
            <a:endParaRPr lang="pt-BR" dirty="0"/>
          </a:p>
          <a:p>
            <a:r>
              <a:rPr lang="pt-BR" b="1" dirty="0"/>
              <a:t>Iterações</a:t>
            </a:r>
          </a:p>
          <a:p>
            <a:r>
              <a:rPr lang="pt-BR" dirty="0"/>
              <a:t>Iteração</a:t>
            </a:r>
            <a:r>
              <a:rPr lang="pt-BR" baseline="0" dirty="0"/>
              <a:t> corresponde a um batch (podendo ser de 1 ou MB amostras) apresentado ao modelo.</a:t>
            </a:r>
            <a:endParaRPr lang="pt-BR" dirty="0"/>
          </a:p>
          <a:p>
            <a:r>
              <a:rPr lang="pt-BR" dirty="0"/>
              <a:t>Conta o número de batches necessários para concluir uma época, caso cada batch</a:t>
            </a:r>
            <a:r>
              <a:rPr lang="pt-BR" baseline="0" dirty="0"/>
              <a:t> seja menor do que o conjunto de treinamento</a:t>
            </a:r>
            <a:r>
              <a:rPr lang="pt-BR" dirty="0"/>
              <a:t>.</a:t>
            </a:r>
          </a:p>
          <a:p>
            <a:endParaRPr lang="pt-BR" dirty="0"/>
          </a:p>
          <a:p>
            <a:r>
              <a:rPr lang="pt-BR" b="1" dirty="0"/>
              <a:t>Tamanho do batch</a:t>
            </a:r>
          </a:p>
          <a:p>
            <a:r>
              <a:rPr lang="pt-BR" dirty="0"/>
              <a:t>Número total de exemplos de treinamento presentes em um único batch que será utilizado</a:t>
            </a:r>
            <a:r>
              <a:rPr lang="pt-BR" baseline="0" dirty="0"/>
              <a:t> durante uma iteração de treinamento</a:t>
            </a:r>
            <a:r>
              <a:rPr lang="pt-BR" dirty="0"/>
              <a:t>.</a:t>
            </a:r>
          </a:p>
          <a:p>
            <a:r>
              <a:rPr lang="pt-BR" dirty="0"/>
              <a:t>Se um batch conter</a:t>
            </a:r>
            <a:r>
              <a:rPr lang="pt-BR" baseline="0" dirty="0"/>
              <a:t> todos os exemplos de treinamento então cada iteração é igual a uma época.</a:t>
            </a:r>
            <a:endParaRPr lang="pt-BR" dirty="0"/>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26</a:t>
            </a:fld>
            <a:endParaRPr lang="nl-BE"/>
          </a:p>
        </p:txBody>
      </p:sp>
    </p:spTree>
    <p:extLst>
      <p:ext uri="{BB962C8B-B14F-4D97-AF65-F5344CB8AC3E}">
        <p14:creationId xmlns:p14="http://schemas.microsoft.com/office/powerpoint/2010/main" val="1297856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https://colab.research.google.com/github/zz4fap/t319_aprendizado_de_maquina/blob/main/notebooks/regression/gd_versions/stocastic_gradient_descent_with_figures.ipynb</a:t>
            </a:r>
            <a:endParaRPr lang="pt-BR" dirty="0"/>
          </a:p>
          <a:p>
            <a:endParaRPr lang="pt-BR" dirty="0"/>
          </a:p>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a:t>O insight por trás do gradiente descendente estocástico é que o gradiente é uma esperança, ou seja, uma média. Portanto,</a:t>
            </a:r>
            <a:r>
              <a:rPr lang="pt-BR" sz="1200" b="0" baseline="0" dirty="0"/>
              <a:t> a</a:t>
            </a:r>
            <a:r>
              <a:rPr lang="pt-BR" sz="1200" b="0" dirty="0"/>
              <a:t> esperança pode ser estimada aproximadamente usando um pequeno conjunto de exemplos.</a:t>
            </a:r>
            <a:endParaRPr lang="pt-BR" sz="1200" b="1" dirty="0"/>
          </a:p>
          <a:p>
            <a:endParaRPr lang="pt-BR" sz="1200" b="1" dirty="0"/>
          </a:p>
          <a:p>
            <a:r>
              <a:rPr lang="pt-BR" sz="1200" b="0" dirty="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ruidosas, enquanto os </a:t>
            </a:r>
            <a:r>
              <a:rPr lang="pt-BR" sz="1200" b="0" dirty="0" err="1"/>
              <a:t>minibatches</a:t>
            </a:r>
            <a:r>
              <a:rPr lang="pt-BR" sz="1200" b="0" dirty="0"/>
              <a:t> tendem a amenizar</a:t>
            </a:r>
            <a:r>
              <a:rPr lang="pt-BR" sz="1200" b="0" baseline="0" dirty="0"/>
              <a:t> o</a:t>
            </a:r>
            <a:r>
              <a:rPr lang="pt-BR" sz="1200" b="0" dirty="0"/>
              <a:t> ruído de saída. Assim, a quantidade de solavanco é reduzida ao se usar </a:t>
            </a:r>
            <a:r>
              <a:rPr lang="pt-BR" sz="1200" b="0" dirty="0" err="1"/>
              <a:t>minibatches</a:t>
            </a:r>
            <a:r>
              <a:rPr lang="pt-BR" sz="1200" b="0" dirty="0"/>
              <a:t>. Um bom equilíbrio é alcançado quando o tamanho do </a:t>
            </a:r>
            <a:r>
              <a:rPr lang="pt-BR" sz="1200" b="0" dirty="0" err="1"/>
              <a:t>minibatch</a:t>
            </a:r>
            <a:r>
              <a:rPr lang="pt-BR" sz="1200" b="0" dirty="0"/>
              <a:t> é pequeno o suficiente para evitar alguns dos mínimos locais ruins, mas grande o suficiente para não evitar os mínimos globais ou mínimos locais de melhor desempenho.</a:t>
            </a:r>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28</a:t>
            </a:fld>
            <a:endParaRPr lang="nl-BE"/>
          </a:p>
        </p:txBody>
      </p:sp>
    </p:spTree>
    <p:extLst>
      <p:ext uri="{BB962C8B-B14F-4D97-AF65-F5344CB8AC3E}">
        <p14:creationId xmlns:p14="http://schemas.microsoft.com/office/powerpoint/2010/main" val="2747860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https://colab.research.google.com/github/zz4fap/t319_aprendizado_de_maquina/blob/main/notebooks/regression/gd_versions/mini_batch_gradient_descent_with_figures.ipynb</a:t>
            </a:r>
            <a:endParaRPr lang="pt-BR" dirty="0"/>
          </a:p>
          <a:p>
            <a:endParaRPr lang="pt-BR" dirty="0"/>
          </a:p>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aleatória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a:t>
            </a:r>
            <a:r>
              <a:rPr lang="pt-BR" dirty="0" err="1"/>
              <a:t>mini-batches</a:t>
            </a:r>
            <a:r>
              <a:rPr lang="pt-BR" dirty="0"/>
              <a:t>.</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O insight por trás do gradiente descendente estocástico é que o gradiente é uma esperança, ou seja, uma média. Portanto,</a:t>
            </a:r>
            <a:r>
              <a:rPr lang="pt-BR" b="0" baseline="0" dirty="0"/>
              <a:t> a</a:t>
            </a:r>
            <a:r>
              <a:rPr lang="pt-BR" b="0" dirty="0"/>
              <a:t> esperança pode ser estimada aproximadamente usando um pequeno conjunto de exemplos.</a:t>
            </a:r>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30</a:t>
            </a:fld>
            <a:endParaRPr lang="nl-BE"/>
          </a:p>
        </p:txBody>
      </p:sp>
    </p:spTree>
    <p:extLst>
      <p:ext uri="{BB962C8B-B14F-4D97-AF65-F5344CB8AC3E}">
        <p14:creationId xmlns:p14="http://schemas.microsoft.com/office/powerpoint/2010/main" val="850390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2627841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 </a:t>
            </a:r>
            <a:r>
              <a:rPr lang="pt-BR" u="none" dirty="0"/>
              <a:t>https://mybinder.org/v2/gh/zz4fap/t319_aprendizado_de_maquina/main?filepath=notebooks%2Fregression%2Fgd_versions%2F</a:t>
            </a:r>
            <a:r>
              <a:rPr lang="pt-BR" dirty="0"/>
              <a:t>mini_batch_gradient_descent_with_figures.ipynb</a:t>
            </a:r>
          </a:p>
          <a:p>
            <a:endParaRPr lang="pt-BR" dirty="0"/>
          </a:p>
          <a:p>
            <a:r>
              <a:rPr lang="pt-BR" b="1" dirty="0"/>
              <a:t>Exemplo: </a:t>
            </a:r>
            <a:r>
              <a:rPr lang="pt-BR" dirty="0"/>
              <a:t>https://colab.research.google.com/github/zz4fap/t319_aprendizado_de_maquina/blob/main/notebooks/regression/gd_versions/mini_batch_gradient_descent_with_figures.ipynb</a:t>
            </a:r>
          </a:p>
          <a:p>
            <a:endParaRPr lang="pt-BR" dirty="0"/>
          </a:p>
          <a:p>
            <a:r>
              <a:rPr lang="pt-BR" b="1" dirty="0"/>
              <a:t>Exemplo</a:t>
            </a:r>
            <a:r>
              <a:rPr lang="pt-BR" dirty="0"/>
              <a:t>: </a:t>
            </a:r>
            <a:r>
              <a:rPr lang="pt-BR" dirty="0" err="1"/>
              <a:t>mini_batch_gradient_descent_with_figures.ipynb</a:t>
            </a:r>
            <a:endParaRPr lang="pt-BR" dirty="0"/>
          </a:p>
          <a:p>
            <a:endParaRPr lang="pt-BR" dirty="0"/>
          </a:p>
          <a:p>
            <a:r>
              <a:rPr lang="pt-BR" dirty="0"/>
              <a:t>O</a:t>
            </a:r>
            <a:r>
              <a:rPr lang="pt-BR" baseline="0" dirty="0"/>
              <a:t> mini-batch é</a:t>
            </a:r>
            <a:r>
              <a:rPr lang="pt-BR" dirty="0"/>
              <a:t> bastante simples de entender quando você conhece o</a:t>
            </a:r>
            <a:r>
              <a:rPr lang="pt-BR" baseline="0" dirty="0"/>
              <a:t> </a:t>
            </a:r>
            <a:r>
              <a:rPr lang="pt-BR" dirty="0"/>
              <a:t>gradiente descendente em batelada e o gradiente descendente estocástico: a cada etapa, em vez de calcular os gradientes com base no conjunto de treinamento completo (como no GD em batelada) ou com base em apenas uma instância (como no GD estocástico), o</a:t>
            </a:r>
            <a:r>
              <a:rPr lang="pt-BR" baseline="0" dirty="0"/>
              <a:t> mini-batch </a:t>
            </a:r>
            <a:r>
              <a:rPr lang="pt-BR" dirty="0"/>
              <a:t>calcula os gradientes em subconjuntos aleatórios de instâncias chamados mini-lotes (do inglês mini-batch). </a:t>
            </a:r>
          </a:p>
          <a:p>
            <a:endParaRPr lang="pt-BR" dirty="0"/>
          </a:p>
          <a:p>
            <a:r>
              <a:rPr lang="pt-BR" dirty="0"/>
              <a:t>O progresso do algoritmo no espaço de parâmetros é menos irregular do que com o SGD, especialmente com mini lotes muito grandes. Como resultado, o mini-batch</a:t>
            </a:r>
            <a:r>
              <a:rPr lang="pt-BR" baseline="0" dirty="0"/>
              <a:t> </a:t>
            </a:r>
            <a:r>
              <a:rPr lang="pt-BR" dirty="0"/>
              <a:t>acabará chegando um pouco mais perto do mínimo do que o GDS. Mas, por outro lado, pode ser mais difícil escapar dos mínimos locais (no caso de problemas que sofrem com mínimos locais, diferentemente da Regressão Linear, que como vimos anteriormente apresenta apenas um mínimo, que é o global).</a:t>
            </a:r>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31</a:t>
            </a:fld>
            <a:endParaRPr lang="nl-BE"/>
          </a:p>
        </p:txBody>
      </p:sp>
    </p:spTree>
    <p:extLst>
      <p:ext uri="{BB962C8B-B14F-4D97-AF65-F5344CB8AC3E}">
        <p14:creationId xmlns:p14="http://schemas.microsoft.com/office/powerpoint/2010/main" val="352736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Laboratório</a:t>
            </a:r>
            <a:r>
              <a:rPr lang="pt-BR" dirty="0"/>
              <a:t>: https://colab.research.google.com/github/zz4fap/t319_aprendizado_de_maquina/blob/main/labs/Laboratorio3.ipynb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32</a:t>
            </a:fld>
            <a:endParaRPr lang="nl-BE"/>
          </a:p>
        </p:txBody>
      </p:sp>
    </p:spTree>
    <p:extLst>
      <p:ext uri="{BB962C8B-B14F-4D97-AF65-F5344CB8AC3E}">
        <p14:creationId xmlns:p14="http://schemas.microsoft.com/office/powerpoint/2010/main" val="252890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a:p>
                <a:endParaRPr lang="pt-BR" dirty="0"/>
              </a:p>
            </p:txBody>
          </p:sp>
        </mc:Choice>
        <mc:Fallback xmlns="">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r>
                  <a:rPr lang="pt-BR" b="1" i="0" noProof="0">
                    <a:latin typeface="Cambria Math" panose="02040503050406030204" pitchFamily="18" charset="0"/>
                  </a:rPr>
                  <a:t>𝒂^</a:t>
                </a:r>
                <a:r>
                  <a:rPr lang="pt-BR" b="0" i="0" noProof="0">
                    <a:latin typeface="Cambria Math" panose="02040503050406030204" pitchFamily="18" charset="0"/>
                  </a:rPr>
                  <a:t>inicial</a:t>
                </a:r>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r>
                  <a:rPr lang="pt-BR" i="0" baseline="0">
                    <a:latin typeface="Cambria Math" panose="02040503050406030204" pitchFamily="18" charset="0"/>
                    <a:ea typeface="Cambria Math" panose="02040503050406030204" pitchFamily="18" charset="0"/>
                  </a:rPr>
                  <a:t>𝛼</a:t>
                </a:r>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b="0" i="0" dirty="0"/>
              </a:p>
              <a:p>
                <a:endParaRPr lang="pt-BR" noProof="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46</a:t>
            </a:fld>
            <a:endParaRPr lang="nl-BE"/>
          </a:p>
        </p:txBody>
      </p:sp>
    </p:spTree>
    <p:extLst>
      <p:ext uri="{BB962C8B-B14F-4D97-AF65-F5344CB8AC3E}">
        <p14:creationId xmlns:p14="http://schemas.microsoft.com/office/powerpoint/2010/main" val="2288293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a:p>
                <a:endParaRPr lang="pt-BR" dirty="0"/>
              </a:p>
            </p:txBody>
          </p:sp>
        </mc:Choice>
        <mc:Fallback xmlns="">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r>
                  <a:rPr lang="pt-BR" b="1" i="0" noProof="0">
                    <a:latin typeface="Cambria Math" panose="02040503050406030204" pitchFamily="18" charset="0"/>
                  </a:rPr>
                  <a:t>𝒂^</a:t>
                </a:r>
                <a:r>
                  <a:rPr lang="pt-BR" b="0" i="0" noProof="0">
                    <a:latin typeface="Cambria Math" panose="02040503050406030204" pitchFamily="18" charset="0"/>
                  </a:rPr>
                  <a:t>inicial</a:t>
                </a:r>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r>
                  <a:rPr lang="pt-BR" i="0" baseline="0">
                    <a:latin typeface="Cambria Math" panose="02040503050406030204" pitchFamily="18" charset="0"/>
                    <a:ea typeface="Cambria Math" panose="02040503050406030204" pitchFamily="18" charset="0"/>
                  </a:rPr>
                  <a:t>𝛼</a:t>
                </a:r>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b="0" i="0" dirty="0"/>
              </a:p>
              <a:p>
                <a:endParaRPr lang="pt-BR" noProof="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47</a:t>
            </a:fld>
            <a:endParaRPr lang="nl-BE"/>
          </a:p>
        </p:txBody>
      </p:sp>
    </p:spTree>
    <p:extLst>
      <p:ext uri="{BB962C8B-B14F-4D97-AF65-F5344CB8AC3E}">
        <p14:creationId xmlns:p14="http://schemas.microsoft.com/office/powerpoint/2010/main" val="4146854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50</a:t>
            </a:fld>
            <a:endParaRPr lang="nl-BE"/>
          </a:p>
        </p:txBody>
      </p:sp>
    </p:spTree>
    <p:extLst>
      <p:ext uri="{BB962C8B-B14F-4D97-AF65-F5344CB8AC3E}">
        <p14:creationId xmlns:p14="http://schemas.microsoft.com/office/powerpoint/2010/main" val="1001520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51</a:t>
            </a:fld>
            <a:endParaRPr lang="nl-BE"/>
          </a:p>
        </p:txBody>
      </p:sp>
    </p:spTree>
    <p:extLst>
      <p:ext uri="{BB962C8B-B14F-4D97-AF65-F5344CB8AC3E}">
        <p14:creationId xmlns:p14="http://schemas.microsoft.com/office/powerpoint/2010/main" val="2603628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52</a:t>
            </a:fld>
            <a:endParaRPr lang="nl-BE"/>
          </a:p>
        </p:txBody>
      </p:sp>
    </p:spTree>
    <p:extLst>
      <p:ext uri="{BB962C8B-B14F-4D97-AF65-F5344CB8AC3E}">
        <p14:creationId xmlns:p14="http://schemas.microsoft.com/office/powerpoint/2010/main" val="1477703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905409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4010940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3949045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4219253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4153602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2144632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Choice>
        <mc:Fallback xmlns="">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r>
                  <a:rPr lang="pt-BR" i="0">
                    <a:latin typeface="Cambria Math" panose="02040503050406030204" pitchFamily="18" charset="0"/>
                  </a:rPr>
                  <a:t>𝑓(𝑥_0,𝑥_1,…,𝑥_𝐾 )</a:t>
                </a:r>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4062200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15/09/2023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15/09/2023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15/09/2023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15/09/2023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15/09/2023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15/09/2023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15/09/2023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15/09/2023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15/09/2023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15/09/2023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15/09/2023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15/09/2023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exemplo_gradiente_descendente_em_batelada.ipynb"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61.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stocastic_gradient_descent_with_figures.ipynb"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mini_batch_gradient_descent_with_figures.ipynb" TargetMode="External"/></Relationships>
</file>

<file path=ppt/slides/_rels/slide3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3.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jpeg"/><Relationship Id="rId7" Type="http://schemas.openxmlformats.org/officeDocument/2006/relationships/image" Target="../media/image46.png"/><Relationship Id="rId2" Type="http://schemas.openxmlformats.org/officeDocument/2006/relationships/image" Target="../media/image41.jpe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jpeg"/><Relationship Id="rId4" Type="http://schemas.openxmlformats.org/officeDocument/2006/relationships/image" Target="../media/image43.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431.png"/><Relationship Id="rId7" Type="http://schemas.openxmlformats.org/officeDocument/2006/relationships/image" Target="../media/image420.png"/><Relationship Id="rId2" Type="http://schemas.openxmlformats.org/officeDocument/2006/relationships/image" Target="../media/image411.png"/><Relationship Id="rId1" Type="http://schemas.openxmlformats.org/officeDocument/2006/relationships/slideLayout" Target="../slideLayouts/slideLayout2.xml"/><Relationship Id="rId6" Type="http://schemas.openxmlformats.org/officeDocument/2006/relationships/image" Target="../media/image260.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NULL"/><Relationship Id="rId9" Type="http://schemas.openxmlformats.org/officeDocument/2006/relationships/image" Target="NULL"/></Relationships>
</file>

<file path=ppt/slides/_rels/slide5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s>
</file>

<file path=ppt/slides/_rels/slide52.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T319 - Introdução ao Aprendizado de Máquina:</a:t>
            </a:r>
            <a:br>
              <a:rPr lang="pt-BR" dirty="0"/>
            </a:br>
            <a:r>
              <a:rPr lang="pt-BR" b="1" i="1" dirty="0"/>
              <a:t>Regressão Linear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A6E16-FA68-C90C-25D9-3B2F1D22E336}"/>
              </a:ext>
            </a:extLst>
          </p:cNvPr>
          <p:cNvSpPr>
            <a:spLocks noGrp="1"/>
          </p:cNvSpPr>
          <p:nvPr>
            <p:ph type="title"/>
          </p:nvPr>
        </p:nvSpPr>
        <p:spPr/>
        <p:txBody>
          <a:bodyPr/>
          <a:lstStyle/>
          <a:p>
            <a:r>
              <a:rPr lang="pt-BR" dirty="0"/>
              <a:t>Algoritmo do gradiente ascendente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F4CFF64-3CF3-BFF9-12BE-F44727B204DE}"/>
                  </a:ext>
                </a:extLst>
              </p:cNvPr>
              <p:cNvSpPr>
                <a:spLocks noGrp="1"/>
              </p:cNvSpPr>
              <p:nvPr>
                <p:ph idx="1"/>
              </p:nvPr>
            </p:nvSpPr>
            <p:spPr>
              <a:xfrm>
                <a:off x="5345723" y="1825624"/>
                <a:ext cx="6672106" cy="5032375"/>
              </a:xfrm>
            </p:spPr>
            <p:txBody>
              <a:bodyPr/>
              <a:lstStyle/>
              <a:p>
                <a:r>
                  <a:rPr lang="pt-BR" dirty="0"/>
                  <a:t>Se o vetor gradiente de </a:t>
                </a:r>
                <a14:m>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a14:m>
                <a:r>
                  <a:rPr lang="pt-BR" dirty="0"/>
                  <a:t> em um </a:t>
                </a:r>
                <a:r>
                  <a:rPr lang="pt-BR" b="1" i="1" dirty="0">
                    <a:solidFill>
                      <a:srgbClr val="00B050"/>
                    </a:solidFill>
                  </a:rPr>
                  <a:t>ponto</a:t>
                </a:r>
                <a:r>
                  <a:rPr lang="pt-BR" dirty="0"/>
                  <a:t> </a:t>
                </a:r>
                <a14:m>
                  <m:oMath xmlns:m="http://schemas.openxmlformats.org/officeDocument/2006/math">
                    <m:r>
                      <a:rPr lang="pt-BR" b="0" i="1" smtClean="0">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𝑛</m:t>
                    </m:r>
                    <m:r>
                      <a:rPr lang="pt-BR" i="1">
                        <a:latin typeface="Cambria Math" panose="02040503050406030204" pitchFamily="18" charset="0"/>
                      </a:rPr>
                      <m:t>)</m:t>
                    </m:r>
                  </m:oMath>
                </a14:m>
                <a:r>
                  <a:rPr lang="pt-BR" dirty="0"/>
                  <a:t> qualquer dá a </a:t>
                </a:r>
                <a:r>
                  <a:rPr lang="pt-BR" b="1" i="1" dirty="0">
                    <a:solidFill>
                      <a:srgbClr val="7030A0"/>
                    </a:solidFill>
                  </a:rPr>
                  <a:t>inclinação da reta tangente à função naquele </a:t>
                </a:r>
                <a:r>
                  <a:rPr lang="pt-BR" b="1" i="1" dirty="0">
                    <a:solidFill>
                      <a:srgbClr val="00B050"/>
                    </a:solidFill>
                  </a:rPr>
                  <a:t>ponto</a:t>
                </a:r>
                <a:r>
                  <a:rPr lang="pt-BR" dirty="0"/>
                  <a:t>.</a:t>
                </a:r>
              </a:p>
              <a:p>
                <a:r>
                  <a:rPr lang="pt-BR" dirty="0"/>
                  <a:t>Então, nesse </a:t>
                </a:r>
                <a:r>
                  <a:rPr lang="pt-BR" b="1" i="1" dirty="0">
                    <a:solidFill>
                      <a:srgbClr val="00B050"/>
                    </a:solidFill>
                  </a:rPr>
                  <a:t>ponto</a:t>
                </a:r>
                <a:r>
                  <a:rPr lang="pt-BR" dirty="0"/>
                  <a:t>, um valor de gradiente:</a:t>
                </a:r>
              </a:p>
              <a:p>
                <a:pPr lvl="1">
                  <a:buFont typeface="Wingdings" panose="05000000000000000000" pitchFamily="2" charset="2"/>
                  <a:buChar char="§"/>
                </a:pPr>
                <a:r>
                  <a:rPr lang="pt-BR" dirty="0"/>
                  <a:t>+ (reta com inclinação positiva) indica que o </a:t>
                </a:r>
                <a:r>
                  <a:rPr lang="pt-BR" b="1" i="1" dirty="0">
                    <a:solidFill>
                      <a:srgbClr val="00B050"/>
                    </a:solidFill>
                  </a:rPr>
                  <a:t>ponto de máximo esta à frente do ponto atual</a:t>
                </a:r>
                <a:r>
                  <a:rPr lang="pt-BR" dirty="0"/>
                  <a:t>. </a:t>
                </a:r>
              </a:p>
              <a:p>
                <a:pPr lvl="1">
                  <a:buFont typeface="Wingdings" panose="05000000000000000000" pitchFamily="2" charset="2"/>
                  <a:buChar char="§"/>
                </a:pPr>
                <a:r>
                  <a:rPr lang="pt-BR" dirty="0"/>
                  <a:t>- (reta com inclinação negativa) indica que o </a:t>
                </a:r>
                <a:r>
                  <a:rPr lang="pt-BR" b="1" i="1" dirty="0">
                    <a:solidFill>
                      <a:srgbClr val="00B050"/>
                    </a:solidFill>
                  </a:rPr>
                  <a:t>ponto de máximo está atrás do ponto atual</a:t>
                </a:r>
                <a:r>
                  <a:rPr lang="pt-BR" dirty="0"/>
                  <a:t>.</a:t>
                </a:r>
              </a:p>
              <a:p>
                <a:pPr lvl="1">
                  <a:buFont typeface="Wingdings" panose="05000000000000000000" pitchFamily="2" charset="2"/>
                  <a:buChar char="§"/>
                </a:pPr>
                <a:r>
                  <a:rPr lang="pt-BR" dirty="0"/>
                  <a:t>0 (reta com inclinação nula) indica que </a:t>
                </a:r>
                <a:r>
                  <a:rPr lang="pt-BR" b="1" i="1" dirty="0">
                    <a:solidFill>
                      <a:srgbClr val="00B050"/>
                    </a:solidFill>
                  </a:rPr>
                  <a:t>ponto de máximo foi encontrado</a:t>
                </a:r>
                <a:r>
                  <a:rPr lang="pt-BR" dirty="0"/>
                  <a:t>.</a:t>
                </a:r>
              </a:p>
            </p:txBody>
          </p:sp>
        </mc:Choice>
        <mc:Fallback xmlns="">
          <p:sp>
            <p:nvSpPr>
              <p:cNvPr id="3" name="Espaço Reservado para Conteúdo 2">
                <a:extLst>
                  <a:ext uri="{FF2B5EF4-FFF2-40B4-BE49-F238E27FC236}">
                    <a16:creationId xmlns:a16="http://schemas.microsoft.com/office/drawing/2014/main" id="{EF4CFF64-3CF3-BFF9-12BE-F44727B204DE}"/>
                  </a:ext>
                </a:extLst>
              </p:cNvPr>
              <p:cNvSpPr>
                <a:spLocks noGrp="1" noRot="1" noChangeAspect="1" noMove="1" noResize="1" noEditPoints="1" noAdjustHandles="1" noChangeArrowheads="1" noChangeShapeType="1" noTextEdit="1"/>
              </p:cNvSpPr>
              <p:nvPr>
                <p:ph idx="1"/>
              </p:nvPr>
            </p:nvSpPr>
            <p:spPr>
              <a:xfrm>
                <a:off x="5345723" y="1825624"/>
                <a:ext cx="6672106" cy="5032375"/>
              </a:xfrm>
              <a:blipFill>
                <a:blip r:embed="rId3"/>
                <a:stretch>
                  <a:fillRect l="-1645" t="-1937" r="-640"/>
                </a:stretch>
              </a:blipFill>
            </p:spPr>
            <p:txBody>
              <a:bodyPr/>
              <a:lstStyle/>
              <a:p>
                <a:r>
                  <a:rPr lang="pt-BR">
                    <a:noFill/>
                  </a:rPr>
                  <a:t> </a:t>
                </a:r>
              </a:p>
            </p:txBody>
          </p:sp>
        </mc:Fallback>
      </mc:AlternateContent>
      <p:pic>
        <p:nvPicPr>
          <p:cNvPr id="5" name="Imagem 4">
            <a:extLst>
              <a:ext uri="{FF2B5EF4-FFF2-40B4-BE49-F238E27FC236}">
                <a16:creationId xmlns:a16="http://schemas.microsoft.com/office/drawing/2014/main" id="{178A3198-D0E5-C5EC-1EF3-5BE27A2F1D1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823" r="1941" b="49468"/>
          <a:stretch/>
        </p:blipFill>
        <p:spPr>
          <a:xfrm>
            <a:off x="284703" y="2618470"/>
            <a:ext cx="4983982" cy="2626770"/>
          </a:xfrm>
          <a:prstGeom prst="rect">
            <a:avLst/>
          </a:prstGeom>
        </p:spPr>
      </p:pic>
    </p:spTree>
    <p:extLst>
      <p:ext uri="{BB962C8B-B14F-4D97-AF65-F5344CB8AC3E}">
        <p14:creationId xmlns:p14="http://schemas.microsoft.com/office/powerpoint/2010/main" val="912559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A6E16-FA68-C90C-25D9-3B2F1D22E336}"/>
              </a:ext>
            </a:extLst>
          </p:cNvPr>
          <p:cNvSpPr>
            <a:spLocks noGrp="1"/>
          </p:cNvSpPr>
          <p:nvPr>
            <p:ph type="title"/>
          </p:nvPr>
        </p:nvSpPr>
        <p:spPr/>
        <p:txBody>
          <a:bodyPr/>
          <a:lstStyle/>
          <a:p>
            <a:r>
              <a:rPr lang="pt-BR" dirty="0"/>
              <a:t>Algoritmo do gradiente ascendente</a:t>
            </a:r>
          </a:p>
        </p:txBody>
      </p:sp>
      <p:sp>
        <p:nvSpPr>
          <p:cNvPr id="3" name="Espaço Reservado para Conteúdo 2">
            <a:extLst>
              <a:ext uri="{FF2B5EF4-FFF2-40B4-BE49-F238E27FC236}">
                <a16:creationId xmlns:a16="http://schemas.microsoft.com/office/drawing/2014/main" id="{EF4CFF64-3CF3-BFF9-12BE-F44727B204DE}"/>
              </a:ext>
            </a:extLst>
          </p:cNvPr>
          <p:cNvSpPr>
            <a:spLocks noGrp="1"/>
          </p:cNvSpPr>
          <p:nvPr>
            <p:ph idx="1"/>
          </p:nvPr>
        </p:nvSpPr>
        <p:spPr>
          <a:xfrm>
            <a:off x="5345723" y="1825624"/>
            <a:ext cx="6672106" cy="5032375"/>
          </a:xfrm>
        </p:spPr>
        <p:txBody>
          <a:bodyPr>
            <a:normAutofit/>
          </a:bodyPr>
          <a:lstStyle/>
          <a:p>
            <a:r>
              <a:rPr lang="pt-BR" dirty="0"/>
              <a:t>Portanto, </a:t>
            </a:r>
            <a:r>
              <a:rPr lang="pt-BR" b="1" i="1" dirty="0">
                <a:solidFill>
                  <a:srgbClr val="00B050"/>
                </a:solidFill>
              </a:rPr>
              <a:t>seguindo na direção </a:t>
            </a:r>
            <a:r>
              <a:rPr lang="pt-BR" dirty="0"/>
              <a:t>indicada pelo </a:t>
            </a:r>
            <a:r>
              <a:rPr lang="pt-BR" b="1" i="1" dirty="0">
                <a:solidFill>
                  <a:srgbClr val="00B050"/>
                </a:solidFill>
              </a:rPr>
              <a:t>vetor gradiente</a:t>
            </a:r>
            <a:r>
              <a:rPr lang="pt-BR" dirty="0"/>
              <a:t>, </a:t>
            </a:r>
            <a:r>
              <a:rPr lang="pt-BR" b="1" i="1" dirty="0">
                <a:solidFill>
                  <a:srgbClr val="00B050"/>
                </a:solidFill>
              </a:rPr>
              <a:t>chegamos</a:t>
            </a:r>
            <a:r>
              <a:rPr lang="pt-BR" dirty="0"/>
              <a:t> ao </a:t>
            </a:r>
            <a:r>
              <a:rPr lang="pt-BR" b="1" i="1" dirty="0">
                <a:solidFill>
                  <a:srgbClr val="00B050"/>
                </a:solidFill>
              </a:rPr>
              <a:t>ponto de máximo da função</a:t>
            </a:r>
            <a:r>
              <a:rPr lang="pt-BR" dirty="0"/>
              <a:t>. </a:t>
            </a:r>
          </a:p>
          <a:p>
            <a:r>
              <a:rPr lang="pt-BR" dirty="0"/>
              <a:t>Um algoritmo </a:t>
            </a:r>
            <a:r>
              <a:rPr lang="pt-BR" b="1" i="1" dirty="0">
                <a:solidFill>
                  <a:srgbClr val="7030A0"/>
                </a:solidFill>
              </a:rPr>
              <a:t>iterativo</a:t>
            </a:r>
            <a:r>
              <a:rPr lang="pt-BR" b="1" i="1" dirty="0"/>
              <a:t> </a:t>
            </a:r>
            <a:r>
              <a:rPr lang="pt-BR" dirty="0"/>
              <a:t>de otimização que </a:t>
            </a:r>
            <a:r>
              <a:rPr lang="pt-BR" b="1" i="1" dirty="0">
                <a:solidFill>
                  <a:srgbClr val="00B050"/>
                </a:solidFill>
              </a:rPr>
              <a:t>siga a direção </a:t>
            </a:r>
            <a:r>
              <a:rPr lang="pt-BR" dirty="0"/>
              <a:t>indicada pelo </a:t>
            </a:r>
            <a:r>
              <a:rPr lang="pt-BR" b="1" i="1" dirty="0">
                <a:solidFill>
                  <a:srgbClr val="00B050"/>
                </a:solidFill>
              </a:rPr>
              <a:t>vetor gradiente</a:t>
            </a:r>
            <a:r>
              <a:rPr lang="pt-BR" dirty="0"/>
              <a:t> para encontrar o </a:t>
            </a:r>
            <a:r>
              <a:rPr lang="pt-BR" b="1" i="1" dirty="0">
                <a:solidFill>
                  <a:srgbClr val="00B050"/>
                </a:solidFill>
              </a:rPr>
              <a:t>ponto de máximo</a:t>
            </a:r>
            <a:r>
              <a:rPr lang="pt-BR" b="1" i="1" dirty="0"/>
              <a:t> </a:t>
            </a:r>
            <a:r>
              <a:rPr lang="pt-BR" dirty="0"/>
              <a:t>de uma função é conhecido como </a:t>
            </a:r>
            <a:r>
              <a:rPr lang="pt-BR" b="1" i="1" dirty="0">
                <a:solidFill>
                  <a:srgbClr val="00B0F0"/>
                </a:solidFill>
              </a:rPr>
              <a:t>gradiente ascendente</a:t>
            </a:r>
            <a:r>
              <a:rPr lang="pt-BR" dirty="0"/>
              <a:t>.</a:t>
            </a:r>
          </a:p>
          <a:p>
            <a:r>
              <a:rPr lang="pt-BR" dirty="0"/>
              <a:t>Mas como ele funciona?</a:t>
            </a:r>
          </a:p>
          <a:p>
            <a:endParaRPr lang="pt-BR" dirty="0"/>
          </a:p>
        </p:txBody>
      </p:sp>
      <p:pic>
        <p:nvPicPr>
          <p:cNvPr id="5" name="Imagem 4">
            <a:extLst>
              <a:ext uri="{FF2B5EF4-FFF2-40B4-BE49-F238E27FC236}">
                <a16:creationId xmlns:a16="http://schemas.microsoft.com/office/drawing/2014/main" id="{178A3198-D0E5-C5EC-1EF3-5BE27A2F1D1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23" r="1941" b="49468"/>
          <a:stretch/>
        </p:blipFill>
        <p:spPr>
          <a:xfrm>
            <a:off x="284703" y="2618470"/>
            <a:ext cx="4983982" cy="2626770"/>
          </a:xfrm>
          <a:prstGeom prst="rect">
            <a:avLst/>
          </a:prstGeom>
        </p:spPr>
      </p:pic>
    </p:spTree>
    <p:extLst>
      <p:ext uri="{BB962C8B-B14F-4D97-AF65-F5344CB8AC3E}">
        <p14:creationId xmlns:p14="http://schemas.microsoft.com/office/powerpoint/2010/main" val="170225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E1313D-73E1-5AD7-D9CF-17C82B9BBD80}"/>
              </a:ext>
            </a:extLst>
          </p:cNvPr>
          <p:cNvSpPr>
            <a:spLocks noGrp="1"/>
          </p:cNvSpPr>
          <p:nvPr>
            <p:ph type="title"/>
          </p:nvPr>
        </p:nvSpPr>
        <p:spPr/>
        <p:txBody>
          <a:bodyPr/>
          <a:lstStyle/>
          <a:p>
            <a:r>
              <a:rPr lang="pt-BR" dirty="0"/>
              <a:t>Algoritmo do gradiente ascendente</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6CA6F2C7-69AE-6A03-0B78-B66A8DDCAF72}"/>
                  </a:ext>
                </a:extLst>
              </p:cNvPr>
              <p:cNvSpPr>
                <a:spLocks noGrp="1"/>
              </p:cNvSpPr>
              <p:nvPr>
                <p:ph idx="1"/>
              </p:nvPr>
            </p:nvSpPr>
            <p:spPr>
              <a:xfrm>
                <a:off x="838200" y="1825624"/>
                <a:ext cx="11159531" cy="5032376"/>
              </a:xfrm>
            </p:spPr>
            <p:txBody>
              <a:bodyPr>
                <a:normAutofit lnSpcReduction="10000"/>
              </a:bodyPr>
              <a:lstStyle/>
              <a:p>
                <a:r>
                  <a:rPr lang="pt-BR" dirty="0"/>
                  <a:t>Inicializa-se o argumento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um valor arbitrário, em geral, um valor </a:t>
                </a:r>
                <a:r>
                  <a:rPr lang="pt-BR" b="1" i="1" dirty="0">
                    <a:solidFill>
                      <a:srgbClr val="00B050"/>
                    </a:solidFill>
                  </a:rPr>
                  <a:t>aleatório</a:t>
                </a:r>
                <a:r>
                  <a:rPr lang="pt-BR" dirty="0"/>
                  <a:t>.</a:t>
                </a:r>
              </a:p>
              <a:p>
                <a:r>
                  <a:rPr lang="pt-BR" dirty="0"/>
                  <a:t>A cada </a:t>
                </a:r>
                <a:r>
                  <a:rPr lang="pt-BR" b="1" i="1" dirty="0"/>
                  <a:t>iteração</a:t>
                </a:r>
                <a:r>
                  <a:rPr lang="pt-BR" dirty="0"/>
                  <a:t>, </a:t>
                </a:r>
                <a14:m>
                  <m:oMath xmlns:m="http://schemas.openxmlformats.org/officeDocument/2006/math">
                    <m:r>
                      <a:rPr lang="pt-BR" b="0" i="1" smtClean="0">
                        <a:latin typeface="Cambria Math" panose="02040503050406030204" pitchFamily="18" charset="0"/>
                      </a:rPr>
                      <m:t>𝑖</m:t>
                    </m:r>
                  </m:oMath>
                </a14:m>
                <a:r>
                  <a:rPr lang="pt-BR" dirty="0"/>
                  <a:t>,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no ponto atual, </a:t>
                </a:r>
                <a14:m>
                  <m:oMath xmlns:m="http://schemas.openxmlformats.org/officeDocument/2006/math">
                    <m:r>
                      <a:rPr lang="pt-BR" b="0" i="1" smtClean="0">
                        <a:latin typeface="Cambria Math" panose="02040503050406030204" pitchFamily="18" charset="0"/>
                      </a:rPr>
                      <m:t>𝑥</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e atualiza-se o valor do argumento usando uma porcentagem do gradiente, ou seja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+1)=</m:t>
                      </m:r>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De tal forma, que a cada </a:t>
                </a:r>
                <a:r>
                  <a:rPr lang="pt-BR" b="1" i="1" dirty="0"/>
                  <a:t>iteração</a:t>
                </a:r>
                <a:r>
                  <a:rPr lang="pt-BR" dirty="0"/>
                  <a:t> se tenha</a:t>
                </a:r>
              </a:p>
              <a:p>
                <a:pPr marL="0" indent="0">
                  <a:buNone/>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b="0" i="1" smtClean="0">
                              <a:latin typeface="Cambria Math" panose="02040503050406030204" pitchFamily="18" charset="0"/>
                            </a:rPr>
                            <m:t>+1)</m:t>
                          </m:r>
                        </m:e>
                      </m:d>
                      <m:r>
                        <a:rPr lang="pt-BR" b="0" i="1" smtClean="0">
                          <a:latin typeface="Cambria Math" panose="02040503050406030204" pitchFamily="18" charset="0"/>
                        </a:rPr>
                        <m:t>&gt;</m:t>
                      </m:r>
                      <m:r>
                        <a:rPr lang="pt-BR" i="1">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As iterações se repetem até que o </a:t>
                </a:r>
                <a:r>
                  <a:rPr lang="pt-BR" b="1" i="1" dirty="0">
                    <a:solidFill>
                      <a:srgbClr val="00B050"/>
                    </a:solidFill>
                  </a:rPr>
                  <a:t>ponto de máximo</a:t>
                </a:r>
                <a:r>
                  <a:rPr lang="pt-BR" dirty="0"/>
                  <a:t> seja atingido, ou seja,</a:t>
                </a:r>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1" smtClean="0">
                        <a:latin typeface="Cambria Math" panose="02040503050406030204" pitchFamily="18" charset="0"/>
                      </a:rPr>
                      <m:t>=0</m:t>
                    </m:r>
                  </m:oMath>
                </a14:m>
                <a:r>
                  <a:rPr lang="pt-BR" dirty="0"/>
                  <a:t> e, consequentemente, o argumento </a:t>
                </a:r>
                <a14:m>
                  <m:oMath xmlns:m="http://schemas.openxmlformats.org/officeDocument/2006/math">
                    <m:r>
                      <a:rPr lang="pt-BR" i="1">
                        <a:latin typeface="Cambria Math" panose="02040503050406030204" pitchFamily="18" charset="0"/>
                      </a:rPr>
                      <m:t>𝑥</m:t>
                    </m:r>
                  </m:oMath>
                </a14:m>
                <a:r>
                  <a:rPr lang="pt-BR" dirty="0"/>
                  <a:t> </a:t>
                </a:r>
                <a:r>
                  <a:rPr lang="pt-BR" b="1" i="1" dirty="0">
                    <a:solidFill>
                      <a:srgbClr val="00B050"/>
                    </a:solidFill>
                  </a:rPr>
                  <a:t>não sofra mais atualizações</a:t>
                </a:r>
                <a:r>
                  <a:rPr lang="pt-BR" dirty="0"/>
                  <a:t> (i.e., o algoritmo convergiu).</a:t>
                </a:r>
              </a:p>
              <a:p>
                <a:pPr lvl="1">
                  <a:buFont typeface="Wingdings" panose="05000000000000000000" pitchFamily="2" charset="2"/>
                  <a:buChar char="§"/>
                </a:pPr>
                <a:r>
                  <a:rPr lang="pt-BR" dirty="0"/>
                  <a:t>Chamamos de </a:t>
                </a:r>
                <a:r>
                  <a:rPr lang="pt-BR" b="1" i="1" dirty="0">
                    <a:solidFill>
                      <a:srgbClr val="7030A0"/>
                    </a:solidFill>
                  </a:rPr>
                  <a:t>convergência</a:t>
                </a:r>
                <a:r>
                  <a:rPr lang="pt-BR" dirty="0"/>
                  <a:t> quando a variação da função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entre iterações consecutivas é muito pequena, ou seja, o valor é praticamente constante.</a:t>
                </a:r>
              </a:p>
            </p:txBody>
          </p:sp>
        </mc:Choice>
        <mc:Fallback>
          <p:sp>
            <p:nvSpPr>
              <p:cNvPr id="3" name="Espaço Reservado para Conteúdo 2">
                <a:extLst>
                  <a:ext uri="{FF2B5EF4-FFF2-40B4-BE49-F238E27FC236}">
                    <a16:creationId xmlns:a16="http://schemas.microsoft.com/office/drawing/2014/main" id="{6CA6F2C7-69AE-6A03-0B78-B66A8DDCAF72}"/>
                  </a:ext>
                </a:extLst>
              </p:cNvPr>
              <p:cNvSpPr>
                <a:spLocks noGrp="1" noRot="1" noChangeAspect="1" noMove="1" noResize="1" noEditPoints="1" noAdjustHandles="1" noChangeArrowheads="1" noChangeShapeType="1" noTextEdit="1"/>
              </p:cNvSpPr>
              <p:nvPr>
                <p:ph idx="1"/>
              </p:nvPr>
            </p:nvSpPr>
            <p:spPr>
              <a:xfrm>
                <a:off x="838200" y="1825624"/>
                <a:ext cx="11159531" cy="5032376"/>
              </a:xfrm>
              <a:blipFill>
                <a:blip r:embed="rId2"/>
                <a:stretch>
                  <a:fillRect l="-984" t="-2663" r="-1475" b="-1453"/>
                </a:stretch>
              </a:blipFill>
            </p:spPr>
            <p:txBody>
              <a:bodyPr/>
              <a:lstStyle/>
              <a:p>
                <a:r>
                  <a:rPr lang="pt-BR">
                    <a:noFill/>
                  </a:rPr>
                  <a:t> </a:t>
                </a:r>
              </a:p>
            </p:txBody>
          </p:sp>
        </mc:Fallback>
      </mc:AlternateContent>
    </p:spTree>
    <p:extLst>
      <p:ext uri="{BB962C8B-B14F-4D97-AF65-F5344CB8AC3E}">
        <p14:creationId xmlns:p14="http://schemas.microsoft.com/office/powerpoint/2010/main" val="101600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0ECE9DF-4448-27E0-29A8-EA23AC2096E5}"/>
              </a:ext>
            </a:extLst>
          </p:cNvPr>
          <p:cNvSpPr>
            <a:spLocks noGrp="1"/>
          </p:cNvSpPr>
          <p:nvPr>
            <p:ph idx="1"/>
          </p:nvPr>
        </p:nvSpPr>
        <p:spPr>
          <a:xfrm>
            <a:off x="838200" y="1998496"/>
            <a:ext cx="10515600" cy="2861007"/>
          </a:xfrm>
        </p:spPr>
        <p:txBody>
          <a:bodyPr>
            <a:normAutofit/>
          </a:bodyPr>
          <a:lstStyle/>
          <a:p>
            <a:pPr marL="0" indent="0" algn="ctr">
              <a:buNone/>
            </a:pPr>
            <a:r>
              <a:rPr lang="pt-BR" sz="4400" dirty="0"/>
              <a:t>Mas relembrando o problema da regressão linear, nós não queremos </a:t>
            </a:r>
            <a:r>
              <a:rPr lang="pt-BR" sz="4400" b="1" i="1" dirty="0">
                <a:solidFill>
                  <a:srgbClr val="7030A0"/>
                </a:solidFill>
              </a:rPr>
              <a:t>encontrar o ponto de mínimo da função de erro </a:t>
            </a:r>
            <a:r>
              <a:rPr lang="pt-BR" sz="4400" dirty="0"/>
              <a:t>ao invés do seu máximo?</a:t>
            </a:r>
          </a:p>
        </p:txBody>
      </p:sp>
    </p:spTree>
    <p:extLst>
      <p:ext uri="{BB962C8B-B14F-4D97-AF65-F5344CB8AC3E}">
        <p14:creationId xmlns:p14="http://schemas.microsoft.com/office/powerpoint/2010/main" val="3608986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709D2A-C1AB-9D60-4F7D-1191E2FE13DF}"/>
              </a:ext>
            </a:extLst>
          </p:cNvPr>
          <p:cNvSpPr>
            <a:spLocks noGrp="1"/>
          </p:cNvSpPr>
          <p:nvPr>
            <p:ph type="title"/>
          </p:nvPr>
        </p:nvSpPr>
        <p:spPr/>
        <p:txBody>
          <a:bodyPr/>
          <a:lstStyle/>
          <a:p>
            <a:r>
              <a:rPr lang="pt-BR" dirty="0"/>
              <a:t>Algoritmo do gradiente descendente</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9D8D87A5-A7E8-CBE4-6C17-437493603584}"/>
                  </a:ext>
                </a:extLst>
              </p:cNvPr>
              <p:cNvSpPr>
                <a:spLocks noGrp="1"/>
              </p:cNvSpPr>
              <p:nvPr>
                <p:ph idx="1"/>
              </p:nvPr>
            </p:nvSpPr>
            <p:spPr>
              <a:xfrm>
                <a:off x="6216582" y="1825624"/>
                <a:ext cx="5811295" cy="5032375"/>
              </a:xfrm>
            </p:spPr>
            <p:txBody>
              <a:bodyPr/>
              <a:lstStyle/>
              <a:p>
                <a:r>
                  <a:rPr lang="pt-BR" dirty="0"/>
                  <a:t>Se para encontrarmos o </a:t>
                </a:r>
                <a:r>
                  <a:rPr lang="pt-BR" b="1" i="1" dirty="0">
                    <a:solidFill>
                      <a:srgbClr val="00B050"/>
                    </a:solidFill>
                  </a:rPr>
                  <a:t>ponto de máximo</a:t>
                </a:r>
                <a:r>
                  <a:rPr lang="pt-BR" dirty="0"/>
                  <a:t> de uma função basta seguirmos a direção apontada pelo vetor gradiente.</a:t>
                </a:r>
              </a:p>
              <a:p>
                <a:r>
                  <a:rPr lang="pt-BR" dirty="0"/>
                  <a:t>Portanto, para encontrarmos o </a:t>
                </a:r>
                <a:r>
                  <a:rPr lang="pt-BR" b="1" i="1" dirty="0">
                    <a:solidFill>
                      <a:srgbClr val="00B050"/>
                    </a:solidFill>
                  </a:rPr>
                  <a:t>ponto de mínimo</a:t>
                </a:r>
                <a:r>
                  <a:rPr lang="pt-BR" dirty="0"/>
                  <a:t>, basta seguirmos na </a:t>
                </a:r>
                <a:r>
                  <a:rPr lang="pt-BR" b="1" i="1" dirty="0">
                    <a:solidFill>
                      <a:srgbClr val="FF0000"/>
                    </a:solidFill>
                  </a:rPr>
                  <a:t>direção aposta </a:t>
                </a:r>
                <a:r>
                  <a:rPr lang="pt-BR" b="1" i="1" dirty="0">
                    <a:solidFill>
                      <a:srgbClr val="7030A0"/>
                    </a:solidFill>
                  </a:rPr>
                  <a:t>à apontada pelo gradiente </a:t>
                </a:r>
                <a:r>
                  <a:rPr lang="pt-BR" dirty="0"/>
                  <a:t>em um determinado ponto</a:t>
                </a:r>
              </a:p>
              <a:p>
                <a:pPr marL="0" indent="0">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ea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r>
                        <a:rPr lang="pt-BR" i="1" smtClean="0">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e>
                      </m:d>
                      <m:r>
                        <a:rPr lang="pt-BR" b="0" i="1" smtClean="0">
                          <a:latin typeface="Cambria Math" panose="02040503050406030204" pitchFamily="18" charset="0"/>
                        </a:rPr>
                        <m:t>.</m:t>
                      </m:r>
                    </m:oMath>
                  </m:oMathPara>
                </a14:m>
                <a:endParaRPr lang="pt-BR" dirty="0"/>
              </a:p>
            </p:txBody>
          </p:sp>
        </mc:Choice>
        <mc:Fallback>
          <p:sp>
            <p:nvSpPr>
              <p:cNvPr id="3" name="Espaço Reservado para Conteúdo 2">
                <a:extLst>
                  <a:ext uri="{FF2B5EF4-FFF2-40B4-BE49-F238E27FC236}">
                    <a16:creationId xmlns:a16="http://schemas.microsoft.com/office/drawing/2014/main" id="{9D8D87A5-A7E8-CBE4-6C17-437493603584}"/>
                  </a:ext>
                </a:extLst>
              </p:cNvPr>
              <p:cNvSpPr>
                <a:spLocks noGrp="1" noRot="1" noChangeAspect="1" noMove="1" noResize="1" noEditPoints="1" noAdjustHandles="1" noChangeArrowheads="1" noChangeShapeType="1" noTextEdit="1"/>
              </p:cNvSpPr>
              <p:nvPr>
                <p:ph idx="1"/>
              </p:nvPr>
            </p:nvSpPr>
            <p:spPr>
              <a:xfrm>
                <a:off x="6216582" y="1825624"/>
                <a:ext cx="5811295" cy="5032375"/>
              </a:xfrm>
              <a:blipFill>
                <a:blip r:embed="rId3"/>
                <a:stretch>
                  <a:fillRect l="-1889" t="-1937" r="-3358"/>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3DF3343D-A89E-3E2A-5BDB-FE74C19E376D}"/>
              </a:ext>
            </a:extLst>
          </p:cNvPr>
          <p:cNvPicPr>
            <a:picLocks noChangeAspect="1"/>
          </p:cNvPicPr>
          <p:nvPr/>
        </p:nvPicPr>
        <p:blipFill rotWithShape="1">
          <a:blip r:embed="rId4">
            <a:extLst>
              <a:ext uri="{28A0092B-C50C-407E-A947-70E740481C1C}">
                <a14:useLocalDpi xmlns:a14="http://schemas.microsoft.com/office/drawing/2010/main" val="0"/>
              </a:ext>
            </a:extLst>
          </a:blip>
          <a:srcRect t="47746"/>
          <a:stretch/>
        </p:blipFill>
        <p:spPr>
          <a:xfrm>
            <a:off x="301941" y="2794481"/>
            <a:ext cx="5673479" cy="2032538"/>
          </a:xfrm>
          <a:prstGeom prst="rect">
            <a:avLst/>
          </a:prstGeom>
        </p:spPr>
      </p:pic>
    </p:spTree>
    <p:extLst>
      <p:ext uri="{BB962C8B-B14F-4D97-AF65-F5344CB8AC3E}">
        <p14:creationId xmlns:p14="http://schemas.microsoft.com/office/powerpoint/2010/main" val="2400083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0AE141-CA77-0446-63E0-C5BDFBD8341A}"/>
              </a:ext>
            </a:extLst>
          </p:cNvPr>
          <p:cNvSpPr>
            <a:spLocks noGrp="1"/>
          </p:cNvSpPr>
          <p:nvPr>
            <p:ph type="title"/>
          </p:nvPr>
        </p:nvSpPr>
        <p:spPr/>
        <p:txBody>
          <a:bodyPr/>
          <a:lstStyle/>
          <a:p>
            <a:r>
              <a:rPr lang="pt-BR" dirty="0"/>
              <a:t>Algoritmo do gradiente descendente</a:t>
            </a:r>
          </a:p>
        </p:txBody>
      </p:sp>
      <p:sp>
        <p:nvSpPr>
          <p:cNvPr id="3" name="Espaço Reservado para Conteúdo 2">
            <a:extLst>
              <a:ext uri="{FF2B5EF4-FFF2-40B4-BE49-F238E27FC236}">
                <a16:creationId xmlns:a16="http://schemas.microsoft.com/office/drawing/2014/main" id="{43674EA4-345D-7AF4-5F72-7D54DCA33195}"/>
              </a:ext>
            </a:extLst>
          </p:cNvPr>
          <p:cNvSpPr>
            <a:spLocks noGrp="1"/>
          </p:cNvSpPr>
          <p:nvPr>
            <p:ph idx="1"/>
          </p:nvPr>
        </p:nvSpPr>
        <p:spPr>
          <a:xfrm>
            <a:off x="6096000" y="1825624"/>
            <a:ext cx="5951974" cy="5032375"/>
          </a:xfrm>
        </p:spPr>
        <p:txBody>
          <a:bodyPr/>
          <a:lstStyle/>
          <a:p>
            <a:r>
              <a:rPr lang="pt-BR" dirty="0"/>
              <a:t>Quando seguimos na </a:t>
            </a:r>
            <a:r>
              <a:rPr lang="pt-BR" b="1" i="1" dirty="0">
                <a:solidFill>
                  <a:srgbClr val="00B050"/>
                </a:solidFill>
              </a:rPr>
              <a:t>direção contrária a da máxima taxa de crescimento</a:t>
            </a:r>
            <a:r>
              <a:rPr lang="pt-BR" dirty="0"/>
              <a:t>, dada pelo </a:t>
            </a:r>
            <a:r>
              <a:rPr lang="pt-BR" b="1" i="1" dirty="0"/>
              <a:t>vetor gradiente</a:t>
            </a:r>
            <a:r>
              <a:rPr lang="pt-BR" dirty="0"/>
              <a:t>, estamos indo na </a:t>
            </a:r>
            <a:r>
              <a:rPr lang="pt-BR" b="1" i="1" dirty="0">
                <a:solidFill>
                  <a:srgbClr val="7030A0"/>
                </a:solidFill>
              </a:rPr>
              <a:t>direção de decrescimento mais rápido da função.</a:t>
            </a:r>
          </a:p>
          <a:p>
            <a:r>
              <a:rPr lang="pt-BR" dirty="0"/>
              <a:t>Assim, um </a:t>
            </a:r>
            <a:r>
              <a:rPr lang="pt-BR" b="1" i="1" dirty="0">
                <a:solidFill>
                  <a:srgbClr val="00B050"/>
                </a:solidFill>
              </a:rPr>
              <a:t>algoritmo iterativo de otimização</a:t>
            </a:r>
            <a:r>
              <a:rPr lang="pt-BR" dirty="0"/>
              <a:t> que siga na </a:t>
            </a:r>
            <a:r>
              <a:rPr lang="pt-BR" b="1" i="1" dirty="0">
                <a:solidFill>
                  <a:srgbClr val="00B050"/>
                </a:solidFill>
              </a:rPr>
              <a:t>direção contrária</a:t>
            </a:r>
            <a:r>
              <a:rPr lang="pt-BR" dirty="0"/>
              <a:t> a indicada pelo </a:t>
            </a:r>
            <a:r>
              <a:rPr lang="pt-BR" b="1" i="1" dirty="0">
                <a:solidFill>
                  <a:srgbClr val="00B050"/>
                </a:solidFill>
              </a:rPr>
              <a:t>vetor gradiente</a:t>
            </a:r>
            <a:r>
              <a:rPr lang="pt-BR" b="1" i="1" dirty="0"/>
              <a:t> </a:t>
            </a:r>
            <a:r>
              <a:rPr lang="pt-BR" dirty="0"/>
              <a:t>para encontrar o </a:t>
            </a:r>
            <a:r>
              <a:rPr lang="pt-BR" b="1" i="1" dirty="0">
                <a:solidFill>
                  <a:srgbClr val="00B050"/>
                </a:solidFill>
              </a:rPr>
              <a:t>ponto de mínimo</a:t>
            </a:r>
            <a:r>
              <a:rPr lang="pt-BR" b="1" i="1" dirty="0"/>
              <a:t> </a:t>
            </a:r>
            <a:r>
              <a:rPr lang="pt-BR" dirty="0"/>
              <a:t>de uma função é chamado de </a:t>
            </a:r>
            <a:r>
              <a:rPr lang="pt-BR" b="1" i="1" dirty="0">
                <a:solidFill>
                  <a:srgbClr val="7030A0"/>
                </a:solidFill>
              </a:rPr>
              <a:t>gradiente descendente (GD)</a:t>
            </a:r>
            <a:r>
              <a:rPr lang="pt-BR" dirty="0"/>
              <a:t>.</a:t>
            </a:r>
          </a:p>
        </p:txBody>
      </p:sp>
      <p:pic>
        <p:nvPicPr>
          <p:cNvPr id="4" name="Imagem 3">
            <a:extLst>
              <a:ext uri="{FF2B5EF4-FFF2-40B4-BE49-F238E27FC236}">
                <a16:creationId xmlns:a16="http://schemas.microsoft.com/office/drawing/2014/main" id="{A09C19EB-BA88-D74A-78DA-9F97625A8B3A}"/>
              </a:ext>
            </a:extLst>
          </p:cNvPr>
          <p:cNvPicPr>
            <a:picLocks noChangeAspect="1"/>
          </p:cNvPicPr>
          <p:nvPr/>
        </p:nvPicPr>
        <p:blipFill rotWithShape="1">
          <a:blip r:embed="rId3">
            <a:extLst>
              <a:ext uri="{28A0092B-C50C-407E-A947-70E740481C1C}">
                <a14:useLocalDpi xmlns:a14="http://schemas.microsoft.com/office/drawing/2010/main" val="0"/>
              </a:ext>
            </a:extLst>
          </a:blip>
          <a:srcRect t="47746"/>
          <a:stretch/>
        </p:blipFill>
        <p:spPr>
          <a:xfrm>
            <a:off x="314848" y="2834675"/>
            <a:ext cx="5673479" cy="2032538"/>
          </a:xfrm>
          <a:prstGeom prst="rect">
            <a:avLst/>
          </a:prstGeom>
        </p:spPr>
      </p:pic>
    </p:spTree>
    <p:extLst>
      <p:ext uri="{BB962C8B-B14F-4D97-AF65-F5344CB8AC3E}">
        <p14:creationId xmlns:p14="http://schemas.microsoft.com/office/powerpoint/2010/main" val="1134812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66400E-113B-148C-2A4D-10F6F7A628E1}"/>
              </a:ext>
            </a:extLst>
          </p:cNvPr>
          <p:cNvSpPr>
            <a:spLocks noGrp="1"/>
          </p:cNvSpPr>
          <p:nvPr>
            <p:ph type="title"/>
          </p:nvPr>
        </p:nvSpPr>
        <p:spPr/>
        <p:txBody>
          <a:bodyPr/>
          <a:lstStyle/>
          <a:p>
            <a:r>
              <a:rPr lang="pt-BR" dirty="0"/>
              <a:t>Algoritmo do gradiente descendente</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569AAC6D-0CCD-2E06-BFA4-6E0246B9218A}"/>
                  </a:ext>
                </a:extLst>
              </p:cNvPr>
              <p:cNvSpPr>
                <a:spLocks noGrp="1"/>
              </p:cNvSpPr>
              <p:nvPr>
                <p:ph idx="1"/>
              </p:nvPr>
            </p:nvSpPr>
            <p:spPr>
              <a:xfrm>
                <a:off x="838200" y="1825624"/>
                <a:ext cx="11169580" cy="5032375"/>
              </a:xfrm>
            </p:spPr>
            <p:txBody>
              <a:bodyPr>
                <a:normAutofit lnSpcReduction="10000"/>
              </a:bodyPr>
              <a:lstStyle/>
              <a:p>
                <a:r>
                  <a:rPr lang="pt-BR" dirty="0"/>
                  <a:t>Inicializa-se o argumento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um valor arbitrário, em geral, um valor </a:t>
                </a:r>
                <a:r>
                  <a:rPr lang="pt-BR" b="1" i="1" dirty="0">
                    <a:solidFill>
                      <a:srgbClr val="00B050"/>
                    </a:solidFill>
                  </a:rPr>
                  <a:t>aleatório</a:t>
                </a:r>
                <a:r>
                  <a:rPr lang="pt-BR" dirty="0"/>
                  <a:t>.</a:t>
                </a:r>
              </a:p>
              <a:p>
                <a:r>
                  <a:rPr lang="pt-BR" dirty="0"/>
                  <a:t>A cada </a:t>
                </a:r>
                <a:r>
                  <a:rPr lang="pt-BR" b="1" i="1" dirty="0"/>
                  <a:t>iteração</a:t>
                </a:r>
                <a:r>
                  <a:rPr lang="pt-BR" dirty="0"/>
                  <a:t>, </a:t>
                </a:r>
                <a14:m>
                  <m:oMath xmlns:m="http://schemas.openxmlformats.org/officeDocument/2006/math">
                    <m:r>
                      <a:rPr lang="pt-BR" b="0" i="1" smtClean="0">
                        <a:latin typeface="Cambria Math" panose="02040503050406030204" pitchFamily="18" charset="0"/>
                      </a:rPr>
                      <m:t>𝑖</m:t>
                    </m:r>
                  </m:oMath>
                </a14:m>
                <a:r>
                  <a:rPr lang="pt-BR" dirty="0"/>
                  <a:t>,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no ponto atual, </a:t>
                </a:r>
                <a14:m>
                  <m:oMath xmlns:m="http://schemas.openxmlformats.org/officeDocument/2006/math">
                    <m:r>
                      <a:rPr lang="pt-BR" b="0" i="1" smtClean="0">
                        <a:latin typeface="Cambria Math" panose="02040503050406030204" pitchFamily="18" charset="0"/>
                      </a:rPr>
                      <m:t>𝑥</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e atualiza-se o valor do argumento usando uma porcentagem do gradiente, ou seja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De tal forma, que a cada </a:t>
                </a:r>
                <a:r>
                  <a:rPr lang="pt-BR" b="1" i="1" dirty="0"/>
                  <a:t>iteração</a:t>
                </a:r>
                <a:r>
                  <a:rPr lang="pt-BR" dirty="0"/>
                  <a:t> se tenha</a:t>
                </a:r>
              </a:p>
              <a:p>
                <a:pPr marL="0" indent="0">
                  <a:buNone/>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b="0" i="1" smtClean="0">
                              <a:latin typeface="Cambria Math" panose="02040503050406030204" pitchFamily="18" charset="0"/>
                            </a:rPr>
                            <m:t>+1)</m:t>
                          </m:r>
                        </m:e>
                      </m:d>
                      <m:r>
                        <a:rPr lang="pt-BR" b="0" i="1" smtClean="0">
                          <a:latin typeface="Cambria Math" panose="02040503050406030204" pitchFamily="18" charset="0"/>
                        </a:rPr>
                        <m:t>&lt;</m:t>
                      </m:r>
                      <m:r>
                        <a:rPr lang="pt-BR" i="1">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As iterações se repetem até que o </a:t>
                </a:r>
                <a:r>
                  <a:rPr lang="pt-BR" b="1" i="1" dirty="0">
                    <a:solidFill>
                      <a:srgbClr val="00B050"/>
                    </a:solidFill>
                  </a:rPr>
                  <a:t>ponto de mínimo</a:t>
                </a:r>
                <a:r>
                  <a:rPr lang="pt-BR" dirty="0"/>
                  <a:t> seja atingido, ou seja,</a:t>
                </a:r>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1" smtClean="0">
                        <a:latin typeface="Cambria Math" panose="02040503050406030204" pitchFamily="18" charset="0"/>
                      </a:rPr>
                      <m:t>=0</m:t>
                    </m:r>
                  </m:oMath>
                </a14:m>
                <a:r>
                  <a:rPr lang="pt-BR" dirty="0"/>
                  <a:t> e, consequentemente, o argumento </a:t>
                </a:r>
                <a14:m>
                  <m:oMath xmlns:m="http://schemas.openxmlformats.org/officeDocument/2006/math">
                    <m:r>
                      <a:rPr lang="pt-BR" i="1">
                        <a:latin typeface="Cambria Math" panose="02040503050406030204" pitchFamily="18" charset="0"/>
                      </a:rPr>
                      <m:t>𝑥</m:t>
                    </m:r>
                  </m:oMath>
                </a14:m>
                <a:r>
                  <a:rPr lang="pt-BR" dirty="0"/>
                  <a:t> </a:t>
                </a:r>
                <a:r>
                  <a:rPr lang="pt-BR" b="1" i="1" dirty="0">
                    <a:solidFill>
                      <a:srgbClr val="00B050"/>
                    </a:solidFill>
                  </a:rPr>
                  <a:t>não sofra mais atualizações</a:t>
                </a:r>
                <a:r>
                  <a:rPr lang="pt-BR" dirty="0"/>
                  <a:t> (i.e., o algoritmo convergiu).</a:t>
                </a:r>
              </a:p>
              <a:p>
                <a:pPr lvl="1">
                  <a:buFont typeface="Wingdings" panose="05000000000000000000" pitchFamily="2" charset="2"/>
                  <a:buChar char="§"/>
                </a:pPr>
                <a:r>
                  <a:rPr lang="pt-BR" b="1" i="1" dirty="0">
                    <a:solidFill>
                      <a:srgbClr val="7030A0"/>
                    </a:solidFill>
                  </a:rPr>
                  <a:t>Convergência</a:t>
                </a:r>
                <a:r>
                  <a:rPr lang="pt-BR" dirty="0"/>
                  <a:t>: o valor da função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entre iterações consecutivas é praticamente constante.</a:t>
                </a:r>
              </a:p>
            </p:txBody>
          </p:sp>
        </mc:Choice>
        <mc:Fallback>
          <p:sp>
            <p:nvSpPr>
              <p:cNvPr id="3" name="Espaço Reservado para Conteúdo 2">
                <a:extLst>
                  <a:ext uri="{FF2B5EF4-FFF2-40B4-BE49-F238E27FC236}">
                    <a16:creationId xmlns:a16="http://schemas.microsoft.com/office/drawing/2014/main" id="{569AAC6D-0CCD-2E06-BFA4-6E0246B9218A}"/>
                  </a:ext>
                </a:extLst>
              </p:cNvPr>
              <p:cNvSpPr>
                <a:spLocks noGrp="1" noRot="1" noChangeAspect="1" noMove="1" noResize="1" noEditPoints="1" noAdjustHandles="1" noChangeArrowheads="1" noChangeShapeType="1" noTextEdit="1"/>
              </p:cNvSpPr>
              <p:nvPr>
                <p:ph idx="1"/>
              </p:nvPr>
            </p:nvSpPr>
            <p:spPr>
              <a:xfrm>
                <a:off x="838200" y="1825624"/>
                <a:ext cx="11169580" cy="5032375"/>
              </a:xfrm>
              <a:blipFill>
                <a:blip r:embed="rId3"/>
                <a:stretch>
                  <a:fillRect l="-983" t="-2663" r="-600" b="-1453"/>
                </a:stretch>
              </a:blipFill>
            </p:spPr>
            <p:txBody>
              <a:bodyPr/>
              <a:lstStyle/>
              <a:p>
                <a:r>
                  <a:rPr lang="pt-BR">
                    <a:noFill/>
                  </a:rPr>
                  <a:t> </a:t>
                </a:r>
              </a:p>
            </p:txBody>
          </p:sp>
        </mc:Fallback>
      </mc:AlternateContent>
      <p:sp>
        <p:nvSpPr>
          <p:cNvPr id="5" name="Elipse 4">
            <a:extLst>
              <a:ext uri="{FF2B5EF4-FFF2-40B4-BE49-F238E27FC236}">
                <a16:creationId xmlns:a16="http://schemas.microsoft.com/office/drawing/2014/main" id="{5B4BE48C-5213-0C81-37C5-98D6FAB1EF03}"/>
              </a:ext>
            </a:extLst>
          </p:cNvPr>
          <p:cNvSpPr/>
          <p:nvPr/>
        </p:nvSpPr>
        <p:spPr>
          <a:xfrm>
            <a:off x="6116519" y="3717889"/>
            <a:ext cx="371789" cy="32154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02397BD4-EF28-47CA-D754-5DD6EDAA2157}"/>
              </a:ext>
            </a:extLst>
          </p:cNvPr>
          <p:cNvSpPr txBox="1"/>
          <p:nvPr/>
        </p:nvSpPr>
        <p:spPr>
          <a:xfrm>
            <a:off x="6488308" y="3373422"/>
            <a:ext cx="2980798" cy="276999"/>
          </a:xfrm>
          <a:prstGeom prst="rect">
            <a:avLst/>
          </a:prstGeom>
          <a:noFill/>
        </p:spPr>
        <p:txBody>
          <a:bodyPr wrap="square" rtlCol="0">
            <a:spAutoFit/>
          </a:bodyPr>
          <a:lstStyle/>
          <a:p>
            <a:pPr algn="ctr"/>
            <a:r>
              <a:rPr lang="pt-BR" sz="1200" dirty="0"/>
              <a:t>Única diferença para o gradiente ascendente.</a:t>
            </a:r>
          </a:p>
        </p:txBody>
      </p:sp>
      <p:cxnSp>
        <p:nvCxnSpPr>
          <p:cNvPr id="8" name="Conector de Seta Reta 7">
            <a:extLst>
              <a:ext uri="{FF2B5EF4-FFF2-40B4-BE49-F238E27FC236}">
                <a16:creationId xmlns:a16="http://schemas.microsoft.com/office/drawing/2014/main" id="{F2FFCAA6-23E7-8F49-5BC6-6AE4F921BF4E}"/>
              </a:ext>
            </a:extLst>
          </p:cNvPr>
          <p:cNvCxnSpPr>
            <a:cxnSpLocks/>
          </p:cNvCxnSpPr>
          <p:nvPr/>
        </p:nvCxnSpPr>
        <p:spPr>
          <a:xfrm flipV="1">
            <a:off x="6302413" y="3581172"/>
            <a:ext cx="266027" cy="1367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206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8A3DC7-3410-C5B7-3093-134FCB12112B}"/>
              </a:ext>
            </a:extLst>
          </p:cNvPr>
          <p:cNvSpPr>
            <a:spLocks noGrp="1"/>
          </p:cNvSpPr>
          <p:nvPr>
            <p:ph type="title"/>
          </p:nvPr>
        </p:nvSpPr>
        <p:spPr/>
        <p:txBody>
          <a:bodyPr/>
          <a:lstStyle/>
          <a:p>
            <a:r>
              <a:rPr lang="pt-BR" dirty="0"/>
              <a:t>Observação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3F3EF0A-AE6A-9E35-D9BD-7F928E038002}"/>
                  </a:ext>
                </a:extLst>
              </p:cNvPr>
              <p:cNvSpPr>
                <a:spLocks noGrp="1"/>
              </p:cNvSpPr>
              <p:nvPr>
                <p:ph idx="1"/>
              </p:nvPr>
            </p:nvSpPr>
            <p:spPr>
              <a:xfrm>
                <a:off x="838199" y="1825624"/>
                <a:ext cx="11028903" cy="5032375"/>
              </a:xfrm>
            </p:spPr>
            <p:txBody>
              <a:bodyPr/>
              <a:lstStyle/>
              <a:p>
                <a:r>
                  <a:rPr lang="pt-BR" dirty="0"/>
                  <a:t>Os conceitos vistos até agora foram apresentados para uma função com um único argumento,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a:t>
                </a:r>
              </a:p>
              <a:p>
                <a:r>
                  <a:rPr lang="pt-BR" dirty="0"/>
                  <a:t>Porém todos eles são válidos para funções com vários argumentos,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e>
                      <m:sub>
                        <m:r>
                          <a:rPr lang="pt-BR" b="0" i="1" smtClean="0">
                            <a:latin typeface="Cambria Math" panose="02040503050406030204" pitchFamily="18" charset="0"/>
                          </a:rPr>
                          <m:t>0</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oMath>
                </a14:m>
                <a:r>
                  <a:rPr lang="pt-BR" dirty="0"/>
                  <a:t>, ... ,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r>
                      <a:rPr lang="pt-BR" b="0" i="1" smtClean="0">
                        <a:latin typeface="Cambria Math" panose="02040503050406030204" pitchFamily="18" charset="0"/>
                      </a:rPr>
                      <m:t>)</m:t>
                    </m:r>
                  </m:oMath>
                </a14:m>
                <a:r>
                  <a:rPr lang="pt-BR" sz="2800" dirty="0"/>
                  <a:t>.</a:t>
                </a:r>
              </a:p>
              <a:p>
                <a:r>
                  <a:rPr lang="pt-BR" dirty="0"/>
                  <a:t>Esse será o caso das funções que iremos utilizar em breve.</a:t>
                </a:r>
                <a:endParaRPr lang="pt-BR" sz="2800" dirty="0"/>
              </a:p>
              <a:p>
                <a:endParaRPr lang="pt-BR" dirty="0"/>
              </a:p>
            </p:txBody>
          </p:sp>
        </mc:Choice>
        <mc:Fallback xmlns="">
          <p:sp>
            <p:nvSpPr>
              <p:cNvPr id="3" name="Espaço Reservado para Conteúdo 2">
                <a:extLst>
                  <a:ext uri="{FF2B5EF4-FFF2-40B4-BE49-F238E27FC236}">
                    <a16:creationId xmlns:a16="http://schemas.microsoft.com/office/drawing/2014/main" id="{13F3EF0A-AE6A-9E35-D9BD-7F928E038002}"/>
                  </a:ext>
                </a:extLst>
              </p:cNvPr>
              <p:cNvSpPr>
                <a:spLocks noGrp="1" noRot="1" noChangeAspect="1" noMove="1" noResize="1" noEditPoints="1" noAdjustHandles="1" noChangeArrowheads="1" noChangeShapeType="1" noTextEdit="1"/>
              </p:cNvSpPr>
              <p:nvPr>
                <p:ph idx="1"/>
              </p:nvPr>
            </p:nvSpPr>
            <p:spPr>
              <a:xfrm>
                <a:off x="838199" y="1825624"/>
                <a:ext cx="11028903" cy="5032375"/>
              </a:xfrm>
              <a:blipFill>
                <a:blip r:embed="rId2"/>
                <a:stretch>
                  <a:fillRect l="-939" t="-1937" r="-884"/>
                </a:stretch>
              </a:blipFill>
            </p:spPr>
            <p:txBody>
              <a:bodyPr/>
              <a:lstStyle/>
              <a:p>
                <a:r>
                  <a:rPr lang="pt-BR">
                    <a:noFill/>
                  </a:rPr>
                  <a:t> </a:t>
                </a:r>
              </a:p>
            </p:txBody>
          </p:sp>
        </mc:Fallback>
      </mc:AlternateContent>
    </p:spTree>
    <p:extLst>
      <p:ext uri="{BB962C8B-B14F-4D97-AF65-F5344CB8AC3E}">
        <p14:creationId xmlns:p14="http://schemas.microsoft.com/office/powerpoint/2010/main" val="4157107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938CEB06-A2E8-123C-DCB6-F03076203D36}"/>
              </a:ext>
            </a:extLst>
          </p:cNvPr>
          <p:cNvSpPr txBox="1">
            <a:spLocks/>
          </p:cNvSpPr>
          <p:nvPr/>
        </p:nvSpPr>
        <p:spPr>
          <a:xfrm>
            <a:off x="838200" y="1998496"/>
            <a:ext cx="10515600" cy="2861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400" dirty="0"/>
              <a:t>Como neste curso queremos </a:t>
            </a:r>
            <a:r>
              <a:rPr lang="pt-BR" sz="4400" b="1" i="1" dirty="0">
                <a:solidFill>
                  <a:srgbClr val="00B050"/>
                </a:solidFill>
              </a:rPr>
              <a:t>minimizar a função de erro</a:t>
            </a:r>
            <a:r>
              <a:rPr lang="pt-BR" sz="4400" dirty="0"/>
              <a:t>, iremos focar no </a:t>
            </a:r>
            <a:r>
              <a:rPr lang="pt-BR" sz="4400" b="1" i="1" dirty="0">
                <a:solidFill>
                  <a:srgbClr val="00B050"/>
                </a:solidFill>
              </a:rPr>
              <a:t>gradiente descendente</a:t>
            </a:r>
            <a:r>
              <a:rPr lang="pt-BR" sz="4400" dirty="0"/>
              <a:t>.</a:t>
            </a:r>
          </a:p>
        </p:txBody>
      </p:sp>
    </p:spTree>
    <p:extLst>
      <p:ext uri="{BB962C8B-B14F-4D97-AF65-F5344CB8AC3E}">
        <p14:creationId xmlns:p14="http://schemas.microsoft.com/office/powerpoint/2010/main" val="926185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496E8C-D755-1048-828D-F7531AB4BDDA}"/>
              </a:ext>
            </a:extLst>
          </p:cNvPr>
          <p:cNvSpPr>
            <a:spLocks noGrp="1"/>
          </p:cNvSpPr>
          <p:nvPr>
            <p:ph type="title"/>
          </p:nvPr>
        </p:nvSpPr>
        <p:spPr/>
        <p:txBody>
          <a:bodyPr/>
          <a:lstStyle/>
          <a:p>
            <a:r>
              <a:rPr lang="pt-BR" dirty="0"/>
              <a:t>Características do gradiente descendente</a:t>
            </a:r>
          </a:p>
        </p:txBody>
      </p:sp>
      <p:sp>
        <p:nvSpPr>
          <p:cNvPr id="3" name="Espaço Reservado para Conteúdo 2">
            <a:extLst>
              <a:ext uri="{FF2B5EF4-FFF2-40B4-BE49-F238E27FC236}">
                <a16:creationId xmlns:a16="http://schemas.microsoft.com/office/drawing/2014/main" id="{86F3C74C-B4BD-6EF3-B7BA-A308F8F00CD7}"/>
              </a:ext>
            </a:extLst>
          </p:cNvPr>
          <p:cNvSpPr>
            <a:spLocks noGrp="1"/>
          </p:cNvSpPr>
          <p:nvPr>
            <p:ph idx="1"/>
          </p:nvPr>
        </p:nvSpPr>
        <p:spPr>
          <a:xfrm>
            <a:off x="838199" y="1825624"/>
            <a:ext cx="11059049" cy="5032375"/>
          </a:xfrm>
        </p:spPr>
        <p:txBody>
          <a:bodyPr>
            <a:normAutofit/>
          </a:bodyPr>
          <a:lstStyle/>
          <a:p>
            <a:r>
              <a:rPr lang="pt-BR" dirty="0"/>
              <a:t>Algoritmo </a:t>
            </a:r>
            <a:r>
              <a:rPr lang="pt-BR" b="1" i="1" dirty="0">
                <a:solidFill>
                  <a:srgbClr val="00B050"/>
                </a:solidFill>
              </a:rPr>
              <a:t>genérico de otimização</a:t>
            </a:r>
            <a:r>
              <a:rPr lang="pt-BR" dirty="0"/>
              <a:t>: pode ser aplicado não apenas a problemas de aprendizado de máquina, mas a </a:t>
            </a:r>
            <a:r>
              <a:rPr lang="pt-BR" b="1" i="1" dirty="0">
                <a:solidFill>
                  <a:srgbClr val="00B050"/>
                </a:solidFill>
              </a:rPr>
              <a:t>qualquer problema que envolva encontrar os parâmetros que minimizam uma função</a:t>
            </a:r>
            <a:r>
              <a:rPr lang="pt-BR" dirty="0"/>
              <a:t>.</a:t>
            </a:r>
          </a:p>
          <a:p>
            <a:r>
              <a:rPr lang="pt-BR" dirty="0"/>
              <a:t>O único requisito é que essa função</a:t>
            </a:r>
            <a:r>
              <a:rPr lang="pt-BR" b="1" i="1" dirty="0"/>
              <a:t> </a:t>
            </a:r>
            <a:r>
              <a:rPr lang="pt-BR" dirty="0"/>
              <a:t>seja </a:t>
            </a:r>
            <a:r>
              <a:rPr lang="pt-BR" b="1" i="1" dirty="0">
                <a:solidFill>
                  <a:srgbClr val="00B050"/>
                </a:solidFill>
              </a:rPr>
              <a:t>diferenciável</a:t>
            </a:r>
            <a:r>
              <a:rPr lang="pt-BR" dirty="0"/>
              <a:t>.</a:t>
            </a:r>
          </a:p>
          <a:p>
            <a:pPr lvl="1">
              <a:buFont typeface="Wingdings" panose="05000000000000000000" pitchFamily="2" charset="2"/>
              <a:buChar char="§"/>
            </a:pPr>
            <a:r>
              <a:rPr lang="pt-BR" dirty="0"/>
              <a:t>No caso da regressão linear, a função de erro deve ser diferenciável.</a:t>
            </a:r>
          </a:p>
          <a:p>
            <a:r>
              <a:rPr lang="pt-BR" dirty="0"/>
              <a:t>Escalona melhor do que o método da </a:t>
            </a:r>
            <a:r>
              <a:rPr lang="pt-BR" b="1" i="1" dirty="0"/>
              <a:t>equação normal </a:t>
            </a:r>
            <a:r>
              <a:rPr lang="pt-BR" dirty="0"/>
              <a:t>para grandes conjuntos de dados.</a:t>
            </a:r>
          </a:p>
          <a:p>
            <a:r>
              <a:rPr lang="pt-BR" dirty="0"/>
              <a:t>É de fácil implementação.</a:t>
            </a:r>
          </a:p>
          <a:p>
            <a:r>
              <a:rPr lang="pt-BR" dirty="0"/>
              <a:t>Não é necessário nos preocupar com matrizes mal condicionada, ou seja, matrizes com determinante próximo de 0 (i.e., quase </a:t>
            </a:r>
            <a:r>
              <a:rPr lang="pt-BR" b="1" i="1" dirty="0"/>
              <a:t>singulares</a:t>
            </a:r>
            <a:r>
              <a:rPr lang="pt-BR" dirty="0"/>
              <a:t>).</a:t>
            </a:r>
          </a:p>
          <a:p>
            <a:r>
              <a:rPr lang="pt-BR" dirty="0"/>
              <a:t>Pode ser usado com modelos não-lineares.</a:t>
            </a:r>
          </a:p>
          <a:p>
            <a:endParaRPr lang="pt-BR" dirty="0"/>
          </a:p>
        </p:txBody>
      </p:sp>
    </p:spTree>
    <p:extLst>
      <p:ext uri="{BB962C8B-B14F-4D97-AF65-F5344CB8AC3E}">
        <p14:creationId xmlns:p14="http://schemas.microsoft.com/office/powerpoint/2010/main" val="188127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200" y="1825624"/>
            <a:ext cx="11145982" cy="5032375"/>
          </a:xfrm>
        </p:spPr>
        <p:txBody>
          <a:bodyPr/>
          <a:lstStyle/>
          <a:p>
            <a:r>
              <a:rPr lang="pt-BR" dirty="0"/>
              <a:t>Vimos a </a:t>
            </a:r>
            <a:r>
              <a:rPr lang="pt-BR" b="1" i="1" dirty="0"/>
              <a:t>motivação</a:t>
            </a:r>
            <a:r>
              <a:rPr lang="pt-BR" dirty="0"/>
              <a:t> por trás da </a:t>
            </a:r>
            <a:r>
              <a:rPr lang="pt-BR" b="1" i="1" dirty="0"/>
              <a:t>regressão linear</a:t>
            </a:r>
            <a:r>
              <a:rPr lang="pt-BR" dirty="0"/>
              <a:t>: encontrar funções que </a:t>
            </a:r>
            <a:r>
              <a:rPr lang="pt-BR" b="1" i="1" dirty="0">
                <a:solidFill>
                  <a:srgbClr val="00B050"/>
                </a:solidFill>
              </a:rPr>
              <a:t>aproximem o comportamento </a:t>
            </a:r>
            <a:r>
              <a:rPr lang="pt-BR" dirty="0"/>
              <a:t>de um conjunto de amostras (em geral ruidosas).</a:t>
            </a:r>
          </a:p>
          <a:p>
            <a:r>
              <a:rPr lang="pt-BR" dirty="0"/>
              <a:t>Definimos o </a:t>
            </a:r>
            <a:r>
              <a:rPr lang="pt-BR" b="1" i="1" dirty="0"/>
              <a:t>problema matematicamente</a:t>
            </a:r>
            <a:r>
              <a:rPr lang="pt-BR" dirty="0"/>
              <a:t>.</a:t>
            </a:r>
          </a:p>
          <a:p>
            <a:r>
              <a:rPr lang="pt-BR" dirty="0"/>
              <a:t>Vimos como resolver o problema da regressão, i.e., </a:t>
            </a:r>
            <a:r>
              <a:rPr lang="pt-BR" b="1" i="1" dirty="0"/>
              <a:t>encontrar os pesos do modelo, através da </a:t>
            </a:r>
            <a:r>
              <a:rPr lang="pt-BR" b="1" i="1" dirty="0">
                <a:solidFill>
                  <a:srgbClr val="00B050"/>
                </a:solidFill>
              </a:rPr>
              <a:t>equação normal e visualmente</a:t>
            </a:r>
            <a:r>
              <a:rPr lang="pt-BR" dirty="0"/>
              <a:t>.</a:t>
            </a:r>
          </a:p>
          <a:p>
            <a:r>
              <a:rPr lang="pt-BR" dirty="0"/>
              <a:t>Aprendemos o que é a </a:t>
            </a:r>
            <a:r>
              <a:rPr lang="pt-BR" b="1" i="1" dirty="0"/>
              <a:t>superfície de erro</a:t>
            </a:r>
            <a:r>
              <a:rPr lang="pt-BR" dirty="0"/>
              <a:t>.</a:t>
            </a:r>
          </a:p>
          <a:p>
            <a:r>
              <a:rPr lang="pt-BR" dirty="0"/>
              <a:t>Discutimos algumas </a:t>
            </a:r>
            <a:r>
              <a:rPr lang="pt-BR" b="1" i="1" dirty="0"/>
              <a:t>desvantagens</a:t>
            </a:r>
            <a:r>
              <a:rPr lang="pt-BR" dirty="0"/>
              <a:t> (e.g. </a:t>
            </a:r>
            <a:r>
              <a:rPr lang="pt-BR" b="1" i="1" dirty="0"/>
              <a:t>complexidade e</a:t>
            </a:r>
            <a:r>
              <a:rPr lang="pt-BR" dirty="0"/>
              <a:t> </a:t>
            </a:r>
            <a:r>
              <a:rPr lang="pt-BR" b="1" i="1" dirty="0"/>
              <a:t>regressão não-linear</a:t>
            </a:r>
            <a:r>
              <a:rPr lang="pt-BR" dirty="0"/>
              <a:t>) da equação normal e vislumbramos uma solução para essas desvantagens, a qual discutiremos a seguir.</a:t>
            </a:r>
          </a:p>
        </p:txBody>
      </p:sp>
    </p:spTree>
    <p:extLst>
      <p:ext uri="{BB962C8B-B14F-4D97-AF65-F5344CB8AC3E}">
        <p14:creationId xmlns:p14="http://schemas.microsoft.com/office/powerpoint/2010/main" val="2495786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938CEB06-A2E8-123C-DCB6-F03076203D36}"/>
              </a:ext>
            </a:extLst>
          </p:cNvPr>
          <p:cNvSpPr txBox="1">
            <a:spLocks/>
          </p:cNvSpPr>
          <p:nvPr/>
        </p:nvSpPr>
        <p:spPr>
          <a:xfrm>
            <a:off x="838200" y="1446964"/>
            <a:ext cx="10515600" cy="44112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400" i="1" dirty="0">
                <a:solidFill>
                  <a:srgbClr val="000000"/>
                </a:solidFill>
              </a:rPr>
              <a:t>C</a:t>
            </a:r>
            <a:r>
              <a:rPr lang="pt-BR" sz="4400" b="0" i="1" dirty="0">
                <a:solidFill>
                  <a:srgbClr val="000000"/>
                </a:solidFill>
                <a:effectLst/>
              </a:rPr>
              <a:t>omo aplicamos o algoritmo do </a:t>
            </a:r>
            <a:r>
              <a:rPr lang="pt-BR" sz="4400" b="1" i="1" dirty="0">
                <a:solidFill>
                  <a:srgbClr val="000000"/>
                </a:solidFill>
                <a:effectLst/>
              </a:rPr>
              <a:t>gradiente descendente </a:t>
            </a:r>
            <a:r>
              <a:rPr lang="pt-BR" sz="4400" b="0" i="1" dirty="0">
                <a:solidFill>
                  <a:srgbClr val="000000"/>
                </a:solidFill>
                <a:effectLst/>
              </a:rPr>
              <a:t>ao problema da </a:t>
            </a:r>
            <a:r>
              <a:rPr lang="pt-BR" sz="4400" b="1" i="1" dirty="0">
                <a:solidFill>
                  <a:srgbClr val="000000"/>
                </a:solidFill>
                <a:effectLst/>
              </a:rPr>
              <a:t>regressão linear</a:t>
            </a:r>
            <a:r>
              <a:rPr lang="pt-BR" sz="4400" i="1" dirty="0"/>
              <a:t>?</a:t>
            </a:r>
            <a:br>
              <a:rPr lang="pt-BR" sz="4400" i="1" dirty="0"/>
            </a:br>
            <a:endParaRPr lang="pt-BR" sz="4400" i="1" dirty="0"/>
          </a:p>
          <a:p>
            <a:pPr marL="0" indent="0" algn="ctr">
              <a:buNone/>
            </a:pPr>
            <a:r>
              <a:rPr lang="pt-BR" sz="4400" i="1" dirty="0"/>
              <a:t>Ou seja, como encontramos os </a:t>
            </a:r>
            <a:r>
              <a:rPr lang="pt-BR" sz="4400" b="1" i="1" dirty="0">
                <a:solidFill>
                  <a:srgbClr val="00B050"/>
                </a:solidFill>
              </a:rPr>
              <a:t>pesos da função hipótese</a:t>
            </a:r>
            <a:r>
              <a:rPr lang="pt-BR" sz="4400" i="1" dirty="0"/>
              <a:t> usando o gradiente descendente?</a:t>
            </a:r>
          </a:p>
        </p:txBody>
      </p:sp>
    </p:spTree>
    <p:extLst>
      <p:ext uri="{BB962C8B-B14F-4D97-AF65-F5344CB8AC3E}">
        <p14:creationId xmlns:p14="http://schemas.microsoft.com/office/powerpoint/2010/main" val="2268281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70919-7F72-4A9E-70CE-B834B0C1C4EF}"/>
              </a:ext>
            </a:extLst>
          </p:cNvPr>
          <p:cNvSpPr>
            <a:spLocks noGrp="1"/>
          </p:cNvSpPr>
          <p:nvPr>
            <p:ph type="title"/>
          </p:nvPr>
        </p:nvSpPr>
        <p:spPr/>
        <p:txBody>
          <a:bodyPr/>
          <a:lstStyle/>
          <a:p>
            <a:r>
              <a:rPr lang="pt-BR" dirty="0"/>
              <a:t>O algoritmo do gradiente do descendente</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70B879D4-E78F-668E-0E3E-6B34B203EC6C}"/>
                  </a:ext>
                </a:extLst>
              </p:cNvPr>
              <p:cNvSpPr>
                <a:spLocks noGrp="1"/>
              </p:cNvSpPr>
              <p:nvPr>
                <p:ph idx="1"/>
              </p:nvPr>
            </p:nvSpPr>
            <p:spPr>
              <a:xfrm>
                <a:off x="838199" y="4593608"/>
                <a:ext cx="11079145" cy="2264391"/>
              </a:xfrm>
            </p:spPr>
            <p:txBody>
              <a:bodyPr>
                <a:normAutofit/>
              </a:bodyPr>
              <a:lstStyle/>
              <a:p>
                <a:r>
                  <a:rPr lang="pt-BR" b="1" dirty="0"/>
                  <a:t>OBS</a:t>
                </a:r>
                <a:r>
                  <a:rPr lang="pt-BR" dirty="0"/>
                  <a:t>.: O </a:t>
                </a:r>
                <a:r>
                  <a:rPr lang="pt-BR" b="1" i="1" dirty="0">
                    <a:solidFill>
                      <a:srgbClr val="00B050"/>
                    </a:solidFill>
                  </a:rPr>
                  <a:t>passo de aprendizagem</a:t>
                </a:r>
                <a:r>
                  <a:rPr lang="pt-BR"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𝛼</m:t>
                    </m:r>
                  </m:oMath>
                </a14:m>
                <a:r>
                  <a:rPr lang="pt-BR" dirty="0"/>
                  <a:t>, dita o tamanho do deslocamento dado na direção oposta a apontada pelo </a:t>
                </a:r>
                <a:r>
                  <a:rPr lang="pt-BR" b="1" i="1" dirty="0"/>
                  <a:t>vetor</a:t>
                </a:r>
                <a:r>
                  <a:rPr lang="pt-BR" dirty="0"/>
                  <a:t> </a:t>
                </a:r>
                <a:r>
                  <a:rPr lang="pt-BR" b="1" i="1" dirty="0"/>
                  <a:t>gradiente</a:t>
                </a:r>
                <a:r>
                  <a:rPr lang="pt-BR" dirty="0"/>
                  <a:t>.</a:t>
                </a:r>
              </a:p>
              <a:p>
                <a:r>
                  <a:rPr lang="pt-BR" dirty="0"/>
                  <a:t>Na sequência, encontraremos o </a:t>
                </a:r>
                <a:r>
                  <a:rPr lang="pt-BR" b="1" i="1" dirty="0"/>
                  <a:t>vetor gradiente</a:t>
                </a:r>
                <a:r>
                  <a:rPr lang="pt-BR" dirty="0"/>
                  <a:t> da </a:t>
                </a:r>
                <a:r>
                  <a:rPr lang="pt-BR" b="1" i="1" dirty="0"/>
                  <a:t>função </a:t>
                </a:r>
                <a:r>
                  <a:rPr lang="pt-BR" b="1" i="1"/>
                  <a:t>de erro</a:t>
                </a:r>
                <a:r>
                  <a:rPr lang="pt-BR"/>
                  <a:t>.</a:t>
                </a:r>
              </a:p>
            </p:txBody>
          </p:sp>
        </mc:Choice>
        <mc:Fallback>
          <p:sp>
            <p:nvSpPr>
              <p:cNvPr id="3" name="Espaço Reservado para Conteúdo 2">
                <a:extLst>
                  <a:ext uri="{FF2B5EF4-FFF2-40B4-BE49-F238E27FC236}">
                    <a16:creationId xmlns:a16="http://schemas.microsoft.com/office/drawing/2014/main" id="{70B879D4-E78F-668E-0E3E-6B34B203EC6C}"/>
                  </a:ext>
                </a:extLst>
              </p:cNvPr>
              <p:cNvSpPr>
                <a:spLocks noGrp="1" noRot="1" noChangeAspect="1" noMove="1" noResize="1" noEditPoints="1" noAdjustHandles="1" noChangeArrowheads="1" noChangeShapeType="1" noTextEdit="1"/>
              </p:cNvSpPr>
              <p:nvPr>
                <p:ph idx="1"/>
              </p:nvPr>
            </p:nvSpPr>
            <p:spPr>
              <a:xfrm>
                <a:off x="838199" y="4593608"/>
                <a:ext cx="11079145" cy="2264391"/>
              </a:xfrm>
              <a:blipFill>
                <a:blip r:embed="rId3"/>
                <a:stretch>
                  <a:fillRect l="-935" t="-458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11492AC-9AA7-E1FA-2B1C-77DD666FCE33}"/>
                  </a:ext>
                </a:extLst>
              </p:cNvPr>
              <p:cNvSpPr/>
              <p:nvPr/>
            </p:nvSpPr>
            <p:spPr>
              <a:xfrm>
                <a:off x="134816" y="2288644"/>
                <a:ext cx="8223924" cy="1474378"/>
              </a:xfrm>
              <a:prstGeom prst="rect">
                <a:avLst/>
              </a:prstGeom>
              <a:ln>
                <a:solidFill>
                  <a:schemeClr val="tx1"/>
                </a:solidFill>
              </a:ln>
            </p:spPr>
            <p:txBody>
              <a:bodyPr wrap="square">
                <a:spAutoFit/>
              </a:bodyPr>
              <a:lstStyle/>
              <a:p>
                <a14:m>
                  <m:oMath xmlns:m="http://schemas.openxmlformats.org/officeDocument/2006/math">
                    <m:r>
                      <a:rPr lang="pt-BR" sz="2000" b="1" i="1" smtClean="0">
                        <a:latin typeface="Cambria Math" panose="02040503050406030204" pitchFamily="18" charset="0"/>
                      </a:rPr>
                      <m:t>𝒂</m:t>
                    </m:r>
                    <m:r>
                      <a:rPr lang="pt-BR" sz="2000" b="1" i="1" smtClean="0">
                        <a:latin typeface="Cambria Math" panose="02040503050406030204" pitchFamily="18" charset="0"/>
                      </a:rPr>
                      <m:t> </m:t>
                    </m:r>
                  </m:oMath>
                </a14:m>
                <a:r>
                  <a:rPr lang="en-US" sz="2000" b="1" dirty="0"/>
                  <a:t> </a:t>
                </a:r>
                <a14:m>
                  <m:oMath xmlns:m="http://schemas.openxmlformats.org/officeDocument/2006/math">
                    <m:r>
                      <a:rPr lang="en-US" sz="2000" b="1" i="1"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inicializa</m:t>
                    </m:r>
                    <m:r>
                      <a:rPr lang="en-US"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o</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vetor</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de</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r>
                      <a:rPr lang="pt-BR" sz="2000" b="0" i="0" dirty="0" smtClean="0">
                        <a:latin typeface="Cambria Math" panose="02040503050406030204" pitchFamily="18" charset="0"/>
                        <a:ea typeface="Cambria Math" panose="02040503050406030204" pitchFamily="18" charset="0"/>
                      </a:rPr>
                      <m:t> </m:t>
                    </m:r>
                    <m:r>
                      <m:rPr>
                        <m:sty m:val="p"/>
                      </m:rPr>
                      <a:rPr lang="en-US" sz="2000" dirty="0">
                        <a:latin typeface="Cambria Math" panose="02040503050406030204" pitchFamily="18" charset="0"/>
                        <a:ea typeface="Cambria Math" panose="02040503050406030204" pitchFamily="18" charset="0"/>
                      </a:rPr>
                      <m:t>em</m:t>
                    </m:r>
                    <m:r>
                      <a:rPr lang="en-US"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um</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ponto</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aleat</m:t>
                    </m:r>
                    <m:r>
                      <a:rPr lang="pt-BR" sz="2000" b="0" i="0" dirty="0" smtClean="0">
                        <a:latin typeface="Cambria Math" panose="02040503050406030204" pitchFamily="18" charset="0"/>
                        <a:ea typeface="Cambria Math" panose="02040503050406030204" pitchFamily="18" charset="0"/>
                      </a:rPr>
                      <m:t>ó</m:t>
                    </m:r>
                    <m:r>
                      <m:rPr>
                        <m:sty m:val="p"/>
                      </m:rPr>
                      <a:rPr lang="pt-BR" sz="2000" b="0" i="0" dirty="0" smtClean="0">
                        <a:latin typeface="Cambria Math" panose="02040503050406030204" pitchFamily="18" charset="0"/>
                        <a:ea typeface="Cambria Math" panose="02040503050406030204" pitchFamily="18" charset="0"/>
                      </a:rPr>
                      <m:t>rio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espa</m:t>
                    </m:r>
                    <m:r>
                      <a:rPr lang="pt-BR" sz="2000" dirty="0">
                        <a:latin typeface="Cambria Math" panose="02040503050406030204" pitchFamily="18" charset="0"/>
                        <a:ea typeface="Cambria Math" panose="02040503050406030204" pitchFamily="18" charset="0"/>
                      </a:rPr>
                      <m:t>ç</m:t>
                    </m:r>
                    <m:r>
                      <m:rPr>
                        <m:sty m:val="p"/>
                      </m:rPr>
                      <a:rPr lang="pt-BR" sz="2000" dirty="0">
                        <a:latin typeface="Cambria Math" panose="02040503050406030204" pitchFamily="18" charset="0"/>
                        <a:ea typeface="Cambria Math" panose="02040503050406030204" pitchFamily="18" charset="0"/>
                      </a:rPr>
                      <m: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de</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oMath>
                </a14:m>
                <a:endParaRPr lang="pt-BR" sz="2000" b="0" dirty="0">
                  <a:ea typeface="Cambria Math" panose="02040503050406030204" pitchFamily="18" charset="0"/>
                </a:endParaRPr>
              </a:p>
              <a:p>
                <a:r>
                  <a:rPr lang="pt-BR" sz="2000" b="1" dirty="0">
                    <a:latin typeface="Cambria Math" panose="02040503050406030204" pitchFamily="18" charset="0"/>
                    <a:ea typeface="Cambria Math" panose="02040503050406030204" pitchFamily="18" charset="0"/>
                  </a:rPr>
                  <a:t>loop até </a:t>
                </a:r>
                <a:r>
                  <a:rPr lang="pt-BR" sz="2000" dirty="0">
                    <a:latin typeface="Cambria Math" panose="02040503050406030204" pitchFamily="18" charset="0"/>
                    <a:ea typeface="Cambria Math" panose="02040503050406030204" pitchFamily="18" charset="0"/>
                  </a:rPr>
                  <a:t>convergir </a:t>
                </a:r>
                <a:r>
                  <a:rPr lang="pt-BR" sz="2000" b="1" dirty="0">
                    <a:latin typeface="Cambria Math" panose="02040503050406030204" pitchFamily="18" charset="0"/>
                    <a:ea typeface="Cambria Math" panose="02040503050406030204" pitchFamily="18" charset="0"/>
                  </a:rPr>
                  <a:t>ou </a:t>
                </a:r>
                <a:r>
                  <a:rPr lang="pt-BR" sz="2000" dirty="0">
                    <a:latin typeface="Cambria Math" panose="02040503050406030204" pitchFamily="18" charset="0"/>
                    <a:ea typeface="Cambria Math" panose="02040503050406030204" pitchFamily="18" charset="0"/>
                  </a:rPr>
                  <a:t>atingir o número máximo de iterações </a:t>
                </a:r>
                <a:r>
                  <a:rPr lang="pt-BR" sz="2000" b="1" dirty="0">
                    <a:latin typeface="Cambria Math" panose="02040503050406030204" pitchFamily="18" charset="0"/>
                    <a:ea typeface="Cambria Math" panose="02040503050406030204" pitchFamily="18" charset="0"/>
                  </a:rPr>
                  <a:t>do</a:t>
                </a:r>
              </a:p>
              <a:p>
                <a:r>
                  <a:rPr lang="pt-BR" sz="2000" dirty="0">
                    <a:latin typeface="Cambria Math" panose="02040503050406030204" pitchFamily="18" charset="0"/>
                    <a:ea typeface="Cambria Math" panose="02040503050406030204" pitchFamily="18" charset="0"/>
                  </a:rPr>
                  <a:t>	</a:t>
                </a:r>
                <a14:m>
                  <m:oMath xmlns:m="http://schemas.openxmlformats.org/officeDocument/2006/math">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oMath>
                </a14:m>
                <a:r>
                  <a:rPr lang="pt-BR" sz="2000" b="1" dirty="0">
                    <a:latin typeface="Cambria Math" panose="02040503050406030204" pitchFamily="18" charset="0"/>
                  </a:rPr>
                  <a:t> </a:t>
                </a:r>
                <a14:m>
                  <m:oMath xmlns:m="http://schemas.openxmlformats.org/officeDocument/2006/math">
                    <m:r>
                      <a:rPr lang="en-US" sz="2000" b="1" i="1" dirty="0">
                        <a:latin typeface="Cambria Math" panose="02040503050406030204" pitchFamily="18" charset="0"/>
                        <a:ea typeface="Cambria Math" panose="02040503050406030204" pitchFamily="18" charset="0"/>
                      </a:rPr>
                      <m:t>← </m:t>
                    </m:r>
                  </m:oMath>
                </a14:m>
                <a:r>
                  <a:rPr lang="pt-BR" sz="2000" dirty="0">
                    <a:latin typeface="Cambria Math" panose="02040503050406030204" pitchFamily="18" charset="0"/>
                    <a:ea typeface="Cambria Math" panose="02040503050406030204" pitchFamily="18" charset="0"/>
                  </a:rPr>
                  <a:t>cálculo do vetor gradiente</a:t>
                </a:r>
                <a:r>
                  <a:rPr lang="pt-BR" sz="2000" dirty="0">
                    <a:ea typeface="Cambria Math" panose="02040503050406030204" pitchFamily="18" charset="0"/>
                  </a:rPr>
                  <a:t>, </a:t>
                </a:r>
                <a14:m>
                  <m:oMath xmlns:m="http://schemas.openxmlformats.org/officeDocument/2006/math">
                    <m:f>
                      <m:fPr>
                        <m:ctrlPr>
                          <a:rPr lang="pt-BR" sz="2000" i="1">
                            <a:latin typeface="Cambria Math" panose="02040503050406030204" pitchFamily="18" charset="0"/>
                            <a:ea typeface="Cambria Math" panose="02040503050406030204" pitchFamily="18" charset="0"/>
                          </a:rPr>
                        </m:ctrlPr>
                      </m:fPr>
                      <m:num>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d>
                          <m:dPr>
                            <m:ctrlPr>
                              <a:rPr lang="pt-BR" sz="2000" i="1">
                                <a:latin typeface="Cambria Math" panose="02040503050406030204" pitchFamily="18" charset="0"/>
                                <a:ea typeface="Cambria Math" panose="02040503050406030204" pitchFamily="18" charset="0"/>
                              </a:rPr>
                            </m:ctrlPr>
                          </m:dPr>
                          <m:e>
                            <m:r>
                              <a:rPr lang="pt-BR" sz="2000" b="1" i="1">
                                <a:latin typeface="Cambria Math" panose="02040503050406030204" pitchFamily="18" charset="0"/>
                                <a:ea typeface="Cambria Math" panose="02040503050406030204" pitchFamily="18" charset="0"/>
                              </a:rPr>
                              <m:t>𝒂</m:t>
                            </m:r>
                          </m:e>
                        </m:d>
                      </m:num>
                      <m:den>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den>
                    </m:f>
                  </m:oMath>
                </a14:m>
                <a:endParaRPr lang="pt-BR" sz="2000" dirty="0">
                  <a:latin typeface="Cambria Math" panose="02040503050406030204" pitchFamily="18" charset="0"/>
                  <a:ea typeface="Cambria Math" panose="02040503050406030204" pitchFamily="18" charset="0"/>
                </a:endParaRPr>
              </a:p>
              <a:p>
                <a:r>
                  <a:rPr lang="en-US" sz="2000" dirty="0"/>
                  <a:t>	</a:t>
                </a:r>
                <a14:m>
                  <m:oMath xmlns:m="http://schemas.openxmlformats.org/officeDocument/2006/math">
                    <m:r>
                      <a:rPr lang="pt-BR" sz="2000" b="1" i="1">
                        <a:latin typeface="Cambria Math" panose="02040503050406030204" pitchFamily="18" charset="0"/>
                      </a:rPr>
                      <m:t>𝒂</m:t>
                    </m:r>
                    <m:r>
                      <a:rPr lang="en-US" sz="2000" b="1"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𝛼</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oMath>
                </a14:m>
                <a:r>
                  <a:rPr lang="nl-BE" sz="1600" dirty="0"/>
                  <a:t> </a:t>
                </a:r>
                <a:r>
                  <a:rPr lang="nl-BE" sz="2000" dirty="0">
                    <a:latin typeface="Cambria Math" panose="02040503050406030204" pitchFamily="18" charset="0"/>
                    <a:ea typeface="Cambria Math" panose="02040503050406030204" pitchFamily="18" charset="0"/>
                  </a:rPr>
                  <a:t>(</a:t>
                </a:r>
                <a:r>
                  <a:rPr lang="nl-BE" sz="2000" b="1" i="1" dirty="0">
                    <a:solidFill>
                      <a:srgbClr val="0070C0"/>
                    </a:solidFill>
                    <a:latin typeface="Cambria Math" panose="02040503050406030204" pitchFamily="18" charset="0"/>
                    <a:ea typeface="Cambria Math" panose="02040503050406030204" pitchFamily="18" charset="0"/>
                  </a:rPr>
                  <a:t>regra de atualização dos pesos</a:t>
                </a:r>
                <a:r>
                  <a:rPr lang="nl-BE" sz="2000" dirty="0">
                    <a:latin typeface="Cambria Math" panose="02040503050406030204" pitchFamily="18" charset="0"/>
                    <a:ea typeface="Cambria Math" panose="02040503050406030204" pitchFamily="18" charset="0"/>
                  </a:rPr>
                  <a:t>)</a:t>
                </a:r>
              </a:p>
            </p:txBody>
          </p:sp>
        </mc:Choice>
        <mc:Fallback xmlns="">
          <p:sp>
            <p:nvSpPr>
              <p:cNvPr id="4" name="Rectangle 3">
                <a:extLst>
                  <a:ext uri="{FF2B5EF4-FFF2-40B4-BE49-F238E27FC236}">
                    <a16:creationId xmlns:a16="http://schemas.microsoft.com/office/drawing/2014/main" id="{D11492AC-9AA7-E1FA-2B1C-77DD666FCE33}"/>
                  </a:ext>
                </a:extLst>
              </p:cNvPr>
              <p:cNvSpPr>
                <a:spLocks noRot="1" noChangeAspect="1" noMove="1" noResize="1" noEditPoints="1" noAdjustHandles="1" noChangeArrowheads="1" noChangeShapeType="1" noTextEdit="1"/>
              </p:cNvSpPr>
              <p:nvPr/>
            </p:nvSpPr>
            <p:spPr>
              <a:xfrm>
                <a:off x="134816" y="2288644"/>
                <a:ext cx="8223924" cy="1474378"/>
              </a:xfrm>
              <a:prstGeom prst="rect">
                <a:avLst/>
              </a:prstGeom>
              <a:blipFill>
                <a:blip r:embed="rId4"/>
                <a:stretch>
                  <a:fillRect l="-666" b="-5328"/>
                </a:stretch>
              </a:blipFill>
              <a:ln>
                <a:solidFill>
                  <a:schemeClr val="tx1"/>
                </a:solidFill>
              </a:ln>
            </p:spPr>
            <p:txBody>
              <a:bodyPr/>
              <a:lstStyle/>
              <a:p>
                <a:r>
                  <a:rPr lang="pt-BR">
                    <a:noFill/>
                  </a:rPr>
                  <a:t> </a:t>
                </a:r>
              </a:p>
            </p:txBody>
          </p:sp>
        </mc:Fallback>
      </mc:AlternateContent>
      <p:pic>
        <p:nvPicPr>
          <p:cNvPr id="5" name="Picture 5">
            <a:extLst>
              <a:ext uri="{FF2B5EF4-FFF2-40B4-BE49-F238E27FC236}">
                <a16:creationId xmlns:a16="http://schemas.microsoft.com/office/drawing/2014/main" id="{17772289-26AB-6310-C7E0-257BB687CC30}"/>
              </a:ext>
            </a:extLst>
          </p:cNvPr>
          <p:cNvPicPr>
            <a:picLocks noChangeAspect="1"/>
          </p:cNvPicPr>
          <p:nvPr/>
        </p:nvPicPr>
        <p:blipFill rotWithShape="1">
          <a:blip r:embed="rId5">
            <a:extLst>
              <a:ext uri="{28A0092B-C50C-407E-A947-70E740481C1C}">
                <a14:useLocalDpi xmlns:a14="http://schemas.microsoft.com/office/drawing/2010/main" val="0"/>
              </a:ext>
            </a:extLst>
          </a:blip>
          <a:srcRect t="48368" r="2754" b="1527"/>
          <a:stretch/>
        </p:blipFill>
        <p:spPr>
          <a:xfrm>
            <a:off x="8830547" y="2076116"/>
            <a:ext cx="3226637" cy="2120496"/>
          </a:xfrm>
          <a:prstGeom prst="rect">
            <a:avLst/>
          </a:prstGeom>
        </p:spPr>
      </p:pic>
      <p:sp>
        <p:nvSpPr>
          <p:cNvPr id="6" name="Seta: para a Direita 5">
            <a:extLst>
              <a:ext uri="{FF2B5EF4-FFF2-40B4-BE49-F238E27FC236}">
                <a16:creationId xmlns:a16="http://schemas.microsoft.com/office/drawing/2014/main" id="{5F262DCD-E874-A929-9087-AED5FF9F773D}"/>
              </a:ext>
            </a:extLst>
          </p:cNvPr>
          <p:cNvSpPr/>
          <p:nvPr/>
        </p:nvSpPr>
        <p:spPr>
          <a:xfrm>
            <a:off x="8440616" y="2823582"/>
            <a:ext cx="359787" cy="4823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07599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A65558-3D14-0478-D170-D74E5487F54F}"/>
              </a:ext>
            </a:extLst>
          </p:cNvPr>
          <p:cNvSpPr>
            <a:spLocks noGrp="1"/>
          </p:cNvSpPr>
          <p:nvPr>
            <p:ph type="title"/>
          </p:nvPr>
        </p:nvSpPr>
        <p:spPr/>
        <p:txBody>
          <a:bodyPr/>
          <a:lstStyle/>
          <a:p>
            <a:r>
              <a:rPr lang="pt-BR" dirty="0"/>
              <a:t>Calculando 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1E79540-B9F5-F7ED-2DD8-EAD3ABC204C2}"/>
                  </a:ext>
                </a:extLst>
              </p:cNvPr>
              <p:cNvSpPr>
                <a:spLocks noGrp="1"/>
              </p:cNvSpPr>
              <p:nvPr>
                <p:ph idx="1"/>
              </p:nvPr>
            </p:nvSpPr>
            <p:spPr>
              <a:xfrm>
                <a:off x="838199" y="1825624"/>
                <a:ext cx="11139435" cy="5032375"/>
              </a:xfrm>
            </p:spPr>
            <p:txBody>
              <a:bodyPr>
                <a:normAutofit/>
              </a:bodyPr>
              <a:lstStyle/>
              <a:p>
                <a:r>
                  <a:rPr lang="pt-BR" dirty="0"/>
                  <a:t>Para calcularmos o vetor gradiente, vamos considerar o EQM como função de erro e a função do hiperplano como função hipótese:</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r>
                        <a:rPr lang="pt-BR" b="0" i="1" smtClean="0">
                          <a:latin typeface="Cambria Math" panose="02040503050406030204" pitchFamily="18" charset="0"/>
                        </a:rPr>
                        <m:t>h</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0</m:t>
                          </m:r>
                        </m:sub>
                      </m:sSub>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=0</m:t>
                          </m:r>
                        </m:sub>
                        <m:sup>
                          <m:r>
                            <a:rPr lang="pt-BR" b="0" i="1" smtClean="0">
                              <a:latin typeface="Cambria Math" panose="02040503050406030204" pitchFamily="18" charset="0"/>
                            </a:rPr>
                            <m:t>𝐾</m:t>
                          </m:r>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𝑖</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𝐾</m:t>
                    </m:r>
                  </m:oMath>
                </a14:m>
                <a:r>
                  <a:rPr lang="pt-BR" dirty="0"/>
                  <a:t> é o número </a:t>
                </a:r>
                <a:r>
                  <a:rPr lang="pt-BR" b="1" i="1" dirty="0"/>
                  <a:t>atributos</a:t>
                </a:r>
                <a:r>
                  <a:rPr lang="pt-BR" dirty="0"/>
                  <a:t>, </a:t>
                </a:r>
                <a14:m>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𝑖</m:t>
                        </m:r>
                      </m:sub>
                    </m:sSub>
                    <m:r>
                      <a:rPr lang="pt-BR" b="0" i="1"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𝑖</m:t>
                    </m:r>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𝑖</m:t>
                    </m:r>
                  </m:oMath>
                </a14:m>
                <a:r>
                  <a:rPr lang="pt-BR" dirty="0"/>
                  <a:t> são os pesos e entradas da função, respectivamente,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0</m:t>
                        </m:r>
                      </m:sub>
                    </m:sSub>
                    <m:r>
                      <a:rPr lang="pt-BR" b="0" i="1" smtClean="0">
                        <a:latin typeface="Cambria Math" panose="02040503050406030204" pitchFamily="18" charset="0"/>
                      </a:rPr>
                      <m:t>=1</m:t>
                    </m:r>
                  </m:oMath>
                </a14:m>
                <a:r>
                  <a:rPr lang="pt-BR" dirty="0"/>
                  <a:t> (</a:t>
                </a:r>
                <a:r>
                  <a:rPr lang="pt-BR" b="1" i="1" dirty="0"/>
                  <a:t>atributo de bias</a:t>
                </a:r>
                <a:r>
                  <a:rPr lang="pt-BR" dirty="0"/>
                  <a:t>) e </a:t>
                </a:r>
                <a14:m>
                  <m:oMath xmlns:m="http://schemas.openxmlformats.org/officeDocument/2006/math">
                    <m:r>
                      <a:rPr lang="pt-BR" b="1" i="1">
                        <a:latin typeface="Cambria Math" panose="02040503050406030204" pitchFamily="18" charset="0"/>
                      </a:rPr>
                      <m:t>𝒂</m:t>
                    </m:r>
                  </m:oMath>
                </a14:m>
                <a:r>
                  <a:rPr lang="pt-BR" dirty="0"/>
                  <a:t> e </a:t>
                </a:r>
                <a14:m>
                  <m:oMath xmlns:m="http://schemas.openxmlformats.org/officeDocument/2006/math">
                    <m:r>
                      <a:rPr lang="pt-BR" b="1" i="1">
                        <a:latin typeface="Cambria Math" panose="02040503050406030204" pitchFamily="18" charset="0"/>
                      </a:rPr>
                      <m:t>𝒙</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r>
                  <a:rPr lang="pt-BR" dirty="0"/>
                  <a:t> são vetores coluna com todos os pesos e entradas, respectivamente.</a:t>
                </a:r>
              </a:p>
              <a:p>
                <a:r>
                  <a:rPr lang="pt-BR" dirty="0"/>
                  <a:t>Agora podemos encontrar o vetor gradiente.</a:t>
                </a:r>
              </a:p>
            </p:txBody>
          </p:sp>
        </mc:Choice>
        <mc:Fallback xmlns="">
          <p:sp>
            <p:nvSpPr>
              <p:cNvPr id="3" name="Espaço Reservado para Conteúdo 2">
                <a:extLst>
                  <a:ext uri="{FF2B5EF4-FFF2-40B4-BE49-F238E27FC236}">
                    <a16:creationId xmlns:a16="http://schemas.microsoft.com/office/drawing/2014/main" id="{A1E79540-B9F5-F7ED-2DD8-EAD3ABC204C2}"/>
                  </a:ext>
                </a:extLst>
              </p:cNvPr>
              <p:cNvSpPr>
                <a:spLocks noGrp="1" noRot="1" noChangeAspect="1" noMove="1" noResize="1" noEditPoints="1" noAdjustHandles="1" noChangeArrowheads="1" noChangeShapeType="1" noTextEdit="1"/>
              </p:cNvSpPr>
              <p:nvPr>
                <p:ph idx="1"/>
              </p:nvPr>
            </p:nvSpPr>
            <p:spPr>
              <a:xfrm>
                <a:off x="838199" y="1825624"/>
                <a:ext cx="11139435" cy="5032375"/>
              </a:xfrm>
              <a:blipFill>
                <a:blip r:embed="rId2"/>
                <a:stretch>
                  <a:fillRect l="-1094" t="-1937" r="-1805"/>
                </a:stretch>
              </a:blipFill>
            </p:spPr>
            <p:txBody>
              <a:bodyPr/>
              <a:lstStyle/>
              <a:p>
                <a:r>
                  <a:rPr lang="pt-BR">
                    <a:noFill/>
                  </a:rPr>
                  <a:t> </a:t>
                </a:r>
              </a:p>
            </p:txBody>
          </p:sp>
        </mc:Fallback>
      </mc:AlternateContent>
    </p:spTree>
    <p:extLst>
      <p:ext uri="{BB962C8B-B14F-4D97-AF65-F5344CB8AC3E}">
        <p14:creationId xmlns:p14="http://schemas.microsoft.com/office/powerpoint/2010/main" val="1785129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86E35-2132-957C-5119-8416C939A543}"/>
              </a:ext>
            </a:extLst>
          </p:cNvPr>
          <p:cNvSpPr>
            <a:spLocks noGrp="1"/>
          </p:cNvSpPr>
          <p:nvPr>
            <p:ph type="title"/>
          </p:nvPr>
        </p:nvSpPr>
        <p:spPr/>
        <p:txBody>
          <a:bodyPr/>
          <a:lstStyle/>
          <a:p>
            <a:r>
              <a:rPr lang="pt-BR" dirty="0"/>
              <a:t>Calculando 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C5EC678-4C25-1184-B2F1-399C0F236041}"/>
                  </a:ext>
                </a:extLst>
              </p:cNvPr>
              <p:cNvSpPr>
                <a:spLocks noGrp="1"/>
              </p:cNvSpPr>
              <p:nvPr>
                <p:ph idx="1"/>
              </p:nvPr>
            </p:nvSpPr>
            <p:spPr>
              <a:xfrm>
                <a:off x="838199" y="1777430"/>
                <a:ext cx="11223662" cy="5080570"/>
              </a:xfrm>
            </p:spPr>
            <p:txBody>
              <a:bodyPr>
                <a:normAutofit lnSpcReduction="10000"/>
              </a:bodyPr>
              <a:lstStyle/>
              <a:p>
                <a:r>
                  <a:rPr lang="pt-BR" dirty="0"/>
                  <a:t>O </a:t>
                </a:r>
                <a:r>
                  <a:rPr lang="pt-BR" b="1" i="1" dirty="0"/>
                  <a:t>vetor gradiente </a:t>
                </a:r>
                <a:r>
                  <a:rPr lang="pt-BR" dirty="0"/>
                  <a:t>da</a:t>
                </a:r>
                <a:r>
                  <a:rPr lang="pt-BR" b="1" i="1" dirty="0"/>
                  <a:t> função de erro em relação aos pesos </a:t>
                </a:r>
                <a:r>
                  <a:rPr lang="pt-BR" dirty="0"/>
                  <a:t>é dado por</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num>
                        <m:den>
                          <m:r>
                            <a:rPr lang="pt-BR" i="1">
                              <a:latin typeface="Cambria Math" panose="02040503050406030204" pitchFamily="18" charset="0"/>
                            </a:rPr>
                            <m:t>𝜕</m:t>
                          </m:r>
                          <m:r>
                            <a:rPr lang="pt-BR" b="1" i="1">
                              <a:latin typeface="Cambria Math" panose="02040503050406030204" pitchFamily="18" charset="0"/>
                            </a:rPr>
                            <m:t>𝒂</m:t>
                          </m:r>
                        </m:den>
                      </m:f>
                      <m:d>
                        <m:dPr>
                          <m:begChr m:val="["/>
                          <m:endChr m:val="]"/>
                          <m:ctrlPr>
                            <a:rPr lang="pt-BR" b="1"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e>
                          </m:nary>
                        </m:e>
                      </m:d>
                    </m:oMath>
                  </m:oMathPara>
                </a14:m>
                <a:endParaRPr lang="pt-BR" b="1" i="1" dirty="0">
                  <a:latin typeface="Cambria Math" panose="02040503050406030204" pitchFamily="18" charset="0"/>
                </a:endParaRPr>
              </a:p>
              <a:p>
                <a:pPr marL="0" indent="0">
                  <a:buNone/>
                </a:pPr>
                <a:endParaRPr lang="pt-BR" sz="10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r>
                        <a:rPr lang="pt-BR" b="0" i="1" smtClean="0">
                          <a:latin typeface="Cambria Math" panose="02040503050406030204" pitchFamily="18" charset="0"/>
                        </a:rPr>
                        <m:t>,</m:t>
                      </m:r>
                    </m:oMath>
                  </m:oMathPara>
                </a14:m>
                <a:endParaRPr lang="pt-BR" dirty="0"/>
              </a:p>
              <a:p>
                <a:pPr marL="0" indent="0">
                  <a:buNone/>
                </a:pPr>
                <a:r>
                  <a:rPr lang="nl-BE" dirty="0"/>
                  <a:t>onde </a:t>
                </a:r>
                <a14:m>
                  <m:oMath xmlns:m="http://schemas.openxmlformats.org/officeDocument/2006/math">
                    <m:r>
                      <a:rPr lang="pt-BR" b="1" i="1" smtClean="0">
                        <a:latin typeface="Cambria Math" panose="02040503050406030204" pitchFamily="18" charset="0"/>
                      </a:rPr>
                      <m:t>𝑿</m:t>
                    </m:r>
                  </m:oMath>
                </a14:m>
                <a:r>
                  <a:rPr lang="nl-BE" dirty="0"/>
                  <a:t> é a matriz </a:t>
                </a:r>
                <a14:m>
                  <m:oMath xmlns:m="http://schemas.openxmlformats.org/officeDocument/2006/math">
                    <m:r>
                      <a:rPr lang="pt-BR" b="0" i="1" smtClean="0">
                        <a:latin typeface="Cambria Math" panose="02040503050406030204" pitchFamily="18" charset="0"/>
                      </a:rPr>
                      <m:t>(</m:t>
                    </m:r>
                    <m:r>
                      <a:rPr lang="pt-BR" b="0" i="1" dirty="0" smtClean="0">
                        <a:latin typeface="Cambria Math" panose="02040503050406030204" pitchFamily="18" charset="0"/>
                      </a:rPr>
                      <m:t>𝑁</m:t>
                    </m:r>
                    <m:r>
                      <a:rPr lang="pt-BR" b="0" i="1" dirty="0" smtClean="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𝐾</m:t>
                    </m:r>
                    <m:r>
                      <a:rPr lang="pt-BR" b="0" i="1" dirty="0" smtClean="0">
                        <a:latin typeface="Cambria Math" panose="02040503050406030204" pitchFamily="18" charset="0"/>
                        <a:ea typeface="Cambria Math" panose="02040503050406030204" pitchFamily="18" charset="0"/>
                      </a:rPr>
                      <m:t>+1)</m:t>
                    </m:r>
                  </m:oMath>
                </a14:m>
                <a:r>
                  <a:rPr lang="nl-BE" dirty="0"/>
                  <a:t> com todos os atributos para os </a:t>
                </a:r>
                <a14:m>
                  <m:oMath xmlns:m="http://schemas.openxmlformats.org/officeDocument/2006/math">
                    <m:r>
                      <a:rPr lang="pt-BR" i="1">
                        <a:latin typeface="Cambria Math" panose="02040503050406030204" pitchFamily="18" charset="0"/>
                      </a:rPr>
                      <m:t>𝑁</m:t>
                    </m:r>
                  </m:oMath>
                </a14:m>
                <a:r>
                  <a:rPr lang="nl-BE" b="1" i="1" dirty="0"/>
                  <a:t> </a:t>
                </a:r>
                <a:r>
                  <a:rPr lang="nl-BE" dirty="0"/>
                  <a:t>exemplos coletados e </a:t>
                </a:r>
                <a14:m>
                  <m:oMath xmlns:m="http://schemas.openxmlformats.org/officeDocument/2006/math">
                    <m:r>
                      <a:rPr lang="pt-BR" b="1" i="1">
                        <a:latin typeface="Cambria Math" panose="02040503050406030204" pitchFamily="18" charset="0"/>
                      </a:rPr>
                      <m:t>𝒚</m:t>
                    </m:r>
                  </m:oMath>
                </a14:m>
                <a:r>
                  <a:rPr lang="nl-BE" dirty="0"/>
                  <a:t> e </a:t>
                </a:r>
                <a14:m>
                  <m:oMath xmlns:m="http://schemas.openxmlformats.org/officeDocument/2006/math">
                    <m:acc>
                      <m:accPr>
                        <m:chr m:val="̂"/>
                        <m:ctrlPr>
                          <a:rPr lang="pt-BR" i="1">
                            <a:latin typeface="Cambria Math" panose="02040503050406030204" pitchFamily="18" charset="0"/>
                          </a:rPr>
                        </m:ctrlPr>
                      </m:accPr>
                      <m:e>
                        <m:r>
                          <a:rPr lang="pt-BR" b="1" i="1">
                            <a:latin typeface="Cambria Math" panose="02040503050406030204" pitchFamily="18" charset="0"/>
                          </a:rPr>
                          <m:t>𝒚</m:t>
                        </m:r>
                      </m:e>
                    </m:acc>
                  </m:oMath>
                </a14:m>
                <a:r>
                  <a:rPr lang="nl-BE" dirty="0"/>
                  <a:t> são vetores coluna </a:t>
                </a:r>
                <a14:m>
                  <m:oMath xmlns:m="http://schemas.openxmlformats.org/officeDocument/2006/math">
                    <m:r>
                      <a:rPr lang="pt-BR" i="1">
                        <a:latin typeface="Cambria Math" panose="02040503050406030204" pitchFamily="18" charset="0"/>
                      </a:rPr>
                      <m:t>(</m:t>
                    </m:r>
                    <m:r>
                      <a:rPr lang="pt-BR" i="1" dirty="0">
                        <a:latin typeface="Cambria Math" panose="02040503050406030204" pitchFamily="18" charset="0"/>
                      </a:rPr>
                      <m:t>𝑁</m:t>
                    </m:r>
                    <m:r>
                      <a:rPr lang="pt-BR" i="1" dirty="0">
                        <a:latin typeface="Cambria Math" panose="02040503050406030204" pitchFamily="18" charset="0"/>
                        <a:ea typeface="Cambria Math" panose="02040503050406030204" pitchFamily="18" charset="0"/>
                      </a:rPr>
                      <m:t>×1)</m:t>
                    </m:r>
                  </m:oMath>
                </a14:m>
                <a:r>
                  <a:rPr lang="nl-BE" dirty="0"/>
                  <a:t> com todos os valores esperados e de saída da função hipótese para os </a:t>
                </a:r>
                <a14:m>
                  <m:oMath xmlns:m="http://schemas.openxmlformats.org/officeDocument/2006/math">
                    <m:r>
                      <a:rPr lang="pt-BR" i="1">
                        <a:latin typeface="Cambria Math" panose="02040503050406030204" pitchFamily="18" charset="0"/>
                      </a:rPr>
                      <m:t>𝑁</m:t>
                    </m:r>
                  </m:oMath>
                </a14:m>
                <a:r>
                  <a:rPr lang="nl-BE" dirty="0"/>
                  <a:t> instantes de tempo considerados, respectivamente.</a:t>
                </a:r>
              </a:p>
              <a:p>
                <a:r>
                  <a:rPr lang="nl-BE" dirty="0"/>
                  <a:t>Esse cálculo pode ser diretamente estendido a polinômios.</a:t>
                </a:r>
              </a:p>
            </p:txBody>
          </p:sp>
        </mc:Choice>
        <mc:Fallback xmlns="">
          <p:sp>
            <p:nvSpPr>
              <p:cNvPr id="3" name="Espaço Reservado para Conteúdo 2">
                <a:extLst>
                  <a:ext uri="{FF2B5EF4-FFF2-40B4-BE49-F238E27FC236}">
                    <a16:creationId xmlns:a16="http://schemas.microsoft.com/office/drawing/2014/main" id="{DC5EC678-4C25-1184-B2F1-399C0F236041}"/>
                  </a:ext>
                </a:extLst>
              </p:cNvPr>
              <p:cNvSpPr>
                <a:spLocks noGrp="1" noRot="1" noChangeAspect="1" noMove="1" noResize="1" noEditPoints="1" noAdjustHandles="1" noChangeArrowheads="1" noChangeShapeType="1" noTextEdit="1"/>
              </p:cNvSpPr>
              <p:nvPr>
                <p:ph idx="1"/>
              </p:nvPr>
            </p:nvSpPr>
            <p:spPr>
              <a:xfrm>
                <a:off x="838199" y="1777430"/>
                <a:ext cx="11223662" cy="5080570"/>
              </a:xfrm>
              <a:blipFill>
                <a:blip r:embed="rId2"/>
                <a:stretch>
                  <a:fillRect l="-1086" t="-2761" b="-960"/>
                </a:stretch>
              </a:blipFill>
            </p:spPr>
            <p:txBody>
              <a:bodyPr/>
              <a:lstStyle/>
              <a:p>
                <a:r>
                  <a:rPr lang="pt-BR">
                    <a:noFill/>
                  </a:rPr>
                  <a:t> </a:t>
                </a:r>
              </a:p>
            </p:txBody>
          </p:sp>
        </mc:Fallback>
      </mc:AlternateContent>
      <p:sp>
        <p:nvSpPr>
          <p:cNvPr id="6" name="Retângulo 5">
            <a:extLst>
              <a:ext uri="{FF2B5EF4-FFF2-40B4-BE49-F238E27FC236}">
                <a16:creationId xmlns:a16="http://schemas.microsoft.com/office/drawing/2014/main" id="{BA4B978A-523C-6701-A9EE-47D262659609}"/>
              </a:ext>
            </a:extLst>
          </p:cNvPr>
          <p:cNvSpPr/>
          <p:nvPr/>
        </p:nvSpPr>
        <p:spPr>
          <a:xfrm>
            <a:off x="7676941" y="3687745"/>
            <a:ext cx="2381459" cy="94454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990E9781-5851-F216-16CE-AB5772B05103}"/>
              </a:ext>
            </a:extLst>
          </p:cNvPr>
          <p:cNvSpPr txBox="1"/>
          <p:nvPr/>
        </p:nvSpPr>
        <p:spPr>
          <a:xfrm>
            <a:off x="10229223" y="3856050"/>
            <a:ext cx="1376623" cy="461665"/>
          </a:xfrm>
          <a:prstGeom prst="rect">
            <a:avLst/>
          </a:prstGeom>
          <a:noFill/>
        </p:spPr>
        <p:txBody>
          <a:bodyPr wrap="square" rtlCol="0">
            <a:spAutoFit/>
          </a:bodyPr>
          <a:lstStyle/>
          <a:p>
            <a:pPr algn="ctr"/>
            <a:r>
              <a:rPr lang="pt-BR" sz="1200" dirty="0"/>
              <a:t>Versão matricial do vetor gradiente</a:t>
            </a:r>
          </a:p>
        </p:txBody>
      </p:sp>
      <p:cxnSp>
        <p:nvCxnSpPr>
          <p:cNvPr id="9" name="Conector de Seta Reta 8">
            <a:extLst>
              <a:ext uri="{FF2B5EF4-FFF2-40B4-BE49-F238E27FC236}">
                <a16:creationId xmlns:a16="http://schemas.microsoft.com/office/drawing/2014/main" id="{973FDB4F-E2A3-6110-52E8-6C66752677FB}"/>
              </a:ext>
            </a:extLst>
          </p:cNvPr>
          <p:cNvCxnSpPr/>
          <p:nvPr/>
        </p:nvCxnSpPr>
        <p:spPr>
          <a:xfrm flipV="1">
            <a:off x="10058400" y="4139921"/>
            <a:ext cx="321547" cy="2813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431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021E05-ABDD-6B49-2AC1-594A009F1D15}"/>
              </a:ext>
            </a:extLst>
          </p:cNvPr>
          <p:cNvSpPr>
            <a:spLocks noGrp="1"/>
          </p:cNvSpPr>
          <p:nvPr>
            <p:ph type="title"/>
          </p:nvPr>
        </p:nvSpPr>
        <p:spPr/>
        <p:txBody>
          <a:bodyPr/>
          <a:lstStyle/>
          <a:p>
            <a:r>
              <a:rPr lang="pt-BR" dirty="0"/>
              <a:t>Atualizando 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CB9A1FC-3F15-B216-8074-C6DE6730400A}"/>
                  </a:ext>
                </a:extLst>
              </p:cNvPr>
              <p:cNvSpPr>
                <a:spLocks noGrp="1"/>
              </p:cNvSpPr>
              <p:nvPr>
                <p:ph idx="1"/>
              </p:nvPr>
            </p:nvSpPr>
            <p:spPr>
              <a:xfrm>
                <a:off x="838200" y="1690688"/>
                <a:ext cx="11226282" cy="5167311"/>
              </a:xfrm>
            </p:spPr>
            <p:txBody>
              <a:bodyPr>
                <a:normAutofit lnSpcReduction="10000"/>
              </a:bodyPr>
              <a:lstStyle/>
              <a:p>
                <a:r>
                  <a:rPr lang="pt-BR" dirty="0"/>
                  <a:t>Substituindo o </a:t>
                </a:r>
                <a:r>
                  <a:rPr lang="pt-BR" b="1" i="1" dirty="0"/>
                  <a:t>vetor gradiente</a:t>
                </a:r>
                <a:r>
                  <a:rPr lang="pt-BR" dirty="0"/>
                  <a:t> na </a:t>
                </a:r>
                <a:r>
                  <a:rPr lang="pt-BR" b="1" i="1" dirty="0"/>
                  <a:t>equação de atualização dos pesos</a:t>
                </a:r>
                <a:r>
                  <a:rPr lang="pt-BR" dirty="0"/>
                  <a:t>, temos</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nary>
                      <m:r>
                        <a:rPr lang="pt-BR" b="0" i="0" smtClean="0">
                          <a:latin typeface="Cambria Math" panose="02040503050406030204" pitchFamily="18" charset="0"/>
                        </a:rPr>
                        <m:t>.</m:t>
                      </m:r>
                    </m:oMath>
                  </m:oMathPara>
                </a14:m>
                <a:endParaRPr lang="pt-BR" dirty="0"/>
              </a:p>
              <a:p>
                <a:r>
                  <a:rPr lang="pt-BR" b="1" dirty="0"/>
                  <a:t>OBS</a:t>
                </a:r>
                <a:r>
                  <a:rPr lang="pt-BR" dirty="0"/>
                  <a:t>.: Por ser constante, o termo </a:t>
                </a:r>
                <a14:m>
                  <m:oMath xmlns:m="http://schemas.openxmlformats.org/officeDocument/2006/math">
                    <m:f>
                      <m:fPr>
                        <m:type m:val="lin"/>
                        <m:ctrlPr>
                          <a:rPr lang="pt-BR" sz="2200" i="1" smtClean="0">
                            <a:latin typeface="Cambria Math" panose="02040503050406030204" pitchFamily="18" charset="0"/>
                          </a:rPr>
                        </m:ctrlPr>
                      </m:fPr>
                      <m:num>
                        <m:r>
                          <a:rPr lang="pt-BR" sz="2200" b="0" i="1" smtClean="0">
                            <a:latin typeface="Cambria Math" panose="02040503050406030204" pitchFamily="18" charset="0"/>
                          </a:rPr>
                          <m:t>2</m:t>
                        </m:r>
                      </m:num>
                      <m:den>
                        <m:r>
                          <a:rPr lang="pt-BR" sz="2200" b="0" i="1" smtClean="0">
                            <a:latin typeface="Cambria Math" panose="02040503050406030204" pitchFamily="18" charset="0"/>
                          </a:rPr>
                          <m:t>𝑁</m:t>
                        </m:r>
                      </m:den>
                    </m:f>
                  </m:oMath>
                </a14:m>
                <a:r>
                  <a:rPr lang="pt-BR" dirty="0"/>
                  <a:t> pode ser absorvido por </a:t>
                </a:r>
                <a14:m>
                  <m:oMath xmlns:m="http://schemas.openxmlformats.org/officeDocument/2006/math">
                    <m:r>
                      <a:rPr lang="pt-BR" i="1" smtClean="0">
                        <a:latin typeface="Cambria Math" panose="02040503050406030204" pitchFamily="18" charset="0"/>
                        <a:ea typeface="Cambria Math" panose="02040503050406030204" pitchFamily="18" charset="0"/>
                      </a:rPr>
                      <m:t>𝛼</m:t>
                    </m:r>
                  </m:oMath>
                </a14:m>
                <a:r>
                  <a:rPr lang="pt-BR" dirty="0"/>
                  <a:t>.</a:t>
                </a:r>
              </a:p>
              <a:p>
                <a:r>
                  <a:rPr lang="pt-BR" dirty="0"/>
                  <a:t>Lembrem-se que </a:t>
                </a:r>
                <a:r>
                  <a:rPr lang="pt-BR" b="1" i="1" dirty="0">
                    <a:solidFill>
                      <a:srgbClr val="00B050"/>
                    </a:solidFill>
                  </a:rPr>
                  <a:t>a cada iteração </a:t>
                </a:r>
                <a:r>
                  <a:rPr lang="pt-BR" dirty="0"/>
                  <a:t>do gradiente descendente, precisamos </a:t>
                </a:r>
                <a:r>
                  <a:rPr lang="pt-BR" b="1" i="1" dirty="0">
                    <a:solidFill>
                      <a:srgbClr val="00B050"/>
                    </a:solidFill>
                  </a:rPr>
                  <a:t>calcular o vetor gradiente</a:t>
                </a:r>
                <a:r>
                  <a:rPr lang="pt-BR" dirty="0"/>
                  <a:t>.</a:t>
                </a:r>
              </a:p>
              <a:p>
                <a:r>
                  <a:rPr lang="pt-BR" dirty="0"/>
                  <a:t>Isso envolve </a:t>
                </a:r>
                <a:r>
                  <a:rPr lang="pt-BR" b="1" i="1" dirty="0">
                    <a:solidFill>
                      <a:srgbClr val="00B050"/>
                    </a:solidFill>
                  </a:rPr>
                  <a:t>calcular o somatório da diferença </a:t>
                </a:r>
                <a:r>
                  <a:rPr lang="pt-BR" dirty="0"/>
                  <a:t>entre o rótulo e a saída da função hipótese vezes os atributos </a:t>
                </a:r>
                <a:r>
                  <a:rPr lang="pt-BR" b="1" i="1" dirty="0">
                    <a:solidFill>
                      <a:srgbClr val="00B050"/>
                    </a:solidFill>
                  </a:rPr>
                  <a:t>para todos os </a:t>
                </a:r>
                <a14:m>
                  <m:oMath xmlns:m="http://schemas.openxmlformats.org/officeDocument/2006/math">
                    <m:r>
                      <a:rPr lang="pt-BR" b="1" i="1" smtClean="0">
                        <a:solidFill>
                          <a:srgbClr val="00B050"/>
                        </a:solidFill>
                        <a:latin typeface="Cambria Math" panose="02040503050406030204" pitchFamily="18" charset="0"/>
                      </a:rPr>
                      <m:t>𝑵</m:t>
                    </m:r>
                  </m:oMath>
                </a14:m>
                <a:r>
                  <a:rPr lang="pt-BR" b="1" i="1" dirty="0">
                    <a:solidFill>
                      <a:srgbClr val="00B050"/>
                    </a:solidFill>
                  </a:rPr>
                  <a:t> exemplos do conjunto de treinamento</a:t>
                </a:r>
                <a:r>
                  <a:rPr lang="pt-BR" dirty="0"/>
                  <a:t>.</a:t>
                </a:r>
              </a:p>
              <a:p>
                <a:r>
                  <a:rPr lang="pt-BR" dirty="0"/>
                  <a:t>Assim, </a:t>
                </a:r>
                <a:r>
                  <a:rPr lang="pt-BR" b="1" i="1" dirty="0">
                    <a:solidFill>
                      <a:srgbClr val="7030A0"/>
                    </a:solidFill>
                  </a:rPr>
                  <a:t>se o conjunto de treinamento e o modelo forem muito grandes</a:t>
                </a:r>
                <a:r>
                  <a:rPr lang="pt-BR" dirty="0"/>
                  <a:t>, o </a:t>
                </a:r>
                <a:r>
                  <a:rPr lang="pt-BR" b="1" i="1" dirty="0">
                    <a:solidFill>
                      <a:srgbClr val="FF0000"/>
                    </a:solidFill>
                  </a:rPr>
                  <a:t>treinamento pode ser muito longo e consumir muita CPU e memória</a:t>
                </a:r>
                <a:r>
                  <a:rPr lang="pt-BR" dirty="0"/>
                  <a:t>.</a:t>
                </a:r>
              </a:p>
            </p:txBody>
          </p:sp>
        </mc:Choice>
        <mc:Fallback xmlns="">
          <p:sp>
            <p:nvSpPr>
              <p:cNvPr id="3" name="Espaço Reservado para Conteúdo 2">
                <a:extLst>
                  <a:ext uri="{FF2B5EF4-FFF2-40B4-BE49-F238E27FC236}">
                    <a16:creationId xmlns:a16="http://schemas.microsoft.com/office/drawing/2014/main" id="{1CB9A1FC-3F15-B216-8074-C6DE6730400A}"/>
                  </a:ext>
                </a:extLst>
              </p:cNvPr>
              <p:cNvSpPr>
                <a:spLocks noGrp="1" noRot="1" noChangeAspect="1" noMove="1" noResize="1" noEditPoints="1" noAdjustHandles="1" noChangeArrowheads="1" noChangeShapeType="1" noTextEdit="1"/>
              </p:cNvSpPr>
              <p:nvPr>
                <p:ph idx="1"/>
              </p:nvPr>
            </p:nvSpPr>
            <p:spPr>
              <a:xfrm>
                <a:off x="838200" y="1690688"/>
                <a:ext cx="11226282" cy="5167311"/>
              </a:xfrm>
              <a:blipFill>
                <a:blip r:embed="rId3"/>
                <a:stretch>
                  <a:fillRect l="-978" t="-2594" r="-760" b="-2123"/>
                </a:stretch>
              </a:blipFill>
            </p:spPr>
            <p:txBody>
              <a:bodyPr/>
              <a:lstStyle/>
              <a:p>
                <a:r>
                  <a:rPr lang="pt-BR">
                    <a:noFill/>
                  </a:rPr>
                  <a:t> </a:t>
                </a:r>
              </a:p>
            </p:txBody>
          </p:sp>
        </mc:Fallback>
      </mc:AlternateContent>
    </p:spTree>
    <p:extLst>
      <p:ext uri="{BB962C8B-B14F-4D97-AF65-F5344CB8AC3E}">
        <p14:creationId xmlns:p14="http://schemas.microsoft.com/office/powerpoint/2010/main" val="985320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B1E14-1BA1-4132-00A6-EC0429769BF9}"/>
              </a:ext>
            </a:extLst>
          </p:cNvPr>
          <p:cNvSpPr>
            <a:spLocks noGrp="1"/>
          </p:cNvSpPr>
          <p:nvPr>
            <p:ph type="title"/>
          </p:nvPr>
        </p:nvSpPr>
        <p:spPr/>
        <p:txBody>
          <a:bodyPr/>
          <a:lstStyle/>
          <a:p>
            <a:r>
              <a:rPr lang="pt-BR" dirty="0"/>
              <a:t>Versões do gradiente descendente</a:t>
            </a:r>
          </a:p>
        </p:txBody>
      </p:sp>
      <p:sp>
        <p:nvSpPr>
          <p:cNvPr id="3" name="Espaço Reservado para Conteúdo 2">
            <a:extLst>
              <a:ext uri="{FF2B5EF4-FFF2-40B4-BE49-F238E27FC236}">
                <a16:creationId xmlns:a16="http://schemas.microsoft.com/office/drawing/2014/main" id="{59542C4E-A9F9-D022-F021-906D31DBC3CA}"/>
              </a:ext>
            </a:extLst>
          </p:cNvPr>
          <p:cNvSpPr>
            <a:spLocks noGrp="1"/>
          </p:cNvSpPr>
          <p:nvPr>
            <p:ph idx="1"/>
          </p:nvPr>
        </p:nvSpPr>
        <p:spPr>
          <a:xfrm>
            <a:off x="838200" y="1825624"/>
            <a:ext cx="10978662" cy="5032375"/>
          </a:xfrm>
        </p:spPr>
        <p:txBody>
          <a:bodyPr/>
          <a:lstStyle/>
          <a:p>
            <a:r>
              <a:rPr lang="pt-BR" dirty="0"/>
              <a:t>Portanto, para lidar com essa situação, podemos ter </a:t>
            </a:r>
            <a:r>
              <a:rPr lang="pt-BR" b="1" i="1" dirty="0">
                <a:solidFill>
                  <a:srgbClr val="00B050"/>
                </a:solidFill>
              </a:rPr>
              <a:t>3 versões diferentes, dependendo da quantidade de exemplos e tamanho do modelo </a:t>
            </a:r>
            <a:r>
              <a:rPr lang="pt-BR" dirty="0"/>
              <a:t>considerados no somatório do vetor gradiente:</a:t>
            </a:r>
          </a:p>
          <a:p>
            <a:pPr lvl="1">
              <a:buFont typeface="Wingdings" panose="05000000000000000000" pitchFamily="2" charset="2"/>
              <a:buChar char="§"/>
            </a:pPr>
            <a:r>
              <a:rPr lang="pt-BR" b="1" i="1" dirty="0"/>
              <a:t>Gradiente descendente em batelada</a:t>
            </a:r>
            <a:r>
              <a:rPr lang="pt-BR" b="1" dirty="0"/>
              <a:t> (GDB)</a:t>
            </a:r>
            <a:endParaRPr lang="pt-BR" dirty="0"/>
          </a:p>
          <a:p>
            <a:pPr lvl="1">
              <a:buFont typeface="Wingdings" panose="05000000000000000000" pitchFamily="2" charset="2"/>
              <a:buChar char="§"/>
            </a:pPr>
            <a:r>
              <a:rPr lang="pt-BR" b="1" i="1" dirty="0"/>
              <a:t>Gradiente descendente estocástico </a:t>
            </a:r>
            <a:r>
              <a:rPr lang="pt-BR" b="1" dirty="0"/>
              <a:t>(GDE)</a:t>
            </a:r>
          </a:p>
          <a:p>
            <a:pPr lvl="1">
              <a:buFont typeface="Wingdings" panose="05000000000000000000" pitchFamily="2" charset="2"/>
              <a:buChar char="§"/>
            </a:pPr>
            <a:r>
              <a:rPr lang="nl-BE" b="1" i="1" dirty="0"/>
              <a:t>Gradiente descendente em mini-lotes</a:t>
            </a:r>
            <a:r>
              <a:rPr lang="pt-BR" b="1" i="1" dirty="0"/>
              <a:t> </a:t>
            </a:r>
            <a:r>
              <a:rPr lang="pt-BR" b="1" dirty="0"/>
              <a:t>(GDML)</a:t>
            </a:r>
          </a:p>
          <a:p>
            <a:endParaRPr lang="pt-BR" dirty="0"/>
          </a:p>
        </p:txBody>
      </p:sp>
    </p:spTree>
    <p:extLst>
      <p:ext uri="{BB962C8B-B14F-4D97-AF65-F5344CB8AC3E}">
        <p14:creationId xmlns:p14="http://schemas.microsoft.com/office/powerpoint/2010/main" val="1009657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F601B-9F35-DB4F-53EF-66B6454A5D38}"/>
              </a:ext>
            </a:extLst>
          </p:cNvPr>
          <p:cNvSpPr>
            <a:spLocks noGrp="1"/>
          </p:cNvSpPr>
          <p:nvPr>
            <p:ph type="title"/>
          </p:nvPr>
        </p:nvSpPr>
        <p:spPr/>
        <p:txBody>
          <a:bodyPr/>
          <a:lstStyle/>
          <a:p>
            <a:r>
              <a:rPr lang="pt-BR" dirty="0"/>
              <a:t>Gradiente descendente em batelada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E62D125-E010-56FF-87A2-C717DD37DE78}"/>
                  </a:ext>
                </a:extLst>
              </p:cNvPr>
              <p:cNvSpPr>
                <a:spLocks noGrp="1"/>
              </p:cNvSpPr>
              <p:nvPr>
                <p:ph idx="1"/>
              </p:nvPr>
            </p:nvSpPr>
            <p:spPr>
              <a:xfrm>
                <a:off x="838200" y="1825624"/>
                <a:ext cx="11149484" cy="5032375"/>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b="0" i="1" smtClean="0">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0" smtClean="0">
                          <a:latin typeface="Cambria Math" panose="02040503050406030204" pitchFamily="18" charset="0"/>
                        </a:rPr>
                        <m:t>.</m:t>
                      </m:r>
                    </m:oMath>
                  </m:oMathPara>
                </a14:m>
                <a:endParaRPr lang="pt-BR" dirty="0"/>
              </a:p>
              <a:p>
                <a:r>
                  <a:rPr lang="pt-BR" dirty="0"/>
                  <a:t>Considera </a:t>
                </a:r>
                <a:r>
                  <a:rPr lang="pt-BR" b="1" i="1" dirty="0">
                    <a:solidFill>
                      <a:srgbClr val="00B050"/>
                    </a:solidFill>
                  </a:rPr>
                  <a:t>todos os exemplos</a:t>
                </a:r>
                <a:r>
                  <a:rPr lang="pt-BR" dirty="0"/>
                  <a:t> do conjunto de treinamento para calcular o vetor gradiente.</a:t>
                </a:r>
              </a:p>
              <a:p>
                <a:r>
                  <a:rPr lang="pt-BR" dirty="0"/>
                  <a:t>Pode ser </a:t>
                </a:r>
                <a:r>
                  <a:rPr lang="pt-BR" b="1" i="1" dirty="0">
                    <a:solidFill>
                      <a:srgbClr val="00B050"/>
                    </a:solidFill>
                  </a:rPr>
                  <a:t>computacionalmente custoso</a:t>
                </a:r>
                <a:r>
                  <a:rPr lang="pt-BR" dirty="0"/>
                  <a:t> dependendo do tamanho do modelo e do conjunto de dados.</a:t>
                </a:r>
              </a:p>
              <a:p>
                <a:pPr lvl="1">
                  <a:buFont typeface="Wingdings" panose="05000000000000000000" pitchFamily="2" charset="2"/>
                  <a:buChar char="§"/>
                </a:pPr>
                <a:r>
                  <a:rPr lang="pt-BR" dirty="0"/>
                  <a:t>Por processar todos os exemplos, pode ser lento e consumir muita CPU e memória com conjuntos muito grandes.</a:t>
                </a:r>
              </a:p>
              <a:p>
                <a:r>
                  <a:rPr lang="pt-BR" b="1" i="1" dirty="0">
                    <a:solidFill>
                      <a:srgbClr val="00B050"/>
                    </a:solidFill>
                  </a:rPr>
                  <a:t>Convergência</a:t>
                </a:r>
                <a:r>
                  <a:rPr lang="pt-BR" dirty="0"/>
                  <a:t> para o mínimo global é </a:t>
                </a:r>
                <a:r>
                  <a:rPr lang="pt-BR" b="1" i="1" dirty="0">
                    <a:solidFill>
                      <a:srgbClr val="00B050"/>
                    </a:solidFill>
                  </a:rPr>
                  <a:t>garantida</a:t>
                </a:r>
                <a:r>
                  <a:rPr lang="pt-BR" dirty="0"/>
                  <a:t> quando a função de erro é </a:t>
                </a:r>
                <a:r>
                  <a:rPr lang="pt-BR" b="1" i="1" dirty="0">
                    <a:solidFill>
                      <a:srgbClr val="00B050"/>
                    </a:solidFill>
                  </a:rPr>
                  <a:t>convexa</a:t>
                </a:r>
                <a:r>
                  <a:rPr lang="pt-BR" dirty="0"/>
                  <a:t>.</a:t>
                </a:r>
              </a:p>
              <a:p>
                <a:r>
                  <a:rPr lang="pt-BR" dirty="0"/>
                  <a:t>É a versão que </a:t>
                </a:r>
                <a:r>
                  <a:rPr lang="pt-BR" b="1" i="1" dirty="0">
                    <a:solidFill>
                      <a:srgbClr val="00B050"/>
                    </a:solidFill>
                  </a:rPr>
                  <a:t>obtém os melhores resultados</a:t>
                </a:r>
                <a:r>
                  <a:rPr lang="pt-BR" dirty="0"/>
                  <a:t>.</a:t>
                </a:r>
              </a:p>
            </p:txBody>
          </p:sp>
        </mc:Choice>
        <mc:Fallback xmlns="">
          <p:sp>
            <p:nvSpPr>
              <p:cNvPr id="3" name="Espaço Reservado para Conteúdo 2">
                <a:extLst>
                  <a:ext uri="{FF2B5EF4-FFF2-40B4-BE49-F238E27FC236}">
                    <a16:creationId xmlns:a16="http://schemas.microsoft.com/office/drawing/2014/main" id="{FE62D125-E010-56FF-87A2-C717DD37DE78}"/>
                  </a:ext>
                </a:extLst>
              </p:cNvPr>
              <p:cNvSpPr>
                <a:spLocks noGrp="1" noRot="1" noChangeAspect="1" noMove="1" noResize="1" noEditPoints="1" noAdjustHandles="1" noChangeArrowheads="1" noChangeShapeType="1" noTextEdit="1"/>
              </p:cNvSpPr>
              <p:nvPr>
                <p:ph idx="1"/>
              </p:nvPr>
            </p:nvSpPr>
            <p:spPr>
              <a:xfrm>
                <a:off x="838200" y="1825624"/>
                <a:ext cx="11149484" cy="5032375"/>
              </a:xfrm>
              <a:blipFill>
                <a:blip r:embed="rId3"/>
                <a:stretch>
                  <a:fillRect l="-985" r="-602"/>
                </a:stretch>
              </a:blipFill>
            </p:spPr>
            <p:txBody>
              <a:bodyPr/>
              <a:lstStyle/>
              <a:p>
                <a:r>
                  <a:rPr lang="pt-BR">
                    <a:noFill/>
                  </a:rPr>
                  <a:t> </a:t>
                </a:r>
              </a:p>
            </p:txBody>
          </p:sp>
        </mc:Fallback>
      </mc:AlternateContent>
      <p:sp>
        <p:nvSpPr>
          <p:cNvPr id="4" name="Rectangle 3">
            <a:extLst>
              <a:ext uri="{FF2B5EF4-FFF2-40B4-BE49-F238E27FC236}">
                <a16:creationId xmlns:a16="http://schemas.microsoft.com/office/drawing/2014/main" id="{CAC613CF-76D5-C454-BC4C-B439E5C2A74B}"/>
              </a:ext>
            </a:extLst>
          </p:cNvPr>
          <p:cNvSpPr/>
          <p:nvPr/>
        </p:nvSpPr>
        <p:spPr>
          <a:xfrm>
            <a:off x="5613400" y="1765300"/>
            <a:ext cx="571500" cy="1263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5C9769F7-F39F-76D7-377D-FD8F1BEAB995}"/>
              </a:ext>
            </a:extLst>
          </p:cNvPr>
          <p:cNvSpPr txBox="1"/>
          <p:nvPr/>
        </p:nvSpPr>
        <p:spPr>
          <a:xfrm>
            <a:off x="8661679" y="6550222"/>
            <a:ext cx="3530321" cy="307777"/>
          </a:xfrm>
          <a:prstGeom prst="rect">
            <a:avLst/>
          </a:prstGeom>
          <a:noFill/>
        </p:spPr>
        <p:txBody>
          <a:bodyPr wrap="square">
            <a:spAutoFit/>
          </a:bodyPr>
          <a:lstStyle/>
          <a:p>
            <a:r>
              <a:rPr lang="pt-BR" sz="1400" dirty="0">
                <a:hlinkClick r:id="rId4"/>
              </a:rPr>
              <a:t>E</a:t>
            </a:r>
            <a:r>
              <a:rPr lang="pt-BR" sz="1400" b="0" i="0" dirty="0">
                <a:hlinkClick r:id="rId4"/>
              </a:rPr>
              <a:t>xemplo</a:t>
            </a:r>
            <a:r>
              <a:rPr lang="pt-BR" sz="1400" dirty="0">
                <a:hlinkClick r:id="rId4"/>
              </a:rPr>
              <a:t>: </a:t>
            </a:r>
            <a:r>
              <a:rPr lang="pt-BR" sz="1400" b="0" i="0" dirty="0">
                <a:hlinkClick r:id="rId4"/>
              </a:rPr>
              <a:t>gradiente</a:t>
            </a:r>
            <a:r>
              <a:rPr lang="pt-BR" sz="1400" dirty="0">
                <a:hlinkClick r:id="rId4"/>
              </a:rPr>
              <a:t> </a:t>
            </a:r>
            <a:r>
              <a:rPr lang="pt-BR" sz="1400" b="0" i="0" dirty="0">
                <a:hlinkClick r:id="rId4"/>
              </a:rPr>
              <a:t>descendente</a:t>
            </a:r>
            <a:r>
              <a:rPr lang="pt-BR" sz="1400" dirty="0">
                <a:hlinkClick r:id="rId4"/>
              </a:rPr>
              <a:t> em </a:t>
            </a:r>
            <a:r>
              <a:rPr lang="pt-BR" sz="1400" b="0" i="0" dirty="0">
                <a:hlinkClick r:id="rId4"/>
              </a:rPr>
              <a:t>batelada</a:t>
            </a:r>
            <a:endParaRPr lang="pt-BR" sz="1400" dirty="0"/>
          </a:p>
        </p:txBody>
      </p:sp>
    </p:spTree>
    <p:extLst>
      <p:ext uri="{BB962C8B-B14F-4D97-AF65-F5344CB8AC3E}">
        <p14:creationId xmlns:p14="http://schemas.microsoft.com/office/powerpoint/2010/main" val="2343424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31422EA-9EAF-7531-8D3B-D0D8B94412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8" b="1404"/>
          <a:stretch/>
        </p:blipFill>
        <p:spPr bwMode="auto">
          <a:xfrm>
            <a:off x="9130734" y="1558880"/>
            <a:ext cx="2275776" cy="2280995"/>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EE3C1BBF-F54F-D913-C3B5-0150BDDA23D3}"/>
              </a:ext>
            </a:extLst>
          </p:cNvPr>
          <p:cNvSpPr>
            <a:spLocks noGrp="1"/>
          </p:cNvSpPr>
          <p:nvPr>
            <p:ph type="title"/>
          </p:nvPr>
        </p:nvSpPr>
        <p:spPr/>
        <p:txBody>
          <a:bodyPr/>
          <a:lstStyle/>
          <a:p>
            <a:r>
              <a:rPr lang="pt-BR" dirty="0"/>
              <a:t>Características do GD em batelada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0F2183B-F952-D37C-75F7-C33714DE2823}"/>
                  </a:ext>
                </a:extLst>
              </p:cNvPr>
              <p:cNvSpPr>
                <a:spLocks noGrp="1"/>
              </p:cNvSpPr>
              <p:nvPr>
                <p:ph idx="1"/>
              </p:nvPr>
            </p:nvSpPr>
            <p:spPr>
              <a:xfrm>
                <a:off x="838200" y="3873500"/>
                <a:ext cx="11087100" cy="2968388"/>
              </a:xfrm>
            </p:spPr>
            <p:txBody>
              <a:bodyPr>
                <a:normAutofit lnSpcReduction="10000"/>
              </a:bodyPr>
              <a:lstStyle/>
              <a:p>
                <a:pPr>
                  <a:spcBef>
                    <a:spcPts val="600"/>
                  </a:spcBef>
                </a:pPr>
                <a:r>
                  <a:rPr lang="pt-BR" dirty="0"/>
                  <a:t>Por usar todos os exemplos, segue diretamente, sem alterar a direção, para o mínimo.</a:t>
                </a:r>
              </a:p>
              <a:p>
                <a:pPr lvl="1">
                  <a:spcBef>
                    <a:spcPts val="600"/>
                  </a:spcBef>
                  <a:buFont typeface="Wingdings" panose="05000000000000000000" pitchFamily="2" charset="2"/>
                  <a:buChar char="§"/>
                </a:pPr>
                <a:r>
                  <a:rPr lang="pt-BR" dirty="0"/>
                  <a:t>Nesse exemplo, segue uma linha reta entre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 pois a taxa de decrescimento da superfície de erro é igual para os dois pesos (contornos são circulares).</a:t>
                </a:r>
              </a:p>
              <a:p>
                <a:pPr>
                  <a:spcBef>
                    <a:spcPts val="600"/>
                  </a:spcBef>
                </a:pPr>
                <a:r>
                  <a:rPr lang="pt-BR" dirty="0"/>
                  <a:t>Convergência é garantida</a:t>
                </a:r>
                <a:r>
                  <a:rPr lang="pt-BR" b="1" dirty="0"/>
                  <a:t> </a:t>
                </a:r>
                <a:r>
                  <a:rPr lang="pt-BR" dirty="0"/>
                  <a:t>dado que o passo de aprendizagem tenha um tamanho apropriado e se espere tempo suficiente.</a:t>
                </a:r>
              </a:p>
              <a:p>
                <a:pPr lvl="1">
                  <a:spcBef>
                    <a:spcPts val="600"/>
                  </a:spcBef>
                  <a:buFont typeface="Wingdings" panose="05000000000000000000" pitchFamily="2" charset="2"/>
                  <a:buChar char="§"/>
                </a:pPr>
                <a:r>
                  <a:rPr lang="pt-BR" dirty="0"/>
                  <a:t>Não fica “</a:t>
                </a:r>
                <a:r>
                  <a:rPr lang="pt-BR" i="1" dirty="0"/>
                  <a:t>oscilando</a:t>
                </a:r>
                <a:r>
                  <a:rPr lang="pt-BR" dirty="0"/>
                  <a:t>” em torno do mínimo após alcançá-lo, pois o vetor gradiente neste ponto é praticamente nulo.</a:t>
                </a:r>
              </a:p>
            </p:txBody>
          </p:sp>
        </mc:Choice>
        <mc:Fallback xmlns="">
          <p:sp>
            <p:nvSpPr>
              <p:cNvPr id="3" name="Espaço Reservado para Conteúdo 2">
                <a:extLst>
                  <a:ext uri="{FF2B5EF4-FFF2-40B4-BE49-F238E27FC236}">
                    <a16:creationId xmlns:a16="http://schemas.microsoft.com/office/drawing/2014/main" id="{E0F2183B-F952-D37C-75F7-C33714DE2823}"/>
                  </a:ext>
                </a:extLst>
              </p:cNvPr>
              <p:cNvSpPr>
                <a:spLocks noGrp="1" noRot="1" noChangeAspect="1" noMove="1" noResize="1" noEditPoints="1" noAdjustHandles="1" noChangeArrowheads="1" noChangeShapeType="1" noTextEdit="1"/>
              </p:cNvSpPr>
              <p:nvPr>
                <p:ph idx="1"/>
              </p:nvPr>
            </p:nvSpPr>
            <p:spPr>
              <a:xfrm>
                <a:off x="838200" y="3873500"/>
                <a:ext cx="11087100" cy="2968388"/>
              </a:xfrm>
              <a:blipFill>
                <a:blip r:embed="rId3"/>
                <a:stretch>
                  <a:fillRect l="-990" t="-4517" b="-1232"/>
                </a:stretch>
              </a:blipFill>
            </p:spPr>
            <p:txBody>
              <a:bodyPr/>
              <a:lstStyle/>
              <a:p>
                <a:r>
                  <a:rPr lang="pt-BR">
                    <a:noFill/>
                  </a:rPr>
                  <a:t> </a:t>
                </a:r>
              </a:p>
            </p:txBody>
          </p:sp>
        </mc:Fallback>
      </mc:AlternateContent>
      <p:pic>
        <p:nvPicPr>
          <p:cNvPr id="4" name="Picture 5">
            <a:extLst>
              <a:ext uri="{FF2B5EF4-FFF2-40B4-BE49-F238E27FC236}">
                <a16:creationId xmlns:a16="http://schemas.microsoft.com/office/drawing/2014/main" id="{E2428E7A-A901-E7EB-200F-B34720C72F0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972" t="17580" r="1383" b="9839"/>
          <a:stretch/>
        </p:blipFill>
        <p:spPr>
          <a:xfrm>
            <a:off x="1570160" y="1609539"/>
            <a:ext cx="2446728" cy="2202055"/>
          </a:xfrm>
          <a:prstGeom prst="rect">
            <a:avLst/>
          </a:prstGeom>
        </p:spPr>
      </p:pic>
      <p:pic>
        <p:nvPicPr>
          <p:cNvPr id="5" name="Picture 7">
            <a:extLst>
              <a:ext uri="{FF2B5EF4-FFF2-40B4-BE49-F238E27FC236}">
                <a16:creationId xmlns:a16="http://schemas.microsoft.com/office/drawing/2014/main" id="{02794A20-4298-D565-9DD4-4B265CF0001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1451" r="9463" b="2262"/>
          <a:stretch/>
        </p:blipFill>
        <p:spPr>
          <a:xfrm>
            <a:off x="4931791" y="1592505"/>
            <a:ext cx="2328417" cy="2219089"/>
          </a:xfrm>
          <a:prstGeom prst="rect">
            <a:avLst/>
          </a:prstGeom>
        </p:spPr>
      </p:pic>
      <p:sp>
        <p:nvSpPr>
          <p:cNvPr id="7" name="Retângulo 6">
            <a:extLst>
              <a:ext uri="{FF2B5EF4-FFF2-40B4-BE49-F238E27FC236}">
                <a16:creationId xmlns:a16="http://schemas.microsoft.com/office/drawing/2014/main" id="{6E233580-1C72-049D-C2FC-0B68D7AF7808}"/>
              </a:ext>
            </a:extLst>
          </p:cNvPr>
          <p:cNvSpPr/>
          <p:nvPr/>
        </p:nvSpPr>
        <p:spPr>
          <a:xfrm>
            <a:off x="10500527" y="3428999"/>
            <a:ext cx="853272" cy="12700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 name="Conector de Seta Reta 9">
            <a:extLst>
              <a:ext uri="{FF2B5EF4-FFF2-40B4-BE49-F238E27FC236}">
                <a16:creationId xmlns:a16="http://schemas.microsoft.com/office/drawing/2014/main" id="{AF98DC83-C81D-B4D6-B5F5-18F8508C8CFE}"/>
              </a:ext>
            </a:extLst>
          </p:cNvPr>
          <p:cNvCxnSpPr>
            <a:cxnSpLocks/>
          </p:cNvCxnSpPr>
          <p:nvPr/>
        </p:nvCxnSpPr>
        <p:spPr>
          <a:xfrm>
            <a:off x="8242737" y="3031985"/>
            <a:ext cx="2257789" cy="4695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de Seta Reta 11">
            <a:extLst>
              <a:ext uri="{FF2B5EF4-FFF2-40B4-BE49-F238E27FC236}">
                <a16:creationId xmlns:a16="http://schemas.microsoft.com/office/drawing/2014/main" id="{DDC78DD7-203F-A9BD-EBC3-A7E688B8CBBC}"/>
              </a:ext>
            </a:extLst>
          </p:cNvPr>
          <p:cNvCxnSpPr>
            <a:cxnSpLocks/>
          </p:cNvCxnSpPr>
          <p:nvPr/>
        </p:nvCxnSpPr>
        <p:spPr>
          <a:xfrm flipH="1" flipV="1">
            <a:off x="6298163" y="2588642"/>
            <a:ext cx="1427084" cy="3048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CaixaDeTexto 16">
            <a:extLst>
              <a:ext uri="{FF2B5EF4-FFF2-40B4-BE49-F238E27FC236}">
                <a16:creationId xmlns:a16="http://schemas.microsoft.com/office/drawing/2014/main" id="{EAB19D43-92F8-8C60-722C-2733DA40553E}"/>
              </a:ext>
            </a:extLst>
          </p:cNvPr>
          <p:cNvSpPr txBox="1"/>
          <p:nvPr/>
        </p:nvSpPr>
        <p:spPr>
          <a:xfrm>
            <a:off x="7542500" y="2816892"/>
            <a:ext cx="1034980" cy="276999"/>
          </a:xfrm>
          <a:prstGeom prst="rect">
            <a:avLst/>
          </a:prstGeom>
          <a:noFill/>
        </p:spPr>
        <p:txBody>
          <a:bodyPr wrap="square" rtlCol="0">
            <a:spAutoFit/>
          </a:bodyPr>
          <a:lstStyle/>
          <a:p>
            <a:pPr algn="ctr"/>
            <a:r>
              <a:rPr lang="pt-BR" sz="1200" b="1" dirty="0">
                <a:solidFill>
                  <a:srgbClr val="00B050"/>
                </a:solidFill>
              </a:rPr>
              <a:t>convergência</a:t>
            </a:r>
          </a:p>
        </p:txBody>
      </p:sp>
    </p:spTree>
    <p:extLst>
      <p:ext uri="{BB962C8B-B14F-4D97-AF65-F5344CB8AC3E}">
        <p14:creationId xmlns:p14="http://schemas.microsoft.com/office/powerpoint/2010/main" val="534611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FD749-6701-ADC5-DAA0-0A6612B19952}"/>
              </a:ext>
            </a:extLst>
          </p:cNvPr>
          <p:cNvSpPr>
            <a:spLocks noGrp="1"/>
          </p:cNvSpPr>
          <p:nvPr>
            <p:ph type="title"/>
          </p:nvPr>
        </p:nvSpPr>
        <p:spPr/>
        <p:txBody>
          <a:bodyPr/>
          <a:lstStyle/>
          <a:p>
            <a:r>
              <a:rPr lang="pt-BR" dirty="0"/>
              <a:t>Gradiente descendente estocástico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4256AAC-9738-C59F-FEF1-F2C33694D5E4}"/>
                  </a:ext>
                </a:extLst>
              </p:cNvPr>
              <p:cNvSpPr>
                <a:spLocks noGrp="1"/>
              </p:cNvSpPr>
              <p:nvPr>
                <p:ph idx="1"/>
              </p:nvPr>
            </p:nvSpPr>
            <p:spPr>
              <a:xfrm>
                <a:off x="838200" y="1690688"/>
                <a:ext cx="11163300" cy="5167311"/>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b="0" i="1" smtClean="0">
                          <a:latin typeface="Cambria Math" panose="02040503050406030204" pitchFamily="18" charset="0"/>
                          <a:ea typeface="Cambria Math" panose="02040503050406030204" pitchFamily="18" charset="0"/>
                        </a:rPr>
                        <m:t>2</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pt-BR" b="0" i="1" smtClean="0">
                                      <a:latin typeface="Cambria Math" panose="02040503050406030204" pitchFamily="18" charset="0"/>
                                    </a:rPr>
                                    <m:t>𝑛</m:t>
                                  </m:r>
                                </m:e>
                                <m:sub>
                                  <m:r>
                                    <m:rPr>
                                      <m:sty m:val="p"/>
                                    </m:rPr>
                                    <a:rPr lang="pt-BR" b="0" i="0" smtClean="0">
                                      <a:latin typeface="Cambria Math" panose="02040503050406030204" pitchFamily="18" charset="0"/>
                                    </a:rPr>
                                    <m:t>random</m:t>
                                  </m:r>
                                </m:sub>
                              </m:sSub>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r>
                        <a:rPr lang="pt-BR" b="0" i="0" smtClean="0">
                          <a:latin typeface="Cambria Math" panose="02040503050406030204" pitchFamily="18" charset="0"/>
                        </a:rPr>
                        <m:t>.</m:t>
                      </m:r>
                    </m:oMath>
                  </m:oMathPara>
                </a14:m>
                <a:endParaRPr lang="pt-BR" b="0" i="0" dirty="0"/>
              </a:p>
              <a:p>
                <a:r>
                  <a:rPr lang="pt-BR" dirty="0"/>
                  <a:t>Utiliza a cada iteração </a:t>
                </a:r>
                <a:r>
                  <a:rPr lang="pt-BR" b="1" i="1" dirty="0">
                    <a:solidFill>
                      <a:srgbClr val="00B050"/>
                    </a:solidFill>
                  </a:rPr>
                  <a:t>apenas um exemplo</a:t>
                </a:r>
                <a:r>
                  <a:rPr lang="pt-BR" dirty="0"/>
                  <a:t> do conjunto de treinamento para calcular uma </a:t>
                </a:r>
                <a:r>
                  <a:rPr lang="pt-BR" b="1" i="1" dirty="0">
                    <a:solidFill>
                      <a:srgbClr val="7030A0"/>
                    </a:solidFill>
                  </a:rPr>
                  <a:t>estimativa estocástica</a:t>
                </a:r>
                <a:r>
                  <a:rPr lang="pt-BR" b="1" i="1" dirty="0">
                    <a:solidFill>
                      <a:srgbClr val="00B050"/>
                    </a:solidFill>
                  </a:rPr>
                  <a:t> do gradiente</a:t>
                </a:r>
                <a:r>
                  <a:rPr lang="pt-BR" dirty="0"/>
                  <a:t>.</a:t>
                </a:r>
              </a:p>
              <a:p>
                <a:pPr lvl="1">
                  <a:buFont typeface="Wingdings" panose="05000000000000000000" pitchFamily="2" charset="2"/>
                  <a:buChar char="§"/>
                </a:pPr>
                <a:r>
                  <a:rPr lang="pt-BR" dirty="0"/>
                  <a:t>É estocástica pois a cada iteração de atualização toma-se uma amostra </a:t>
                </a:r>
                <a:r>
                  <a:rPr lang="pt-BR" b="1" i="1" dirty="0">
                    <a:solidFill>
                      <a:srgbClr val="00B050"/>
                    </a:solidFill>
                  </a:rPr>
                  <a:t>aleatória</a:t>
                </a:r>
                <a:r>
                  <a:rPr lang="pt-BR" dirty="0"/>
                  <a:t> do conjunto de treinamento para calcular a estimativa do gradiente.</a:t>
                </a:r>
              </a:p>
              <a:p>
                <a:r>
                  <a:rPr lang="pt-BR" dirty="0"/>
                  <a:t>Por usar uma estimativa, </a:t>
                </a:r>
                <a:r>
                  <a:rPr lang="pt-BR" b="1" i="1" dirty="0">
                    <a:solidFill>
                      <a:srgbClr val="00B050"/>
                    </a:solidFill>
                  </a:rPr>
                  <a:t>não segue diretamente a direção de máxima declividade da função de erro</a:t>
                </a:r>
                <a:r>
                  <a:rPr lang="pt-BR" dirty="0"/>
                  <a:t>,</a:t>
                </a:r>
                <a:r>
                  <a:rPr lang="pt-BR" b="1" i="1" dirty="0">
                    <a:solidFill>
                      <a:srgbClr val="00B050"/>
                    </a:solidFill>
                  </a:rPr>
                  <a:t> </a:t>
                </a:r>
                <a:r>
                  <a:rPr lang="pt-BR" b="1" i="1" dirty="0">
                    <a:solidFill>
                      <a:srgbClr val="7030A0"/>
                    </a:solidFill>
                  </a:rPr>
                  <a:t>mudando de direção várias vezes</a:t>
                </a:r>
                <a:r>
                  <a:rPr lang="pt-BR" dirty="0"/>
                  <a:t>.</a:t>
                </a:r>
              </a:p>
              <a:p>
                <a:r>
                  <a:rPr lang="pt-BR" dirty="0"/>
                  <a:t>Quando os </a:t>
                </a:r>
                <a:r>
                  <a:rPr lang="pt-BR" b="1" i="1" dirty="0">
                    <a:solidFill>
                      <a:srgbClr val="00B050"/>
                    </a:solidFill>
                  </a:rPr>
                  <a:t>d</a:t>
                </a:r>
                <a:r>
                  <a:rPr lang="pt-BR" b="1" i="1" dirty="0">
                    <a:solidFill>
                      <a:srgbClr val="00B050"/>
                    </a:solidFill>
                    <a:effectLst/>
                  </a:rPr>
                  <a:t>ados de treinamento estão </a:t>
                </a:r>
                <a:r>
                  <a:rPr lang="pt-BR" b="1" i="1" dirty="0">
                    <a:solidFill>
                      <a:srgbClr val="7030A0"/>
                    </a:solidFill>
                    <a:effectLst/>
                  </a:rPr>
                  <a:t>contaminados com ruído</a:t>
                </a:r>
                <a:r>
                  <a:rPr lang="pt-BR" b="0" i="0" dirty="0">
                    <a:effectLst/>
                  </a:rPr>
                  <a:t>, a</a:t>
                </a:r>
                <a:r>
                  <a:rPr lang="pt-BR" dirty="0"/>
                  <a:t> </a:t>
                </a:r>
                <a:r>
                  <a:rPr lang="pt-BR" b="1" i="1" dirty="0">
                    <a:solidFill>
                      <a:srgbClr val="00B050"/>
                    </a:solidFill>
                  </a:rPr>
                  <a:t>estimativa</a:t>
                </a:r>
                <a:r>
                  <a:rPr lang="pt-BR" dirty="0"/>
                  <a:t> do gradiente é </a:t>
                </a:r>
                <a:r>
                  <a:rPr lang="pt-BR" b="1" i="1" dirty="0">
                    <a:solidFill>
                      <a:srgbClr val="00B050"/>
                    </a:solidFill>
                  </a:rPr>
                  <a:t>ruidosa</a:t>
                </a:r>
                <a:r>
                  <a:rPr lang="pt-BR" dirty="0"/>
                  <a:t>, fazendo com que a </a:t>
                </a:r>
                <a:r>
                  <a:rPr lang="pt-BR" b="1" i="1" dirty="0">
                    <a:solidFill>
                      <a:srgbClr val="00B050"/>
                    </a:solidFill>
                  </a:rPr>
                  <a:t>convergência não ocorra</a:t>
                </a:r>
                <a:r>
                  <a:rPr lang="pt-BR" dirty="0"/>
                  <a:t> ou </a:t>
                </a:r>
                <a:r>
                  <a:rPr lang="pt-BR" b="1" i="1" dirty="0">
                    <a:solidFill>
                      <a:srgbClr val="00B050"/>
                    </a:solidFill>
                  </a:rPr>
                  <a:t>não seja garantida</a:t>
                </a:r>
                <a:r>
                  <a:rPr lang="pt-BR" dirty="0"/>
                  <a:t>.</a:t>
                </a:r>
              </a:p>
              <a:p>
                <a:pPr lvl="1">
                  <a:buFont typeface="Wingdings" panose="05000000000000000000" pitchFamily="2" charset="2"/>
                  <a:buChar char="§"/>
                </a:pPr>
                <a:r>
                  <a:rPr lang="pt-BR" dirty="0"/>
                  <a:t>O algoritmo </a:t>
                </a:r>
                <a:r>
                  <a:rPr lang="pt-BR" b="1" i="1" dirty="0"/>
                  <a:t>oscila</a:t>
                </a:r>
                <a:r>
                  <a:rPr lang="pt-BR" dirty="0"/>
                  <a:t> em torno do mínimo </a:t>
                </a:r>
                <a:r>
                  <a:rPr lang="pt-BR" b="1" i="1" dirty="0"/>
                  <a:t>sem nunca convergir</a:t>
                </a:r>
                <a:r>
                  <a:rPr lang="pt-BR" dirty="0"/>
                  <a:t>. </a:t>
                </a:r>
              </a:p>
              <a:p>
                <a:r>
                  <a:rPr lang="pt-BR" dirty="0"/>
                  <a:t>Entretanto, é mais rápido e usa menos CPU e memória do que o GDB.</a:t>
                </a:r>
              </a:p>
            </p:txBody>
          </p:sp>
        </mc:Choice>
        <mc:Fallback xmlns="">
          <p:sp>
            <p:nvSpPr>
              <p:cNvPr id="3" name="Espaço Reservado para Conteúdo 2">
                <a:extLst>
                  <a:ext uri="{FF2B5EF4-FFF2-40B4-BE49-F238E27FC236}">
                    <a16:creationId xmlns:a16="http://schemas.microsoft.com/office/drawing/2014/main" id="{94256AAC-9738-C59F-FEF1-F2C33694D5E4}"/>
                  </a:ext>
                </a:extLst>
              </p:cNvPr>
              <p:cNvSpPr>
                <a:spLocks noGrp="1" noRot="1" noChangeAspect="1" noMove="1" noResize="1" noEditPoints="1" noAdjustHandles="1" noChangeArrowheads="1" noChangeShapeType="1" noTextEdit="1"/>
              </p:cNvSpPr>
              <p:nvPr>
                <p:ph idx="1"/>
              </p:nvPr>
            </p:nvSpPr>
            <p:spPr>
              <a:xfrm>
                <a:off x="838200" y="1690688"/>
                <a:ext cx="11163300" cy="5167311"/>
              </a:xfrm>
              <a:blipFill>
                <a:blip r:embed="rId3"/>
                <a:stretch>
                  <a:fillRect l="-983" t="-1533"/>
                </a:stretch>
              </a:blipFill>
            </p:spPr>
            <p:txBody>
              <a:bodyPr/>
              <a:lstStyle/>
              <a:p>
                <a:r>
                  <a:rPr lang="pt-BR">
                    <a:noFill/>
                  </a:rPr>
                  <a:t> </a:t>
                </a:r>
              </a:p>
            </p:txBody>
          </p:sp>
        </mc:Fallback>
      </mc:AlternateContent>
      <p:sp>
        <p:nvSpPr>
          <p:cNvPr id="4" name="TextBox 7">
            <a:extLst>
              <a:ext uri="{FF2B5EF4-FFF2-40B4-BE49-F238E27FC236}">
                <a16:creationId xmlns:a16="http://schemas.microsoft.com/office/drawing/2014/main" id="{AAC5363E-FD4F-BA03-42FC-969AED7F5B77}"/>
              </a:ext>
            </a:extLst>
          </p:cNvPr>
          <p:cNvSpPr txBox="1"/>
          <p:nvPr/>
        </p:nvSpPr>
        <p:spPr>
          <a:xfrm>
            <a:off x="9208487" y="6581000"/>
            <a:ext cx="2983513" cy="276999"/>
          </a:xfrm>
          <a:prstGeom prst="rect">
            <a:avLst/>
          </a:prstGeom>
          <a:noFill/>
        </p:spPr>
        <p:txBody>
          <a:bodyPr wrap="square" rtlCol="0">
            <a:spAutoFit/>
          </a:bodyPr>
          <a:lstStyle/>
          <a:p>
            <a:r>
              <a:rPr lang="pt-BR" sz="1200" u="sng" dirty="0">
                <a:solidFill>
                  <a:srgbClr val="0563C1"/>
                </a:solidFill>
                <a:hlinkClick r:id="rId4"/>
              </a:rPr>
              <a:t>Exemplo</a:t>
            </a:r>
            <a:r>
              <a:rPr lang="pt-BR" sz="1200" u="sng" dirty="0">
                <a:hlinkClick r:id="rId4"/>
              </a:rPr>
              <a:t>: gradiente descendente estocástico</a:t>
            </a:r>
            <a:endParaRPr lang="pt-BR" sz="1200" u="sng" dirty="0"/>
          </a:p>
        </p:txBody>
      </p:sp>
    </p:spTree>
    <p:extLst>
      <p:ext uri="{BB962C8B-B14F-4D97-AF65-F5344CB8AC3E}">
        <p14:creationId xmlns:p14="http://schemas.microsoft.com/office/powerpoint/2010/main" val="160602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F8366-7EBB-1253-94D2-B24206612D22}"/>
              </a:ext>
            </a:extLst>
          </p:cNvPr>
          <p:cNvSpPr>
            <a:spLocks noGrp="1"/>
          </p:cNvSpPr>
          <p:nvPr>
            <p:ph type="title"/>
          </p:nvPr>
        </p:nvSpPr>
        <p:spPr/>
        <p:txBody>
          <a:bodyPr/>
          <a:lstStyle/>
          <a:p>
            <a:r>
              <a:rPr lang="pt-BR" dirty="0"/>
              <a:t>Características do GD estocástico</a:t>
            </a:r>
          </a:p>
        </p:txBody>
      </p:sp>
      <p:sp>
        <p:nvSpPr>
          <p:cNvPr id="3" name="Espaço Reservado para Conteúdo 2">
            <a:extLst>
              <a:ext uri="{FF2B5EF4-FFF2-40B4-BE49-F238E27FC236}">
                <a16:creationId xmlns:a16="http://schemas.microsoft.com/office/drawing/2014/main" id="{BC789945-AA19-BE0E-B64E-05B138B94ED8}"/>
              </a:ext>
            </a:extLst>
          </p:cNvPr>
          <p:cNvSpPr>
            <a:spLocks noGrp="1"/>
          </p:cNvSpPr>
          <p:nvPr>
            <p:ph idx="1"/>
          </p:nvPr>
        </p:nvSpPr>
        <p:spPr>
          <a:xfrm>
            <a:off x="838199" y="4094922"/>
            <a:ext cx="11179629" cy="2763077"/>
          </a:xfrm>
        </p:spPr>
        <p:txBody>
          <a:bodyPr>
            <a:normAutofit lnSpcReduction="10000"/>
          </a:bodyPr>
          <a:lstStyle/>
          <a:p>
            <a:pPr>
              <a:spcBef>
                <a:spcPts val="600"/>
              </a:spcBef>
            </a:pPr>
            <a:r>
              <a:rPr lang="pt-BR" b="1" i="1" dirty="0"/>
              <a:t>N</a:t>
            </a:r>
            <a:r>
              <a:rPr lang="pt-BR" sz="2800" b="1" i="1" dirty="0"/>
              <a:t>ão apresenta um caminho regular para o mínimo</a:t>
            </a:r>
            <a:r>
              <a:rPr lang="pt-BR" sz="2800" dirty="0"/>
              <a:t>, mudando de direção várias vezes. </a:t>
            </a:r>
          </a:p>
          <a:p>
            <a:pPr>
              <a:spcBef>
                <a:spcPts val="600"/>
              </a:spcBef>
            </a:pPr>
            <a:r>
              <a:rPr lang="pt-BR" sz="2800" dirty="0"/>
              <a:t>Quando as </a:t>
            </a:r>
            <a:r>
              <a:rPr lang="pt-BR" sz="2800" b="1" i="1" dirty="0"/>
              <a:t>amostras contém ruído</a:t>
            </a:r>
            <a:r>
              <a:rPr lang="pt-BR" sz="2800" dirty="0"/>
              <a:t>, </a:t>
            </a:r>
            <a:r>
              <a:rPr lang="pt-BR" sz="2800" b="1" i="1" dirty="0"/>
              <a:t>não converge para o ponto de mínimo</a:t>
            </a:r>
            <a:r>
              <a:rPr lang="pt-BR" sz="2800" dirty="0"/>
              <a:t>, “</a:t>
            </a:r>
            <a:r>
              <a:rPr lang="pt-BR" sz="2800" i="1" dirty="0"/>
              <a:t>oscila</a:t>
            </a:r>
            <a:r>
              <a:rPr lang="pt-BR" sz="2800" dirty="0"/>
              <a:t>” em torno dele.</a:t>
            </a:r>
          </a:p>
          <a:p>
            <a:pPr>
              <a:spcBef>
                <a:spcPts val="600"/>
              </a:spcBef>
            </a:pPr>
            <a:r>
              <a:rPr lang="pt-BR" dirty="0"/>
              <a:t>Essa oscilação também pode ser vista na curva de erro.</a:t>
            </a:r>
            <a:endParaRPr lang="pt-BR" sz="2800" dirty="0"/>
          </a:p>
          <a:p>
            <a:pPr>
              <a:spcBef>
                <a:spcPts val="600"/>
              </a:spcBef>
            </a:pPr>
            <a:r>
              <a:rPr lang="pt-BR" sz="2800" dirty="0"/>
              <a:t>Algumas técnicas podem ser usadas para torna-lo mais comportado e talvez convergir: redução do passo, </a:t>
            </a:r>
            <a:r>
              <a:rPr lang="pt-BR" sz="2800" i="1" dirty="0" err="1"/>
              <a:t>early</a:t>
            </a:r>
            <a:r>
              <a:rPr lang="pt-BR" i="1" dirty="0"/>
              <a:t>-stop</a:t>
            </a:r>
            <a:r>
              <a:rPr lang="pt-BR" dirty="0"/>
              <a:t>, momentum, etc</a:t>
            </a:r>
            <a:r>
              <a:rPr lang="pt-BR" sz="2800" dirty="0"/>
              <a:t>.</a:t>
            </a:r>
          </a:p>
        </p:txBody>
      </p:sp>
      <p:pic>
        <p:nvPicPr>
          <p:cNvPr id="4" name="Picture 10">
            <a:extLst>
              <a:ext uri="{FF2B5EF4-FFF2-40B4-BE49-F238E27FC236}">
                <a16:creationId xmlns:a16="http://schemas.microsoft.com/office/drawing/2014/main" id="{9D861C42-BA73-C3D2-EFFB-BDC1F306C02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972" t="17580" r="1383" b="9839"/>
          <a:stretch/>
        </p:blipFill>
        <p:spPr>
          <a:xfrm>
            <a:off x="1144433" y="1754042"/>
            <a:ext cx="2480001" cy="2232000"/>
          </a:xfrm>
          <a:prstGeom prst="rect">
            <a:avLst/>
          </a:prstGeom>
        </p:spPr>
      </p:pic>
      <p:pic>
        <p:nvPicPr>
          <p:cNvPr id="5" name="Picture 4">
            <a:extLst>
              <a:ext uri="{FF2B5EF4-FFF2-40B4-BE49-F238E27FC236}">
                <a16:creationId xmlns:a16="http://schemas.microsoft.com/office/drawing/2014/main" id="{D253F535-9756-5F7B-6082-569E679D90F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1913" r="9292" b="2280"/>
          <a:stretch/>
        </p:blipFill>
        <p:spPr>
          <a:xfrm>
            <a:off x="5129626" y="1754042"/>
            <a:ext cx="2359500" cy="2232000"/>
          </a:xfrm>
          <a:prstGeom prst="rect">
            <a:avLst/>
          </a:prstGeom>
        </p:spPr>
      </p:pic>
      <p:pic>
        <p:nvPicPr>
          <p:cNvPr id="6" name="Picture 5">
            <a:extLst>
              <a:ext uri="{FF2B5EF4-FFF2-40B4-BE49-F238E27FC236}">
                <a16:creationId xmlns:a16="http://schemas.microsoft.com/office/drawing/2014/main" id="{E16771B7-0D4B-2C47-B862-453742E3AC2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517" t="11837" r="5983" b="3248"/>
          <a:stretch/>
        </p:blipFill>
        <p:spPr>
          <a:xfrm>
            <a:off x="9200896" y="1754042"/>
            <a:ext cx="2431391" cy="2232000"/>
          </a:xfrm>
          <a:prstGeom prst="rect">
            <a:avLst/>
          </a:prstGeom>
        </p:spPr>
      </p:pic>
      <p:sp>
        <p:nvSpPr>
          <p:cNvPr id="7" name="Retângulo 6">
            <a:extLst>
              <a:ext uri="{FF2B5EF4-FFF2-40B4-BE49-F238E27FC236}">
                <a16:creationId xmlns:a16="http://schemas.microsoft.com/office/drawing/2014/main" id="{AC02833D-7450-555A-A848-1B5AEEE6F02A}"/>
              </a:ext>
            </a:extLst>
          </p:cNvPr>
          <p:cNvSpPr/>
          <p:nvPr/>
        </p:nvSpPr>
        <p:spPr>
          <a:xfrm>
            <a:off x="9575617" y="3244029"/>
            <a:ext cx="1984780" cy="4695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a:extLst>
              <a:ext uri="{FF2B5EF4-FFF2-40B4-BE49-F238E27FC236}">
                <a16:creationId xmlns:a16="http://schemas.microsoft.com/office/drawing/2014/main" id="{D779996E-DE34-3C69-97C6-694BCE55726B}"/>
              </a:ext>
            </a:extLst>
          </p:cNvPr>
          <p:cNvCxnSpPr>
            <a:cxnSpLocks/>
          </p:cNvCxnSpPr>
          <p:nvPr/>
        </p:nvCxnSpPr>
        <p:spPr>
          <a:xfrm>
            <a:off x="8729044" y="3299910"/>
            <a:ext cx="851084" cy="2653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55A3915F-87EF-3392-E898-531FF2A90727}"/>
              </a:ext>
            </a:extLst>
          </p:cNvPr>
          <p:cNvCxnSpPr>
            <a:cxnSpLocks/>
          </p:cNvCxnSpPr>
          <p:nvPr/>
        </p:nvCxnSpPr>
        <p:spPr>
          <a:xfrm flipH="1" flipV="1">
            <a:off x="6564330" y="2732519"/>
            <a:ext cx="1396648" cy="444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BE7BCDB1-11B8-7146-FA56-0E393FC967AA}"/>
              </a:ext>
            </a:extLst>
          </p:cNvPr>
          <p:cNvSpPr txBox="1"/>
          <p:nvPr/>
        </p:nvSpPr>
        <p:spPr>
          <a:xfrm>
            <a:off x="7960978" y="2967335"/>
            <a:ext cx="777088" cy="461665"/>
          </a:xfrm>
          <a:prstGeom prst="rect">
            <a:avLst/>
          </a:prstGeom>
          <a:noFill/>
        </p:spPr>
        <p:txBody>
          <a:bodyPr wrap="square" rtlCol="0">
            <a:spAutoFit/>
          </a:bodyPr>
          <a:lstStyle/>
          <a:p>
            <a:pPr algn="ctr"/>
            <a:r>
              <a:rPr lang="pt-BR" sz="1200" b="1" dirty="0">
                <a:solidFill>
                  <a:srgbClr val="7030A0"/>
                </a:solidFill>
              </a:rPr>
              <a:t>Não converge</a:t>
            </a:r>
          </a:p>
        </p:txBody>
      </p:sp>
    </p:spTree>
    <p:extLst>
      <p:ext uri="{BB962C8B-B14F-4D97-AF65-F5344CB8AC3E}">
        <p14:creationId xmlns:p14="http://schemas.microsoft.com/office/powerpoint/2010/main" val="527918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828044" y="1825624"/>
            <a:ext cx="6199833" cy="5032376"/>
          </a:xfrm>
        </p:spPr>
        <p:txBody>
          <a:bodyPr/>
          <a:lstStyle/>
          <a:p>
            <a:r>
              <a:rPr lang="pt-BR" dirty="0">
                <a:ea typeface="Cambria Math" panose="02040503050406030204" pitchFamily="18" charset="0"/>
              </a:rPr>
              <a:t>Vocês se lembram das aulas de cálculo vetorial, onde vocês aprenderam sobre o </a:t>
            </a:r>
            <a:r>
              <a:rPr lang="pt-BR" b="1" i="1" dirty="0">
                <a:solidFill>
                  <a:srgbClr val="00B050"/>
                </a:solidFill>
                <a:ea typeface="Cambria Math" panose="02040503050406030204" pitchFamily="18" charset="0"/>
              </a:rPr>
              <a:t>vetor gradiente</a:t>
            </a:r>
            <a:r>
              <a:rPr lang="pt-BR" dirty="0">
                <a:ea typeface="Cambria Math" panose="02040503050406030204" pitchFamily="18" charset="0"/>
              </a:rPr>
              <a:t>?</a:t>
            </a:r>
          </a:p>
          <a:p>
            <a:r>
              <a:rPr lang="pt-BR" dirty="0"/>
              <a:t>Qual </a:t>
            </a:r>
            <a:r>
              <a:rPr lang="pt-BR" b="1" i="1" dirty="0">
                <a:solidFill>
                  <a:srgbClr val="00B050"/>
                </a:solidFill>
              </a:rPr>
              <a:t>informação</a:t>
            </a:r>
            <a:r>
              <a:rPr lang="pt-BR" dirty="0"/>
              <a:t> ele nos dá sobre uma função?</a:t>
            </a:r>
          </a:p>
        </p:txBody>
      </p:sp>
      <p:pic>
        <p:nvPicPr>
          <p:cNvPr id="6" name="Imagem 5">
            <a:extLst>
              <a:ext uri="{FF2B5EF4-FFF2-40B4-BE49-F238E27FC236}">
                <a16:creationId xmlns:a16="http://schemas.microsoft.com/office/drawing/2014/main" id="{FD3A640A-7D9A-826E-E3F2-DA5ECFA0AA7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3402855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72A5BB-4554-C140-C4FA-0015A4C7E1DE}"/>
              </a:ext>
            </a:extLst>
          </p:cNvPr>
          <p:cNvSpPr>
            <a:spLocks noGrp="1"/>
          </p:cNvSpPr>
          <p:nvPr>
            <p:ph type="title"/>
          </p:nvPr>
        </p:nvSpPr>
        <p:spPr/>
        <p:txBody>
          <a:bodyPr/>
          <a:lstStyle/>
          <a:p>
            <a:r>
              <a:rPr lang="pt-BR" dirty="0"/>
              <a:t>Gradiente descendente em mini-lotes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7AC0EF6-98AD-3BF4-053F-55150437291C}"/>
                  </a:ext>
                </a:extLst>
              </p:cNvPr>
              <p:cNvSpPr>
                <a:spLocks noGrp="1"/>
              </p:cNvSpPr>
              <p:nvPr>
                <p:ph idx="1"/>
              </p:nvPr>
            </p:nvSpPr>
            <p:spPr>
              <a:xfrm>
                <a:off x="838200" y="1690689"/>
                <a:ext cx="11258550" cy="517725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b="0" i="1" smtClean="0">
                              <a:latin typeface="Cambria Math" panose="02040503050406030204" pitchFamily="18" charset="0"/>
                            </a:rPr>
                            <m:t>𝑀𝐵</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b="0" i="1" smtClean="0">
                              <a:latin typeface="Cambria Math" panose="02040503050406030204" pitchFamily="18" charset="0"/>
                            </a:rPr>
                            <m:t>𝑀𝐵</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0" smtClean="0">
                          <a:latin typeface="Cambria Math" panose="02040503050406030204" pitchFamily="18" charset="0"/>
                        </a:rPr>
                        <m:t>.</m:t>
                      </m:r>
                    </m:oMath>
                  </m:oMathPara>
                </a14:m>
                <a:endParaRPr lang="pt-BR" b="0" i="0" dirty="0">
                  <a:latin typeface="Cambria Math" panose="02040503050406030204" pitchFamily="18" charset="0"/>
                </a:endParaRPr>
              </a:p>
              <a:p>
                <a:r>
                  <a:rPr lang="pt-BR" dirty="0"/>
                  <a:t>Utiliza a cada iteração um </a:t>
                </a:r>
                <a:r>
                  <a:rPr lang="pt-BR" b="1" i="1" dirty="0">
                    <a:solidFill>
                      <a:srgbClr val="00B050"/>
                    </a:solidFill>
                  </a:rPr>
                  <a:t>subconjunto </a:t>
                </a:r>
                <a:r>
                  <a:rPr lang="pt-BR" b="1" i="1" dirty="0">
                    <a:solidFill>
                      <a:srgbClr val="7030A0"/>
                    </a:solidFill>
                  </a:rPr>
                  <a:t>aleatório</a:t>
                </a:r>
                <a:r>
                  <a:rPr lang="pt-BR" b="1" i="1" dirty="0">
                    <a:solidFill>
                      <a:srgbClr val="00B050"/>
                    </a:solidFill>
                  </a:rPr>
                  <a:t> de exemplos</a:t>
                </a:r>
                <a:r>
                  <a:rPr lang="pt-BR" dirty="0"/>
                  <a:t>, de tamanho </a:t>
                </a:r>
                <a14:m>
                  <m:oMath xmlns:m="http://schemas.openxmlformats.org/officeDocument/2006/math">
                    <m:r>
                      <a:rPr lang="pt-BR" i="1">
                        <a:latin typeface="Cambria Math" panose="02040503050406030204" pitchFamily="18" charset="0"/>
                      </a:rPr>
                      <m:t>𝑀𝐵</m:t>
                    </m:r>
                  </m:oMath>
                </a14:m>
                <a:r>
                  <a:rPr lang="pt-BR" dirty="0"/>
                  <a:t>, do conjunto de treinamento para o cálculo do gradiente</a:t>
                </a:r>
                <a:r>
                  <a:rPr lang="nl-BE" dirty="0"/>
                  <a:t>.</a:t>
                </a:r>
              </a:p>
              <a:p>
                <a:r>
                  <a:rPr lang="nl-BE" dirty="0"/>
                  <a:t>Em geral, </a:t>
                </a:r>
                <a14:m>
                  <m:oMath xmlns:m="http://schemas.openxmlformats.org/officeDocument/2006/math">
                    <m:r>
                      <a:rPr lang="pt-BR" b="0" i="0" smtClean="0">
                        <a:latin typeface="Cambria Math" panose="02040503050406030204" pitchFamily="18" charset="0"/>
                      </a:rPr>
                      <m:t>1&lt;</m:t>
                    </m:r>
                    <m:r>
                      <a:rPr lang="pt-BR" i="1">
                        <a:latin typeface="Cambria Math" panose="02040503050406030204" pitchFamily="18" charset="0"/>
                      </a:rPr>
                      <m:t>𝑀𝐵</m:t>
                    </m:r>
                    <m:r>
                      <a:rPr lang="pt-BR" b="0" i="0" smtClean="0">
                        <a:latin typeface="Cambria Math" panose="02040503050406030204" pitchFamily="18" charset="0"/>
                      </a:rPr>
                      <m:t>&lt;</m:t>
                    </m:r>
                    <m:r>
                      <a:rPr lang="pt-BR" b="0" i="1" smtClean="0">
                        <a:latin typeface="Cambria Math" panose="02040503050406030204" pitchFamily="18" charset="0"/>
                      </a:rPr>
                      <m:t>𝑁</m:t>
                    </m:r>
                  </m:oMath>
                </a14:m>
                <a:r>
                  <a:rPr lang="pt-BR" dirty="0"/>
                  <a:t>, portanto é mais rápido que o GDB e mais preciso e estável do que o GDE. </a:t>
                </a:r>
              </a:p>
              <a:p>
                <a:r>
                  <a:rPr lang="pt-BR" dirty="0"/>
                  <a:t>Porém, por </a:t>
                </a:r>
                <a14:m>
                  <m:oMath xmlns:m="http://schemas.openxmlformats.org/officeDocument/2006/math">
                    <m:r>
                      <a:rPr lang="pt-BR" b="0" i="1" smtClean="0">
                        <a:latin typeface="Cambria Math" panose="02040503050406030204" pitchFamily="18" charset="0"/>
                      </a:rPr>
                      <m:t>𝑀𝐵</m:t>
                    </m:r>
                  </m:oMath>
                </a14:m>
                <a:r>
                  <a:rPr lang="pt-BR" dirty="0"/>
                  <a:t> ser variável, essa versão é vista como uma </a:t>
                </a:r>
                <a:r>
                  <a:rPr lang="pt-BR" b="1" i="1" dirty="0">
                    <a:solidFill>
                      <a:srgbClr val="00B050"/>
                    </a:solidFill>
                  </a:rPr>
                  <a:t>generalização</a:t>
                </a:r>
                <a:r>
                  <a:rPr lang="pt-BR" dirty="0"/>
                  <a:t> das duas versões anteriores, pois </a:t>
                </a:r>
                <a14:m>
                  <m:oMath xmlns:m="http://schemas.openxmlformats.org/officeDocument/2006/math">
                    <m:r>
                      <a:rPr lang="pt-BR" i="1">
                        <a:latin typeface="Cambria Math" panose="02040503050406030204" pitchFamily="18" charset="0"/>
                      </a:rPr>
                      <m:t>𝑀𝐵</m:t>
                    </m:r>
                  </m:oMath>
                </a14:m>
                <a:r>
                  <a:rPr lang="pt-BR" dirty="0"/>
                  <a:t> pode ser feito igual a 1 ou </a:t>
                </a:r>
                <a14:m>
                  <m:oMath xmlns:m="http://schemas.openxmlformats.org/officeDocument/2006/math">
                    <m:r>
                      <a:rPr lang="pt-BR" b="0" i="1" smtClean="0">
                        <a:latin typeface="Cambria Math" panose="02040503050406030204" pitchFamily="18" charset="0"/>
                      </a:rPr>
                      <m:t>𝑁</m:t>
                    </m:r>
                  </m:oMath>
                </a14:m>
                <a:r>
                  <a:rPr lang="pt-BR" dirty="0"/>
                  <a:t>.</a:t>
                </a:r>
              </a:p>
              <a:p>
                <a:r>
                  <a:rPr lang="pt-BR" dirty="0"/>
                  <a:t>Em caso de amostras ruidosas, a convergência depende do tamanho de </a:t>
                </a:r>
                <a14:m>
                  <m:oMath xmlns:m="http://schemas.openxmlformats.org/officeDocument/2006/math">
                    <m:r>
                      <a:rPr lang="pt-BR" b="0" i="1" smtClean="0">
                        <a:latin typeface="Cambria Math" panose="02040503050406030204" pitchFamily="18" charset="0"/>
                      </a:rPr>
                      <m:t>𝑀𝐵</m:t>
                    </m:r>
                  </m:oMath>
                </a14:m>
                <a:r>
                  <a:rPr lang="pt-BR" dirty="0"/>
                  <a:t>, quanto maior, melhor é a estimativa do vetor gradiente e, consequentemente, maior a chance de convergência.</a:t>
                </a:r>
              </a:p>
            </p:txBody>
          </p:sp>
        </mc:Choice>
        <mc:Fallback xmlns="">
          <p:sp>
            <p:nvSpPr>
              <p:cNvPr id="3" name="Espaço Reservado para Conteúdo 2">
                <a:extLst>
                  <a:ext uri="{FF2B5EF4-FFF2-40B4-BE49-F238E27FC236}">
                    <a16:creationId xmlns:a16="http://schemas.microsoft.com/office/drawing/2014/main" id="{F7AC0EF6-98AD-3BF4-053F-55150437291C}"/>
                  </a:ext>
                </a:extLst>
              </p:cNvPr>
              <p:cNvSpPr>
                <a:spLocks noGrp="1" noRot="1" noChangeAspect="1" noMove="1" noResize="1" noEditPoints="1" noAdjustHandles="1" noChangeArrowheads="1" noChangeShapeType="1" noTextEdit="1"/>
              </p:cNvSpPr>
              <p:nvPr>
                <p:ph idx="1"/>
              </p:nvPr>
            </p:nvSpPr>
            <p:spPr>
              <a:xfrm>
                <a:off x="838200" y="1690689"/>
                <a:ext cx="11258550" cy="5177250"/>
              </a:xfrm>
              <a:blipFill>
                <a:blip r:embed="rId3"/>
                <a:stretch>
                  <a:fillRect l="-975" r="-1679" b="-2471"/>
                </a:stretch>
              </a:blipFill>
            </p:spPr>
            <p:txBody>
              <a:bodyPr/>
              <a:lstStyle/>
              <a:p>
                <a:r>
                  <a:rPr lang="pt-BR">
                    <a:noFill/>
                  </a:rPr>
                  <a:t> </a:t>
                </a:r>
              </a:p>
            </p:txBody>
          </p:sp>
        </mc:Fallback>
      </mc:AlternateContent>
      <p:sp>
        <p:nvSpPr>
          <p:cNvPr id="4" name="TextBox 4">
            <a:extLst>
              <a:ext uri="{FF2B5EF4-FFF2-40B4-BE49-F238E27FC236}">
                <a16:creationId xmlns:a16="http://schemas.microsoft.com/office/drawing/2014/main" id="{50287A2F-B7CE-132B-6E11-098600465D58}"/>
              </a:ext>
            </a:extLst>
          </p:cNvPr>
          <p:cNvSpPr txBox="1"/>
          <p:nvPr/>
        </p:nvSpPr>
        <p:spPr>
          <a:xfrm>
            <a:off x="9056559" y="6581000"/>
            <a:ext cx="3135441" cy="276999"/>
          </a:xfrm>
          <a:prstGeom prst="rect">
            <a:avLst/>
          </a:prstGeom>
          <a:noFill/>
        </p:spPr>
        <p:txBody>
          <a:bodyPr wrap="square" rtlCol="0">
            <a:spAutoFit/>
          </a:bodyPr>
          <a:lstStyle/>
          <a:p>
            <a:r>
              <a:rPr lang="pt-BR" sz="1200" dirty="0">
                <a:hlinkClick r:id="rId4"/>
              </a:rPr>
              <a:t>Exemplo: gradiente descendente em mini-lotes</a:t>
            </a:r>
            <a:endParaRPr lang="pt-BR" sz="1200" dirty="0"/>
          </a:p>
        </p:txBody>
      </p:sp>
      <p:sp>
        <p:nvSpPr>
          <p:cNvPr id="5" name="Rectangle 3">
            <a:extLst>
              <a:ext uri="{FF2B5EF4-FFF2-40B4-BE49-F238E27FC236}">
                <a16:creationId xmlns:a16="http://schemas.microsoft.com/office/drawing/2014/main" id="{B467F2B4-E55B-2059-5805-608AE3B92F59}"/>
              </a:ext>
            </a:extLst>
          </p:cNvPr>
          <p:cNvSpPr/>
          <p:nvPr/>
        </p:nvSpPr>
        <p:spPr>
          <a:xfrm>
            <a:off x="5685871" y="1568933"/>
            <a:ext cx="800654" cy="1325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243174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1EDE67-081C-D72E-B39C-B03A5DF6406A}"/>
              </a:ext>
            </a:extLst>
          </p:cNvPr>
          <p:cNvSpPr>
            <a:spLocks noGrp="1"/>
          </p:cNvSpPr>
          <p:nvPr>
            <p:ph type="title"/>
          </p:nvPr>
        </p:nvSpPr>
        <p:spPr/>
        <p:txBody>
          <a:bodyPr/>
          <a:lstStyle/>
          <a:p>
            <a:r>
              <a:rPr lang="pt-BR" dirty="0"/>
              <a:t>Características do GD em mini-lotes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E63B2AC-3192-E390-0814-21A3EB06B923}"/>
                  </a:ext>
                </a:extLst>
              </p:cNvPr>
              <p:cNvSpPr>
                <a:spLocks noGrp="1"/>
              </p:cNvSpPr>
              <p:nvPr>
                <p:ph idx="1"/>
              </p:nvPr>
            </p:nvSpPr>
            <p:spPr>
              <a:xfrm>
                <a:off x="6342308" y="1825624"/>
                <a:ext cx="5736862" cy="5032375"/>
              </a:xfrm>
            </p:spPr>
            <p:txBody>
              <a:bodyPr>
                <a:normAutofit/>
              </a:bodyPr>
              <a:lstStyle/>
              <a:p>
                <a:pPr>
                  <a:spcBef>
                    <a:spcPts val="0"/>
                  </a:spcBef>
                </a:pPr>
                <a:r>
                  <a:rPr lang="pt-BR" dirty="0"/>
                  <a:t>Conforme </a:t>
                </a:r>
                <a14:m>
                  <m:oMath xmlns:m="http://schemas.openxmlformats.org/officeDocument/2006/math">
                    <m:r>
                      <a:rPr lang="pt-BR" b="0" i="1" smtClean="0">
                        <a:latin typeface="Cambria Math" panose="02040503050406030204" pitchFamily="18" charset="0"/>
                      </a:rPr>
                      <m:t>𝑀𝐵</m:t>
                    </m:r>
                  </m:oMath>
                </a14:m>
                <a:r>
                  <a:rPr lang="pt-BR" dirty="0"/>
                  <a:t> aumenta, </a:t>
                </a:r>
              </a:p>
              <a:p>
                <a:pPr lvl="1">
                  <a:spcBef>
                    <a:spcPts val="0"/>
                  </a:spcBef>
                  <a:buFont typeface="Wingdings" panose="05000000000000000000" pitchFamily="2" charset="2"/>
                  <a:buChar char="§"/>
                </a:pPr>
                <a:r>
                  <a:rPr lang="pt-BR" dirty="0"/>
                  <a:t>o progresso se torna menos irregular do o do GDE, </a:t>
                </a:r>
              </a:p>
              <a:p>
                <a:pPr lvl="1">
                  <a:spcBef>
                    <a:spcPts val="0"/>
                  </a:spcBef>
                  <a:buFont typeface="Wingdings" panose="05000000000000000000" pitchFamily="2" charset="2"/>
                  <a:buChar char="§"/>
                </a:pPr>
                <a:r>
                  <a:rPr lang="pt-BR" dirty="0"/>
                  <a:t>e a oscilação ao redor do ponto de mínimo diminui.</a:t>
                </a:r>
              </a:p>
              <a:p>
                <a:pPr>
                  <a:spcBef>
                    <a:spcPts val="0"/>
                  </a:spcBef>
                </a:pPr>
                <a:r>
                  <a:rPr lang="pt-BR" dirty="0"/>
                  <a:t>Tem comportamento mais próximo do GD em batelada para mini-batches maiores.</a:t>
                </a:r>
              </a:p>
              <a:p>
                <a:pPr>
                  <a:spcBef>
                    <a:spcPts val="0"/>
                  </a:spcBef>
                </a:pPr>
                <a:r>
                  <a:rPr lang="pt-BR" dirty="0"/>
                  <a:t>Com </a:t>
                </a:r>
                <a14:m>
                  <m:oMath xmlns:m="http://schemas.openxmlformats.org/officeDocument/2006/math">
                    <m:r>
                      <a:rPr lang="pt-BR" b="0" i="1" smtClean="0">
                        <a:latin typeface="Cambria Math" panose="02040503050406030204" pitchFamily="18" charset="0"/>
                      </a:rPr>
                      <m:t>𝑀𝐵</m:t>
                    </m:r>
                  </m:oMath>
                </a14:m>
                <a:r>
                  <a:rPr lang="pt-BR" dirty="0"/>
                  <a:t> pequenos, pode se beneficiar de </a:t>
                </a:r>
                <a:r>
                  <a:rPr lang="pt-BR" sz="2800" dirty="0"/>
                  <a:t>técnicas para torna-lo mais comportado e talvez convergir.</a:t>
                </a:r>
              </a:p>
              <a:p>
                <a:pPr lvl="1">
                  <a:spcBef>
                    <a:spcPts val="0"/>
                  </a:spcBef>
                  <a:buFont typeface="Wingdings" panose="05000000000000000000" pitchFamily="2" charset="2"/>
                  <a:buChar char="§"/>
                </a:pPr>
                <a:r>
                  <a:rPr lang="pt-BR" dirty="0"/>
                  <a:t>Essas técnicas podem ajudar a balancear rapidez e convergência</a:t>
                </a:r>
              </a:p>
            </p:txBody>
          </p:sp>
        </mc:Choice>
        <mc:Fallback xmlns="">
          <p:sp>
            <p:nvSpPr>
              <p:cNvPr id="3" name="Espaço Reservado para Conteúdo 2">
                <a:extLst>
                  <a:ext uri="{FF2B5EF4-FFF2-40B4-BE49-F238E27FC236}">
                    <a16:creationId xmlns:a16="http://schemas.microsoft.com/office/drawing/2014/main" id="{1E63B2AC-3192-E390-0814-21A3EB06B923}"/>
                  </a:ext>
                </a:extLst>
              </p:cNvPr>
              <p:cNvSpPr>
                <a:spLocks noGrp="1" noRot="1" noChangeAspect="1" noMove="1" noResize="1" noEditPoints="1" noAdjustHandles="1" noChangeArrowheads="1" noChangeShapeType="1" noTextEdit="1"/>
              </p:cNvSpPr>
              <p:nvPr>
                <p:ph idx="1"/>
              </p:nvPr>
            </p:nvSpPr>
            <p:spPr>
              <a:xfrm>
                <a:off x="6342308" y="1825624"/>
                <a:ext cx="5736862" cy="5032375"/>
              </a:xfrm>
              <a:blipFill>
                <a:blip r:embed="rId3"/>
                <a:stretch>
                  <a:fillRect l="-1913" t="-1937"/>
                </a:stretch>
              </a:blipFill>
            </p:spPr>
            <p:txBody>
              <a:bodyPr/>
              <a:lstStyle/>
              <a:p>
                <a:r>
                  <a:rPr lang="pt-BR">
                    <a:noFill/>
                  </a:rPr>
                  <a:t> </a:t>
                </a:r>
              </a:p>
            </p:txBody>
          </p:sp>
        </mc:Fallback>
      </mc:AlternateContent>
      <p:sp>
        <p:nvSpPr>
          <p:cNvPr id="4" name="TextBox 7">
            <a:extLst>
              <a:ext uri="{FF2B5EF4-FFF2-40B4-BE49-F238E27FC236}">
                <a16:creationId xmlns:a16="http://schemas.microsoft.com/office/drawing/2014/main" id="{15E27590-D150-C917-1224-55B107998371}"/>
              </a:ext>
            </a:extLst>
          </p:cNvPr>
          <p:cNvSpPr txBox="1"/>
          <p:nvPr/>
        </p:nvSpPr>
        <p:spPr>
          <a:xfrm>
            <a:off x="4116932" y="2185215"/>
            <a:ext cx="2329073"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100</a:t>
            </a:r>
          </a:p>
        </p:txBody>
      </p:sp>
      <p:sp>
        <p:nvSpPr>
          <p:cNvPr id="5" name="TextBox 14">
            <a:extLst>
              <a:ext uri="{FF2B5EF4-FFF2-40B4-BE49-F238E27FC236}">
                <a16:creationId xmlns:a16="http://schemas.microsoft.com/office/drawing/2014/main" id="{4BE50EF0-4D1C-1DA3-4ECE-9F3966F18F9C}"/>
              </a:ext>
            </a:extLst>
          </p:cNvPr>
          <p:cNvSpPr txBox="1"/>
          <p:nvPr/>
        </p:nvSpPr>
        <p:spPr>
          <a:xfrm>
            <a:off x="2254041" y="2185215"/>
            <a:ext cx="1936393"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50</a:t>
            </a:r>
          </a:p>
        </p:txBody>
      </p:sp>
      <p:sp>
        <p:nvSpPr>
          <p:cNvPr id="6" name="TextBox 15">
            <a:extLst>
              <a:ext uri="{FF2B5EF4-FFF2-40B4-BE49-F238E27FC236}">
                <a16:creationId xmlns:a16="http://schemas.microsoft.com/office/drawing/2014/main" id="{5B273173-7EAC-7BC7-7DB9-AC10FC7F5790}"/>
              </a:ext>
            </a:extLst>
          </p:cNvPr>
          <p:cNvSpPr txBox="1"/>
          <p:nvPr/>
        </p:nvSpPr>
        <p:spPr>
          <a:xfrm>
            <a:off x="272514" y="2186495"/>
            <a:ext cx="1982216"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10</a:t>
            </a:r>
          </a:p>
        </p:txBody>
      </p:sp>
      <p:pic>
        <p:nvPicPr>
          <p:cNvPr id="7" name="Picture 5">
            <a:extLst>
              <a:ext uri="{FF2B5EF4-FFF2-40B4-BE49-F238E27FC236}">
                <a16:creationId xmlns:a16="http://schemas.microsoft.com/office/drawing/2014/main" id="{CB0B57E1-6A5A-E4EA-05C8-1950984E46E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1647" r="9351" b="2321"/>
          <a:stretch/>
        </p:blipFill>
        <p:spPr>
          <a:xfrm>
            <a:off x="272514" y="2485514"/>
            <a:ext cx="1867468" cy="1772339"/>
          </a:xfrm>
          <a:prstGeom prst="rect">
            <a:avLst/>
          </a:prstGeom>
        </p:spPr>
      </p:pic>
      <p:pic>
        <p:nvPicPr>
          <p:cNvPr id="8" name="Picture 6">
            <a:extLst>
              <a:ext uri="{FF2B5EF4-FFF2-40B4-BE49-F238E27FC236}">
                <a16:creationId xmlns:a16="http://schemas.microsoft.com/office/drawing/2014/main" id="{14C7A035-BB33-D8FF-89FB-5D35BD03AB1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139" t="11841" r="7750" b="3714"/>
          <a:stretch/>
        </p:blipFill>
        <p:spPr>
          <a:xfrm>
            <a:off x="272514" y="4471654"/>
            <a:ext cx="1867468" cy="1730824"/>
          </a:xfrm>
          <a:prstGeom prst="rect">
            <a:avLst/>
          </a:prstGeom>
        </p:spPr>
      </p:pic>
      <p:pic>
        <p:nvPicPr>
          <p:cNvPr id="9" name="Picture 10">
            <a:extLst>
              <a:ext uri="{FF2B5EF4-FFF2-40B4-BE49-F238E27FC236}">
                <a16:creationId xmlns:a16="http://schemas.microsoft.com/office/drawing/2014/main" id="{DA7079EE-84CD-B336-E137-5DCE77E9D2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11" t="11510" r="9734" b="2776"/>
          <a:stretch/>
        </p:blipFill>
        <p:spPr>
          <a:xfrm>
            <a:off x="2227630" y="2487862"/>
            <a:ext cx="1868541" cy="1770196"/>
          </a:xfrm>
          <a:prstGeom prst="rect">
            <a:avLst/>
          </a:prstGeom>
        </p:spPr>
      </p:pic>
      <p:pic>
        <p:nvPicPr>
          <p:cNvPr id="10" name="Picture 11">
            <a:extLst>
              <a:ext uri="{FF2B5EF4-FFF2-40B4-BE49-F238E27FC236}">
                <a16:creationId xmlns:a16="http://schemas.microsoft.com/office/drawing/2014/main" id="{3CCED9DF-3D18-3822-1ADF-40E1CE3A0AB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429" t="11234" r="9365" b="3687"/>
          <a:stretch/>
        </p:blipFill>
        <p:spPr>
          <a:xfrm>
            <a:off x="2227630" y="4471654"/>
            <a:ext cx="1868541" cy="1782096"/>
          </a:xfrm>
          <a:prstGeom prst="rect">
            <a:avLst/>
          </a:prstGeom>
        </p:spPr>
      </p:pic>
      <p:pic>
        <p:nvPicPr>
          <p:cNvPr id="11" name="Picture 12">
            <a:extLst>
              <a:ext uri="{FF2B5EF4-FFF2-40B4-BE49-F238E27FC236}">
                <a16:creationId xmlns:a16="http://schemas.microsoft.com/office/drawing/2014/main" id="{ED604385-563B-2238-9890-5A37A6172ED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6" t="11626" r="9233" b="2731"/>
          <a:stretch/>
        </p:blipFill>
        <p:spPr>
          <a:xfrm>
            <a:off x="4203800" y="2458025"/>
            <a:ext cx="1876633" cy="1770196"/>
          </a:xfrm>
          <a:prstGeom prst="rect">
            <a:avLst/>
          </a:prstGeom>
        </p:spPr>
      </p:pic>
      <p:pic>
        <p:nvPicPr>
          <p:cNvPr id="12" name="Picture 13">
            <a:extLst>
              <a:ext uri="{FF2B5EF4-FFF2-40B4-BE49-F238E27FC236}">
                <a16:creationId xmlns:a16="http://schemas.microsoft.com/office/drawing/2014/main" id="{C155D28E-0854-0B27-CA87-C6852104C9D8}"/>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634" t="10953" r="9477" b="3968"/>
          <a:stretch/>
        </p:blipFill>
        <p:spPr>
          <a:xfrm>
            <a:off x="4203800" y="4433198"/>
            <a:ext cx="1876634" cy="1796207"/>
          </a:xfrm>
          <a:prstGeom prst="rect">
            <a:avLst/>
          </a:prstGeom>
        </p:spPr>
      </p:pic>
    </p:spTree>
    <p:extLst>
      <p:ext uri="{BB962C8B-B14F-4D97-AF65-F5344CB8AC3E}">
        <p14:creationId xmlns:p14="http://schemas.microsoft.com/office/powerpoint/2010/main" val="1402657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825624"/>
            <a:ext cx="11007811" cy="4590165"/>
          </a:xfrm>
        </p:spPr>
        <p:txBody>
          <a:bodyPr/>
          <a:lstStyle/>
          <a:p>
            <a:r>
              <a:rPr lang="pt-BR" b="1" dirty="0"/>
              <a:t>Quiz</a:t>
            </a:r>
            <a:r>
              <a:rPr lang="pt-BR" dirty="0"/>
              <a:t>: “</a:t>
            </a:r>
            <a:r>
              <a:rPr lang="pt-BR" i="1" dirty="0"/>
              <a:t>T319 - Quiz - Regressão: Parte II</a:t>
            </a:r>
            <a:r>
              <a:rPr lang="pt-BR" dirty="0"/>
              <a:t>” que se encontra no MS Teams.</a:t>
            </a:r>
          </a:p>
          <a:p>
            <a:r>
              <a:rPr lang="pt-BR" b="1" dirty="0"/>
              <a:t>Exercício Prático</a:t>
            </a:r>
            <a:r>
              <a:rPr lang="pt-BR" dirty="0"/>
              <a:t>: </a:t>
            </a:r>
            <a:r>
              <a:rPr lang="pt-BR" b="1" dirty="0">
                <a:hlinkClick r:id="rId3"/>
              </a:rPr>
              <a:t>Laboratório #3</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Vídeo explicando o laboratório: Arquivos -&gt; Material de Aula -&gt; Laboratório #3</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a:p>
            <a:pPr lvl="1">
              <a:buFont typeface="Wingdings" panose="05000000000000000000" pitchFamily="2" charset="2"/>
              <a:buChar char="§"/>
            </a:pPr>
            <a:r>
              <a:rPr lang="pt-BR" b="1" dirty="0">
                <a:solidFill>
                  <a:srgbClr val="FF0000"/>
                </a:solidFill>
              </a:rPr>
              <a:t>Laboratórios podem ser resolvidos em grupo, mas as entregas devem ser individuais.</a:t>
            </a:r>
          </a:p>
        </p:txBody>
      </p:sp>
    </p:spTree>
    <p:extLst>
      <p:ext uri="{BB962C8B-B14F-4D97-AF65-F5344CB8AC3E}">
        <p14:creationId xmlns:p14="http://schemas.microsoft.com/office/powerpoint/2010/main" val="250701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eep learning kicking linear regression away | Funny relatable memes,  Stupid memes, Jok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091" y="279485"/>
            <a:ext cx="3661310" cy="3032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plete this course and you will be earning millions | Machine learning  course, Machine learning,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283" y="220887"/>
            <a:ext cx="3966574" cy="36194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en you advertise, it's artificial intelligence. When you hire, it's  machine learning. When you implement, it's linear regression. - The cycle  of AI | Make a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83" y="3840386"/>
            <a:ext cx="3437126" cy="27267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Understanding Machine Learning through Memes | by Harsh Aryan | Nybles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8443" y="3312112"/>
            <a:ext cx="3312795" cy="3331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DON'T YOU JUST USE NORMAL LINEAR REGRESSION Memegencomm Why Don't You  Just Use - Picard Wtf Meme on Memegen | Meme on ME.ME"/>
          <p:cNvPicPr>
            <a:picLocks noChangeAspect="1" noChangeArrowheads="1"/>
          </p:cNvPicPr>
          <p:nvPr/>
        </p:nvPicPr>
        <p:blipFill rotWithShape="1">
          <a:blip r:embed="rId6">
            <a:extLst>
              <a:ext uri="{28A0092B-C50C-407E-A947-70E740481C1C}">
                <a14:useLocalDpi xmlns:a14="http://schemas.microsoft.com/office/drawing/2010/main" val="0"/>
              </a:ext>
            </a:extLst>
          </a:blip>
          <a:srcRect b="23326"/>
          <a:stretch/>
        </p:blipFill>
        <p:spPr bwMode="auto">
          <a:xfrm>
            <a:off x="4379283" y="4014412"/>
            <a:ext cx="3743094"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gression (Lab)"/>
          <p:cNvPicPr>
            <a:picLocks noChangeAspect="1" noChangeArrowheads="1"/>
          </p:cNvPicPr>
          <p:nvPr/>
        </p:nvPicPr>
        <p:blipFill rotWithShape="1">
          <a:blip r:embed="rId7">
            <a:extLst>
              <a:ext uri="{28A0092B-C50C-407E-A947-70E740481C1C}">
                <a14:useLocalDpi xmlns:a14="http://schemas.microsoft.com/office/drawing/2010/main" val="0"/>
              </a:ext>
            </a:extLst>
          </a:blip>
          <a:srcRect b="14987"/>
          <a:stretch/>
        </p:blipFill>
        <p:spPr bwMode="auto">
          <a:xfrm>
            <a:off x="8606581" y="501984"/>
            <a:ext cx="3474657" cy="258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185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20CD40C-581D-767F-12ED-42D2CB7861C4}"/>
              </a:ext>
            </a:extLst>
          </p:cNvPr>
          <p:cNvSpPr>
            <a:spLocks noGrp="1"/>
          </p:cNvSpPr>
          <p:nvPr>
            <p:ph idx="1"/>
          </p:nvPr>
        </p:nvSpPr>
        <p:spPr>
          <a:xfrm>
            <a:off x="838200" y="1825625"/>
            <a:ext cx="10515600" cy="3188164"/>
          </a:xfrm>
        </p:spPr>
        <p:txBody>
          <a:bodyPr>
            <a:normAutofit/>
          </a:bodyPr>
          <a:lstStyle/>
          <a:p>
            <a:pPr marL="0" indent="0" algn="ctr">
              <a:buNone/>
            </a:pPr>
            <a:r>
              <a:rPr lang="pt-BR" sz="7200" dirty="0"/>
              <a:t>Anexo I:</a:t>
            </a:r>
          </a:p>
          <a:p>
            <a:pPr marL="0" indent="0" algn="ctr">
              <a:buNone/>
            </a:pPr>
            <a:r>
              <a:rPr lang="pt-BR" sz="7200" dirty="0"/>
              <a:t>Cálculo do vetor gradiente</a:t>
            </a:r>
          </a:p>
        </p:txBody>
      </p:sp>
    </p:spTree>
    <p:extLst>
      <p:ext uri="{BB962C8B-B14F-4D97-AF65-F5344CB8AC3E}">
        <p14:creationId xmlns:p14="http://schemas.microsoft.com/office/powerpoint/2010/main" val="4210949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86E35-2132-957C-5119-8416C939A543}"/>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C5EC678-4C25-1184-B2F1-399C0F236041}"/>
                  </a:ext>
                </a:extLst>
              </p:cNvPr>
              <p:cNvSpPr>
                <a:spLocks noGrp="1"/>
              </p:cNvSpPr>
              <p:nvPr>
                <p:ph idx="1"/>
              </p:nvPr>
            </p:nvSpPr>
            <p:spPr>
              <a:xfrm>
                <a:off x="838199" y="1825624"/>
                <a:ext cx="11146971" cy="5032375"/>
              </a:xfrm>
            </p:spPr>
            <p:txBody>
              <a:bodyPr>
                <a:normAutofit/>
              </a:bodyPr>
              <a:lstStyle/>
              <a:p>
                <a:pPr marL="0" indent="0">
                  <a:buNone/>
                </a:pPr>
                <a:r>
                  <a:rPr lang="pt-BR" dirty="0"/>
                  <a:t>Considerando o hiperplano como a função hipótese</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oMath>
                  </m:oMathPara>
                </a14:m>
                <a:endParaRPr lang="pt-BR" dirty="0"/>
              </a:p>
              <a:p>
                <a:pPr marL="0" indent="0">
                  <a:buNone/>
                </a:pPr>
                <a:r>
                  <a:rPr lang="pt-BR" dirty="0"/>
                  <a:t>O vetor gradiente é calculado como</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sSup>
                        <m:sSupPr>
                          <m:ctrlPr>
                            <a:rPr lang="pt-BR" b="1" i="1" smtClean="0">
                              <a:latin typeface="Cambria Math" panose="02040503050406030204" pitchFamily="18" charset="0"/>
                            </a:rPr>
                          </m:ctrlPr>
                        </m:sSupPr>
                        <m:e>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0</m:t>
                                            </m:r>
                                          </m:sub>
                                        </m:sSub>
                                      </m:den>
                                    </m:f>
                                  </m:e>
                                  <m:e>
                                    <m:r>
                                      <a:rPr lang="pt-BR" b="1" i="1" smtClean="0">
                                        <a:latin typeface="Cambria Math" panose="02040503050406030204" pitchFamily="18" charset="0"/>
                                      </a:rPr>
                                      <m:t>⋯</m:t>
                                    </m:r>
                                  </m:e>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den>
                                    </m:f>
                                  </m:e>
                                </m:mr>
                              </m:m>
                            </m:e>
                          </m:d>
                        </m:e>
                        <m:sup>
                          <m:r>
                            <a:rPr lang="pt-BR" b="0" i="1" smtClean="0">
                              <a:latin typeface="Cambria Math" panose="02040503050406030204" pitchFamily="18" charset="0"/>
                            </a:rPr>
                            <m:t>𝑇</m:t>
                          </m:r>
                        </m:sup>
                      </m:sSup>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dirty="0"/>
                  <a:t>Assim, o vetor gradiente da função de erro em relação aos pesos é dado por</a:t>
                </a:r>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num>
                        <m:den>
                          <m:r>
                            <a:rPr lang="pt-BR" i="1">
                              <a:latin typeface="Cambria Math" panose="02040503050406030204" pitchFamily="18" charset="0"/>
                            </a:rPr>
                            <m:t>𝜕</m:t>
                          </m:r>
                          <m:r>
                            <a:rPr lang="pt-BR" b="1" i="1">
                              <a:latin typeface="Cambria Math" panose="02040503050406030204" pitchFamily="18" charset="0"/>
                            </a:rPr>
                            <m:t>𝒂</m:t>
                          </m:r>
                        </m:den>
                      </m:f>
                      <m:d>
                        <m:dPr>
                          <m:begChr m:val="["/>
                          <m:endChr m:val="]"/>
                          <m:ctrlPr>
                            <a:rPr lang="pt-BR" b="1"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m:rPr>
                                  <m:brk m:alnAt="23"/>
                                </m:rPr>
                                <a:rPr lang="pt-BR" b="0" i="1" smtClean="0">
                                  <a:latin typeface="Cambria Math" panose="02040503050406030204" pitchFamily="18" charset="0"/>
                                </a:rPr>
                                <m:t>𝑛</m:t>
                              </m:r>
                              <m:r>
                                <a:rPr lang="pt-BR" b="0" i="1" smtClean="0">
                                  <a:latin typeface="Cambria Math" panose="02040503050406030204" pitchFamily="18" charset="0"/>
                                </a:rPr>
                                <m:t>=0</m:t>
                              </m:r>
                            </m:sub>
                            <m:sup>
                              <m:r>
                                <a:rPr lang="pt-BR" b="0" i="1" smtClean="0">
                                  <a:latin typeface="Cambria Math" panose="02040503050406030204" pitchFamily="18" charset="0"/>
                                </a:rPr>
                                <m:t>𝑁</m:t>
                              </m:r>
                              <m:r>
                                <a:rPr lang="pt-BR" b="0" i="1" smtClean="0">
                                  <a:latin typeface="Cambria Math" panose="02040503050406030204" pitchFamily="18" charset="0"/>
                                </a:rPr>
                                <m:t>−1</m:t>
                              </m:r>
                            </m:sup>
                            <m:e>
                              <m:sSup>
                                <m:sSupPr>
                                  <m:ctrlPr>
                                    <a:rPr lang="pt-BR" i="1" smtClean="0">
                                      <a:latin typeface="Cambria Math" panose="02040503050406030204" pitchFamily="18" charset="0"/>
                                    </a:rPr>
                                  </m:ctrlPr>
                                </m:sSupPr>
                                <m:e>
                                  <m:d>
                                    <m:dPr>
                                      <m:ctrlPr>
                                        <a:rPr lang="pt-BR" i="1" smtClean="0">
                                          <a:latin typeface="Cambria Math" panose="02040503050406030204" pitchFamily="18" charset="0"/>
                                        </a:rPr>
                                      </m:ctrlPr>
                                    </m:dPr>
                                    <m:e>
                                      <m:r>
                                        <a:rPr lang="pt-BR" b="0" i="1" smtClean="0">
                                          <a:latin typeface="Cambria Math" panose="02040503050406030204" pitchFamily="18" charset="0"/>
                                        </a:rPr>
                                        <m:t>𝑦</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b="0" i="1" smtClean="0">
                                      <a:latin typeface="Cambria Math" panose="02040503050406030204" pitchFamily="18" charset="0"/>
                                    </a:rPr>
                                    <m:t>2</m:t>
                                  </m:r>
                                </m:sup>
                              </m:sSup>
                            </m:e>
                          </m:nary>
                        </m:e>
                      </m:d>
                      <m:r>
                        <a:rPr lang="pt-BR" b="1" i="1" smtClean="0">
                          <a:latin typeface="Cambria Math" panose="02040503050406030204" pitchFamily="18" charset="0"/>
                        </a:rPr>
                        <m:t>.</m:t>
                      </m:r>
                    </m:oMath>
                  </m:oMathPara>
                </a14:m>
                <a:endParaRPr lang="pt-BR" b="1" i="1" dirty="0">
                  <a:latin typeface="Cambria Math" panose="02040503050406030204" pitchFamily="18" charset="0"/>
                </a:endParaRPr>
              </a:p>
            </p:txBody>
          </p:sp>
        </mc:Choice>
        <mc:Fallback xmlns="">
          <p:sp>
            <p:nvSpPr>
              <p:cNvPr id="3" name="Espaço Reservado para Conteúdo 2">
                <a:extLst>
                  <a:ext uri="{FF2B5EF4-FFF2-40B4-BE49-F238E27FC236}">
                    <a16:creationId xmlns:a16="http://schemas.microsoft.com/office/drawing/2014/main" id="{DC5EC678-4C25-1184-B2F1-399C0F236041}"/>
                  </a:ext>
                </a:extLst>
              </p:cNvPr>
              <p:cNvSpPr>
                <a:spLocks noGrp="1" noRot="1" noChangeAspect="1" noMove="1" noResize="1" noEditPoints="1" noAdjustHandles="1" noChangeArrowheads="1" noChangeShapeType="1" noTextEdit="1"/>
              </p:cNvSpPr>
              <p:nvPr>
                <p:ph idx="1"/>
              </p:nvPr>
            </p:nvSpPr>
            <p:spPr>
              <a:xfrm>
                <a:off x="838199" y="1825624"/>
                <a:ext cx="11146971" cy="5032375"/>
              </a:xfrm>
              <a:blipFill>
                <a:blip r:embed="rId2"/>
                <a:stretch>
                  <a:fillRect l="-1093" t="-1937" r="-984"/>
                </a:stretch>
              </a:blipFill>
            </p:spPr>
            <p:txBody>
              <a:bodyPr/>
              <a:lstStyle/>
              <a:p>
                <a:r>
                  <a:rPr lang="pt-BR">
                    <a:noFill/>
                  </a:rPr>
                  <a:t> </a:t>
                </a:r>
              </a:p>
            </p:txBody>
          </p:sp>
        </mc:Fallback>
      </mc:AlternateContent>
    </p:spTree>
    <p:extLst>
      <p:ext uri="{BB962C8B-B14F-4D97-AF65-F5344CB8AC3E}">
        <p14:creationId xmlns:p14="http://schemas.microsoft.com/office/powerpoint/2010/main" val="1761365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08F244-8587-36D5-74B4-58E14CF70899}"/>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CF9ACC0-4818-6B4A-41ED-7792491481CA}"/>
                  </a:ext>
                </a:extLst>
              </p:cNvPr>
              <p:cNvSpPr>
                <a:spLocks noGrp="1"/>
              </p:cNvSpPr>
              <p:nvPr>
                <p:ph idx="1"/>
              </p:nvPr>
            </p:nvSpPr>
            <p:spPr>
              <a:xfrm>
                <a:off x="838200" y="1825624"/>
                <a:ext cx="11079822" cy="5032375"/>
              </a:xfrm>
            </p:spPr>
            <p:txBody>
              <a:bodyPr>
                <a:normAutofit/>
              </a:bodyPr>
              <a:lstStyle/>
              <a:p>
                <a:pPr marL="0" indent="0">
                  <a:buNone/>
                </a:pPr>
                <a:r>
                  <a:rPr lang="pt-BR" dirty="0"/>
                  <a:t>Como a operação de derivada é distributiva, podemos reescrever a equação acima como </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sz="2900" dirty="0"/>
                  <a:t>Substituindo a função hipótese na equação acima, temos</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endParaRPr lang="pt-BR" dirty="0"/>
              </a:p>
            </p:txBody>
          </p:sp>
        </mc:Choice>
        <mc:Fallback xmlns="">
          <p:sp>
            <p:nvSpPr>
              <p:cNvPr id="3" name="Espaço Reservado para Conteúdo 2">
                <a:extLst>
                  <a:ext uri="{FF2B5EF4-FFF2-40B4-BE49-F238E27FC236}">
                    <a16:creationId xmlns:a16="http://schemas.microsoft.com/office/drawing/2014/main" id="{7CF9ACC0-4818-6B4A-41ED-7792491481CA}"/>
                  </a:ext>
                </a:extLst>
              </p:cNvPr>
              <p:cNvSpPr>
                <a:spLocks noGrp="1" noRot="1" noChangeAspect="1" noMove="1" noResize="1" noEditPoints="1" noAdjustHandles="1" noChangeArrowheads="1" noChangeShapeType="1" noTextEdit="1"/>
              </p:cNvSpPr>
              <p:nvPr>
                <p:ph idx="1"/>
              </p:nvPr>
            </p:nvSpPr>
            <p:spPr>
              <a:xfrm>
                <a:off x="838200" y="1825624"/>
                <a:ext cx="11079822" cy="5032375"/>
              </a:xfrm>
              <a:blipFill>
                <a:blip r:embed="rId2"/>
                <a:stretch>
                  <a:fillRect l="-1211" t="-1937"/>
                </a:stretch>
              </a:blipFill>
            </p:spPr>
            <p:txBody>
              <a:bodyPr/>
              <a:lstStyle/>
              <a:p>
                <a:r>
                  <a:rPr lang="pt-BR">
                    <a:noFill/>
                  </a:rPr>
                  <a:t> </a:t>
                </a:r>
              </a:p>
            </p:txBody>
          </p:sp>
        </mc:Fallback>
      </mc:AlternateContent>
    </p:spTree>
    <p:extLst>
      <p:ext uri="{BB962C8B-B14F-4D97-AF65-F5344CB8AC3E}">
        <p14:creationId xmlns:p14="http://schemas.microsoft.com/office/powerpoint/2010/main" val="2209639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ABBBB-477C-EF02-B776-2500DDBDA6F8}"/>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44DE09F2-2B35-83A3-2A1C-AD25FB180510}"/>
                  </a:ext>
                </a:extLst>
              </p:cNvPr>
              <p:cNvSpPr>
                <a:spLocks noGrp="1"/>
              </p:cNvSpPr>
              <p:nvPr>
                <p:ph idx="1"/>
              </p:nvPr>
            </p:nvSpPr>
            <p:spPr/>
            <p:txBody>
              <a:bodyPr/>
              <a:lstStyle/>
              <a:p>
                <a:pPr marL="0" indent="0">
                  <a:buNone/>
                </a:pPr>
                <a:r>
                  <a:rPr lang="pt-BR" dirty="0"/>
                  <a:t>Aplicando a regra da cadeia, reescrevemos a equação anterior como</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ctrlPr>
                                <a:rPr lang="pt-BR" i="1" smtClean="0">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d>
                          <m:f>
                            <m:fPr>
                              <m:ctrlPr>
                                <a:rPr lang="pt-BR" i="1" smtClean="0">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sz="2900" dirty="0"/>
                  <a:t>Sabendo que a derivada de </a:t>
                </a:r>
                <a14:m>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num>
                      <m:den>
                        <m:r>
                          <a:rPr lang="pt-BR" i="1">
                            <a:latin typeface="Cambria Math" panose="02040503050406030204" pitchFamily="18" charset="0"/>
                          </a:rPr>
                          <m:t>𝜕</m:t>
                        </m:r>
                        <m:r>
                          <a:rPr lang="pt-BR" b="1" i="1">
                            <a:latin typeface="Cambria Math" panose="02040503050406030204" pitchFamily="18" charset="0"/>
                          </a:rPr>
                          <m:t>𝒂</m:t>
                        </m:r>
                      </m:den>
                    </m:f>
                  </m:oMath>
                </a14:m>
                <a:r>
                  <a:rPr lang="pt-BR" b="1" i="1" dirty="0">
                    <a:latin typeface="Cambria Math" panose="02040503050406030204" pitchFamily="18" charset="0"/>
                  </a:rPr>
                  <a:t> </a:t>
                </a:r>
                <a:r>
                  <a:rPr lang="pt-BR" sz="2900" dirty="0"/>
                  <a:t>é igual a </a:t>
                </a:r>
                <a14:m>
                  <m:oMath xmlns:m="http://schemas.openxmlformats.org/officeDocument/2006/math">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oMath>
                </a14:m>
                <a:r>
                  <a:rPr lang="pt-BR" dirty="0"/>
                  <a:t>, reescrevemos a equação anterior como</a:t>
                </a:r>
                <a:endParaRPr lang="pt-BR" sz="2900" dirty="0"/>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 </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m:t>
                      </m:r>
                    </m:oMath>
                  </m:oMathPara>
                </a14:m>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44DE09F2-2B35-83A3-2A1C-AD25FB180510}"/>
                  </a:ext>
                </a:extLst>
              </p:cNvPr>
              <p:cNvSpPr>
                <a:spLocks noGrp="1" noRot="1" noChangeAspect="1" noMove="1" noResize="1" noEditPoints="1" noAdjustHandles="1" noChangeArrowheads="1" noChangeShapeType="1" noTextEdit="1"/>
              </p:cNvSpPr>
              <p:nvPr>
                <p:ph idx="1"/>
              </p:nvPr>
            </p:nvSpPr>
            <p:spPr>
              <a:blipFill>
                <a:blip r:embed="rId2"/>
                <a:stretch>
                  <a:fillRect l="-1275" t="-2241"/>
                </a:stretch>
              </a:blipFill>
            </p:spPr>
            <p:txBody>
              <a:bodyPr/>
              <a:lstStyle/>
              <a:p>
                <a:r>
                  <a:rPr lang="pt-BR">
                    <a:noFill/>
                  </a:rPr>
                  <a:t> </a:t>
                </a:r>
              </a:p>
            </p:txBody>
          </p:sp>
        </mc:Fallback>
      </mc:AlternateContent>
    </p:spTree>
    <p:extLst>
      <p:ext uri="{BB962C8B-B14F-4D97-AF65-F5344CB8AC3E}">
        <p14:creationId xmlns:p14="http://schemas.microsoft.com/office/powerpoint/2010/main" val="3466604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E0937-F834-88AD-E3E6-94886F7D8D32}"/>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047B17F-DE79-FCF4-4732-AC53E27E5744}"/>
                  </a:ext>
                </a:extLst>
              </p:cNvPr>
              <p:cNvSpPr>
                <a:spLocks noGrp="1"/>
              </p:cNvSpPr>
              <p:nvPr>
                <p:ph idx="1"/>
              </p:nvPr>
            </p:nvSpPr>
            <p:spPr>
              <a:xfrm>
                <a:off x="838199" y="1825625"/>
                <a:ext cx="11120919" cy="5032375"/>
              </a:xfrm>
            </p:spPr>
            <p:txBody>
              <a:bodyPr/>
              <a:lstStyle/>
              <a:p>
                <a:pPr marL="0" indent="0">
                  <a:buNone/>
                </a:pPr>
                <a:r>
                  <a:rPr lang="pt-BR" dirty="0"/>
                  <a:t>Fazendo</a:t>
                </a:r>
                <a:r>
                  <a:rPr lang="pt-BR" i="1" dirty="0">
                    <a:latin typeface="Cambria Math" panose="02040503050406030204" pitchFamily="18" charset="0"/>
                  </a:rPr>
                  <a:t> </a:t>
                </a:r>
                <a14:m>
                  <m:oMath xmlns:m="http://schemas.openxmlformats.org/officeDocument/2006/math">
                    <m:r>
                      <a:rPr lang="pt-BR" i="1" smtClean="0">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r>
                      <a:rPr lang="pt-BR" b="0" i="1" smtClean="0">
                        <a:latin typeface="Cambria Math" panose="02040503050406030204" pitchFamily="18" charset="0"/>
                      </a:rPr>
                      <m:t>𝑑</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 </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smtClean="0">
                              <a:latin typeface="Cambria Math" panose="02040503050406030204" pitchFamily="18" charset="0"/>
                            </a:rPr>
                          </m:ctrlPr>
                        </m:d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mr>
                              </m:m>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1</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d>
                        </m:e>
                      </m:d>
                      <m:r>
                        <a:rPr lang="pt-BR" b="0" i="1" smtClean="0">
                          <a:latin typeface="Cambria Math" panose="02040503050406030204" pitchFamily="18" charset="0"/>
                        </a:rPr>
                        <m:t>=</m:t>
                      </m:r>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smtClean="0">
                              <a:latin typeface="Cambria Math" panose="02040503050406030204" pitchFamily="18" charset="0"/>
                            </a:rPr>
                          </m:ctrlPr>
                        </m:dPr>
                        <m:e>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d>
                        </m:e>
                      </m:d>
                      <m:r>
                        <a:rPr lang="pt-BR" b="0" i="1" smtClean="0">
                          <a:latin typeface="Cambria Math" panose="02040503050406030204" pitchFamily="18" charset="0"/>
                        </a:rPr>
                        <m:t>.</m:t>
                      </m:r>
                    </m:oMath>
                  </m:oMathPara>
                </a14:m>
                <a:endParaRPr lang="pt-BR" dirty="0"/>
              </a:p>
              <a:p>
                <a:pPr marL="0" indent="0">
                  <a:buNone/>
                </a:pPr>
                <a:r>
                  <a:rPr lang="pt-BR" dirty="0"/>
                  <a:t>Notem que a equação acima é um </a:t>
                </a:r>
                <a:r>
                  <a:rPr lang="pt-BR" b="1" i="1" dirty="0"/>
                  <a:t>vetor coluna </a:t>
                </a:r>
                <a:r>
                  <a:rPr lang="pt-BR" dirty="0"/>
                  <a:t>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a:t>
                </a:r>
              </a:p>
            </p:txBody>
          </p:sp>
        </mc:Choice>
        <mc:Fallback xmlns="">
          <p:sp>
            <p:nvSpPr>
              <p:cNvPr id="3" name="Espaço Reservado para Conteúdo 2">
                <a:extLst>
                  <a:ext uri="{FF2B5EF4-FFF2-40B4-BE49-F238E27FC236}">
                    <a16:creationId xmlns:a16="http://schemas.microsoft.com/office/drawing/2014/main" id="{B047B17F-DE79-FCF4-4732-AC53E27E5744}"/>
                  </a:ext>
                </a:extLst>
              </p:cNvPr>
              <p:cNvSpPr>
                <a:spLocks noGrp="1" noRot="1" noChangeAspect="1" noMove="1" noResize="1" noEditPoints="1" noAdjustHandles="1" noChangeArrowheads="1" noChangeShapeType="1" noTextEdit="1"/>
              </p:cNvSpPr>
              <p:nvPr>
                <p:ph idx="1"/>
              </p:nvPr>
            </p:nvSpPr>
            <p:spPr>
              <a:xfrm>
                <a:off x="838199" y="1825625"/>
                <a:ext cx="11120919" cy="5032375"/>
              </a:xfrm>
              <a:blipFill>
                <a:blip r:embed="rId2"/>
                <a:stretch>
                  <a:fillRect l="-1096" t="-1937"/>
                </a:stretch>
              </a:blipFill>
            </p:spPr>
            <p:txBody>
              <a:bodyPr/>
              <a:lstStyle/>
              <a:p>
                <a:r>
                  <a:rPr lang="pt-BR">
                    <a:noFill/>
                  </a:rPr>
                  <a:t> </a:t>
                </a:r>
              </a:p>
            </p:txBody>
          </p:sp>
        </mc:Fallback>
      </mc:AlternateContent>
    </p:spTree>
    <p:extLst>
      <p:ext uri="{BB962C8B-B14F-4D97-AF65-F5344CB8AC3E}">
        <p14:creationId xmlns:p14="http://schemas.microsoft.com/office/powerpoint/2010/main" val="2643264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596932" y="1825624"/>
                <a:ext cx="6430945" cy="5032376"/>
              </a:xfrm>
            </p:spPr>
            <p:txBody>
              <a:bodyPr>
                <a:normAutofit lnSpcReduction="10000"/>
              </a:bodyPr>
              <a:lstStyle/>
              <a:p>
                <a:r>
                  <a:rPr lang="pt-BR" b="0" i="0" dirty="0">
                    <a:solidFill>
                      <a:schemeClr val="tx1"/>
                    </a:solidFill>
                    <a:effectLst/>
                  </a:rPr>
                  <a:t>O vetor gradiente aponta na </a:t>
                </a:r>
                <a:r>
                  <a:rPr lang="pt-BR" b="1" i="1" dirty="0">
                    <a:solidFill>
                      <a:srgbClr val="00B050"/>
                    </a:solidFill>
                    <a:effectLst/>
                  </a:rPr>
                  <a:t>direção</a:t>
                </a:r>
                <a:r>
                  <a:rPr lang="pt-BR" b="0" i="0" dirty="0">
                    <a:solidFill>
                      <a:schemeClr val="tx1"/>
                    </a:solidFill>
                    <a:effectLst/>
                  </a:rPr>
                  <a:t> em que a função </a:t>
                </a:r>
                <a14:m>
                  <m:oMath xmlns:m="http://schemas.openxmlformats.org/officeDocument/2006/math">
                    <m:r>
                      <a:rPr lang="pt-BR" b="0" i="1" smtClean="0">
                        <a:solidFill>
                          <a:schemeClr val="tx1"/>
                        </a:solidFill>
                        <a:latin typeface="Cambria Math" panose="02040503050406030204" pitchFamily="18" charset="0"/>
                      </a:rPr>
                      <m:t>𝑓</m:t>
                    </m:r>
                    <m:r>
                      <a:rPr lang="pt-BR" b="0" i="0" smtClean="0">
                        <a:solidFill>
                          <a:schemeClr val="tx1"/>
                        </a:solidFill>
                        <a:latin typeface="Cambria Math" panose="02040503050406030204" pitchFamily="18" charset="0"/>
                      </a:rPr>
                      <m:t>(</m:t>
                    </m:r>
                    <m:r>
                      <a:rPr lang="pt-BR" b="1" i="1" smtClean="0">
                        <a:solidFill>
                          <a:schemeClr val="tx1"/>
                        </a:solidFill>
                        <a:latin typeface="Cambria Math" panose="02040503050406030204" pitchFamily="18" charset="0"/>
                      </a:rPr>
                      <m:t>𝒙</m:t>
                    </m:r>
                    <m:r>
                      <a:rPr lang="pt-BR" b="0" i="0" smtClean="0">
                        <a:solidFill>
                          <a:schemeClr val="tx1"/>
                        </a:solidFill>
                        <a:latin typeface="Cambria Math" panose="02040503050406030204" pitchFamily="18" charset="0"/>
                      </a:rPr>
                      <m:t>)</m:t>
                    </m:r>
                  </m:oMath>
                </a14:m>
                <a:r>
                  <a:rPr lang="pt-BR" b="0" i="0" dirty="0">
                    <a:solidFill>
                      <a:schemeClr val="tx1"/>
                    </a:solidFill>
                    <a:effectLst/>
                  </a:rPr>
                  <a:t> </a:t>
                </a:r>
                <a:r>
                  <a:rPr lang="pt-BR" b="1" i="1" dirty="0">
                    <a:solidFill>
                      <a:srgbClr val="00B050"/>
                    </a:solidFill>
                    <a:effectLst/>
                  </a:rPr>
                  <a:t>cresce mais rapidamente a partir do ponto em que é avaliado</a:t>
                </a:r>
                <a:r>
                  <a:rPr lang="pt-BR" b="0" i="0" dirty="0">
                    <a:solidFill>
                      <a:schemeClr val="tx1"/>
                    </a:solidFill>
                    <a:effectLst/>
                  </a:rPr>
                  <a:t>. </a:t>
                </a:r>
              </a:p>
              <a:p>
                <a:r>
                  <a:rPr lang="pt-BR" b="0" i="0" dirty="0">
                    <a:solidFill>
                      <a:schemeClr val="tx1"/>
                    </a:solidFill>
                    <a:effectLst/>
                  </a:rPr>
                  <a:t>A </a:t>
                </a:r>
                <a:r>
                  <a:rPr lang="pt-BR" b="1" i="1" dirty="0">
                    <a:solidFill>
                      <a:srgbClr val="00B050"/>
                    </a:solidFill>
                    <a:effectLst/>
                  </a:rPr>
                  <a:t>magnitude</a:t>
                </a:r>
                <a:r>
                  <a:rPr lang="pt-BR" b="0" i="0" dirty="0">
                    <a:solidFill>
                      <a:schemeClr val="tx1"/>
                    </a:solidFill>
                    <a:effectLst/>
                  </a:rPr>
                  <a:t> do vetor gradiente indica a </a:t>
                </a:r>
                <a:r>
                  <a:rPr lang="pt-BR" b="1" i="1" dirty="0">
                    <a:solidFill>
                      <a:srgbClr val="00B050"/>
                    </a:solidFill>
                    <a:effectLst/>
                  </a:rPr>
                  <a:t>taxa de crescimento da função </a:t>
                </a:r>
                <a:r>
                  <a:rPr lang="pt-BR" b="0" i="0" dirty="0">
                    <a:solidFill>
                      <a:schemeClr val="tx1"/>
                    </a:solidFill>
                    <a:effectLst/>
                  </a:rPr>
                  <a:t>nessa direção.</a:t>
                </a:r>
              </a:p>
              <a:p>
                <a:pPr lvl="1">
                  <a:buFont typeface="Wingdings" panose="05000000000000000000" pitchFamily="2" charset="2"/>
                  <a:buChar char="§"/>
                </a:pPr>
                <a:r>
                  <a:rPr lang="pt-BR" dirty="0"/>
                  <a:t>Quanto maior a magnitude, maior a taxa de crescimento naquela direção.</a:t>
                </a:r>
                <a:endParaRPr lang="pt-BR" dirty="0">
                  <a:solidFill>
                    <a:schemeClr val="tx1"/>
                  </a:solidFill>
                </a:endParaRPr>
              </a:p>
              <a:p>
                <a:r>
                  <a:rPr lang="pt-BR" dirty="0"/>
                  <a:t>Ele diz para que “</a:t>
                </a:r>
                <a:r>
                  <a:rPr lang="pt-BR" b="1" i="1" dirty="0"/>
                  <a:t>lado</a:t>
                </a:r>
                <a:r>
                  <a:rPr lang="pt-BR" dirty="0"/>
                  <a:t>” (</a:t>
                </a:r>
                <a:r>
                  <a:rPr lang="pt-BR" b="1" i="1" dirty="0">
                    <a:solidFill>
                      <a:srgbClr val="00B050"/>
                    </a:solidFill>
                  </a:rPr>
                  <a:t>aumentar ou diminuir</a:t>
                </a:r>
                <a:r>
                  <a:rPr lang="pt-BR" dirty="0"/>
                  <a:t>) os valores dos argumentos, </a:t>
                </a:r>
                <a14:m>
                  <m:oMath xmlns:m="http://schemas.openxmlformats.org/officeDocument/2006/math">
                    <m:r>
                      <a:rPr lang="pt-BR" b="1" i="1" smtClean="0">
                        <a:solidFill>
                          <a:schemeClr val="tx1"/>
                        </a:solidFill>
                        <a:latin typeface="Cambria Math" panose="02040503050406030204" pitchFamily="18" charset="0"/>
                      </a:rPr>
                      <m:t>𝒙</m:t>
                    </m:r>
                  </m:oMath>
                </a14:m>
                <a:r>
                  <a:rPr lang="pt-BR" dirty="0">
                    <a:solidFill>
                      <a:schemeClr val="tx1"/>
                    </a:solidFill>
                  </a:rPr>
                  <a:t>,</a:t>
                </a:r>
                <a:r>
                  <a:rPr lang="pt-BR" dirty="0"/>
                  <a:t>  devem ir para que o </a:t>
                </a:r>
                <a:r>
                  <a:rPr lang="pt-BR" b="1" i="1" dirty="0">
                    <a:solidFill>
                      <a:srgbClr val="00B050"/>
                    </a:solidFill>
                  </a:rPr>
                  <a:t>valor de </a:t>
                </a:r>
                <a14:m>
                  <m:oMath xmlns:m="http://schemas.openxmlformats.org/officeDocument/2006/math">
                    <m:r>
                      <a:rPr lang="pt-BR" i="1">
                        <a:latin typeface="Cambria Math" panose="02040503050406030204" pitchFamily="18" charset="0"/>
                      </a:rPr>
                      <m:t>𝑓</m:t>
                    </m:r>
                    <m:r>
                      <a:rPr lang="pt-BR">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oMath>
                </a14:m>
                <a:r>
                  <a:rPr lang="pt-BR" dirty="0"/>
                  <a:t> </a:t>
                </a:r>
                <a:r>
                  <a:rPr lang="pt-BR" b="1" i="1" dirty="0">
                    <a:solidFill>
                      <a:srgbClr val="00B050"/>
                    </a:solidFill>
                  </a:rPr>
                  <a:t>seja maior do que o atual</a:t>
                </a:r>
                <a:r>
                  <a:rPr lang="pt-BR" dirty="0"/>
                  <a:t>.</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5596932" y="1825624"/>
                <a:ext cx="6430945" cy="5032376"/>
              </a:xfrm>
              <a:blipFill>
                <a:blip r:embed="rId3"/>
                <a:stretch>
                  <a:fillRect l="-1706" t="-2663" r="-1706"/>
                </a:stretch>
              </a:blipFill>
            </p:spPr>
            <p:txBody>
              <a:bodyPr/>
              <a:lstStyle/>
              <a:p>
                <a:r>
                  <a:rPr lang="pt-BR">
                    <a:noFill/>
                  </a:rPr>
                  <a:t> </a:t>
                </a:r>
              </a:p>
            </p:txBody>
          </p:sp>
        </mc:Fallback>
      </mc:AlternateContent>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3747842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9B9A54-37B4-8767-0F70-8AFDB27C5E5D}"/>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BD817CF-4D8D-9B30-5AB1-25FC1DC3EECD}"/>
                  </a:ext>
                </a:extLst>
              </p:cNvPr>
              <p:cNvSpPr>
                <a:spLocks noGrp="1"/>
              </p:cNvSpPr>
              <p:nvPr>
                <p:ph idx="1"/>
              </p:nvPr>
            </p:nvSpPr>
            <p:spPr>
              <a:xfrm>
                <a:off x="838199" y="1825624"/>
                <a:ext cx="11018179" cy="5032375"/>
              </a:xfrm>
            </p:spPr>
            <p:txBody>
              <a:bodyPr/>
              <a:lstStyle/>
              <a:p>
                <a:pPr marL="0" indent="0">
                  <a:buNone/>
                </a:pPr>
                <a:r>
                  <a:rPr lang="pt-BR" dirty="0"/>
                  <a:t>Podemos reescrever a equação (i.e., vetor) anterior como uma multiplicação matricial</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e>
                                <m:m>
                                  <m:mPr>
                                    <m:mcs>
                                      <m:mc>
                                        <m:mcPr>
                                          <m:count m:val="2"/>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mr>
                            <m:mr>
                              <m:e>
                                <m:r>
                                  <a:rPr lang="pt-BR" b="1" i="1" smtClean="0">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begChr m:val="["/>
                          <m:endChr m:val="]"/>
                          <m:ctrlPr>
                            <a:rPr lang="pt-BR" b="1" i="1" smtClean="0">
                              <a:latin typeface="Cambria Math" panose="02040503050406030204" pitchFamily="18" charset="0"/>
                            </a:rPr>
                          </m:ctrlPr>
                        </m:dPr>
                        <m:e>
                          <m:m>
                            <m:mPr>
                              <m:mcs>
                                <m:mc>
                                  <m:mcPr>
                                    <m:count m:val="1"/>
                                    <m:mcJc m:val="center"/>
                                  </m:mcPr>
                                </m:mc>
                              </m:mcs>
                              <m:ctrlPr>
                                <a:rPr lang="pt-BR" b="1" i="1" smtClean="0">
                                  <a:latin typeface="Cambria Math" panose="02040503050406030204" pitchFamily="18" charset="0"/>
                                </a:rPr>
                              </m:ctrlPr>
                            </m:mPr>
                            <m:m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1</m:t>
                                    </m:r>
                                  </m:e>
                                </m:d>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mr>
                          </m:m>
                        </m:e>
                      </m:d>
                    </m:oMath>
                  </m:oMathPara>
                </a14:m>
                <a:endParaRPr lang="pt-BR" dirty="0"/>
              </a:p>
              <a:p>
                <a:pPr marL="0" indent="0">
                  <a:buNone/>
                </a:pPr>
                <a:r>
                  <a:rPr lang="pt-BR" dirty="0"/>
                  <a:t>Percebam que temos a multiplicação de uma matriz 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m:t>
                    </m:r>
                    <m:r>
                      <a:rPr lang="pt-BR" b="0" i="1" smtClean="0">
                        <a:latin typeface="Cambria Math" panose="02040503050406030204" pitchFamily="18" charset="0"/>
                        <a:ea typeface="Cambria Math" panose="02040503050406030204" pitchFamily="18" charset="0"/>
                      </a:rPr>
                      <m:t>𝑁</m:t>
                    </m:r>
                  </m:oMath>
                </a14:m>
                <a:r>
                  <a:rPr lang="pt-BR" dirty="0"/>
                  <a:t> por um vetor coluna de dimensão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×1</m:t>
                    </m:r>
                  </m:oMath>
                </a14:m>
                <a:r>
                  <a:rPr lang="pt-BR" dirty="0"/>
                  <a:t>.</a:t>
                </a:r>
              </a:p>
              <a:p>
                <a:pPr marL="0" indent="0">
                  <a:buNone/>
                </a:pPr>
                <a:r>
                  <a:rPr lang="pt-BR" dirty="0"/>
                  <a:t>A matriz contém em cada linha todos os valores de </a:t>
                </a:r>
                <a14:m>
                  <m:oMath xmlns:m="http://schemas.openxmlformats.org/officeDocument/2006/math">
                    <m:r>
                      <a:rPr lang="pt-BR" b="0" i="1" smtClean="0">
                        <a:latin typeface="Cambria Math" panose="02040503050406030204" pitchFamily="18" charset="0"/>
                      </a:rPr>
                      <m:t>𝑛</m:t>
                    </m:r>
                    <m:r>
                      <a:rPr lang="pt-BR" b="0" i="1" smtClean="0">
                        <a:latin typeface="Cambria Math" panose="02040503050406030204" pitchFamily="18" charset="0"/>
                      </a:rPr>
                      <m:t>=0</m:t>
                    </m:r>
                  </m:oMath>
                </a14:m>
                <a:r>
                  <a:rPr lang="pt-BR" dirty="0"/>
                  <a:t> a </a:t>
                </a:r>
                <a14:m>
                  <m:oMath xmlns:m="http://schemas.openxmlformats.org/officeDocument/2006/math">
                    <m:r>
                      <a:rPr lang="pt-BR" b="0" i="1" smtClean="0">
                        <a:latin typeface="Cambria Math" panose="02040503050406030204" pitchFamily="18" charset="0"/>
                      </a:rPr>
                      <m:t>𝑛</m:t>
                    </m:r>
                    <m:r>
                      <a:rPr lang="pt-BR" b="0" i="1" smtClean="0">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oMath>
                </a14:m>
                <a:r>
                  <a:rPr lang="pt-BR" dirty="0"/>
                  <a:t> de um </a:t>
                </a:r>
                <a:r>
                  <a:rPr lang="pt-BR" b="1" i="1" dirty="0"/>
                  <a:t>único</a:t>
                </a:r>
                <a:r>
                  <a:rPr lang="pt-BR" dirty="0"/>
                  <a:t> atributo.</a:t>
                </a:r>
              </a:p>
              <a:p>
                <a:pPr marL="0" indent="0">
                  <a:buNone/>
                </a:pPr>
                <a:r>
                  <a:rPr lang="pt-BR" dirty="0"/>
                  <a:t>O vetor contém em cada linha a diferença </a:t>
                </a:r>
                <a14:m>
                  <m:oMath xmlns:m="http://schemas.openxmlformats.org/officeDocument/2006/math">
                    <m:r>
                      <a:rPr lang="pt-BR" b="0" i="1" smtClean="0">
                        <a:latin typeface="Cambria Math" panose="02040503050406030204" pitchFamily="18" charset="0"/>
                      </a:rPr>
                      <m:t>𝑑</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0" smtClean="0">
                        <a:latin typeface="Cambria Math" panose="02040503050406030204" pitchFamily="18" charset="0"/>
                      </a:rPr>
                      <m:t>=</m:t>
                    </m:r>
                    <m:r>
                      <a:rPr lang="pt-BR" i="1" smtClean="0">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oMath>
                </a14:m>
                <a:r>
                  <a:rPr lang="pt-BR" dirty="0"/>
                  <a:t> para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=0</m:t>
                    </m:r>
                  </m:oMath>
                </a14:m>
                <a:r>
                  <a:rPr lang="pt-BR" dirty="0"/>
                  <a:t> até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m:t>
                    </m:r>
                    <m:r>
                      <a:rPr lang="pt-BR" i="1">
                        <a:latin typeface="Cambria Math" panose="02040503050406030204" pitchFamily="18" charset="0"/>
                      </a:rPr>
                      <m:t>𝑁</m:t>
                    </m:r>
                    <m:r>
                      <a:rPr lang="pt-BR" i="1">
                        <a:latin typeface="Cambria Math" panose="02040503050406030204" pitchFamily="18" charset="0"/>
                      </a:rPr>
                      <m:t>−1</m:t>
                    </m:r>
                  </m:oMath>
                </a14:m>
                <a:r>
                  <a:rPr lang="pt-BR" dirty="0"/>
                  <a:t>.</a:t>
                </a:r>
              </a:p>
            </p:txBody>
          </p:sp>
        </mc:Choice>
        <mc:Fallback xmlns="">
          <p:sp>
            <p:nvSpPr>
              <p:cNvPr id="3" name="Espaço Reservado para Conteúdo 2">
                <a:extLst>
                  <a:ext uri="{FF2B5EF4-FFF2-40B4-BE49-F238E27FC236}">
                    <a16:creationId xmlns:a16="http://schemas.microsoft.com/office/drawing/2014/main" id="{7BD817CF-4D8D-9B30-5AB1-25FC1DC3EECD}"/>
                  </a:ext>
                </a:extLst>
              </p:cNvPr>
              <p:cNvSpPr>
                <a:spLocks noGrp="1" noRot="1" noChangeAspect="1" noMove="1" noResize="1" noEditPoints="1" noAdjustHandles="1" noChangeArrowheads="1" noChangeShapeType="1" noTextEdit="1"/>
              </p:cNvSpPr>
              <p:nvPr>
                <p:ph idx="1"/>
              </p:nvPr>
            </p:nvSpPr>
            <p:spPr>
              <a:xfrm>
                <a:off x="838199" y="1825624"/>
                <a:ext cx="11018179" cy="5032375"/>
              </a:xfrm>
              <a:blipFill>
                <a:blip r:embed="rId2"/>
                <a:stretch>
                  <a:fillRect l="-1106" t="-1937" b="-3269"/>
                </a:stretch>
              </a:blipFill>
            </p:spPr>
            <p:txBody>
              <a:bodyPr/>
              <a:lstStyle/>
              <a:p>
                <a:r>
                  <a:rPr lang="pt-BR">
                    <a:noFill/>
                  </a:rPr>
                  <a:t> </a:t>
                </a:r>
              </a:p>
            </p:txBody>
          </p:sp>
        </mc:Fallback>
      </mc:AlternateContent>
    </p:spTree>
    <p:extLst>
      <p:ext uri="{BB962C8B-B14F-4D97-AF65-F5344CB8AC3E}">
        <p14:creationId xmlns:p14="http://schemas.microsoft.com/office/powerpoint/2010/main" val="18992694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8B7C6E-B23A-A079-E0B3-7110FA21C782}"/>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1955E10-4B16-2D29-24BC-850FAB262AA9}"/>
                  </a:ext>
                </a:extLst>
              </p:cNvPr>
              <p:cNvSpPr>
                <a:spLocks noGrp="1"/>
              </p:cNvSpPr>
              <p:nvPr>
                <p:ph idx="1"/>
              </p:nvPr>
            </p:nvSpPr>
            <p:spPr>
              <a:xfrm>
                <a:off x="838199" y="1825624"/>
                <a:ext cx="11100371" cy="5032375"/>
              </a:xfrm>
            </p:spPr>
            <p:txBody>
              <a:bodyPr>
                <a:normAutofit/>
              </a:bodyPr>
              <a:lstStyle/>
              <a:p>
                <a:pPr marL="0" indent="0">
                  <a:buNone/>
                </a:pPr>
                <a:r>
                  <a:rPr lang="pt-BR" dirty="0"/>
                  <a:t>Se definirmos uma matriz que contém todos os </a:t>
                </a:r>
                <a14:m>
                  <m:oMath xmlns:m="http://schemas.openxmlformats.org/officeDocument/2006/math">
                    <m:r>
                      <a:rPr lang="pt-BR" i="1">
                        <a:latin typeface="Cambria Math" panose="02040503050406030204" pitchFamily="18" charset="0"/>
                      </a:rPr>
                      <m:t>𝑁</m:t>
                    </m:r>
                    <m:r>
                      <a:rPr lang="pt-BR" i="1">
                        <a:latin typeface="Cambria Math" panose="02040503050406030204" pitchFamily="18" charset="0"/>
                      </a:rPr>
                      <m:t> </m:t>
                    </m:r>
                  </m:oMath>
                </a14:m>
                <a:r>
                  <a:rPr lang="pt-BR" dirty="0"/>
                  <a:t>exemplos de todos os </a:t>
                </a:r>
                <a14:m>
                  <m:oMath xmlns:m="http://schemas.openxmlformats.org/officeDocument/2006/math">
                    <m:r>
                      <a:rPr lang="pt-BR" i="1">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m:t>
                    </m:r>
                    <m:r>
                      <a:rPr lang="pt-BR" i="1">
                        <a:latin typeface="Cambria Math" panose="02040503050406030204" pitchFamily="18" charset="0"/>
                        <a:ea typeface="Cambria Math" panose="02040503050406030204" pitchFamily="18" charset="0"/>
                      </a:rPr>
                      <m:t> </m:t>
                    </m:r>
                  </m:oMath>
                </a14:m>
                <a:r>
                  <a:rPr lang="pt-BR" dirty="0"/>
                  <a:t>atributos e que tem dimensão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m:t>
                    </m:r>
                  </m:oMath>
                </a14:m>
                <a:endParaRPr lang="pt-BR" dirty="0"/>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𝑿</m:t>
                      </m:r>
                      <m:r>
                        <a:rPr lang="pt-BR" b="1" i="1" smtClean="0">
                          <a:latin typeface="Cambria Math" panose="02040503050406030204" pitchFamily="18" charset="0"/>
                        </a:rPr>
                        <m:t>=</m:t>
                      </m:r>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e>
                                <m:r>
                                  <m:rPr>
                                    <m:brk m:alnAt="7"/>
                                  </m:rPr>
                                  <a:rPr lang="pt-BR" b="1" i="1">
                                    <a:latin typeface="Cambria Math" panose="02040503050406030204" pitchFamily="18" charset="0"/>
                                  </a:rPr>
                                  <m:t>⋯</m:t>
                                </m:r>
                              </m:e>
                              <m:e>
                                <m:m>
                                  <m:mPr>
                                    <m:mcs>
                                      <m:mc>
                                        <m:mcPr>
                                          <m:count m:val="1"/>
                                          <m:mcJc m:val="center"/>
                                        </m:mcPr>
                                      </m:mc>
                                    </m:mcs>
                                    <m:ctrlPr>
                                      <a:rPr lang="pt-BR" i="1" smtClean="0">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smtClean="0">
                          <a:latin typeface="Cambria Math" panose="02040503050406030204" pitchFamily="18" charset="0"/>
                        </a:rPr>
                        <m:t>,</m:t>
                      </m:r>
                    </m:oMath>
                  </m:oMathPara>
                </a14:m>
                <a:endParaRPr lang="pt-BR" dirty="0"/>
              </a:p>
              <a:p>
                <a:pPr marL="0" indent="0">
                  <a:buNone/>
                </a:pPr>
                <a:r>
                  <a:rPr lang="pt-BR" dirty="0"/>
                  <a:t>e dois vetores coluna com dimensões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rPr>
                      <m:t>×1</m:t>
                    </m:r>
                  </m:oMath>
                </a14:m>
                <a:r>
                  <a:rPr lang="pt-BR" dirty="0"/>
                  <a:t> contendo todos os valores esperados (i.e., rótulos) e todos os valores preditos</a:t>
                </a:r>
              </a:p>
              <a:p>
                <a:pPr marL="0" indent="0" algn="ctr">
                  <a:buNone/>
                </a:pPr>
                <a14:m>
                  <m:oMath xmlns:m="http://schemas.openxmlformats.org/officeDocument/2006/math">
                    <m:r>
                      <a:rPr lang="pt-BR" b="1" i="1" smtClean="0">
                        <a:latin typeface="Cambria Math" panose="02040503050406030204" pitchFamily="18" charset="0"/>
                      </a:rPr>
                      <m:t>𝒚</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𝑦</m:t>
                              </m:r>
                              <m:r>
                                <a:rPr lang="pt-BR" b="0" i="1" smtClean="0">
                                  <a:latin typeface="Cambria Math" panose="02040503050406030204" pitchFamily="18" charset="0"/>
                                </a:rPr>
                                <m:t>(0)</m:t>
                              </m:r>
                            </m:e>
                          </m:mr>
                          <m:mr>
                            <m:e>
                              <m:r>
                                <a:rPr lang="pt-BR" b="0" i="1" smtClean="0">
                                  <a:latin typeface="Cambria Math" panose="02040503050406030204" pitchFamily="18" charset="0"/>
                                </a:rPr>
                                <m:t>⋮</m:t>
                              </m:r>
                            </m:e>
                          </m:mr>
                          <m:mr>
                            <m:e>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e>
                          </m:mr>
                        </m:m>
                      </m:e>
                    </m:d>
                  </m:oMath>
                </a14:m>
                <a:r>
                  <a:rPr lang="pt-BR" dirty="0"/>
                  <a:t>         e         </a:t>
                </a:r>
                <a14:m>
                  <m:oMath xmlns:m="http://schemas.openxmlformats.org/officeDocument/2006/math">
                    <m:acc>
                      <m:accPr>
                        <m:chr m:val="̂"/>
                        <m:ctrlPr>
                          <a:rPr lang="pt-BR" i="1" smtClean="0">
                            <a:latin typeface="Cambria Math" panose="02040503050406030204" pitchFamily="18" charset="0"/>
                          </a:rPr>
                        </m:ctrlPr>
                      </m:accPr>
                      <m:e>
                        <m:r>
                          <a:rPr lang="pt-BR" b="1" i="1" smtClean="0">
                            <a:latin typeface="Cambria Math" panose="02040503050406030204" pitchFamily="18" charset="0"/>
                          </a:rPr>
                          <m:t>𝒚</m:t>
                        </m:r>
                      </m:e>
                    </m:acc>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𝑦</m:t>
                                  </m:r>
                                </m:e>
                              </m:acc>
                              <m:r>
                                <a:rPr lang="pt-BR" b="0" i="1" smtClean="0">
                                  <a:latin typeface="Cambria Math" panose="02040503050406030204" pitchFamily="18" charset="0"/>
                                </a:rPr>
                                <m:t>(0)</m:t>
                              </m:r>
                            </m:e>
                          </m:mr>
                          <m:mr>
                            <m:e>
                              <m:r>
                                <a:rPr lang="pt-BR" i="1">
                                  <a:latin typeface="Cambria Math" panose="02040503050406030204" pitchFamily="18" charset="0"/>
                                </a:rPr>
                                <m:t>⋮</m:t>
                              </m:r>
                            </m:e>
                          </m:mr>
                          <m:mr>
                            <m:e>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e>
                          </m:mr>
                        </m:m>
                      </m:e>
                    </m:d>
                  </m:oMath>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61955E10-4B16-2D29-24BC-850FAB262AA9}"/>
                  </a:ext>
                </a:extLst>
              </p:cNvPr>
              <p:cNvSpPr>
                <a:spLocks noGrp="1" noRot="1" noChangeAspect="1" noMove="1" noResize="1" noEditPoints="1" noAdjustHandles="1" noChangeArrowheads="1" noChangeShapeType="1" noTextEdit="1"/>
              </p:cNvSpPr>
              <p:nvPr>
                <p:ph idx="1"/>
              </p:nvPr>
            </p:nvSpPr>
            <p:spPr>
              <a:xfrm>
                <a:off x="838199" y="1825624"/>
                <a:ext cx="11100371" cy="5032375"/>
              </a:xfrm>
              <a:blipFill>
                <a:blip r:embed="rId2"/>
                <a:stretch>
                  <a:fillRect l="-1098" t="-1937"/>
                </a:stretch>
              </a:blipFill>
            </p:spPr>
            <p:txBody>
              <a:bodyPr/>
              <a:lstStyle/>
              <a:p>
                <a:r>
                  <a:rPr lang="pt-BR">
                    <a:noFill/>
                  </a:rPr>
                  <a:t> </a:t>
                </a:r>
              </a:p>
            </p:txBody>
          </p:sp>
        </mc:Fallback>
      </mc:AlternateContent>
    </p:spTree>
    <p:extLst>
      <p:ext uri="{BB962C8B-B14F-4D97-AF65-F5344CB8AC3E}">
        <p14:creationId xmlns:p14="http://schemas.microsoft.com/office/powerpoint/2010/main" val="22027198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E48CD-5975-9166-CE39-4E765E641534}"/>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B6FE6F4-46A6-5D0C-B281-F2FF9F531349}"/>
                  </a:ext>
                </a:extLst>
              </p:cNvPr>
              <p:cNvSpPr>
                <a:spLocks noGrp="1"/>
              </p:cNvSpPr>
              <p:nvPr>
                <p:ph idx="1"/>
              </p:nvPr>
            </p:nvSpPr>
            <p:spPr>
              <a:xfrm>
                <a:off x="838199" y="1825624"/>
                <a:ext cx="11244209" cy="5032375"/>
              </a:xfrm>
            </p:spPr>
            <p:txBody>
              <a:bodyPr>
                <a:normAutofit lnSpcReduction="10000"/>
              </a:bodyPr>
              <a:lstStyle/>
              <a:p>
                <a:pPr marL="0" indent="0">
                  <a:buNone/>
                </a:pPr>
                <a:r>
                  <a:rPr lang="pt-BR" dirty="0"/>
                  <a:t>Usando a matriz e os vetores definidos no slide anterior, podemos reescrever o vetor gradiente como</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0" i="0" smtClean="0">
                          <a:latin typeface="Cambria Math" panose="02040503050406030204" pitchFamily="18" charset="0"/>
                        </a:rPr>
                        <m:t>=</m:t>
                      </m:r>
                      <m:r>
                        <a:rPr lang="pt-BR">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r>
                              <m:e>
                                <m:r>
                                  <a:rPr lang="pt-BR" b="1" i="1">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ctrlPr>
                            <a:rPr lang="pt-BR" b="1" i="1" smtClean="0">
                              <a:latin typeface="Cambria Math" panose="02040503050406030204" pitchFamily="18" charset="0"/>
                            </a:rPr>
                          </m:ctrlPr>
                        </m:dPr>
                        <m:e>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r>
                                      <m:rPr>
                                        <m:brk m:alnAt="7"/>
                                      </m:rP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acc>
                                      <m:accPr>
                                        <m:chr m:val="̂"/>
                                        <m:ctrlPr>
                                          <a:rPr lang="pt-BR" b="1"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0</m:t>
                                        </m:r>
                                      </m:e>
                                    </m:d>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e>
                      </m:d>
                    </m:oMath>
                  </m:oMathPara>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oMath>
                  </m:oMathPara>
                </a14:m>
                <a:endParaRPr lang="pt-BR" dirty="0"/>
              </a:p>
              <a:p>
                <a:pPr marL="0" indent="0">
                  <a:buNone/>
                </a:pPr>
                <a:r>
                  <a:rPr lang="pt-BR" dirty="0"/>
                  <a:t>O resultado da multiplicação matricial acima continua resultando em um</a:t>
                </a:r>
                <a:r>
                  <a:rPr lang="pt-BR" b="1" i="1" dirty="0"/>
                  <a:t> vetor coluna </a:t>
                </a:r>
                <a:r>
                  <a:rPr lang="pt-BR" dirty="0"/>
                  <a:t>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 ou seja, </a:t>
                </a:r>
                <a14:m>
                  <m:oMath xmlns:m="http://schemas.openxmlformats.org/officeDocument/2006/math">
                    <m:d>
                      <m:dPr>
                        <m:ctrlPr>
                          <a:rPr lang="pt-BR" b="0" i="1" smtClean="0">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𝐾</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𝑁</m:t>
                        </m:r>
                      </m:e>
                    </m:d>
                    <m:r>
                      <a:rPr lang="pt-BR" b="0" i="1" smtClean="0">
                        <a:latin typeface="Cambria Math" panose="02040503050406030204" pitchFamily="18" charset="0"/>
                        <a:ea typeface="Cambria Math" panose="02040503050406030204" pitchFamily="18" charset="0"/>
                      </a:rPr>
                      <m:t>×</m:t>
                    </m:r>
                    <m:d>
                      <m:dPr>
                        <m:ctrlPr>
                          <a:rPr lang="pt-BR" b="0" i="1" smtClean="0">
                            <a:latin typeface="Cambria Math" panose="02040503050406030204" pitchFamily="18" charset="0"/>
                            <a:ea typeface="Cambria Math" panose="02040503050406030204" pitchFamily="18" charset="0"/>
                          </a:rPr>
                        </m:ctrlPr>
                      </m:dPr>
                      <m:e>
                        <m:r>
                          <a:rPr lang="pt-BR" b="0" i="1" smtClean="0">
                            <a:latin typeface="Cambria Math" panose="02040503050406030204" pitchFamily="18" charset="0"/>
                            <a:ea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×1</m:t>
                        </m:r>
                      </m:e>
                    </m:d>
                    <m:r>
                      <a:rPr lang="pt-BR" b="0" i="0"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𝐾</m:t>
                    </m:r>
                    <m:r>
                      <a:rPr lang="pt-BR" i="1">
                        <a:latin typeface="Cambria Math" panose="02040503050406030204" pitchFamily="18" charset="0"/>
                      </a:rPr>
                      <m:t>+1×1</m:t>
                    </m:r>
                  </m:oMath>
                </a14:m>
                <a:r>
                  <a:rPr lang="pt-BR" dirty="0"/>
                  <a:t>.</a:t>
                </a:r>
              </a:p>
            </p:txBody>
          </p:sp>
        </mc:Choice>
        <mc:Fallback xmlns="">
          <p:sp>
            <p:nvSpPr>
              <p:cNvPr id="3" name="Espaço Reservado para Conteúdo 2">
                <a:extLst>
                  <a:ext uri="{FF2B5EF4-FFF2-40B4-BE49-F238E27FC236}">
                    <a16:creationId xmlns:a16="http://schemas.microsoft.com/office/drawing/2014/main" id="{9B6FE6F4-46A6-5D0C-B281-F2FF9F531349}"/>
                  </a:ext>
                </a:extLst>
              </p:cNvPr>
              <p:cNvSpPr>
                <a:spLocks noGrp="1" noRot="1" noChangeAspect="1" noMove="1" noResize="1" noEditPoints="1" noAdjustHandles="1" noChangeArrowheads="1" noChangeShapeType="1" noTextEdit="1"/>
              </p:cNvSpPr>
              <p:nvPr>
                <p:ph idx="1"/>
              </p:nvPr>
            </p:nvSpPr>
            <p:spPr>
              <a:xfrm>
                <a:off x="838199" y="1825624"/>
                <a:ext cx="11244209" cy="5032375"/>
              </a:xfrm>
              <a:blipFill>
                <a:blip r:embed="rId2"/>
                <a:stretch>
                  <a:fillRect l="-1084" t="-2663" b="-969"/>
                </a:stretch>
              </a:blipFill>
            </p:spPr>
            <p:txBody>
              <a:bodyPr/>
              <a:lstStyle/>
              <a:p>
                <a:r>
                  <a:rPr lang="pt-BR">
                    <a:noFill/>
                  </a:rPr>
                  <a:t> </a:t>
                </a:r>
              </a:p>
            </p:txBody>
          </p:sp>
        </mc:Fallback>
      </mc:AlternateContent>
    </p:spTree>
    <p:extLst>
      <p:ext uri="{BB962C8B-B14F-4D97-AF65-F5344CB8AC3E}">
        <p14:creationId xmlns:p14="http://schemas.microsoft.com/office/powerpoint/2010/main" val="4683645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9A506-6095-A71D-6399-41F877CB26C7}"/>
              </a:ext>
            </a:extLst>
          </p:cNvPr>
          <p:cNvSpPr>
            <a:spLocks noGrp="1"/>
          </p:cNvSpPr>
          <p:nvPr>
            <p:ph type="title"/>
          </p:nvPr>
        </p:nvSpPr>
        <p:spPr/>
        <p:txBody>
          <a:bodyPr/>
          <a:lstStyle/>
          <a:p>
            <a:r>
              <a:rPr lang="pt-BR" dirty="0"/>
              <a:t>Equação de atualização dos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89A84A6-B9EC-4293-8CA4-DDE6F7AF7C7D}"/>
                  </a:ext>
                </a:extLst>
              </p:cNvPr>
              <p:cNvSpPr>
                <a:spLocks noGrp="1"/>
              </p:cNvSpPr>
              <p:nvPr>
                <p:ph idx="1"/>
              </p:nvPr>
            </p:nvSpPr>
            <p:spPr>
              <a:xfrm>
                <a:off x="838199" y="1825624"/>
                <a:ext cx="11131193" cy="5032375"/>
              </a:xfrm>
            </p:spPr>
            <p:txBody>
              <a:bodyPr/>
              <a:lstStyle/>
              <a:p>
                <a:pPr marL="0" indent="0">
                  <a:buNone/>
                </a:pPr>
                <a:r>
                  <a:rPr lang="pt-BR" dirty="0"/>
                  <a:t>Utilizando o resultado anterior, podemos reescrever a equação de atualização dos pesos como</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oMath>
                  </m:oMathPara>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               =</m:t>
                      </m:r>
                      <m:sSup>
                        <m:sSupPr>
                          <m:ctrlPr>
                            <a:rPr lang="pt-BR" i="1">
                              <a:latin typeface="Cambria Math" panose="02040503050406030204" pitchFamily="18" charset="0"/>
                            </a:rPr>
                          </m:ctrlPr>
                        </m:sSupPr>
                        <m:e>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r>
                        <a:rPr lang="pt-BR" b="1" i="1" smtClean="0">
                          <a:latin typeface="Cambria Math" panose="02040503050406030204" pitchFamily="18" charset="0"/>
                        </a:rPr>
                        <m:t>.</m:t>
                      </m:r>
                    </m:oMath>
                  </m:oMathPara>
                </a14:m>
                <a:endParaRPr lang="pt-BR" dirty="0"/>
              </a:p>
              <a:p>
                <a:pPr marL="0" indent="0">
                  <a:buNone/>
                </a:pPr>
                <a:r>
                  <a:rPr lang="pt-BR" dirty="0"/>
                  <a:t>A soma acima deve resultar em um vetor coluna 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 pois esta é a dimensão dos dois vetores sendo somados. </a:t>
                </a:r>
              </a:p>
              <a:p>
                <a:pPr marL="0" indent="0">
                  <a:buNone/>
                </a:pPr>
                <a:r>
                  <a:rPr lang="pt-BR" dirty="0"/>
                  <a:t>Lembrem-se que </a:t>
                </a:r>
                <a14:m>
                  <m:oMath xmlns:m="http://schemas.openxmlformats.org/officeDocument/2006/math">
                    <m:r>
                      <a:rPr lang="pt-BR" i="1">
                        <a:latin typeface="Cambria Math" panose="02040503050406030204" pitchFamily="18" charset="0"/>
                      </a:rPr>
                      <m:t>𝐾</m:t>
                    </m:r>
                    <m:r>
                      <a:rPr lang="pt-BR" i="1">
                        <a:latin typeface="Cambria Math" panose="02040503050406030204" pitchFamily="18" charset="0"/>
                      </a:rPr>
                      <m:t>+1×1</m:t>
                    </m:r>
                  </m:oMath>
                </a14:m>
                <a:r>
                  <a:rPr lang="pt-BR" dirty="0"/>
                  <a:t> é a dimensão do vetor </a:t>
                </a:r>
                <a14:m>
                  <m:oMath xmlns:m="http://schemas.openxmlformats.org/officeDocument/2006/math">
                    <m:r>
                      <a:rPr lang="pt-BR" b="1" i="1">
                        <a:latin typeface="Cambria Math" panose="02040503050406030204" pitchFamily="18" charset="0"/>
                      </a:rPr>
                      <m:t>𝒂</m:t>
                    </m:r>
                  </m:oMath>
                </a14:m>
                <a:r>
                  <a:rPr lang="pt-BR" dirty="0"/>
                  <a:t>, o qual contém todos os pesos do modelo e que </a:t>
                </a:r>
                <a14:m>
                  <m:oMath xmlns:m="http://schemas.openxmlformats.org/officeDocument/2006/math">
                    <m:sSup>
                      <m:sSupPr>
                        <m:ctrlPr>
                          <a:rPr lang="pt-BR" i="1">
                            <a:latin typeface="Cambria Math" panose="02040503050406030204" pitchFamily="18" charset="0"/>
                          </a:rPr>
                        </m:ctrlPr>
                      </m:sSupPr>
                      <m:e>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oMath>
                </a14:m>
                <a:r>
                  <a:rPr lang="pt-BR" dirty="0"/>
                  <a:t> tem dimensão </a:t>
                </a:r>
                <a14:m>
                  <m:oMath xmlns:m="http://schemas.openxmlformats.org/officeDocument/2006/math">
                    <m:r>
                      <a:rPr lang="pt-BR" i="1">
                        <a:latin typeface="Cambria Math" panose="02040503050406030204" pitchFamily="18" charset="0"/>
                      </a:rPr>
                      <m:t>𝐾</m:t>
                    </m:r>
                    <m:r>
                      <a:rPr lang="pt-BR" i="1">
                        <a:latin typeface="Cambria Math" panose="02040503050406030204" pitchFamily="18" charset="0"/>
                      </a:rPr>
                      <m:t>+1×1</m:t>
                    </m:r>
                  </m:oMath>
                </a14:m>
                <a:r>
                  <a:rPr lang="pt-BR" dirty="0"/>
                  <a:t> também.</a:t>
                </a:r>
              </a:p>
            </p:txBody>
          </p:sp>
        </mc:Choice>
        <mc:Fallback xmlns="">
          <p:sp>
            <p:nvSpPr>
              <p:cNvPr id="3" name="Espaço Reservado para Conteúdo 2">
                <a:extLst>
                  <a:ext uri="{FF2B5EF4-FFF2-40B4-BE49-F238E27FC236}">
                    <a16:creationId xmlns:a16="http://schemas.microsoft.com/office/drawing/2014/main" id="{D89A84A6-B9EC-4293-8CA4-DDE6F7AF7C7D}"/>
                  </a:ext>
                </a:extLst>
              </p:cNvPr>
              <p:cNvSpPr>
                <a:spLocks noGrp="1" noRot="1" noChangeAspect="1" noMove="1" noResize="1" noEditPoints="1" noAdjustHandles="1" noChangeArrowheads="1" noChangeShapeType="1" noTextEdit="1"/>
              </p:cNvSpPr>
              <p:nvPr>
                <p:ph idx="1"/>
              </p:nvPr>
            </p:nvSpPr>
            <p:spPr>
              <a:xfrm>
                <a:off x="838199" y="1825624"/>
                <a:ext cx="11131193" cy="5032375"/>
              </a:xfrm>
              <a:blipFill>
                <a:blip r:embed="rId2"/>
                <a:stretch>
                  <a:fillRect l="-1095" t="-1937" r="-548"/>
                </a:stretch>
              </a:blipFill>
            </p:spPr>
            <p:txBody>
              <a:bodyPr/>
              <a:lstStyle/>
              <a:p>
                <a:r>
                  <a:rPr lang="pt-BR">
                    <a:noFill/>
                  </a:rPr>
                  <a:t> </a:t>
                </a:r>
              </a:p>
            </p:txBody>
          </p:sp>
        </mc:Fallback>
      </mc:AlternateContent>
    </p:spTree>
    <p:extLst>
      <p:ext uri="{BB962C8B-B14F-4D97-AF65-F5344CB8AC3E}">
        <p14:creationId xmlns:p14="http://schemas.microsoft.com/office/powerpoint/2010/main" val="21388599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9A506-6095-A71D-6399-41F877CB26C7}"/>
              </a:ext>
            </a:extLst>
          </p:cNvPr>
          <p:cNvSpPr>
            <a:spLocks noGrp="1"/>
          </p:cNvSpPr>
          <p:nvPr>
            <p:ph type="title"/>
          </p:nvPr>
        </p:nvSpPr>
        <p:spPr/>
        <p:txBody>
          <a:bodyPr/>
          <a:lstStyle/>
          <a:p>
            <a:r>
              <a:rPr lang="pt-BR" dirty="0"/>
              <a:t>Equação de atualização dos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89A84A6-B9EC-4293-8CA4-DDE6F7AF7C7D}"/>
                  </a:ext>
                </a:extLst>
              </p:cNvPr>
              <p:cNvSpPr>
                <a:spLocks noGrp="1"/>
              </p:cNvSpPr>
              <p:nvPr>
                <p:ph idx="1"/>
              </p:nvPr>
            </p:nvSpPr>
            <p:spPr>
              <a:xfrm>
                <a:off x="838199" y="1825624"/>
                <a:ext cx="11353801" cy="5032375"/>
              </a:xfrm>
            </p:spPr>
            <p:txBody>
              <a:bodyPr>
                <a:normAutofit fontScale="92500"/>
              </a:bodyPr>
              <a:lstStyle/>
              <a:p>
                <a:pPr marL="0" indent="0">
                  <a:buNone/>
                </a:pPr>
                <a:r>
                  <a:rPr lang="pt-BR" dirty="0"/>
                  <a:t>Podemos reescrever a equação de atualização dos pesos como</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d>
                        <m:dPr>
                          <m:begChr m:val="["/>
                          <m:endChr m:val="]"/>
                          <m:ctrlPr>
                            <a:rPr lang="pt-BR" b="1" i="1" smtClean="0">
                              <a:latin typeface="Cambria Math" panose="02040503050406030204" pitchFamily="18" charset="0"/>
                            </a:rPr>
                          </m:ctrlPr>
                        </m:dPr>
                        <m:e>
                          <m:m>
                            <m:mPr>
                              <m:mcs>
                                <m:mc>
                                  <m:mcPr>
                                    <m:count m:val="1"/>
                                    <m:mcJc m:val="center"/>
                                  </m:mcPr>
                                </m:mc>
                              </m:mcs>
                              <m:ctrlPr>
                                <a:rPr lang="pt-BR" b="1" i="1" smtClean="0">
                                  <a:latin typeface="Cambria Math" panose="02040503050406030204" pitchFamily="18" charset="0"/>
                                </a:rPr>
                              </m:ctrlPr>
                            </m:mPr>
                            <m:mr>
                              <m:e>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0</m:t>
                                    </m:r>
                                  </m:sub>
                                </m:sSub>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e>
                                  </m:mr>
                                </m:m>
                              </m:e>
                            </m:mr>
                          </m:m>
                        </m:e>
                      </m:d>
                      <m:r>
                        <a:rPr lang="pt-BR" b="1"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d>
                        <m:dPr>
                          <m:begChr m:val="["/>
                          <m:endChr m:val="]"/>
                          <m:ctrlPr>
                            <a:rPr lang="pt-BR" b="0" i="1" smtClean="0">
                              <a:latin typeface="Cambria Math" panose="02040503050406030204" pitchFamily="18" charset="0"/>
                              <a:ea typeface="Cambria Math" panose="02040503050406030204" pitchFamily="18" charset="0"/>
                            </a:rPr>
                          </m:ctrlPr>
                        </m:dPr>
                        <m:e>
                          <m:m>
                            <m:mPr>
                              <m:mcs>
                                <m:mc>
                                  <m:mcPr>
                                    <m:count m:val="1"/>
                                    <m:mcJc m:val="center"/>
                                  </m:mcPr>
                                </m:mc>
                              </m:mcs>
                              <m:ctrlPr>
                                <a:rPr lang="pt-BR" b="0" i="1" smtClean="0">
                                  <a:latin typeface="Cambria Math" panose="02040503050406030204" pitchFamily="18" charset="0"/>
                                  <a:ea typeface="Cambria Math" panose="02040503050406030204" pitchFamily="18" charset="0"/>
                                </a:rPr>
                              </m:ctrlPr>
                            </m:mP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den>
                                </m:f>
                              </m:e>
                            </m:mr>
                            <m:mr>
                              <m:e>
                                <m:r>
                                  <a:rPr lang="pt-BR" b="0" i="1" smtClean="0">
                                    <a:latin typeface="Cambria Math" panose="02040503050406030204" pitchFamily="18" charset="0"/>
                                    <a:ea typeface="Cambria Math" panose="02040503050406030204" pitchFamily="18" charset="0"/>
                                  </a:rPr>
                                  <m:t>⋮</m:t>
                                </m:r>
                              </m:e>
                            </m:m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den>
                                </m:f>
                              </m:e>
                            </m:mr>
                          </m:m>
                        </m:e>
                      </m:d>
                    </m:oMath>
                  </m:oMathPara>
                </a14:m>
                <a:endParaRPr lang="pt-BR" b="0" i="1" dirty="0">
                  <a:latin typeface="Cambria Math" panose="02040503050406030204" pitchFamily="18" charset="0"/>
                  <a:ea typeface="Cambria Math" panose="02040503050406030204" pitchFamily="18" charset="0"/>
                </a:endParaRPr>
              </a:p>
              <a:p>
                <a:pPr marL="0" indent="0">
                  <a:buNone/>
                </a:pPr>
                <a:r>
                  <a:rPr lang="pt-BR" b="1" dirty="0"/>
                  <a:t> </a:t>
                </a:r>
                <a14:m>
                  <m:oMath xmlns:m="http://schemas.openxmlformats.org/officeDocument/2006/math">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e>
                                </m:mr>
                              </m:m>
                            </m:e>
                          </m:mr>
                        </m:m>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r>
                            <m:e>
                              <m:r>
                                <a:rPr lang="pt-BR" b="1" i="1">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ctrlPr>
                          <a:rPr lang="pt-BR" b="1" i="1">
                            <a:latin typeface="Cambria Math" panose="02040503050406030204" pitchFamily="18" charset="0"/>
                          </a:rPr>
                        </m:ctrlPr>
                      </m:dPr>
                      <m:e>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r>
                                    <m:rPr>
                                      <m:brk m:alnAt="7"/>
                                    </m:rP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0</m:t>
                                      </m:r>
                                    </m:e>
                                  </m:d>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e>
                    </m:d>
                  </m:oMath>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e>
                                  </m:mr>
                                </m:m>
                              </m:e>
                            </m:mr>
                          </m:m>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a:latin typeface="Cambria Math" panose="02040503050406030204" pitchFamily="18" charset="0"/>
                            </a:rPr>
                          </m:ctrlPr>
                        </m:dPr>
                        <m:e>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d>
                        </m:e>
                      </m:d>
                      <m:r>
                        <a:rPr lang="pt-BR" b="0" i="1"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D89A84A6-B9EC-4293-8CA4-DDE6F7AF7C7D}"/>
                  </a:ext>
                </a:extLst>
              </p:cNvPr>
              <p:cNvSpPr>
                <a:spLocks noGrp="1" noRot="1" noChangeAspect="1" noMove="1" noResize="1" noEditPoints="1" noAdjustHandles="1" noChangeArrowheads="1" noChangeShapeType="1" noTextEdit="1"/>
              </p:cNvSpPr>
              <p:nvPr>
                <p:ph idx="1"/>
              </p:nvPr>
            </p:nvSpPr>
            <p:spPr>
              <a:xfrm>
                <a:off x="838199" y="1825624"/>
                <a:ext cx="11353801" cy="5032375"/>
              </a:xfrm>
              <a:blipFill>
                <a:blip r:embed="rId2"/>
                <a:stretch>
                  <a:fillRect l="-913" t="-1816"/>
                </a:stretch>
              </a:blipFill>
            </p:spPr>
            <p:txBody>
              <a:bodyPr/>
              <a:lstStyle/>
              <a:p>
                <a:r>
                  <a:rPr lang="pt-BR">
                    <a:noFill/>
                  </a:rPr>
                  <a:t> </a:t>
                </a:r>
              </a:p>
            </p:txBody>
          </p:sp>
        </mc:Fallback>
      </mc:AlternateContent>
    </p:spTree>
    <p:extLst>
      <p:ext uri="{BB962C8B-B14F-4D97-AF65-F5344CB8AC3E}">
        <p14:creationId xmlns:p14="http://schemas.microsoft.com/office/powerpoint/2010/main" val="1215094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20CD40C-581D-767F-12ED-42D2CB7861C4}"/>
              </a:ext>
            </a:extLst>
          </p:cNvPr>
          <p:cNvSpPr>
            <a:spLocks noGrp="1"/>
          </p:cNvSpPr>
          <p:nvPr>
            <p:ph idx="1"/>
          </p:nvPr>
        </p:nvSpPr>
        <p:spPr>
          <a:xfrm>
            <a:off x="838200" y="1825625"/>
            <a:ext cx="10515600" cy="3188164"/>
          </a:xfrm>
        </p:spPr>
        <p:txBody>
          <a:bodyPr>
            <a:normAutofit fontScale="92500" lnSpcReduction="20000"/>
          </a:bodyPr>
          <a:lstStyle/>
          <a:p>
            <a:pPr marL="0" indent="0" algn="ctr">
              <a:buNone/>
            </a:pPr>
            <a:r>
              <a:rPr lang="pt-BR" sz="7200" dirty="0"/>
              <a:t>Anexo II:</a:t>
            </a:r>
          </a:p>
          <a:p>
            <a:pPr marL="0" indent="0" algn="ctr">
              <a:buNone/>
            </a:pPr>
            <a:r>
              <a:rPr lang="pt-BR" sz="7200" dirty="0"/>
              <a:t>Cálculo do vetor gradiente de uma função hipótese com 2 pesos</a:t>
            </a:r>
          </a:p>
        </p:txBody>
      </p:sp>
    </p:spTree>
    <p:extLst>
      <p:ext uri="{BB962C8B-B14F-4D97-AF65-F5344CB8AC3E}">
        <p14:creationId xmlns:p14="http://schemas.microsoft.com/office/powerpoint/2010/main" val="19571880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A95EBB-C5F7-1ED4-47E3-8B2DA711AB6A}"/>
              </a:ext>
            </a:extLst>
          </p:cNvPr>
          <p:cNvSpPr>
            <a:spLocks noGrp="1"/>
          </p:cNvSpPr>
          <p:nvPr>
            <p:ph type="title"/>
          </p:nvPr>
        </p:nvSpPr>
        <p:spPr/>
        <p:txBody>
          <a:bodyPr/>
          <a:lstStyle/>
          <a:p>
            <a:r>
              <a:rPr lang="pt-BR" sz="4400" dirty="0"/>
              <a:t>Cálculo do vetor gradiente</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4F931D6-37E3-E782-E6F2-324E1FBA74F9}"/>
                  </a:ext>
                </a:extLst>
              </p:cNvPr>
              <p:cNvSpPr>
                <a:spLocks noGrp="1"/>
              </p:cNvSpPr>
              <p:nvPr>
                <p:ph idx="1"/>
              </p:nvPr>
            </p:nvSpPr>
            <p:spPr>
              <a:xfrm>
                <a:off x="838199" y="1825625"/>
                <a:ext cx="11018855" cy="4936916"/>
              </a:xfrm>
            </p:spPr>
            <p:txBody>
              <a:bodyPr/>
              <a:lstStyle/>
              <a:p>
                <a:pPr marL="0" indent="0">
                  <a:buNone/>
                </a:pPr>
                <a:r>
                  <a:rPr lang="en-US" b="1" i="1" dirty="0"/>
                  <a:t>Função </a:t>
                </a:r>
                <a:r>
                  <a:rPr lang="en-US" b="1" i="1" dirty="0" err="1"/>
                  <a:t>hipótese</a:t>
                </a:r>
                <a:r>
                  <a:rPr lang="en-US" b="1" i="1" dirty="0"/>
                  <a:t> </a:t>
                </a:r>
                <a:r>
                  <a:rPr lang="en-US" dirty="0"/>
                  <a:t>com 2 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oMath>
                </a14:m>
                <a:r>
                  <a:rPr lang="en-US" dirty="0"/>
                  <a:t> 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pt-BR" b="1" i="1" smtClean="0">
                              <a:latin typeface="Cambria Math" panose="02040503050406030204" pitchFamily="18" charset="0"/>
                            </a:rPr>
                            <m:t>𝒙</m:t>
                          </m:r>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0" smtClean="0">
                          <a:latin typeface="Cambria Math" panose="02040503050406030204" pitchFamily="18" charset="0"/>
                        </a:rPr>
                        <m:t>.</m:t>
                      </m:r>
                    </m:oMath>
                  </m:oMathPara>
                </a14:m>
                <a:endParaRPr lang="nl-BE" dirty="0"/>
              </a:p>
              <a:p>
                <a:pPr marL="0" indent="0">
                  <a:buNone/>
                </a:pPr>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nl-BE"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en-US"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r>
                        <a:rPr lang="pt-BR" b="0" i="1" smtClean="0">
                          <a:latin typeface="Cambria Math" panose="02040503050406030204" pitchFamily="18" charset="0"/>
                        </a:rPr>
                        <m:t>.</m:t>
                      </m:r>
                    </m:oMath>
                  </m:oMathPara>
                </a14:m>
                <a:endParaRPr lang="nl-BE" dirty="0"/>
              </a:p>
            </p:txBody>
          </p:sp>
        </mc:Choice>
        <mc:Fallback xmlns="">
          <p:sp>
            <p:nvSpPr>
              <p:cNvPr id="3" name="Espaço Reservado para Conteúdo 2">
                <a:extLst>
                  <a:ext uri="{FF2B5EF4-FFF2-40B4-BE49-F238E27FC236}">
                    <a16:creationId xmlns:a16="http://schemas.microsoft.com/office/drawing/2014/main" id="{F4F931D6-37E3-E782-E6F2-324E1FBA74F9}"/>
                  </a:ext>
                </a:extLst>
              </p:cNvPr>
              <p:cNvSpPr>
                <a:spLocks noGrp="1" noRot="1" noChangeAspect="1" noMove="1" noResize="1" noEditPoints="1" noAdjustHandles="1" noChangeArrowheads="1" noChangeShapeType="1" noTextEdit="1"/>
              </p:cNvSpPr>
              <p:nvPr>
                <p:ph idx="1"/>
              </p:nvPr>
            </p:nvSpPr>
            <p:spPr>
              <a:xfrm>
                <a:off x="838199" y="1825625"/>
                <a:ext cx="11018855" cy="4936916"/>
              </a:xfrm>
              <a:blipFill>
                <a:blip r:embed="rId3"/>
                <a:stretch>
                  <a:fillRect l="-1106" t="-1975"/>
                </a:stretch>
              </a:blipFill>
            </p:spPr>
            <p:txBody>
              <a:bodyPr/>
              <a:lstStyle/>
              <a:p>
                <a:r>
                  <a:rPr lang="pt-BR">
                    <a:noFill/>
                  </a:rPr>
                  <a:t> </a:t>
                </a:r>
              </a:p>
            </p:txBody>
          </p:sp>
        </mc:Fallback>
      </mc:AlternateContent>
    </p:spTree>
    <p:extLst>
      <p:ext uri="{BB962C8B-B14F-4D97-AF65-F5344CB8AC3E}">
        <p14:creationId xmlns:p14="http://schemas.microsoft.com/office/powerpoint/2010/main" val="20961510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5D3CD8-A7D1-EA5B-0EFB-B68A641810C7}"/>
              </a:ext>
            </a:extLst>
          </p:cNvPr>
          <p:cNvSpPr>
            <a:spLocks noGrp="1"/>
          </p:cNvSpPr>
          <p:nvPr>
            <p:ph type="title"/>
          </p:nvPr>
        </p:nvSpPr>
        <p:spPr/>
        <p:txBody>
          <a:bodyPr/>
          <a:lstStyle/>
          <a:p>
            <a:r>
              <a:rPr lang="pt-BR" sz="4400" dirty="0"/>
              <a:t>Cálculo do vetor gradiente</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DCE1316-F3CC-42AC-6492-E55A9803B437}"/>
                  </a:ext>
                </a:extLst>
              </p:cNvPr>
              <p:cNvSpPr>
                <a:spLocks noGrp="1"/>
              </p:cNvSpPr>
              <p:nvPr>
                <p:ph idx="1"/>
              </p:nvPr>
            </p:nvSpPr>
            <p:spPr>
              <a:xfrm>
                <a:off x="838199" y="1825624"/>
                <a:ext cx="11179629" cy="5032375"/>
              </a:xfrm>
            </p:spPr>
            <p:txBody>
              <a:bodyPr>
                <a:normAutofit/>
              </a:bodyPr>
              <a:lstStyle/>
              <a:p>
                <a:pPr marL="0" indent="0">
                  <a:buNone/>
                </a:pPr>
                <a:r>
                  <a:rPr lang="nl-BE" dirty="0"/>
                  <a:t>Cada elemento do vetor gradiente é dado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den>
                      </m:f>
                      <m:r>
                        <a:rPr lang="pt-BR" b="0" i="1" smtClean="0">
                          <a:latin typeface="Cambria Math" panose="02040503050406030204" pitchFamily="18" charset="0"/>
                        </a:rPr>
                        <m:t>=</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e>
                          </m:nary>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oMath>
                  </m:oMathPara>
                </a14:m>
                <a:endParaRPr lang="pt-BR"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smtClean="0">
                                  <a:latin typeface="Cambria Math" panose="02040503050406030204" pitchFamily="18" charset="0"/>
                                </a:rPr>
                              </m:ctrlPr>
                            </m:fPr>
                            <m:num>
                              <m:r>
                                <a:rPr lang="pt-BR" i="1" smtClean="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num>
                            <m:den>
                              <m:r>
                                <a:rPr lang="pt-BR" i="1"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e>
                      </m:nary>
                    </m:oMath>
                  </m:oMathPara>
                </a14:m>
                <a:endParaRPr lang="pt-BR"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r>
                        <a:rPr lang="en-US" b="0" i="1" smtClean="0">
                          <a:latin typeface="Cambria Math" panose="02040503050406030204" pitchFamily="18" charset="0"/>
                        </a:rPr>
                        <m:t>−</m:t>
                      </m:r>
                      <m:f>
                        <m:fPr>
                          <m:ctrlPr>
                            <a:rPr lang="pt-BR" i="1">
                              <a:latin typeface="Cambria Math" panose="02040503050406030204" pitchFamily="18" charset="0"/>
                            </a:rPr>
                          </m:ctrlPr>
                        </m:fPr>
                        <m:num>
                          <m:r>
                            <a:rPr lang="en-US"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𝑘</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 </m:t>
                      </m:r>
                      <m:r>
                        <a:rPr lang="pt-BR" b="0" i="1" smtClean="0">
                          <a:latin typeface="Cambria Math" panose="02040503050406030204" pitchFamily="18" charset="0"/>
                        </a:rPr>
                        <m:t>𝑘</m:t>
                      </m:r>
                      <m:r>
                        <a:rPr lang="pt-BR" b="0" i="1" smtClean="0">
                          <a:latin typeface="Cambria Math" panose="02040503050406030204" pitchFamily="18" charset="0"/>
                        </a:rPr>
                        <m:t>=1,2</m:t>
                      </m:r>
                    </m:oMath>
                  </m:oMathPara>
                </a14:m>
                <a:endParaRPr lang="en-US" i="1" dirty="0"/>
              </a:p>
            </p:txBody>
          </p:sp>
        </mc:Choice>
        <mc:Fallback xmlns="">
          <p:sp>
            <p:nvSpPr>
              <p:cNvPr id="3" name="Espaço Reservado para Conteúdo 2">
                <a:extLst>
                  <a:ext uri="{FF2B5EF4-FFF2-40B4-BE49-F238E27FC236}">
                    <a16:creationId xmlns:a16="http://schemas.microsoft.com/office/drawing/2014/main" id="{ADCE1316-F3CC-42AC-6492-E55A9803B437}"/>
                  </a:ext>
                </a:extLst>
              </p:cNvPr>
              <p:cNvSpPr>
                <a:spLocks noGrp="1" noRot="1" noChangeAspect="1" noMove="1" noResize="1" noEditPoints="1" noAdjustHandles="1" noChangeArrowheads="1" noChangeShapeType="1" noTextEdit="1"/>
              </p:cNvSpPr>
              <p:nvPr>
                <p:ph idx="1"/>
              </p:nvPr>
            </p:nvSpPr>
            <p:spPr>
              <a:xfrm>
                <a:off x="838199" y="1825624"/>
                <a:ext cx="11179629" cy="5032375"/>
              </a:xfrm>
              <a:blipFill>
                <a:blip r:embed="rId3"/>
                <a:stretch>
                  <a:fillRect l="-1091" t="-1937"/>
                </a:stretch>
              </a:blipFill>
            </p:spPr>
            <p:txBody>
              <a:bodyPr/>
              <a:lstStyle/>
              <a:p>
                <a:r>
                  <a:rPr lang="pt-BR">
                    <a:noFill/>
                  </a:rPr>
                  <a:t> </a:t>
                </a:r>
              </a:p>
            </p:txBody>
          </p:sp>
        </mc:Fallback>
      </mc:AlternateContent>
      <p:sp>
        <p:nvSpPr>
          <p:cNvPr id="4" name="TextBox 10">
            <a:extLst>
              <a:ext uri="{FF2B5EF4-FFF2-40B4-BE49-F238E27FC236}">
                <a16:creationId xmlns:a16="http://schemas.microsoft.com/office/drawing/2014/main" id="{EE297FAA-581F-DF70-2FEA-7127C0A04C23}"/>
              </a:ext>
            </a:extLst>
          </p:cNvPr>
          <p:cNvSpPr txBox="1"/>
          <p:nvPr/>
        </p:nvSpPr>
        <p:spPr>
          <a:xfrm>
            <a:off x="4915429" y="4041729"/>
            <a:ext cx="1383594" cy="600164"/>
          </a:xfrm>
          <a:prstGeom prst="rect">
            <a:avLst/>
          </a:prstGeom>
          <a:noFill/>
        </p:spPr>
        <p:txBody>
          <a:bodyPr wrap="square" rtlCol="0">
            <a:spAutoFit/>
          </a:bodyPr>
          <a:lstStyle/>
          <a:p>
            <a:pPr algn="ctr"/>
            <a:r>
              <a:rPr lang="pt-BR" sz="1100" dirty="0"/>
              <a:t>Operação da derivada parcial é distributiva.</a:t>
            </a:r>
          </a:p>
        </p:txBody>
      </p:sp>
      <p:cxnSp>
        <p:nvCxnSpPr>
          <p:cNvPr id="5" name="Straight Arrow Connector 11">
            <a:extLst>
              <a:ext uri="{FF2B5EF4-FFF2-40B4-BE49-F238E27FC236}">
                <a16:creationId xmlns:a16="http://schemas.microsoft.com/office/drawing/2014/main" id="{72521256-C5A9-F889-882C-9B0865174322}"/>
              </a:ext>
            </a:extLst>
          </p:cNvPr>
          <p:cNvCxnSpPr>
            <a:cxnSpLocks/>
          </p:cNvCxnSpPr>
          <p:nvPr/>
        </p:nvCxnSpPr>
        <p:spPr>
          <a:xfrm flipH="1" flipV="1">
            <a:off x="4732774" y="3684115"/>
            <a:ext cx="371789" cy="53619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4737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Agrupar 35">
            <a:extLst>
              <a:ext uri="{FF2B5EF4-FFF2-40B4-BE49-F238E27FC236}">
                <a16:creationId xmlns:a16="http://schemas.microsoft.com/office/drawing/2014/main" id="{FF5B73EB-D534-908A-A565-DE6D5A151BA6}"/>
              </a:ext>
            </a:extLst>
          </p:cNvPr>
          <p:cNvGrpSpPr/>
          <p:nvPr/>
        </p:nvGrpSpPr>
        <p:grpSpPr>
          <a:xfrm>
            <a:off x="2557851" y="1849057"/>
            <a:ext cx="5128513" cy="4788675"/>
            <a:chOff x="2557851" y="1849057"/>
            <a:chExt cx="5128513" cy="4788675"/>
          </a:xfrm>
        </p:grpSpPr>
        <p:grpSp>
          <p:nvGrpSpPr>
            <p:cNvPr id="30" name="Agrupar 29">
              <a:extLst>
                <a:ext uri="{FF2B5EF4-FFF2-40B4-BE49-F238E27FC236}">
                  <a16:creationId xmlns:a16="http://schemas.microsoft.com/office/drawing/2014/main" id="{4B31B99E-D78E-4235-31E0-5E261D83058B}"/>
                </a:ext>
              </a:extLst>
            </p:cNvPr>
            <p:cNvGrpSpPr/>
            <p:nvPr/>
          </p:nvGrpSpPr>
          <p:grpSpPr>
            <a:xfrm>
              <a:off x="2557851" y="1849057"/>
              <a:ext cx="5128513" cy="4788675"/>
              <a:chOff x="2557851" y="1849057"/>
              <a:chExt cx="5128513" cy="4788675"/>
            </a:xfrm>
          </p:grpSpPr>
          <p:cxnSp>
            <p:nvCxnSpPr>
              <p:cNvPr id="28" name="Conector reto 27">
                <a:extLst>
                  <a:ext uri="{FF2B5EF4-FFF2-40B4-BE49-F238E27FC236}">
                    <a16:creationId xmlns:a16="http://schemas.microsoft.com/office/drawing/2014/main" id="{E3E39E0A-8C56-E3B3-8ECE-6E3071EEF2A4}"/>
                  </a:ext>
                </a:extLst>
              </p:cNvPr>
              <p:cNvCxnSpPr>
                <a:cxnSpLocks/>
              </p:cNvCxnSpPr>
              <p:nvPr/>
            </p:nvCxnSpPr>
            <p:spPr>
              <a:xfrm flipV="1">
                <a:off x="3934885" y="2384497"/>
                <a:ext cx="955778" cy="14854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Conector reto 6">
                <a:extLst>
                  <a:ext uri="{FF2B5EF4-FFF2-40B4-BE49-F238E27FC236}">
                    <a16:creationId xmlns:a16="http://schemas.microsoft.com/office/drawing/2014/main" id="{63110A15-1369-D226-8428-C3E17DE2CCC0}"/>
                  </a:ext>
                </a:extLst>
              </p:cNvPr>
              <p:cNvCxnSpPr/>
              <p:nvPr/>
            </p:nvCxnSpPr>
            <p:spPr>
              <a:xfrm>
                <a:off x="4395736" y="3184721"/>
                <a:ext cx="0" cy="756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 name="Group 3">
                <a:extLst>
                  <a:ext uri="{FF2B5EF4-FFF2-40B4-BE49-F238E27FC236}">
                    <a16:creationId xmlns:a16="http://schemas.microsoft.com/office/drawing/2014/main" id="{45643FC4-024A-9D9C-6F14-D57B74DE287E}"/>
                  </a:ext>
                </a:extLst>
              </p:cNvPr>
              <p:cNvGrpSpPr/>
              <p:nvPr/>
            </p:nvGrpSpPr>
            <p:grpSpPr>
              <a:xfrm>
                <a:off x="3241169" y="1849057"/>
                <a:ext cx="4445195" cy="4788675"/>
                <a:chOff x="5592784" y="3280305"/>
                <a:chExt cx="4445195" cy="4788675"/>
              </a:xfrm>
            </p:grpSpPr>
            <p:grpSp>
              <p:nvGrpSpPr>
                <p:cNvPr id="18" name="Group 4">
                  <a:extLst>
                    <a:ext uri="{FF2B5EF4-FFF2-40B4-BE49-F238E27FC236}">
                      <a16:creationId xmlns:a16="http://schemas.microsoft.com/office/drawing/2014/main" id="{BD083BC0-98EF-0A5F-57CC-EEB73C4C7EEE}"/>
                    </a:ext>
                  </a:extLst>
                </p:cNvPr>
                <p:cNvGrpSpPr/>
                <p:nvPr/>
              </p:nvGrpSpPr>
              <p:grpSpPr>
                <a:xfrm>
                  <a:off x="6299200" y="4001293"/>
                  <a:ext cx="2806700" cy="4067687"/>
                  <a:chOff x="6299200" y="4001293"/>
                  <a:chExt cx="2806700" cy="4067687"/>
                </a:xfrm>
              </p:grpSpPr>
              <p:grpSp>
                <p:nvGrpSpPr>
                  <p:cNvPr id="23" name="Group 9">
                    <a:extLst>
                      <a:ext uri="{FF2B5EF4-FFF2-40B4-BE49-F238E27FC236}">
                        <a16:creationId xmlns:a16="http://schemas.microsoft.com/office/drawing/2014/main" id="{63CCA800-8129-5C3A-BD1B-367E6752C373}"/>
                      </a:ext>
                    </a:extLst>
                  </p:cNvPr>
                  <p:cNvGrpSpPr/>
                  <p:nvPr/>
                </p:nvGrpSpPr>
                <p:grpSpPr>
                  <a:xfrm>
                    <a:off x="6299200" y="4001293"/>
                    <a:ext cx="2806700" cy="4067687"/>
                    <a:chOff x="5943600" y="2032000"/>
                    <a:chExt cx="2806700" cy="4067687"/>
                  </a:xfrm>
                </p:grpSpPr>
                <p:sp>
                  <p:nvSpPr>
                    <p:cNvPr id="25" name="Oval 19">
                      <a:extLst>
                        <a:ext uri="{FF2B5EF4-FFF2-40B4-BE49-F238E27FC236}">
                          <a16:creationId xmlns:a16="http://schemas.microsoft.com/office/drawing/2014/main" id="{1327A4BE-15FE-B579-7FE0-81AD416F1AFD}"/>
                        </a:ext>
                      </a:extLst>
                    </p:cNvPr>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Rectangle 20">
                      <a:extLst>
                        <a:ext uri="{FF2B5EF4-FFF2-40B4-BE49-F238E27FC236}">
                          <a16:creationId xmlns:a16="http://schemas.microsoft.com/office/drawing/2014/main" id="{E06D2782-4799-198D-0FF1-93BB9FDE7026}"/>
                        </a:ext>
                      </a:extLst>
                    </p:cNvPr>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4" name="Flowchart: Connector 12">
                    <a:extLst>
                      <a:ext uri="{FF2B5EF4-FFF2-40B4-BE49-F238E27FC236}">
                        <a16:creationId xmlns:a16="http://schemas.microsoft.com/office/drawing/2014/main" id="{34548E73-7FD3-A330-E169-98C97490AFE2}"/>
                      </a:ext>
                    </a:extLst>
                  </p:cNvPr>
                  <p:cNvSpPr/>
                  <p:nvPr/>
                </p:nvSpPr>
                <p:spPr>
                  <a:xfrm>
                    <a:off x="6693351" y="4526911"/>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19" name="Straight Arrow Connector 5">
                  <a:extLst>
                    <a:ext uri="{FF2B5EF4-FFF2-40B4-BE49-F238E27FC236}">
                      <a16:creationId xmlns:a16="http://schemas.microsoft.com/office/drawing/2014/main" id="{EFB31E86-E897-1312-8272-4AEBE75C31C9}"/>
                    </a:ext>
                  </a:extLst>
                </p:cNvPr>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6">
                  <a:extLst>
                    <a:ext uri="{FF2B5EF4-FFF2-40B4-BE49-F238E27FC236}">
                      <a16:creationId xmlns:a16="http://schemas.microsoft.com/office/drawing/2014/main" id="{4A75BAA6-1B98-1366-C0B1-ABBDB48F212E}"/>
                    </a:ext>
                  </a:extLst>
                </p:cNvPr>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7">
                      <a:extLst>
                        <a:ext uri="{FF2B5EF4-FFF2-40B4-BE49-F238E27FC236}">
                          <a16:creationId xmlns:a16="http://schemas.microsoft.com/office/drawing/2014/main" id="{A5625685-309C-EC21-6955-1B7FB8489FF6}"/>
                        </a:ext>
                      </a:extLst>
                    </p:cNvPr>
                    <p:cNvSpPr/>
                    <p:nvPr/>
                  </p:nvSpPr>
                  <p:spPr>
                    <a:xfrm>
                      <a:off x="5592784" y="3280305"/>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21" name="Rectangle 7">
                      <a:extLst>
                        <a:ext uri="{FF2B5EF4-FFF2-40B4-BE49-F238E27FC236}">
                          <a16:creationId xmlns:a16="http://schemas.microsoft.com/office/drawing/2014/main" id="{A5625685-309C-EC21-6955-1B7FB8489FF6}"/>
                        </a:ext>
                      </a:extLst>
                    </p:cNvPr>
                    <p:cNvSpPr>
                      <a:spLocks noRot="1" noChangeAspect="1" noMove="1" noResize="1" noEditPoints="1" noAdjustHandles="1" noChangeArrowheads="1" noChangeShapeType="1" noTextEdit="1"/>
                    </p:cNvSpPr>
                    <p:nvPr/>
                  </p:nvSpPr>
                  <p:spPr>
                    <a:xfrm>
                      <a:off x="5592784" y="3280305"/>
                      <a:ext cx="693716" cy="369332"/>
                    </a:xfrm>
                    <a:prstGeom prst="rect">
                      <a:avLst/>
                    </a:prstGeom>
                    <a:blipFill>
                      <a:blip r:embed="rId2"/>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Rectangle 8">
                      <a:extLst>
                        <a:ext uri="{FF2B5EF4-FFF2-40B4-BE49-F238E27FC236}">
                          <a16:creationId xmlns:a16="http://schemas.microsoft.com/office/drawing/2014/main" id="{161B0DD3-F136-6364-1357-D87AB20C91F9}"/>
                        </a:ext>
                      </a:extLst>
                    </p:cNvPr>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9" name="Conector reto 8">
                <a:extLst>
                  <a:ext uri="{FF2B5EF4-FFF2-40B4-BE49-F238E27FC236}">
                    <a16:creationId xmlns:a16="http://schemas.microsoft.com/office/drawing/2014/main" id="{C7640199-8646-03FD-FD8B-5C874E0DA7A6}"/>
                  </a:ext>
                </a:extLst>
              </p:cNvPr>
              <p:cNvCxnSpPr/>
              <p:nvPr/>
            </p:nvCxnSpPr>
            <p:spPr>
              <a:xfrm flipH="1">
                <a:off x="3241736" y="3149663"/>
                <a:ext cx="1152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8">
                    <a:extLst>
                      <a:ext uri="{FF2B5EF4-FFF2-40B4-BE49-F238E27FC236}">
                        <a16:creationId xmlns:a16="http://schemas.microsoft.com/office/drawing/2014/main" id="{F68B3EA5-E817-37DC-1EC7-815544FF5209}"/>
                      </a:ext>
                    </a:extLst>
                  </p:cNvPr>
                  <p:cNvSpPr/>
                  <p:nvPr/>
                </p:nvSpPr>
                <p:spPr>
                  <a:xfrm>
                    <a:off x="4133953" y="3970255"/>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13" name="Rectangle 8">
                    <a:extLst>
                      <a:ext uri="{FF2B5EF4-FFF2-40B4-BE49-F238E27FC236}">
                        <a16:creationId xmlns:a16="http://schemas.microsoft.com/office/drawing/2014/main" id="{F68B3EA5-E817-37DC-1EC7-815544FF5209}"/>
                      </a:ext>
                    </a:extLst>
                  </p:cNvPr>
                  <p:cNvSpPr>
                    <a:spLocks noRot="1" noChangeAspect="1" noMove="1" noResize="1" noEditPoints="1" noAdjustHandles="1" noChangeArrowheads="1" noChangeShapeType="1" noTextEdit="1"/>
                  </p:cNvSpPr>
                  <p:nvPr/>
                </p:nvSpPr>
                <p:spPr>
                  <a:xfrm>
                    <a:off x="4133953" y="3970255"/>
                    <a:ext cx="519566" cy="276999"/>
                  </a:xfrm>
                  <a:prstGeom prst="rect">
                    <a:avLst/>
                  </a:prstGeom>
                  <a:blipFill>
                    <a:blip r:embed="rId7"/>
                    <a:stretch>
                      <a:fillRect b="-65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ctangle 7">
                    <a:extLst>
                      <a:ext uri="{FF2B5EF4-FFF2-40B4-BE49-F238E27FC236}">
                        <a16:creationId xmlns:a16="http://schemas.microsoft.com/office/drawing/2014/main" id="{D0769E4C-DD9D-ED39-DC62-054979614FEB}"/>
                      </a:ext>
                    </a:extLst>
                  </p:cNvPr>
                  <p:cNvSpPr/>
                  <p:nvPr/>
                </p:nvSpPr>
                <p:spPr>
                  <a:xfrm>
                    <a:off x="2557851" y="3011163"/>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15" name="Rectangle 7">
                    <a:extLst>
                      <a:ext uri="{FF2B5EF4-FFF2-40B4-BE49-F238E27FC236}">
                        <a16:creationId xmlns:a16="http://schemas.microsoft.com/office/drawing/2014/main" id="{D0769E4C-DD9D-ED39-DC62-054979614FEB}"/>
                      </a:ext>
                    </a:extLst>
                  </p:cNvPr>
                  <p:cNvSpPr>
                    <a:spLocks noRot="1" noChangeAspect="1" noMove="1" noResize="1" noEditPoints="1" noAdjustHandles="1" noChangeArrowheads="1" noChangeShapeType="1" noTextEdit="1"/>
                  </p:cNvSpPr>
                  <p:nvPr/>
                </p:nvSpPr>
                <p:spPr>
                  <a:xfrm>
                    <a:off x="2557851" y="3011163"/>
                    <a:ext cx="736740" cy="276999"/>
                  </a:xfrm>
                  <a:prstGeom prst="rect">
                    <a:avLst/>
                  </a:prstGeom>
                  <a:blipFill>
                    <a:blip r:embed="rId8"/>
                    <a:stretch>
                      <a:fillRect b="-8889"/>
                    </a:stretch>
                  </a:blipFill>
                </p:spPr>
                <p:txBody>
                  <a:bodyPr/>
                  <a:lstStyle/>
                  <a:p>
                    <a:r>
                      <a:rPr lang="pt-BR">
                        <a:noFill/>
                      </a:rPr>
                      <a:t> </a:t>
                    </a:r>
                  </a:p>
                </p:txBody>
              </p:sp>
            </mc:Fallback>
          </mc:AlternateContent>
        </p:grpSp>
        <p:sp>
          <p:nvSpPr>
            <p:cNvPr id="31" name="CaixaDeTexto 30">
              <a:extLst>
                <a:ext uri="{FF2B5EF4-FFF2-40B4-BE49-F238E27FC236}">
                  <a16:creationId xmlns:a16="http://schemas.microsoft.com/office/drawing/2014/main" id="{64A4657C-960E-11D0-A7F3-D857EE94806A}"/>
                </a:ext>
              </a:extLst>
            </p:cNvPr>
            <p:cNvSpPr txBox="1"/>
            <p:nvPr/>
          </p:nvSpPr>
          <p:spPr>
            <a:xfrm>
              <a:off x="4331572" y="2146194"/>
              <a:ext cx="1118182" cy="276999"/>
            </a:xfrm>
            <a:prstGeom prst="rect">
              <a:avLst/>
            </a:prstGeom>
            <a:noFill/>
          </p:spPr>
          <p:txBody>
            <a:bodyPr wrap="square" rtlCol="0">
              <a:spAutoFit/>
            </a:bodyPr>
            <a:lstStyle/>
            <a:p>
              <a:pPr algn="ctr"/>
              <a:r>
                <a:rPr lang="pt-BR" sz="1200" dirty="0"/>
                <a:t>reta </a:t>
              </a:r>
              <a:r>
                <a:rPr lang="pt-BR" sz="1100" dirty="0"/>
                <a:t>tangente</a:t>
              </a:r>
              <a:endParaRPr lang="pt-BR" sz="1200" dirty="0"/>
            </a:p>
          </p:txBody>
        </p:sp>
        <p:cxnSp>
          <p:nvCxnSpPr>
            <p:cNvPr id="33" name="Conector de Seta Reta 32">
              <a:extLst>
                <a:ext uri="{FF2B5EF4-FFF2-40B4-BE49-F238E27FC236}">
                  <a16:creationId xmlns:a16="http://schemas.microsoft.com/office/drawing/2014/main" id="{F6EF6F6D-8D74-FA08-87F6-546EA051C046}"/>
                </a:ext>
              </a:extLst>
            </p:cNvPr>
            <p:cNvCxnSpPr>
              <a:cxnSpLocks/>
            </p:cNvCxnSpPr>
            <p:nvPr/>
          </p:nvCxnSpPr>
          <p:spPr>
            <a:xfrm>
              <a:off x="4462889" y="3149663"/>
              <a:ext cx="49692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CaixaDeTexto 34">
              <a:extLst>
                <a:ext uri="{FF2B5EF4-FFF2-40B4-BE49-F238E27FC236}">
                  <a16:creationId xmlns:a16="http://schemas.microsoft.com/office/drawing/2014/main" id="{FC568033-C4DD-8086-39C7-51BAF3389745}"/>
                </a:ext>
              </a:extLst>
            </p:cNvPr>
            <p:cNvSpPr txBox="1"/>
            <p:nvPr/>
          </p:nvSpPr>
          <p:spPr>
            <a:xfrm>
              <a:off x="4887385" y="2927386"/>
              <a:ext cx="1219200" cy="430887"/>
            </a:xfrm>
            <a:prstGeom prst="rect">
              <a:avLst/>
            </a:prstGeom>
            <a:noFill/>
          </p:spPr>
          <p:txBody>
            <a:bodyPr wrap="square" rtlCol="0">
              <a:spAutoFit/>
            </a:bodyPr>
            <a:lstStyle/>
            <a:p>
              <a:pPr algn="ctr"/>
              <a:r>
                <a:rPr lang="pt-BR" sz="1100" dirty="0"/>
                <a:t>direção apontada pelo gradiente</a:t>
              </a:r>
            </a:p>
          </p:txBody>
        </p:sp>
      </p:grpSp>
    </p:spTree>
    <p:extLst>
      <p:ext uri="{BB962C8B-B14F-4D97-AF65-F5344CB8AC3E}">
        <p14:creationId xmlns:p14="http://schemas.microsoft.com/office/powerpoint/2010/main" val="3142609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345724" y="1825624"/>
            <a:ext cx="6682154" cy="5032376"/>
          </a:xfrm>
        </p:spPr>
        <p:txBody>
          <a:bodyPr>
            <a:normAutofit/>
          </a:bodyPr>
          <a:lstStyle/>
          <a:p>
            <a:r>
              <a:rPr lang="pt-BR" b="0" i="0" dirty="0">
                <a:solidFill>
                  <a:schemeClr val="tx1"/>
                </a:solidFill>
                <a:effectLst/>
              </a:rPr>
              <a:t>O vetor gradiente pode ser também interpretado como a </a:t>
            </a:r>
            <a:r>
              <a:rPr lang="pt-BR" b="1" i="1" dirty="0">
                <a:solidFill>
                  <a:srgbClr val="00B050"/>
                </a:solidFill>
                <a:effectLst/>
              </a:rPr>
              <a:t>inclinação de um </a:t>
            </a:r>
            <a:r>
              <a:rPr lang="pt-BR" b="1" i="1" dirty="0">
                <a:solidFill>
                  <a:srgbClr val="7030A0"/>
                </a:solidFill>
                <a:effectLst/>
              </a:rPr>
              <a:t>plano</a:t>
            </a:r>
            <a:r>
              <a:rPr lang="pt-BR" b="1" i="1" dirty="0">
                <a:solidFill>
                  <a:srgbClr val="00B050"/>
                </a:solidFill>
                <a:effectLst/>
              </a:rPr>
              <a:t> tangente à função </a:t>
            </a:r>
            <a:r>
              <a:rPr lang="pt-BR" b="0" i="0" dirty="0">
                <a:solidFill>
                  <a:schemeClr val="tx1"/>
                </a:solidFill>
                <a:effectLst/>
              </a:rPr>
              <a:t>no ponto onde ele é calculado.</a:t>
            </a:r>
          </a:p>
          <a:p>
            <a:pPr lvl="1">
              <a:buFont typeface="Wingdings" panose="05000000000000000000" pitchFamily="2" charset="2"/>
              <a:buChar char="§"/>
            </a:pPr>
            <a:r>
              <a:rPr lang="pt-BR" b="0" i="0" dirty="0">
                <a:solidFill>
                  <a:schemeClr val="tx1"/>
                </a:solidFill>
                <a:effectLst/>
              </a:rPr>
              <a:t>Quanto </a:t>
            </a:r>
            <a:r>
              <a:rPr lang="pt-BR" b="1" i="1" dirty="0">
                <a:solidFill>
                  <a:schemeClr val="tx1"/>
                </a:solidFill>
                <a:effectLst/>
              </a:rPr>
              <a:t>maior o valor absoluto </a:t>
            </a:r>
            <a:r>
              <a:rPr lang="pt-BR" dirty="0">
                <a:solidFill>
                  <a:schemeClr val="tx1"/>
                </a:solidFill>
                <a:effectLst/>
              </a:rPr>
              <a:t>do gradiente,</a:t>
            </a:r>
            <a:r>
              <a:rPr lang="pt-BR" b="1" i="1" dirty="0">
                <a:solidFill>
                  <a:schemeClr val="tx1"/>
                </a:solidFill>
                <a:effectLst/>
              </a:rPr>
              <a:t> mais inclinado é </a:t>
            </a:r>
            <a:r>
              <a:rPr lang="pt-BR" b="1" i="1" dirty="0"/>
              <a:t>o plano </a:t>
            </a:r>
            <a:r>
              <a:rPr lang="pt-BR" b="1" i="1" dirty="0">
                <a:solidFill>
                  <a:schemeClr val="tx1"/>
                </a:solidFill>
                <a:effectLst/>
              </a:rPr>
              <a:t>tangente </a:t>
            </a:r>
            <a:r>
              <a:rPr lang="pt-BR" b="0" i="0" dirty="0">
                <a:solidFill>
                  <a:schemeClr val="tx1"/>
                </a:solidFill>
                <a:effectLst/>
              </a:rPr>
              <a:t>naquele ponto.</a:t>
            </a:r>
          </a:p>
          <a:p>
            <a:pPr lvl="1">
              <a:buFont typeface="Wingdings" panose="05000000000000000000" pitchFamily="2" charset="2"/>
              <a:buChar char="§"/>
            </a:pPr>
            <a:r>
              <a:rPr lang="pt-BR" dirty="0"/>
              <a:t>Portanto, </a:t>
            </a:r>
            <a:r>
              <a:rPr lang="pt-BR" b="1" i="1" dirty="0"/>
              <a:t>um vetor gradiente igual a 0 indica </a:t>
            </a:r>
            <a:r>
              <a:rPr lang="pt-BR" b="1" i="1" dirty="0">
                <a:solidFill>
                  <a:srgbClr val="7030A0"/>
                </a:solidFill>
              </a:rPr>
              <a:t>inclinação nula</a:t>
            </a:r>
            <a:r>
              <a:rPr lang="pt-BR" dirty="0"/>
              <a:t>.</a:t>
            </a:r>
          </a:p>
          <a:p>
            <a:pPr lvl="1">
              <a:buFont typeface="Wingdings" panose="05000000000000000000" pitchFamily="2" charset="2"/>
              <a:buChar char="§"/>
            </a:pPr>
            <a:r>
              <a:rPr lang="pt-BR" dirty="0"/>
              <a:t>Ou seja, </a:t>
            </a:r>
            <a:r>
              <a:rPr lang="pt-BR" b="1" i="1" dirty="0"/>
              <a:t>a função não varia mais em nenhuma direção</a:t>
            </a:r>
            <a:r>
              <a:rPr lang="pt-BR" dirty="0"/>
              <a:t>.</a:t>
            </a:r>
          </a:p>
          <a:p>
            <a:pPr lvl="1">
              <a:buFont typeface="Wingdings" panose="05000000000000000000" pitchFamily="2" charset="2"/>
              <a:buChar char="§"/>
            </a:pPr>
            <a:r>
              <a:rPr lang="pt-BR" b="0" i="0" dirty="0">
                <a:solidFill>
                  <a:schemeClr val="tx1"/>
                </a:solidFill>
                <a:effectLst/>
              </a:rPr>
              <a:t>Onde isso ocorre? Nos </a:t>
            </a:r>
            <a:r>
              <a:rPr lang="pt-BR" b="1" i="1" dirty="0">
                <a:solidFill>
                  <a:srgbClr val="00B050"/>
                </a:solidFill>
                <a:effectLst/>
              </a:rPr>
              <a:t>extremos da função</a:t>
            </a:r>
            <a:r>
              <a:rPr lang="pt-BR" b="0" i="0" dirty="0">
                <a:solidFill>
                  <a:schemeClr val="tx1"/>
                </a:solidFill>
                <a:effectLst/>
              </a:rPr>
              <a:t>, ou seja, em seus </a:t>
            </a:r>
            <a:r>
              <a:rPr lang="pt-BR" b="1" i="1" dirty="0">
                <a:solidFill>
                  <a:srgbClr val="00B050"/>
                </a:solidFill>
                <a:effectLst/>
              </a:rPr>
              <a:t>pontos de máximo e de mínimo</a:t>
            </a:r>
            <a:r>
              <a:rPr lang="pt-BR" b="0" i="0" dirty="0">
                <a:solidFill>
                  <a:schemeClr val="tx1"/>
                </a:solidFill>
                <a:effectLst/>
              </a:rPr>
              <a:t>.</a:t>
            </a:r>
          </a:p>
        </p:txBody>
      </p:sp>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F5C2464B-C293-A447-4105-DD94AAC038BA}"/>
                  </a:ext>
                </a:extLst>
              </p:cNvPr>
              <p:cNvSpPr txBox="1"/>
              <p:nvPr/>
            </p:nvSpPr>
            <p:spPr>
              <a:xfrm>
                <a:off x="1406769" y="5260487"/>
                <a:ext cx="3135086" cy="954107"/>
              </a:xfrm>
              <a:prstGeom prst="rect">
                <a:avLst/>
              </a:prstGeom>
              <a:noFill/>
            </p:spPr>
            <p:txBody>
              <a:bodyPr wrap="square" rtlCol="0">
                <a:spAutoFit/>
              </a:bodyPr>
              <a:lstStyle/>
              <a:p>
                <a:pPr algn="ctr"/>
                <a:r>
                  <a:rPr lang="pt-BR" sz="1400" b="1" dirty="0"/>
                  <a:t>Obs</a:t>
                </a:r>
                <a:r>
                  <a:rPr lang="pt-BR" sz="1400" dirty="0"/>
                  <a:t>.: No caso da função ter apenas um argumento, </a:t>
                </a:r>
                <a14:m>
                  <m:oMath xmlns:m="http://schemas.openxmlformats.org/officeDocument/2006/math">
                    <m:r>
                      <a:rPr lang="pt-BR" sz="1400" b="0" i="1" smtClean="0">
                        <a:latin typeface="Cambria Math" panose="02040503050406030204" pitchFamily="18" charset="0"/>
                      </a:rPr>
                      <m:t>𝑓</m:t>
                    </m:r>
                    <m:r>
                      <a:rPr lang="pt-BR" sz="1400" b="0" i="1" smtClean="0">
                        <a:latin typeface="Cambria Math" panose="02040503050406030204" pitchFamily="18" charset="0"/>
                      </a:rPr>
                      <m:t>(</m:t>
                    </m:r>
                    <m:r>
                      <a:rPr lang="pt-BR" sz="1400" b="0" i="1" smtClean="0">
                        <a:latin typeface="Cambria Math" panose="02040503050406030204" pitchFamily="18" charset="0"/>
                      </a:rPr>
                      <m:t>𝑥</m:t>
                    </m:r>
                    <m:r>
                      <a:rPr lang="pt-BR" sz="1400" b="0" i="1" smtClean="0">
                        <a:latin typeface="Cambria Math" panose="02040503050406030204" pitchFamily="18" charset="0"/>
                      </a:rPr>
                      <m:t>)</m:t>
                    </m:r>
                  </m:oMath>
                </a14:m>
                <a:r>
                  <a:rPr lang="pt-BR" sz="1400" dirty="0"/>
                  <a:t>, o vetor gradiente dá a inclinação de uma </a:t>
                </a:r>
                <a:r>
                  <a:rPr lang="pt-BR" sz="1400" b="1" i="1" dirty="0">
                    <a:solidFill>
                      <a:srgbClr val="7030A0"/>
                    </a:solidFill>
                  </a:rPr>
                  <a:t>reta</a:t>
                </a:r>
                <a:r>
                  <a:rPr lang="pt-BR" sz="1400" dirty="0"/>
                  <a:t> tangente ao ponto onde o vetor é calculado.</a:t>
                </a:r>
              </a:p>
            </p:txBody>
          </p:sp>
        </mc:Choice>
        <mc:Fallback xmlns="">
          <p:sp>
            <p:nvSpPr>
              <p:cNvPr id="4" name="CaixaDeTexto 3">
                <a:extLst>
                  <a:ext uri="{FF2B5EF4-FFF2-40B4-BE49-F238E27FC236}">
                    <a16:creationId xmlns:a16="http://schemas.microsoft.com/office/drawing/2014/main" id="{F5C2464B-C293-A447-4105-DD94AAC038BA}"/>
                  </a:ext>
                </a:extLst>
              </p:cNvPr>
              <p:cNvSpPr txBox="1">
                <a:spLocks noRot="1" noChangeAspect="1" noMove="1" noResize="1" noEditPoints="1" noAdjustHandles="1" noChangeArrowheads="1" noChangeShapeType="1" noTextEdit="1"/>
              </p:cNvSpPr>
              <p:nvPr/>
            </p:nvSpPr>
            <p:spPr>
              <a:xfrm>
                <a:off x="1406769" y="5260487"/>
                <a:ext cx="3135086" cy="954107"/>
              </a:xfrm>
              <a:prstGeom prst="rect">
                <a:avLst/>
              </a:prstGeom>
              <a:blipFill>
                <a:blip r:embed="rId4"/>
                <a:stretch>
                  <a:fillRect t="-1282" r="-973" b="-5769"/>
                </a:stretch>
              </a:blipFill>
            </p:spPr>
            <p:txBody>
              <a:bodyPr/>
              <a:lstStyle/>
              <a:p>
                <a:r>
                  <a:rPr lang="pt-BR">
                    <a:noFill/>
                  </a:rPr>
                  <a:t> </a:t>
                </a:r>
              </a:p>
            </p:txBody>
          </p:sp>
        </mc:Fallback>
      </mc:AlternateContent>
    </p:spTree>
    <p:extLst>
      <p:ext uri="{BB962C8B-B14F-4D97-AF65-F5344CB8AC3E}">
        <p14:creationId xmlns:p14="http://schemas.microsoft.com/office/powerpoint/2010/main" val="24492468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upo 71"/>
          <p:cNvGrpSpPr/>
          <p:nvPr/>
        </p:nvGrpSpPr>
        <p:grpSpPr>
          <a:xfrm>
            <a:off x="2848579" y="1571592"/>
            <a:ext cx="5159332" cy="4965656"/>
            <a:chOff x="2527032" y="1672076"/>
            <a:chExt cx="5159332" cy="4965656"/>
          </a:xfrm>
        </p:grpSpPr>
        <p:cxnSp>
          <p:nvCxnSpPr>
            <p:cNvPr id="17" name="Conector reto 16"/>
            <p:cNvCxnSpPr/>
            <p:nvPr/>
          </p:nvCxnSpPr>
          <p:spPr>
            <a:xfrm>
              <a:off x="4179935" y="3579404"/>
              <a:ext cx="0" cy="3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15769" y="1672076"/>
              <a:ext cx="4470595" cy="4965656"/>
              <a:chOff x="5567384" y="3103324"/>
              <a:chExt cx="4470595" cy="4965656"/>
            </a:xfrm>
          </p:grpSpPr>
          <p:grpSp>
            <p:nvGrpSpPr>
              <p:cNvPr id="5" name="Group 4"/>
              <p:cNvGrpSpPr/>
              <p:nvPr/>
            </p:nvGrpSpPr>
            <p:grpSpPr>
              <a:xfrm>
                <a:off x="6299200" y="4001293"/>
                <a:ext cx="2806700" cy="4067687"/>
                <a:chOff x="6299200" y="4001293"/>
                <a:chExt cx="2806700" cy="4067687"/>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3" name="Flowchart: Connector 12"/>
                <p:cNvSpPr/>
                <p:nvPr/>
              </p:nvSpPr>
              <p:spPr>
                <a:xfrm>
                  <a:off x="6478144" y="4933774"/>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42" name="Conector reto 41"/>
            <p:cNvCxnSpPr/>
            <p:nvPr/>
          </p:nvCxnSpPr>
          <p:spPr>
            <a:xfrm flipH="1">
              <a:off x="3256567" y="3556552"/>
              <a:ext cx="900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8"/>
                <p:cNvSpPr/>
                <p:nvPr/>
              </p:nvSpPr>
              <p:spPr>
                <a:xfrm>
                  <a:off x="3876170" y="4026451"/>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60" name="Rectangle 8"/>
                <p:cNvSpPr>
                  <a:spLocks noRot="1" noChangeAspect="1" noMove="1" noResize="1" noEditPoints="1" noAdjustHandles="1" noChangeArrowheads="1" noChangeShapeType="1" noTextEdit="1"/>
                </p:cNvSpPr>
                <p:nvPr/>
              </p:nvSpPr>
              <p:spPr>
                <a:xfrm>
                  <a:off x="3876170" y="4026451"/>
                  <a:ext cx="519566" cy="276999"/>
                </a:xfrm>
                <a:prstGeom prst="rect">
                  <a:avLst/>
                </a:prstGeom>
                <a:blipFill rotWithShape="0">
                  <a:blip r:embed="rId7"/>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Rectangle 7"/>
                <p:cNvSpPr/>
                <p:nvPr/>
              </p:nvSpPr>
              <p:spPr>
                <a:xfrm>
                  <a:off x="2527032" y="3406222"/>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63" name="Rectangle 7"/>
                <p:cNvSpPr>
                  <a:spLocks noRot="1" noChangeAspect="1" noMove="1" noResize="1" noEditPoints="1" noAdjustHandles="1" noChangeArrowheads="1" noChangeShapeType="1" noTextEdit="1"/>
                </p:cNvSpPr>
                <p:nvPr/>
              </p:nvSpPr>
              <p:spPr>
                <a:xfrm>
                  <a:off x="2527032" y="3406222"/>
                  <a:ext cx="736740" cy="276999"/>
                </a:xfrm>
                <a:prstGeom prst="rect">
                  <a:avLst/>
                </a:prstGeom>
                <a:blipFill rotWithShape="0">
                  <a:blip r:embed="rId9"/>
                  <a:stretch>
                    <a:fillRect b="-8889"/>
                  </a:stretch>
                </a:blipFill>
              </p:spPr>
              <p:txBody>
                <a:bodyPr/>
                <a:lstStyle/>
                <a:p>
                  <a:r>
                    <a:rPr lang="pt-BR">
                      <a:noFill/>
                    </a:rPr>
                    <a:t> </a:t>
                  </a:r>
                </a:p>
              </p:txBody>
            </p:sp>
          </mc:Fallback>
        </mc:AlternateContent>
      </p:grpSp>
    </p:spTree>
    <p:extLst>
      <p:ext uri="{BB962C8B-B14F-4D97-AF65-F5344CB8AC3E}">
        <p14:creationId xmlns:p14="http://schemas.microsoft.com/office/powerpoint/2010/main" val="19882702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upo 73"/>
          <p:cNvGrpSpPr/>
          <p:nvPr/>
        </p:nvGrpSpPr>
        <p:grpSpPr>
          <a:xfrm>
            <a:off x="1892854" y="1571592"/>
            <a:ext cx="6131298" cy="4965656"/>
            <a:chOff x="1571307" y="1672076"/>
            <a:chExt cx="6131298" cy="4965656"/>
          </a:xfrm>
        </p:grpSpPr>
        <p:grpSp>
          <p:nvGrpSpPr>
            <p:cNvPr id="72" name="Grupo 71"/>
            <p:cNvGrpSpPr/>
            <p:nvPr/>
          </p:nvGrpSpPr>
          <p:grpSpPr>
            <a:xfrm>
              <a:off x="1571307" y="1672076"/>
              <a:ext cx="6115057" cy="4965656"/>
              <a:chOff x="1571307" y="1672076"/>
              <a:chExt cx="6115057" cy="4965656"/>
            </a:xfrm>
          </p:grpSpPr>
          <p:cxnSp>
            <p:nvCxnSpPr>
              <p:cNvPr id="17" name="Conector reto 16"/>
              <p:cNvCxnSpPr/>
              <p:nvPr/>
            </p:nvCxnSpPr>
            <p:spPr>
              <a:xfrm>
                <a:off x="4179935" y="3579404"/>
                <a:ext cx="0" cy="3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15769" y="1672076"/>
                <a:ext cx="4470595" cy="4965656"/>
                <a:chOff x="5567384" y="3103324"/>
                <a:chExt cx="4470595" cy="4965656"/>
              </a:xfrm>
            </p:grpSpPr>
            <p:grpSp>
              <p:nvGrpSpPr>
                <p:cNvPr id="5" name="Group 4"/>
                <p:cNvGrpSpPr/>
                <p:nvPr/>
              </p:nvGrpSpPr>
              <p:grpSpPr>
                <a:xfrm>
                  <a:off x="6299200" y="4001293"/>
                  <a:ext cx="2806700" cy="4067687"/>
                  <a:chOff x="6299200" y="4001293"/>
                  <a:chExt cx="2806700" cy="4067687"/>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3" name="Flowchart: Connector 12"/>
                  <p:cNvSpPr/>
                  <p:nvPr/>
                </p:nvSpPr>
                <p:spPr>
                  <a:xfrm>
                    <a:off x="6478144" y="4933774"/>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42" name="Conector reto 41"/>
              <p:cNvCxnSpPr/>
              <p:nvPr/>
            </p:nvCxnSpPr>
            <p:spPr>
              <a:xfrm flipH="1">
                <a:off x="3256567" y="3556552"/>
                <a:ext cx="900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Flowchart: Connector 12"/>
              <p:cNvSpPr/>
              <p:nvPr/>
            </p:nvSpPr>
            <p:spPr>
              <a:xfrm>
                <a:off x="4848323" y="2640903"/>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4" name="Conector reto 43"/>
              <p:cNvCxnSpPr/>
              <p:nvPr/>
            </p:nvCxnSpPr>
            <p:spPr>
              <a:xfrm>
                <a:off x="4911376" y="2685850"/>
                <a:ext cx="0" cy="12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7" name="Conector reto 56"/>
              <p:cNvCxnSpPr/>
              <p:nvPr/>
            </p:nvCxnSpPr>
            <p:spPr>
              <a:xfrm flipV="1">
                <a:off x="3262206" y="2698102"/>
                <a:ext cx="1620000" cy="557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8"/>
                  <p:cNvSpPr/>
                  <p:nvPr/>
                </p:nvSpPr>
                <p:spPr>
                  <a:xfrm>
                    <a:off x="3876170" y="4026451"/>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60" name="Rectangle 8"/>
                  <p:cNvSpPr>
                    <a:spLocks noRot="1" noChangeAspect="1" noMove="1" noResize="1" noEditPoints="1" noAdjustHandles="1" noChangeArrowheads="1" noChangeShapeType="1" noTextEdit="1"/>
                  </p:cNvSpPr>
                  <p:nvPr/>
                </p:nvSpPr>
                <p:spPr>
                  <a:xfrm>
                    <a:off x="3876170" y="4026451"/>
                    <a:ext cx="519566" cy="276999"/>
                  </a:xfrm>
                  <a:prstGeom prst="rect">
                    <a:avLst/>
                  </a:prstGeom>
                  <a:blipFill rotWithShape="0">
                    <a:blip r:embed="rId7"/>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1" name="Rectangle 8"/>
                  <p:cNvSpPr/>
                  <p:nvPr/>
                </p:nvSpPr>
                <p:spPr>
                  <a:xfrm>
                    <a:off x="4395736" y="3921586"/>
                    <a:ext cx="1427891" cy="4507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0</m:t>
                              </m:r>
                            </m:e>
                          </m:d>
                          <m:r>
                            <a:rPr lang="pt-BR" sz="1200" b="0" i="1" smtClean="0">
                              <a:latin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𝑥</m:t>
                              </m:r>
                            </m:den>
                          </m:f>
                        </m:oMath>
                      </m:oMathPara>
                    </a14:m>
                    <a:endParaRPr lang="nl-BE" sz="1200" dirty="0"/>
                  </a:p>
                </p:txBody>
              </p:sp>
            </mc:Choice>
            <mc:Fallback xmlns="">
              <p:sp>
                <p:nvSpPr>
                  <p:cNvPr id="61" name="Rectangle 8"/>
                  <p:cNvSpPr>
                    <a:spLocks noRot="1" noChangeAspect="1" noMove="1" noResize="1" noEditPoints="1" noAdjustHandles="1" noChangeArrowheads="1" noChangeShapeType="1" noTextEdit="1"/>
                  </p:cNvSpPr>
                  <p:nvPr/>
                </p:nvSpPr>
                <p:spPr>
                  <a:xfrm>
                    <a:off x="4395736" y="3921586"/>
                    <a:ext cx="1427891" cy="450701"/>
                  </a:xfrm>
                  <a:prstGeom prst="rect">
                    <a:avLst/>
                  </a:prstGeom>
                  <a:blipFill rotWithShape="0">
                    <a:blip r:embed="rId8"/>
                    <a:stretch>
                      <a:fillRect b="-135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Rectangle 7"/>
                  <p:cNvSpPr/>
                  <p:nvPr/>
                </p:nvSpPr>
                <p:spPr>
                  <a:xfrm>
                    <a:off x="2527032" y="3406222"/>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63" name="Rectangle 7"/>
                  <p:cNvSpPr>
                    <a:spLocks noRot="1" noChangeAspect="1" noMove="1" noResize="1" noEditPoints="1" noAdjustHandles="1" noChangeArrowheads="1" noChangeShapeType="1" noTextEdit="1"/>
                  </p:cNvSpPr>
                  <p:nvPr/>
                </p:nvSpPr>
                <p:spPr>
                  <a:xfrm>
                    <a:off x="2527032" y="3406222"/>
                    <a:ext cx="736740" cy="276999"/>
                  </a:xfrm>
                  <a:prstGeom prst="rect">
                    <a:avLst/>
                  </a:prstGeom>
                  <a:blipFill rotWithShape="0">
                    <a:blip r:embed="rId9"/>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5" name="Rectangle 7"/>
                  <p:cNvSpPr/>
                  <p:nvPr/>
                </p:nvSpPr>
                <p:spPr>
                  <a:xfrm>
                    <a:off x="1571307" y="2460494"/>
                    <a:ext cx="1719573"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rPr>
                                <m:t>+</m:t>
                              </m:r>
                              <m:r>
                                <a:rPr lang="pt-BR" sz="1200" i="1">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𝑥</m:t>
                                  </m:r>
                                </m:den>
                              </m:f>
                            </m:e>
                          </m:d>
                        </m:oMath>
                      </m:oMathPara>
                    </a14:m>
                    <a:endParaRPr lang="nl-BE" sz="1200" dirty="0"/>
                  </a:p>
                </p:txBody>
              </p:sp>
            </mc:Choice>
            <mc:Fallback xmlns="">
              <p:sp>
                <p:nvSpPr>
                  <p:cNvPr id="65" name="Rectangle 7"/>
                  <p:cNvSpPr>
                    <a:spLocks noRot="1" noChangeAspect="1" noMove="1" noResize="1" noEditPoints="1" noAdjustHandles="1" noChangeArrowheads="1" noChangeShapeType="1" noTextEdit="1"/>
                  </p:cNvSpPr>
                  <p:nvPr/>
                </p:nvSpPr>
                <p:spPr>
                  <a:xfrm>
                    <a:off x="1571307" y="2460494"/>
                    <a:ext cx="1719573" cy="507318"/>
                  </a:xfrm>
                  <a:prstGeom prst="rect">
                    <a:avLst/>
                  </a:prstGeom>
                  <a:blipFill rotWithShape="0">
                    <a:blip r:embed="rId10"/>
                    <a:stretch>
                      <a:fillRect/>
                    </a:stretch>
                  </a:blipFill>
                </p:spPr>
                <p:txBody>
                  <a:bodyPr/>
                  <a:lstStyle/>
                  <a:p>
                    <a:r>
                      <a:rPr lang="pt-BR">
                        <a:noFill/>
                      </a:rPr>
                      <a:t> </a:t>
                    </a:r>
                  </a:p>
                </p:txBody>
              </p:sp>
            </mc:Fallback>
          </mc:AlternateContent>
          <p:cxnSp>
            <p:nvCxnSpPr>
              <p:cNvPr id="67" name="Conector em curva 66"/>
              <p:cNvCxnSpPr>
                <a:endCxn id="43" idx="1"/>
              </p:cNvCxnSpPr>
              <p:nvPr/>
            </p:nvCxnSpPr>
            <p:spPr>
              <a:xfrm rot="5400000" flipH="1" flipV="1">
                <a:off x="4100840" y="2735816"/>
                <a:ext cx="842396" cy="684202"/>
              </a:xfrm>
              <a:prstGeom prst="curvedConnector3">
                <a:avLst>
                  <a:gd name="adj1" fmla="val 129014"/>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3" name="Rectangle 7"/>
                <p:cNvSpPr/>
                <p:nvPr/>
              </p:nvSpPr>
              <p:spPr>
                <a:xfrm>
                  <a:off x="5265271" y="1841066"/>
                  <a:ext cx="2437334"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rPr>
                              <m:t>+</m:t>
                            </m:r>
                            <m:r>
                              <a:rPr lang="pt-BR" sz="1200" i="1">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𝑥</m:t>
                                </m:r>
                              </m:den>
                            </m:f>
                          </m:e>
                        </m:d>
                        <m:r>
                          <a:rPr lang="pt-BR" sz="1200" b="0" i="1" smtClean="0">
                            <a:latin typeface="Cambria Math" panose="02040503050406030204" pitchFamily="18" charset="0"/>
                          </a:rPr>
                          <m:t>&gt;</m:t>
                        </m:r>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73" name="Rectangle 7"/>
                <p:cNvSpPr>
                  <a:spLocks noRot="1" noChangeAspect="1" noMove="1" noResize="1" noEditPoints="1" noAdjustHandles="1" noChangeArrowheads="1" noChangeShapeType="1" noTextEdit="1"/>
                </p:cNvSpPr>
                <p:nvPr/>
              </p:nvSpPr>
              <p:spPr>
                <a:xfrm>
                  <a:off x="5265271" y="1841066"/>
                  <a:ext cx="2437334" cy="507318"/>
                </a:xfrm>
                <a:prstGeom prst="rect">
                  <a:avLst/>
                </a:prstGeom>
                <a:blipFill rotWithShape="0">
                  <a:blip r:embed="rId11"/>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32573052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57189" y="1374591"/>
            <a:ext cx="5180153" cy="5190740"/>
            <a:chOff x="5430999" y="2878240"/>
            <a:chExt cx="5180153" cy="5190740"/>
          </a:xfrm>
        </p:grpSpPr>
        <p:grpSp>
          <p:nvGrpSpPr>
            <p:cNvPr id="4" name="Group 3"/>
            <p:cNvGrpSpPr/>
            <p:nvPr/>
          </p:nvGrpSpPr>
          <p:grpSpPr>
            <a:xfrm>
              <a:off x="5567384" y="3103324"/>
              <a:ext cx="4470595" cy="4965656"/>
              <a:chOff x="5567384" y="3103324"/>
              <a:chExt cx="4470595" cy="4965656"/>
            </a:xfrm>
          </p:grpSpPr>
          <p:grpSp>
            <p:nvGrpSpPr>
              <p:cNvPr id="5" name="Group 4"/>
              <p:cNvGrpSpPr/>
              <p:nvPr/>
            </p:nvGrpSpPr>
            <p:grpSpPr>
              <a:xfrm>
                <a:off x="6299200" y="3937084"/>
                <a:ext cx="2806700" cy="4131896"/>
                <a:chOff x="6299200" y="3937084"/>
                <a:chExt cx="2806700" cy="4131896"/>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11" name="Straight Arrow Connector 10"/>
                <p:cNvCxnSpPr/>
                <p:nvPr/>
              </p:nvCxnSpPr>
              <p:spPr>
                <a:xfrm flipV="1">
                  <a:off x="6431853" y="4102100"/>
                  <a:ext cx="629347" cy="92710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305800" y="4089400"/>
                  <a:ext cx="685800" cy="92710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Flowchart: Connector 12"/>
                <p:cNvSpPr/>
                <p:nvPr/>
              </p:nvSpPr>
              <p:spPr>
                <a:xfrm>
                  <a:off x="6713188" y="4527592"/>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Flowchart: Connector 13"/>
                <p:cNvSpPr/>
                <p:nvPr/>
              </p:nvSpPr>
              <p:spPr>
                <a:xfrm>
                  <a:off x="8562975" y="4464134"/>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5" name="Straight Arrow Connector 14"/>
                <p:cNvCxnSpPr/>
                <p:nvPr/>
              </p:nvCxnSpPr>
              <p:spPr>
                <a:xfrm>
                  <a:off x="7286625" y="3991768"/>
                  <a:ext cx="866775"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Flowchart: Connector 15"/>
                <p:cNvSpPr/>
                <p:nvPr/>
              </p:nvSpPr>
              <p:spPr>
                <a:xfrm>
                  <a:off x="7645400" y="3937084"/>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22" name="TextBox 21"/>
                <p:cNvSpPr txBox="1"/>
                <p:nvPr/>
              </p:nvSpPr>
              <p:spPr>
                <a:xfrm>
                  <a:off x="5430999" y="3591350"/>
                  <a:ext cx="1717458"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&gt;0</m:t>
                        </m:r>
                      </m:oMath>
                    </m:oMathPara>
                  </a14:m>
                  <a:endParaRPr lang="en-US" sz="1400" dirty="0"/>
                </a:p>
                <a:p>
                  <a:pPr algn="ctr"/>
                  <a:r>
                    <a:rPr lang="en-US" sz="1400" dirty="0" err="1"/>
                    <a:t>gradiente</a:t>
                  </a:r>
                  <a:r>
                    <a:rPr lang="en-US" sz="1400" dirty="0"/>
                    <a:t> </a:t>
                  </a:r>
                  <a:r>
                    <a:rPr lang="en-US" sz="1400" dirty="0" err="1"/>
                    <a:t>positivo</a:t>
                  </a:r>
                  <a:endParaRPr lang="en-US" sz="1400" dirty="0"/>
                </a:p>
                <a:p>
                  <a:pPr algn="ctr"/>
                  <a:r>
                    <a:rPr lang="en-US" sz="1400" dirty="0"/>
                    <a:t>=</a:t>
                  </a:r>
                </a:p>
                <a:p>
                  <a:pPr algn="ctr"/>
                  <a:r>
                    <a:rPr lang="en-US" sz="1400" dirty="0" err="1"/>
                    <a:t>siga</a:t>
                  </a:r>
                  <a:r>
                    <a:rPr lang="en-US" sz="1400" dirty="0"/>
                    <a:t> </a:t>
                  </a:r>
                  <a:r>
                    <a:rPr lang="en-US" sz="1400" dirty="0" err="1"/>
                    <a:t>em</a:t>
                  </a:r>
                  <a:r>
                    <a:rPr lang="en-US" sz="1400" dirty="0"/>
                    <a:t> </a:t>
                  </a:r>
                  <a:r>
                    <a:rPr lang="en-US" sz="1400" dirty="0" err="1"/>
                    <a:t>frente</a:t>
                  </a:r>
                  <a:endParaRPr lang="nl-BE" sz="1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5430999" y="3591350"/>
                  <a:ext cx="1717458" cy="954107"/>
                </a:xfrm>
                <a:prstGeom prst="rect">
                  <a:avLst/>
                </a:prstGeom>
                <a:blipFill>
                  <a:blip r:embed="rId7"/>
                  <a:stretch>
                    <a:fillRect b="-5769"/>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609519" y="3690209"/>
                  <a:ext cx="2001633"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&lt;0</m:t>
                        </m:r>
                      </m:oMath>
                    </m:oMathPara>
                  </a14:m>
                  <a:endParaRPr lang="en-US" sz="1400" dirty="0"/>
                </a:p>
                <a:p>
                  <a:pPr algn="ctr"/>
                  <a:r>
                    <a:rPr lang="en-US" sz="1400" dirty="0" err="1"/>
                    <a:t>gradiente</a:t>
                  </a:r>
                  <a:r>
                    <a:rPr lang="en-US" sz="1400" dirty="0"/>
                    <a:t> </a:t>
                  </a:r>
                  <a:r>
                    <a:rPr lang="en-US" sz="1400" dirty="0" err="1"/>
                    <a:t>negativo</a:t>
                  </a:r>
                  <a:endParaRPr lang="en-US" sz="1400" dirty="0"/>
                </a:p>
                <a:p>
                  <a:pPr algn="ctr"/>
                  <a:r>
                    <a:rPr lang="en-US" sz="1400" dirty="0"/>
                    <a:t>=</a:t>
                  </a:r>
                </a:p>
                <a:p>
                  <a:pPr algn="ctr"/>
                  <a:r>
                    <a:rPr lang="en-US" sz="1400" dirty="0" err="1"/>
                    <a:t>siga</a:t>
                  </a:r>
                  <a:r>
                    <a:rPr lang="en-US" sz="1400" dirty="0"/>
                    <a:t> </a:t>
                  </a:r>
                  <a:r>
                    <a:rPr lang="en-US" sz="1400" dirty="0" err="1"/>
                    <a:t>na</a:t>
                  </a:r>
                  <a:r>
                    <a:rPr lang="en-US" sz="1400" dirty="0"/>
                    <a:t> </a:t>
                  </a:r>
                  <a:r>
                    <a:rPr lang="en-US" sz="1400" dirty="0" err="1"/>
                    <a:t>direção</a:t>
                  </a:r>
                  <a:r>
                    <a:rPr lang="en-US" sz="1400" dirty="0"/>
                    <a:t> </a:t>
                  </a:r>
                  <a:r>
                    <a:rPr lang="en-US" sz="1400" dirty="0" err="1"/>
                    <a:t>contrária</a:t>
                  </a:r>
                  <a:endParaRPr lang="nl-BE" sz="1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8609519" y="3690209"/>
                  <a:ext cx="2001633" cy="954107"/>
                </a:xfrm>
                <a:prstGeom prst="rect">
                  <a:avLst/>
                </a:prstGeom>
                <a:blipFill rotWithShape="0">
                  <a:blip r:embed="rId8"/>
                  <a:stretch>
                    <a:fillRect b="-576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048803" y="2878240"/>
                  <a:ext cx="1300446"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=0</m:t>
                        </m:r>
                      </m:oMath>
                    </m:oMathPara>
                  </a14:m>
                  <a:endParaRPr lang="en-US" sz="1400" dirty="0"/>
                </a:p>
                <a:p>
                  <a:pPr algn="ctr"/>
                  <a:r>
                    <a:rPr lang="en-US" sz="1400" dirty="0" err="1"/>
                    <a:t>gradiente</a:t>
                  </a:r>
                  <a:r>
                    <a:rPr lang="en-US" sz="1400" dirty="0"/>
                    <a:t> </a:t>
                  </a:r>
                  <a:r>
                    <a:rPr lang="en-US" sz="1400" dirty="0" err="1"/>
                    <a:t>nulo</a:t>
                  </a:r>
                  <a:endParaRPr lang="en-US" sz="1400" dirty="0"/>
                </a:p>
                <a:p>
                  <a:pPr algn="ctr"/>
                  <a:r>
                    <a:rPr lang="en-US" sz="1400" dirty="0"/>
                    <a:t>= </a:t>
                  </a:r>
                </a:p>
                <a:p>
                  <a:pPr algn="ctr"/>
                  <a:r>
                    <a:rPr lang="en-US" sz="1400" dirty="0" err="1"/>
                    <a:t>máximo</a:t>
                  </a:r>
                  <a:endParaRPr lang="nl-BE" sz="1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7048803" y="2878240"/>
                  <a:ext cx="1300446" cy="954107"/>
                </a:xfrm>
                <a:prstGeom prst="rect">
                  <a:avLst/>
                </a:prstGeom>
                <a:blipFill>
                  <a:blip r:embed="rId9"/>
                  <a:stretch>
                    <a:fillRect b="-5769"/>
                  </a:stretch>
                </a:blipFill>
              </p:spPr>
              <p:txBody>
                <a:bodyPr/>
                <a:lstStyle/>
                <a:p>
                  <a:r>
                    <a:rPr lang="nl-BE">
                      <a:noFill/>
                    </a:rPr>
                    <a:t> </a:t>
                  </a:r>
                </a:p>
              </p:txBody>
            </p:sp>
          </mc:Fallback>
        </mc:AlternateContent>
      </p:grpSp>
      <p:grpSp>
        <p:nvGrpSpPr>
          <p:cNvPr id="51" name="Group 50"/>
          <p:cNvGrpSpPr/>
          <p:nvPr/>
        </p:nvGrpSpPr>
        <p:grpSpPr>
          <a:xfrm>
            <a:off x="6071545" y="644806"/>
            <a:ext cx="5640437" cy="4262159"/>
            <a:chOff x="5482823" y="644806"/>
            <a:chExt cx="5640437" cy="4262159"/>
          </a:xfrm>
        </p:grpSpPr>
        <p:cxnSp>
          <p:nvCxnSpPr>
            <p:cNvPr id="36" name="Straight Arrow Connector 35"/>
            <p:cNvCxnSpPr/>
            <p:nvPr/>
          </p:nvCxnSpPr>
          <p:spPr>
            <a:xfrm>
              <a:off x="6854791" y="3502818"/>
              <a:ext cx="501018" cy="88673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9054972" y="3513655"/>
              <a:ext cx="413575" cy="79770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rot="10800000">
              <a:off x="6769100" y="644806"/>
              <a:ext cx="2806700" cy="4067687"/>
              <a:chOff x="5943600" y="2032000"/>
              <a:chExt cx="2806700" cy="4067687"/>
            </a:xfrm>
          </p:grpSpPr>
          <p:sp>
            <p:nvSpPr>
              <p:cNvPr id="45" name="Oval 44"/>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6" name="Rectangle 45"/>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38" name="Flowchart: Connector 37"/>
            <p:cNvSpPr/>
            <p:nvPr/>
          </p:nvSpPr>
          <p:spPr>
            <a:xfrm>
              <a:off x="7062438" y="3876205"/>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Flowchart: Connector 38"/>
            <p:cNvSpPr/>
            <p:nvPr/>
          </p:nvSpPr>
          <p:spPr>
            <a:xfrm>
              <a:off x="9236075" y="3812747"/>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0" name="Straight Arrow Connector 39"/>
            <p:cNvCxnSpPr/>
            <p:nvPr/>
          </p:nvCxnSpPr>
          <p:spPr>
            <a:xfrm>
              <a:off x="7756525" y="4724681"/>
              <a:ext cx="866775"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Flowchart: Connector 40"/>
            <p:cNvSpPr/>
            <p:nvPr/>
          </p:nvSpPr>
          <p:spPr>
            <a:xfrm>
              <a:off x="8115300" y="4669997"/>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31" name="Straight Arrow Connector 30"/>
            <p:cNvCxnSpPr/>
            <p:nvPr/>
          </p:nvCxnSpPr>
          <p:spPr>
            <a:xfrm>
              <a:off x="5632450" y="2705797"/>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5688730" y="4722299"/>
              <a:ext cx="4572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5612617" y="2534819"/>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33" name="Rectangle 32"/>
                <p:cNvSpPr>
                  <a:spLocks noRot="1" noChangeAspect="1" noMove="1" noResize="1" noEditPoints="1" noAdjustHandles="1" noChangeArrowheads="1" noChangeShapeType="1" noTextEdit="1"/>
                </p:cNvSpPr>
                <p:nvPr/>
              </p:nvSpPr>
              <p:spPr>
                <a:xfrm>
                  <a:off x="5612617" y="2534819"/>
                  <a:ext cx="693716" cy="369332"/>
                </a:xfrm>
                <a:prstGeom prst="rect">
                  <a:avLst/>
                </a:prstGeom>
                <a:blipFill>
                  <a:blip r:embed="rId10"/>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10139894" y="4537633"/>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34" name="Rectangle 33"/>
                <p:cNvSpPr>
                  <a:spLocks noRot="1" noChangeAspect="1" noMove="1" noResize="1" noEditPoints="1" noAdjustHandles="1" noChangeArrowheads="1" noChangeShapeType="1" noTextEdit="1"/>
                </p:cNvSpPr>
                <p:nvPr/>
              </p:nvSpPr>
              <p:spPr>
                <a:xfrm>
                  <a:off x="10139894" y="4537633"/>
                  <a:ext cx="367985" cy="369332"/>
                </a:xfrm>
                <a:prstGeom prst="rect">
                  <a:avLst/>
                </a:prstGeom>
                <a:blipFill>
                  <a:blip r:embed="rId11"/>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482823" y="3543300"/>
                  <a:ext cx="1717458"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&lt;0</m:t>
                        </m:r>
                      </m:oMath>
                    </m:oMathPara>
                  </a14:m>
                  <a:endParaRPr lang="en-US" sz="1400" dirty="0"/>
                </a:p>
                <a:p>
                  <a:pPr algn="ctr"/>
                  <a:r>
                    <a:rPr lang="en-US" sz="1400" dirty="0" err="1"/>
                    <a:t>gradiente</a:t>
                  </a:r>
                  <a:r>
                    <a:rPr lang="en-US" sz="1400" dirty="0"/>
                    <a:t> </a:t>
                  </a:r>
                  <a:r>
                    <a:rPr lang="en-US" sz="1400" dirty="0" err="1"/>
                    <a:t>negativo</a:t>
                  </a:r>
                  <a:endParaRPr lang="en-US" sz="1400" dirty="0"/>
                </a:p>
                <a:p>
                  <a:pPr algn="ctr"/>
                  <a:r>
                    <a:rPr lang="en-US" sz="1400" dirty="0"/>
                    <a:t>=</a:t>
                  </a:r>
                </a:p>
                <a:p>
                  <a:pPr algn="ctr"/>
                  <a:r>
                    <a:rPr lang="en-US" sz="1400" dirty="0" err="1"/>
                    <a:t>siga</a:t>
                  </a:r>
                  <a:r>
                    <a:rPr lang="en-US" sz="1400" dirty="0"/>
                    <a:t> </a:t>
                  </a:r>
                  <a:r>
                    <a:rPr lang="en-US" sz="1400" dirty="0" err="1"/>
                    <a:t>em</a:t>
                  </a:r>
                  <a:r>
                    <a:rPr lang="en-US" sz="1400" dirty="0"/>
                    <a:t> </a:t>
                  </a:r>
                  <a:r>
                    <a:rPr lang="en-US" sz="1400" dirty="0" err="1"/>
                    <a:t>frente</a:t>
                  </a:r>
                  <a:endParaRPr lang="en-US" sz="1400" dirty="0"/>
                </a:p>
              </p:txBody>
            </p:sp>
          </mc:Choice>
          <mc:Fallback xmlns="">
            <p:sp>
              <p:nvSpPr>
                <p:cNvPr id="27" name="TextBox 26"/>
                <p:cNvSpPr txBox="1">
                  <a:spLocks noRot="1" noChangeAspect="1" noMove="1" noResize="1" noEditPoints="1" noAdjustHandles="1" noChangeArrowheads="1" noChangeShapeType="1" noTextEdit="1"/>
                </p:cNvSpPr>
                <p:nvPr/>
              </p:nvSpPr>
              <p:spPr>
                <a:xfrm>
                  <a:off x="5482823" y="3543300"/>
                  <a:ext cx="1717458" cy="954107"/>
                </a:xfrm>
                <a:prstGeom prst="rect">
                  <a:avLst/>
                </a:prstGeom>
                <a:blipFill>
                  <a:blip r:embed="rId12"/>
                  <a:stretch>
                    <a:fillRect b="-5732"/>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9121947" y="3485076"/>
                  <a:ext cx="2001313"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smtClean="0">
                            <a:latin typeface="Cambria Math" panose="02040503050406030204" pitchFamily="18" charset="0"/>
                            <a:ea typeface="Cambria Math" panose="02040503050406030204" pitchFamily="18" charset="0"/>
                          </a:rPr>
                          <m:t>−</m:t>
                        </m:r>
                        <m:r>
                          <a:rPr lang="pt-BR" sz="1400" i="1" smtClean="0">
                            <a:latin typeface="Cambria Math" panose="02040503050406030204" pitchFamily="18" charset="0"/>
                            <a:ea typeface="Cambria Math" panose="02040503050406030204" pitchFamily="18" charset="0"/>
                          </a:rPr>
                          <m:t>𝛻</m:t>
                        </m:r>
                        <m:r>
                          <a:rPr lang="pt-BR" sz="1400" i="1" smtClean="0">
                            <a:latin typeface="Cambria Math" panose="02040503050406030204" pitchFamily="18" charset="0"/>
                            <a:ea typeface="Cambria Math" panose="02040503050406030204" pitchFamily="18" charset="0"/>
                          </a:rPr>
                          <m:t>𝑓</m:t>
                        </m:r>
                        <m:r>
                          <a:rPr lang="pt-BR" sz="1400" i="1" smtClean="0">
                            <a:latin typeface="Cambria Math" panose="02040503050406030204" pitchFamily="18" charset="0"/>
                            <a:ea typeface="Cambria Math" panose="02040503050406030204" pitchFamily="18" charset="0"/>
                          </a:rPr>
                          <m:t>&gt;0</m:t>
                        </m:r>
                      </m:oMath>
                    </m:oMathPara>
                  </a14:m>
                  <a:endParaRPr lang="en-US" sz="1400" dirty="0"/>
                </a:p>
                <a:p>
                  <a:pPr algn="ctr"/>
                  <a:r>
                    <a:rPr lang="en-US" sz="1400" dirty="0" err="1"/>
                    <a:t>gradiente</a:t>
                  </a:r>
                  <a:r>
                    <a:rPr lang="en-US" sz="1400" dirty="0"/>
                    <a:t> </a:t>
                  </a:r>
                  <a:r>
                    <a:rPr lang="en-US" sz="1400" dirty="0" err="1"/>
                    <a:t>positivo</a:t>
                  </a:r>
                  <a:endParaRPr lang="en-US" sz="1400" dirty="0"/>
                </a:p>
                <a:p>
                  <a:pPr algn="ctr"/>
                  <a:r>
                    <a:rPr lang="en-US" sz="1400" dirty="0"/>
                    <a:t>=</a:t>
                  </a:r>
                </a:p>
                <a:p>
                  <a:pPr algn="ctr"/>
                  <a:r>
                    <a:rPr lang="en-US" sz="1400" dirty="0" err="1"/>
                    <a:t>siga</a:t>
                  </a:r>
                  <a:r>
                    <a:rPr lang="en-US" sz="1400" dirty="0"/>
                    <a:t> </a:t>
                  </a:r>
                  <a:r>
                    <a:rPr lang="en-US" sz="1400" dirty="0" err="1"/>
                    <a:t>na</a:t>
                  </a:r>
                  <a:r>
                    <a:rPr lang="en-US" sz="1400" dirty="0"/>
                    <a:t> </a:t>
                  </a:r>
                  <a:r>
                    <a:rPr lang="en-US" sz="1400" dirty="0" err="1"/>
                    <a:t>direção</a:t>
                  </a:r>
                  <a:r>
                    <a:rPr lang="en-US" sz="1400" dirty="0"/>
                    <a:t> </a:t>
                  </a:r>
                  <a:r>
                    <a:rPr lang="en-US" sz="1400" dirty="0" err="1"/>
                    <a:t>contrária</a:t>
                  </a:r>
                  <a:endParaRPr lang="nl-BE" sz="1400" dirty="0"/>
                </a:p>
              </p:txBody>
            </p:sp>
          </mc:Choice>
          <mc:Fallback xmlns="">
            <p:sp>
              <p:nvSpPr>
                <p:cNvPr id="28" name="TextBox 27"/>
                <p:cNvSpPr txBox="1">
                  <a:spLocks noRot="1" noChangeAspect="1" noMove="1" noResize="1" noEditPoints="1" noAdjustHandles="1" noChangeArrowheads="1" noChangeShapeType="1" noTextEdit="1"/>
                </p:cNvSpPr>
                <p:nvPr/>
              </p:nvSpPr>
              <p:spPr>
                <a:xfrm>
                  <a:off x="9121947" y="3485076"/>
                  <a:ext cx="2001313" cy="954107"/>
                </a:xfrm>
                <a:prstGeom prst="rect">
                  <a:avLst/>
                </a:prstGeom>
                <a:blipFill rotWithShape="0">
                  <a:blip r:embed="rId13"/>
                  <a:stretch>
                    <a:fillRect b="-576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488495" y="3655746"/>
                  <a:ext cx="1300446"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=0</m:t>
                        </m:r>
                      </m:oMath>
                    </m:oMathPara>
                  </a14:m>
                  <a:endParaRPr lang="en-US" sz="1400" dirty="0"/>
                </a:p>
                <a:p>
                  <a:pPr algn="ctr"/>
                  <a:r>
                    <a:rPr lang="en-US" sz="1400" dirty="0" err="1"/>
                    <a:t>gradiente</a:t>
                  </a:r>
                  <a:r>
                    <a:rPr lang="en-US" sz="1400" dirty="0"/>
                    <a:t> </a:t>
                  </a:r>
                  <a:r>
                    <a:rPr lang="en-US" sz="1400" dirty="0" err="1"/>
                    <a:t>nulo</a:t>
                  </a:r>
                  <a:endParaRPr lang="en-US" sz="1400" dirty="0"/>
                </a:p>
                <a:p>
                  <a:pPr algn="ctr"/>
                  <a:r>
                    <a:rPr lang="en-US" sz="1400" dirty="0"/>
                    <a:t>= </a:t>
                  </a:r>
                </a:p>
                <a:p>
                  <a:pPr algn="ctr"/>
                  <a:r>
                    <a:rPr lang="en-US" sz="1400" dirty="0" err="1"/>
                    <a:t>mínimo</a:t>
                  </a:r>
                  <a:endParaRPr lang="nl-BE" sz="1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7488495" y="3655746"/>
                  <a:ext cx="1300446" cy="954107"/>
                </a:xfrm>
                <a:prstGeom prst="rect">
                  <a:avLst/>
                </a:prstGeom>
                <a:blipFill>
                  <a:blip r:embed="rId14"/>
                  <a:stretch>
                    <a:fillRect b="-5769"/>
                  </a:stretch>
                </a:blipFill>
              </p:spPr>
              <p:txBody>
                <a:bodyPr/>
                <a:lstStyle/>
                <a:p>
                  <a:r>
                    <a:rPr lang="nl-BE">
                      <a:noFill/>
                    </a:rPr>
                    <a:t> </a:t>
                  </a:r>
                </a:p>
              </p:txBody>
            </p:sp>
          </mc:Fallback>
        </mc:AlternateContent>
      </p:grpSp>
    </p:spTree>
    <p:extLst>
      <p:ext uri="{BB962C8B-B14F-4D97-AF65-F5344CB8AC3E}">
        <p14:creationId xmlns:p14="http://schemas.microsoft.com/office/powerpoint/2010/main" val="2301143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838201" y="1825624"/>
                <a:ext cx="11179628" cy="5032376"/>
              </a:xfrm>
            </p:spPr>
            <p:txBody>
              <a:bodyPr>
                <a:normAutofit/>
              </a:bodyPr>
              <a:lstStyle/>
              <a:p>
                <a:r>
                  <a:rPr lang="pt-BR" dirty="0"/>
                  <a:t>O </a:t>
                </a:r>
                <a:r>
                  <a:rPr lang="pt-BR" b="1" i="1" dirty="0"/>
                  <a:t>vetor</a:t>
                </a:r>
                <a:r>
                  <a:rPr lang="pt-BR" dirty="0"/>
                  <a:t> </a:t>
                </a:r>
                <a:r>
                  <a:rPr lang="pt-BR" b="1" i="1" dirty="0"/>
                  <a:t>gradiente</a:t>
                </a:r>
                <a:r>
                  <a:rPr lang="pt-BR" dirty="0"/>
                  <a:t> de uma função com </a:t>
                </a:r>
                <a14:m>
                  <m:oMath xmlns:m="http://schemas.openxmlformats.org/officeDocument/2006/math">
                    <m:r>
                      <a:rPr lang="pt-BR" i="1">
                        <a:latin typeface="Cambria Math" panose="02040503050406030204" pitchFamily="18" charset="0"/>
                      </a:rPr>
                      <m:t>𝐾</m:t>
                    </m:r>
                  </m:oMath>
                </a14:m>
                <a:r>
                  <a:rPr lang="pt-BR" dirty="0"/>
                  <a:t> argumentos,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definido pela </a:t>
                </a:r>
                <a:r>
                  <a:rPr lang="pt-BR" b="1" i="1" dirty="0">
                    <a:solidFill>
                      <a:srgbClr val="00B050"/>
                    </a:solidFill>
                  </a:rPr>
                  <a:t>derivada parcial em relação a cada um de seus argumentos</a:t>
                </a:r>
                <a:r>
                  <a:rPr lang="pt-BR" b="1" dirty="0">
                    <a:solidFill>
                      <a:srgbClr val="00B050"/>
                    </a:solidFill>
                  </a:rPr>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=1,…,</m:t>
                    </m:r>
                    <m:r>
                      <a:rPr lang="pt-BR" i="1">
                        <a:latin typeface="Cambria Math" panose="02040503050406030204" pitchFamily="18" charset="0"/>
                      </a:rPr>
                      <m:t>𝐾</m:t>
                    </m:r>
                    <m:r>
                      <a:rPr lang="pt-BR" b="0" i="0" smtClean="0">
                        <a:latin typeface="Cambria Math" panose="02040503050406030204" pitchFamily="18" charset="0"/>
                      </a:rPr>
                      <m:t>:</m:t>
                    </m:r>
                  </m:oMath>
                </a14:m>
                <a:endParaRPr lang="pt-BR"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d>
                        <m:dPr>
                          <m:ctrlPr>
                            <a:rPr lang="pt-BR" sz="2600" i="1">
                              <a:latin typeface="Cambria Math" panose="02040503050406030204" pitchFamily="18" charset="0"/>
                              <a:ea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e>
                      </m:d>
                      <m:r>
                        <a:rPr lang="pt-BR" sz="2600" b="0" i="1" smtClean="0">
                          <a:latin typeface="Cambria Math" panose="02040503050406030204" pitchFamily="18" charset="0"/>
                        </a:rPr>
                        <m:t> </m:t>
                      </m:r>
                      <m:r>
                        <a:rPr lang="pt-BR" sz="2600" i="1">
                          <a:latin typeface="Cambria Math" panose="02040503050406030204" pitchFamily="18" charset="0"/>
                          <a:ea typeface="Cambria Math" panose="02040503050406030204" pitchFamily="18" charset="0"/>
                        </a:rPr>
                        <m:t>=</m:t>
                      </m:r>
                      <m:sSup>
                        <m:sSupPr>
                          <m:ctrlPr>
                            <a:rPr lang="pt-BR" sz="2600" i="1">
                              <a:latin typeface="Cambria Math" panose="02040503050406030204" pitchFamily="18" charset="0"/>
                              <a:ea typeface="Cambria Math" panose="02040503050406030204" pitchFamily="18" charset="0"/>
                            </a:rPr>
                          </m:ctrlPr>
                        </m:sSupPr>
                        <m:e>
                          <m:d>
                            <m:dPr>
                              <m:begChr m:val="["/>
                              <m:endChr m:val="]"/>
                              <m:ctrlPr>
                                <a:rPr lang="pt-BR" sz="2600" i="1">
                                  <a:latin typeface="Cambria Math" panose="02040503050406030204" pitchFamily="18" charset="0"/>
                                  <a:ea typeface="Cambria Math" panose="02040503050406030204" pitchFamily="18" charset="0"/>
                                </a:rPr>
                              </m:ctrlPr>
                            </m:dPr>
                            <m:e>
                              <m:m>
                                <m:mPr>
                                  <m:mcs>
                                    <m:mc>
                                      <m:mcPr>
                                        <m:count m:val="3"/>
                                        <m:mcJc m:val="center"/>
                                      </m:mcPr>
                                    </m:mc>
                                  </m:mcs>
                                  <m:ctrlPr>
                                    <a:rPr lang="pt-BR" sz="2600" i="1">
                                      <a:latin typeface="Cambria Math" panose="02040503050406030204" pitchFamily="18" charset="0"/>
                                      <a:ea typeface="Cambria Math" panose="02040503050406030204" pitchFamily="18" charset="0"/>
                                    </a:rPr>
                                  </m:ctrlPr>
                                </m:mPr>
                                <m:mr>
                                  <m:e>
                                    <m:m>
                                      <m:mPr>
                                        <m:mcs>
                                          <m:mc>
                                            <m:mcPr>
                                              <m:count m:val="2"/>
                                              <m:mcJc m:val="center"/>
                                            </m:mcPr>
                                          </m:mc>
                                        </m:mcs>
                                        <m:ctrlPr>
                                          <a:rPr lang="pt-BR" sz="2600" i="1">
                                            <a:latin typeface="Cambria Math" panose="02040503050406030204" pitchFamily="18" charset="0"/>
                                            <a:ea typeface="Cambria Math" panose="02040503050406030204" pitchFamily="18" charset="0"/>
                                          </a:rPr>
                                        </m:ctrlPr>
                                      </m:mPr>
                                      <m:mr>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r>
                                                <a:rPr lang="pt-BR" sz="2600" b="0" i="1" smtClean="0">
                                                  <a:latin typeface="Cambria Math" panose="02040503050406030204" pitchFamily="18" charset="0"/>
                                                </a:rPr>
                                                <m:t>  </m:t>
                                              </m:r>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smtClean="0">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1</m:t>
                                                  </m:r>
                                                </m:sub>
                                              </m:sSub>
                                            </m:den>
                                          </m:f>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2</m:t>
                                                  </m:r>
                                                </m:sub>
                                              </m:sSub>
                                            </m:den>
                                          </m:f>
                                        </m:e>
                                      </m:mr>
                                    </m:m>
                                  </m:e>
                                  <m:e>
                                    <m:r>
                                      <a:rPr lang="pt-BR" sz="2600" i="1">
                                        <a:latin typeface="Cambria Math" panose="02040503050406030204" pitchFamily="18" charset="0"/>
                                        <a:ea typeface="Cambria Math" panose="02040503050406030204" pitchFamily="18" charset="0"/>
                                      </a:rPr>
                                      <m:t>…</m:t>
                                    </m:r>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𝐾</m:t>
                                            </m:r>
                                          </m:sub>
                                        </m:sSub>
                                      </m:den>
                                    </m:f>
                                  </m:e>
                                </m:mr>
                              </m:m>
                            </m:e>
                          </m:d>
                        </m:e>
                        <m:sup>
                          <m:r>
                            <a:rPr lang="pt-BR" sz="2600" i="1">
                              <a:latin typeface="Cambria Math" panose="02040503050406030204" pitchFamily="18" charset="0"/>
                              <a:ea typeface="Cambria Math" panose="02040503050406030204" pitchFamily="18" charset="0"/>
                            </a:rPr>
                            <m:t>𝑇</m:t>
                          </m:r>
                        </m:sup>
                      </m:sSup>
                      <m:r>
                        <a:rPr lang="pt-BR" sz="2600" b="0" i="1" smtClean="0">
                          <a:latin typeface="Cambria Math" panose="02040503050406030204" pitchFamily="18" charset="0"/>
                          <a:ea typeface="Cambria Math" panose="02040503050406030204" pitchFamily="18" charset="0"/>
                        </a:rPr>
                        <m:t>.</m:t>
                      </m:r>
                    </m:oMath>
                  </m:oMathPara>
                </a14:m>
                <a:endParaRPr lang="pt-BR" dirty="0"/>
              </a:p>
              <a:p>
                <a:r>
                  <a:rPr lang="pt-BR" dirty="0"/>
                  <a:t>Notem que o vetor gradiente é representado pelo símbolo </a:t>
                </a:r>
                <a:r>
                  <a:rPr lang="pt-BR" i="1" dirty="0" err="1"/>
                  <a:t>Nabla</a:t>
                </a:r>
                <a:r>
                  <a:rPr lang="pt-BR"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m:t>
                    </m:r>
                  </m:oMath>
                </a14:m>
                <a:r>
                  <a:rPr lang="pt-BR" dirty="0"/>
                  <a:t>, e é definido como um </a:t>
                </a:r>
                <a:r>
                  <a:rPr lang="pt-BR" b="1" i="1" dirty="0">
                    <a:solidFill>
                      <a:srgbClr val="00B050"/>
                    </a:solidFill>
                  </a:rPr>
                  <a:t>vetor coluna</a:t>
                </a:r>
                <a:r>
                  <a:rPr lang="pt-BR" dirty="0"/>
                  <a:t>, com número de elementos igual ao número de argumentos da função.</a:t>
                </a:r>
              </a:p>
              <a:p>
                <a:r>
                  <a:rPr lang="pt-BR" b="1" dirty="0"/>
                  <a:t>OBS</a:t>
                </a:r>
                <a:r>
                  <a:rPr lang="pt-BR" dirty="0"/>
                  <a:t>.: Na sequência, sem perda de generalidade, nós vamos assumir uma função com apenas um argumento, </a:t>
                </a:r>
                <a14:m>
                  <m:oMath xmlns:m="http://schemas.openxmlformats.org/officeDocument/2006/math">
                    <m:r>
                      <a:rPr lang="pt-BR" i="1" smtClean="0">
                        <a:latin typeface="Cambria Math" panose="02040503050406030204" pitchFamily="18" charset="0"/>
                      </a:rPr>
                      <m:t>𝑓</m:t>
                    </m:r>
                    <m:d>
                      <m:dPr>
                        <m:ctrlPr>
                          <a:rPr lang="pt-BR" i="1" smtClean="0">
                            <a:latin typeface="Cambria Math" panose="02040503050406030204" pitchFamily="18" charset="0"/>
                          </a:rPr>
                        </m:ctrlPr>
                      </m:dPr>
                      <m:e>
                        <m:r>
                          <a:rPr lang="pt-BR" i="1" smtClean="0">
                            <a:latin typeface="Cambria Math" panose="02040503050406030204" pitchFamily="18" charset="0"/>
                          </a:rPr>
                          <m:t>𝑥</m:t>
                        </m:r>
                      </m:e>
                    </m:d>
                    <m:r>
                      <a:rPr lang="pt-BR" b="0" i="0" smtClean="0">
                        <a:latin typeface="Cambria Math" panose="02040503050406030204" pitchFamily="18" charset="0"/>
                      </a:rPr>
                      <m:t>.</m:t>
                    </m:r>
                  </m:oMath>
                </a14:m>
                <a:endParaRPr lang="pt-BR" dirty="0"/>
              </a:p>
            </p:txBody>
          </p:sp>
        </mc:Choice>
        <mc:Fallback xmlns="">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838201" y="1825624"/>
                <a:ext cx="11179628" cy="5032376"/>
              </a:xfrm>
              <a:blipFill>
                <a:blip r:embed="rId3"/>
                <a:stretch>
                  <a:fillRect l="-982" t="-1937" r="-600"/>
                </a:stretch>
              </a:blipFill>
            </p:spPr>
            <p:txBody>
              <a:bodyPr/>
              <a:lstStyle/>
              <a:p>
                <a:r>
                  <a:rPr lang="pt-BR">
                    <a:noFill/>
                  </a:rPr>
                  <a:t> </a:t>
                </a:r>
              </a:p>
            </p:txBody>
          </p:sp>
        </mc:Fallback>
      </mc:AlternateContent>
    </p:spTree>
    <p:extLst>
      <p:ext uri="{BB962C8B-B14F-4D97-AF65-F5344CB8AC3E}">
        <p14:creationId xmlns:p14="http://schemas.microsoft.com/office/powerpoint/2010/main" val="131327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5D41D2-8E02-AEAF-FAAF-4947A9B4CCAE}"/>
              </a:ext>
            </a:extLst>
          </p:cNvPr>
          <p:cNvSpPr>
            <a:spLocks noGrp="1"/>
          </p:cNvSpPr>
          <p:nvPr>
            <p:ph type="title"/>
          </p:nvPr>
        </p:nvSpPr>
        <p:spPr/>
        <p:txBody>
          <a:bodyPr/>
          <a:lstStyle/>
          <a:p>
            <a:r>
              <a:rPr lang="pt-BR" dirty="0"/>
              <a:t>O vetor gradiente indica o caminho para o máximo da função</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E855C53E-D488-764D-3044-955F0B3DE57A}"/>
                  </a:ext>
                </a:extLst>
              </p:cNvPr>
              <p:cNvSpPr>
                <a:spLocks noGrp="1"/>
              </p:cNvSpPr>
              <p:nvPr>
                <p:ph idx="1"/>
              </p:nvPr>
            </p:nvSpPr>
            <p:spPr>
              <a:xfrm>
                <a:off x="838200" y="1825625"/>
                <a:ext cx="11209256" cy="2604983"/>
              </a:xfrm>
            </p:spPr>
            <p:txBody>
              <a:bodyPr/>
              <a:lstStyle/>
              <a:p>
                <a:r>
                  <a:rPr lang="pt-BR" dirty="0"/>
                  <a:t>Imaginem o ponto inicial,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valor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(0))</m:t>
                    </m:r>
                  </m:oMath>
                </a14:m>
                <a:r>
                  <a:rPr lang="pt-BR" dirty="0"/>
                  <a:t> na figura abaixo. </a:t>
                </a:r>
              </a:p>
              <a:p>
                <a:r>
                  <a:rPr lang="pt-BR" dirty="0"/>
                  <a:t>Se quisermos que o valor 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oMath>
                </a14:m>
                <a:r>
                  <a:rPr lang="pt-BR" dirty="0"/>
                  <a:t> aumente, devemos aumentar ou diminuir o valor de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a:t>
                </a:r>
              </a:p>
              <a:p>
                <a:r>
                  <a:rPr lang="pt-BR" dirty="0"/>
                  <a:t>Ou seja, qual </a:t>
                </a:r>
                <a:r>
                  <a:rPr lang="pt-BR" b="1" i="1" dirty="0">
                    <a:solidFill>
                      <a:srgbClr val="00B050"/>
                    </a:solidFill>
                  </a:rPr>
                  <a:t>direção</a:t>
                </a:r>
                <a:r>
                  <a:rPr lang="pt-BR" dirty="0"/>
                  <a:t> devemos seguir para </a:t>
                </a:r>
                <a:r>
                  <a:rPr lang="pt-BR" b="1" i="1" dirty="0">
                    <a:solidFill>
                      <a:srgbClr val="7030A0"/>
                    </a:solidFill>
                  </a:rPr>
                  <a:t>maximizar</a:t>
                </a:r>
                <a:r>
                  <a:rPr lang="pt-BR" dirty="0"/>
                  <a:t> o valor de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i="1" smtClean="0">
                        <a:latin typeface="Cambria Math" panose="02040503050406030204" pitchFamily="18" charset="0"/>
                      </a:rPr>
                      <m:t>𝑥</m:t>
                    </m:r>
                    <m:r>
                      <a:rPr lang="pt-BR" i="1" smtClean="0">
                        <a:latin typeface="Cambria Math" panose="02040503050406030204" pitchFamily="18" charset="0"/>
                      </a:rPr>
                      <m:t>)</m:t>
                    </m:r>
                  </m:oMath>
                </a14:m>
                <a:r>
                  <a:rPr lang="pt-BR" dirty="0"/>
                  <a:t>?</a:t>
                </a:r>
              </a:p>
            </p:txBody>
          </p:sp>
        </mc:Choice>
        <mc:Fallback>
          <p:sp>
            <p:nvSpPr>
              <p:cNvPr id="3" name="Espaço Reservado para Conteúdo 2">
                <a:extLst>
                  <a:ext uri="{FF2B5EF4-FFF2-40B4-BE49-F238E27FC236}">
                    <a16:creationId xmlns:a16="http://schemas.microsoft.com/office/drawing/2014/main" id="{E855C53E-D488-764D-3044-955F0B3DE57A}"/>
                  </a:ext>
                </a:extLst>
              </p:cNvPr>
              <p:cNvSpPr>
                <a:spLocks noGrp="1" noRot="1" noChangeAspect="1" noMove="1" noResize="1" noEditPoints="1" noAdjustHandles="1" noChangeArrowheads="1" noChangeShapeType="1" noTextEdit="1"/>
              </p:cNvSpPr>
              <p:nvPr>
                <p:ph idx="1"/>
              </p:nvPr>
            </p:nvSpPr>
            <p:spPr>
              <a:xfrm>
                <a:off x="838200" y="1825625"/>
                <a:ext cx="11209256" cy="2604983"/>
              </a:xfrm>
              <a:blipFill>
                <a:blip r:embed="rId3"/>
                <a:stretch>
                  <a:fillRect l="-979" t="-3738"/>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D680B088-A28F-28CE-9432-4FA0B48F170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47626"/>
          <a:stretch/>
        </p:blipFill>
        <p:spPr>
          <a:xfrm>
            <a:off x="3516258" y="4001294"/>
            <a:ext cx="5159483" cy="2604983"/>
          </a:xfrm>
          <a:prstGeom prst="rect">
            <a:avLst/>
          </a:prstGeom>
        </p:spPr>
      </p:pic>
    </p:spTree>
    <p:extLst>
      <p:ext uri="{BB962C8B-B14F-4D97-AF65-F5344CB8AC3E}">
        <p14:creationId xmlns:p14="http://schemas.microsoft.com/office/powerpoint/2010/main" val="1762729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48218F-ACB4-6D39-79C7-B321138F7286}"/>
              </a:ext>
            </a:extLst>
          </p:cNvPr>
          <p:cNvSpPr>
            <a:spLocks noGrp="1"/>
          </p:cNvSpPr>
          <p:nvPr>
            <p:ph type="title"/>
          </p:nvPr>
        </p:nvSpPr>
        <p:spPr/>
        <p:txBody>
          <a:bodyPr/>
          <a:lstStyle/>
          <a:p>
            <a:r>
              <a:rPr lang="pt-BR" dirty="0"/>
              <a:t>O vetor gradiente indica o caminho para o máximo da função</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4504DA9A-414F-A178-1A5D-8A7B60A1D0D6}"/>
                  </a:ext>
                </a:extLst>
              </p:cNvPr>
              <p:cNvSpPr>
                <a:spLocks noGrp="1"/>
              </p:cNvSpPr>
              <p:nvPr>
                <p:ph idx="1"/>
              </p:nvPr>
            </p:nvSpPr>
            <p:spPr>
              <a:xfrm>
                <a:off x="5697415" y="1825624"/>
                <a:ext cx="6330462" cy="5032375"/>
              </a:xfrm>
            </p:spPr>
            <p:txBody>
              <a:bodyPr>
                <a:normAutofit/>
              </a:bodyPr>
              <a:lstStyle/>
              <a:p>
                <a:r>
                  <a:rPr lang="pt-BR" dirty="0"/>
                  <a:t>O vetor gradiente calculado no ponto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(0)</m:t>
                    </m:r>
                  </m:oMath>
                </a14:m>
                <a:r>
                  <a:rPr lang="pt-BR" dirty="0"/>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(0)</m:t>
                        </m:r>
                      </m:e>
                    </m:d>
                  </m:oMath>
                </a14:m>
                <a:r>
                  <a:rPr lang="pt-BR" dirty="0"/>
                  <a:t>, diz </a:t>
                </a:r>
                <a:r>
                  <a:rPr lang="pt-BR" b="1" i="1" dirty="0">
                    <a:solidFill>
                      <a:srgbClr val="00B050"/>
                    </a:solidFill>
                  </a:rPr>
                  <a:t>em qual direção </a:t>
                </a:r>
                <a:r>
                  <a:rPr lang="pt-BR" dirty="0"/>
                  <a:t>devemos caminhar para </a:t>
                </a:r>
                <a:r>
                  <a:rPr lang="pt-BR" b="1" i="1" dirty="0">
                    <a:solidFill>
                      <a:srgbClr val="00B050"/>
                    </a:solidFill>
                  </a:rPr>
                  <a:t>aumentar o valor da função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a14:m>
                <a:r>
                  <a:rPr lang="pt-BR" dirty="0"/>
                  <a:t> mais rapidamente</a:t>
                </a:r>
                <a:r>
                  <a:rPr lang="pt-BR" sz="2800" dirty="0"/>
                  <a:t>.</a:t>
                </a:r>
              </a:p>
              <a:p>
                <a:r>
                  <a:rPr lang="pt-BR" sz="2800" dirty="0"/>
                  <a:t>Se </a:t>
                </a:r>
                <a:r>
                  <a:rPr lang="pt-BR" sz="2800" b="1" i="1" dirty="0">
                    <a:solidFill>
                      <a:srgbClr val="00B050"/>
                    </a:solidFill>
                  </a:rPr>
                  <a:t>adicionarmos</a:t>
                </a:r>
                <a:r>
                  <a:rPr lang="pt-BR" sz="2800" dirty="0"/>
                  <a:t> uma </a:t>
                </a:r>
                <a:r>
                  <a:rPr lang="pt-BR" sz="2800" b="1" i="1" dirty="0">
                    <a:solidFill>
                      <a:srgbClr val="7030A0"/>
                    </a:solidFill>
                  </a:rPr>
                  <a:t>porcentagem</a:t>
                </a:r>
                <a:r>
                  <a:rPr lang="pt-BR" sz="2800"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𝛼</m:t>
                    </m:r>
                  </m:oMath>
                </a14:m>
                <a:r>
                  <a:rPr lang="pt-BR" dirty="0"/>
                  <a:t>, do gradiente ao</a:t>
                </a:r>
                <a:r>
                  <a:rPr lang="pt-BR" sz="2800" dirty="0"/>
                  <a:t> valor de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(0)</m:t>
                    </m:r>
                  </m:oMath>
                </a14:m>
                <a:r>
                  <a:rPr lang="pt-BR" sz="2800" dirty="0"/>
                  <a:t>, teremos que o </a:t>
                </a:r>
                <a:r>
                  <a:rPr lang="pt-BR" sz="2800" b="1" i="1" dirty="0">
                    <a:solidFill>
                      <a:srgbClr val="00B050"/>
                    </a:solidFill>
                  </a:rPr>
                  <a:t>novo ponto</a:t>
                </a:r>
                <a:r>
                  <a:rPr lang="pt-BR" sz="2800" dirty="0"/>
                  <a:t>, </a:t>
                </a:r>
                <a14:m>
                  <m:oMath xmlns:m="http://schemas.openxmlformats.org/officeDocument/2006/math">
                    <m:r>
                      <a:rPr lang="pt-BR" sz="2800" i="1">
                        <a:latin typeface="Cambria Math" panose="02040503050406030204" pitchFamily="18" charset="0"/>
                      </a:rPr>
                      <m:t>𝑥</m:t>
                    </m:r>
                    <m:r>
                      <a:rPr lang="pt-BR" sz="2800" i="1">
                        <a:latin typeface="Cambria Math" panose="02040503050406030204" pitchFamily="18" charset="0"/>
                      </a:rPr>
                      <m:t>(1)</m:t>
                    </m:r>
                  </m:oMath>
                </a14:m>
                <a:r>
                  <a:rPr lang="pt-BR" sz="2800" dirty="0"/>
                  <a:t>, terá um valor de </a:t>
                </a:r>
                <a14:m>
                  <m:oMath xmlns:m="http://schemas.openxmlformats.org/officeDocument/2006/math">
                    <m:r>
                      <a:rPr lang="pt-BR" sz="2800" i="1">
                        <a:latin typeface="Cambria Math" panose="02040503050406030204" pitchFamily="18" charset="0"/>
                      </a:rPr>
                      <m:t>𝑓</m:t>
                    </m:r>
                    <m:r>
                      <a:rPr lang="pt-BR" sz="2800" i="1">
                        <a:latin typeface="Cambria Math" panose="02040503050406030204" pitchFamily="18" charset="0"/>
                      </a:rPr>
                      <m:t>(</m:t>
                    </m:r>
                    <m:r>
                      <a:rPr lang="pt-BR" sz="2800" i="1">
                        <a:latin typeface="Cambria Math" panose="02040503050406030204" pitchFamily="18" charset="0"/>
                      </a:rPr>
                      <m:t>𝑥</m:t>
                    </m:r>
                    <m:r>
                      <a:rPr lang="pt-BR" sz="2800" i="1">
                        <a:latin typeface="Cambria Math" panose="02040503050406030204" pitchFamily="18" charset="0"/>
                      </a:rPr>
                      <m:t>)</m:t>
                    </m:r>
                  </m:oMath>
                </a14:m>
                <a:r>
                  <a:rPr lang="pt-BR" sz="2800" dirty="0"/>
                  <a:t> </a:t>
                </a:r>
                <a:r>
                  <a:rPr lang="pt-BR" sz="2800" b="1" i="1" dirty="0">
                    <a:solidFill>
                      <a:srgbClr val="00B050"/>
                    </a:solidFill>
                  </a:rPr>
                  <a:t>maior do que o anterior</a:t>
                </a:r>
                <a:r>
                  <a:rPr lang="pt-BR" sz="2800" dirty="0"/>
                  <a:t>, ou seja</a:t>
                </a:r>
              </a:p>
              <a:p>
                <a:pPr marL="0" indent="0" algn="ctr">
                  <a:buNone/>
                </a:pPr>
                <a14:m>
                  <m:oMathPara xmlns:m="http://schemas.openxmlformats.org/officeDocument/2006/math">
                    <m:oMathParaPr>
                      <m:jc m:val="centerGroup"/>
                    </m:oMathParaPr>
                    <m:oMath xmlns:m="http://schemas.openxmlformats.org/officeDocument/2006/math">
                      <m:r>
                        <a:rPr lang="pt-BR" sz="2800" i="1">
                          <a:latin typeface="Cambria Math" panose="02040503050406030204" pitchFamily="18" charset="0"/>
                        </a:rPr>
                        <m:t>𝑓</m:t>
                      </m:r>
                      <m:d>
                        <m:dPr>
                          <m:ctrlPr>
                            <a:rPr lang="pt-BR" sz="2800" i="1" smtClean="0">
                              <a:latin typeface="Cambria Math" panose="02040503050406030204" pitchFamily="18" charset="0"/>
                            </a:rPr>
                          </m:ctrlPr>
                        </m:dPr>
                        <m:e>
                          <m:limLow>
                            <m:limLowPr>
                              <m:ctrlPr>
                                <a:rPr lang="pt-BR" sz="2800" i="1" smtClean="0">
                                  <a:latin typeface="Cambria Math" panose="02040503050406030204" pitchFamily="18" charset="0"/>
                                </a:rPr>
                              </m:ctrlPr>
                            </m:limLowPr>
                            <m:e>
                              <m:groupChr>
                                <m:groupChrPr>
                                  <m:chr m:val="⏟"/>
                                  <m:ctrlPr>
                                    <a:rPr lang="pt-BR" sz="2800" i="1" smtClean="0">
                                      <a:latin typeface="Cambria Math" panose="02040503050406030204" pitchFamily="18" charset="0"/>
                                    </a:rPr>
                                  </m:ctrlPr>
                                </m:groupChrPr>
                                <m:e>
                                  <m:r>
                                    <a:rPr lang="pt-BR" i="1">
                                      <a:latin typeface="Cambria Math" panose="02040503050406030204" pitchFamily="18" charset="0"/>
                                    </a:rPr>
                                    <m:t>𝑥</m:t>
                                  </m:r>
                                  <m:r>
                                    <a:rPr lang="pt-BR" i="1">
                                      <a:latin typeface="Cambria Math" panose="02040503050406030204" pitchFamily="18" charset="0"/>
                                    </a:rPr>
                                    <m:t>(0)+</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(0)</m:t>
                                          </m:r>
                                        </m:e>
                                      </m:d>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𝑥</m:t>
                                      </m:r>
                                    </m:den>
                                  </m:f>
                                </m:e>
                              </m:groupChr>
                            </m:e>
                            <m:lim>
                              <m:r>
                                <a:rPr lang="pt-BR" i="1">
                                  <a:latin typeface="Cambria Math" panose="02040503050406030204" pitchFamily="18" charset="0"/>
                                </a:rPr>
                                <m:t>𝑥</m:t>
                              </m:r>
                              <m:r>
                                <a:rPr lang="pt-BR" i="1">
                                  <a:latin typeface="Cambria Math" panose="02040503050406030204" pitchFamily="18" charset="0"/>
                                </a:rPr>
                                <m:t>(1)</m:t>
                              </m:r>
                              <m:r>
                                <m:rPr>
                                  <m:nor/>
                                </m:rPr>
                                <a:rPr lang="pt-BR" dirty="0"/>
                                <m:t> </m:t>
                              </m:r>
                            </m:lim>
                          </m:limLow>
                        </m:e>
                      </m:d>
                      <m:r>
                        <a:rPr lang="pt-BR" sz="2800" i="1">
                          <a:latin typeface="Cambria Math" panose="02040503050406030204" pitchFamily="18" charset="0"/>
                        </a:rPr>
                        <m:t>&gt;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𝑥</m:t>
                          </m:r>
                          <m:r>
                            <a:rPr lang="pt-BR" sz="2800" i="1">
                              <a:latin typeface="Cambria Math" panose="02040503050406030204" pitchFamily="18" charset="0"/>
                            </a:rPr>
                            <m:t>(0)</m:t>
                          </m:r>
                        </m:e>
                      </m:d>
                      <m:r>
                        <a:rPr lang="pt-BR" sz="2800" b="0" i="1" smtClean="0">
                          <a:latin typeface="Cambria Math" panose="02040503050406030204" pitchFamily="18" charset="0"/>
                        </a:rPr>
                        <m:t>.</m:t>
                      </m:r>
                    </m:oMath>
                  </m:oMathPara>
                </a14:m>
                <a:endParaRPr lang="pt-BR" sz="2800" dirty="0"/>
              </a:p>
            </p:txBody>
          </p:sp>
        </mc:Choice>
        <mc:Fallback>
          <p:sp>
            <p:nvSpPr>
              <p:cNvPr id="3" name="Espaço Reservado para Conteúdo 2">
                <a:extLst>
                  <a:ext uri="{FF2B5EF4-FFF2-40B4-BE49-F238E27FC236}">
                    <a16:creationId xmlns:a16="http://schemas.microsoft.com/office/drawing/2014/main" id="{4504DA9A-414F-A178-1A5D-8A7B60A1D0D6}"/>
                  </a:ext>
                </a:extLst>
              </p:cNvPr>
              <p:cNvSpPr>
                <a:spLocks noGrp="1" noRot="1" noChangeAspect="1" noMove="1" noResize="1" noEditPoints="1" noAdjustHandles="1" noChangeArrowheads="1" noChangeShapeType="1" noTextEdit="1"/>
              </p:cNvSpPr>
              <p:nvPr>
                <p:ph idx="1"/>
              </p:nvPr>
            </p:nvSpPr>
            <p:spPr>
              <a:xfrm>
                <a:off x="5697415" y="1825624"/>
                <a:ext cx="6330462" cy="5032375"/>
              </a:xfrm>
              <a:blipFill>
                <a:blip r:embed="rId3"/>
                <a:stretch>
                  <a:fillRect l="-1734" t="-1937" r="-578"/>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448EB0E5-17EB-0FEE-1292-4DC1D775B056}"/>
              </a:ext>
            </a:extLst>
          </p:cNvPr>
          <p:cNvPicPr>
            <a:picLocks noChangeAspect="1"/>
          </p:cNvPicPr>
          <p:nvPr/>
        </p:nvPicPr>
        <p:blipFill rotWithShape="1">
          <a:blip r:embed="rId4">
            <a:extLst>
              <a:ext uri="{28A0092B-C50C-407E-A947-70E740481C1C}">
                <a14:useLocalDpi xmlns:a14="http://schemas.microsoft.com/office/drawing/2010/main" val="0"/>
              </a:ext>
            </a:extLst>
          </a:blip>
          <a:srcRect l="1330" t="934" r="1845" b="46040"/>
          <a:stretch/>
        </p:blipFill>
        <p:spPr>
          <a:xfrm>
            <a:off x="93784" y="2833634"/>
            <a:ext cx="5440172" cy="2416630"/>
          </a:xfrm>
          <a:prstGeom prst="rect">
            <a:avLst/>
          </a:prstGeom>
        </p:spPr>
      </p:pic>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2FD425F9-09EA-C1A1-0CC9-1850500F6675}"/>
                  </a:ext>
                </a:extLst>
              </p:cNvPr>
              <p:cNvSpPr txBox="1"/>
              <p:nvPr/>
            </p:nvSpPr>
            <p:spPr>
              <a:xfrm>
                <a:off x="2502755" y="5464016"/>
                <a:ext cx="1533036"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i="1" smtClean="0">
                          <a:latin typeface="Cambria Math" panose="02040503050406030204" pitchFamily="18" charset="0"/>
                        </a:rPr>
                        <m:t>(1)</m:t>
                      </m:r>
                      <m:r>
                        <m:rPr>
                          <m:nor/>
                        </m:rPr>
                        <a:rPr lang="pt-BR" sz="1200" dirty="0"/>
                        <m:t> </m:t>
                      </m:r>
                    </m:oMath>
                  </m:oMathPara>
                </a14:m>
                <a:endParaRPr lang="pt-BR" sz="1200" dirty="0"/>
              </a:p>
            </p:txBody>
          </p:sp>
        </mc:Choice>
        <mc:Fallback xmlns="">
          <p:sp>
            <p:nvSpPr>
              <p:cNvPr id="8" name="CaixaDeTexto 7">
                <a:extLst>
                  <a:ext uri="{FF2B5EF4-FFF2-40B4-BE49-F238E27FC236}">
                    <a16:creationId xmlns:a16="http://schemas.microsoft.com/office/drawing/2014/main" id="{2FD425F9-09EA-C1A1-0CC9-1850500F6675}"/>
                  </a:ext>
                </a:extLst>
              </p:cNvPr>
              <p:cNvSpPr txBox="1">
                <a:spLocks noRot="1" noChangeAspect="1" noMove="1" noResize="1" noEditPoints="1" noAdjustHandles="1" noChangeArrowheads="1" noChangeShapeType="1" noTextEdit="1"/>
              </p:cNvSpPr>
              <p:nvPr/>
            </p:nvSpPr>
            <p:spPr>
              <a:xfrm>
                <a:off x="2502755" y="5464016"/>
                <a:ext cx="1533036" cy="276999"/>
              </a:xfrm>
              <a:prstGeom prst="rect">
                <a:avLst/>
              </a:prstGeom>
              <a:blipFill>
                <a:blip r:embed="rId5"/>
                <a:stretch>
                  <a:fillRect b="-6522"/>
                </a:stretch>
              </a:blipFill>
            </p:spPr>
            <p:txBody>
              <a:bodyPr/>
              <a:lstStyle/>
              <a:p>
                <a:r>
                  <a:rPr lang="pt-BR">
                    <a:noFill/>
                  </a:rPr>
                  <a:t> </a:t>
                </a:r>
              </a:p>
            </p:txBody>
          </p:sp>
        </mc:Fallback>
      </mc:AlternateContent>
      <p:sp>
        <p:nvSpPr>
          <p:cNvPr id="9" name="Chave Direita 8">
            <a:extLst>
              <a:ext uri="{FF2B5EF4-FFF2-40B4-BE49-F238E27FC236}">
                <a16:creationId xmlns:a16="http://schemas.microsoft.com/office/drawing/2014/main" id="{28D0A3AB-CE24-88D3-8FB2-F3A708932348}"/>
              </a:ext>
            </a:extLst>
          </p:cNvPr>
          <p:cNvSpPr/>
          <p:nvPr/>
        </p:nvSpPr>
        <p:spPr>
          <a:xfrm rot="5400000">
            <a:off x="3162397" y="4767846"/>
            <a:ext cx="213752" cy="11785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88555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187987-BB17-6DD4-1ACA-2D3A46491196}"/>
              </a:ext>
            </a:extLst>
          </p:cNvPr>
          <p:cNvSpPr>
            <a:spLocks noGrp="1"/>
          </p:cNvSpPr>
          <p:nvPr>
            <p:ph type="title"/>
          </p:nvPr>
        </p:nvSpPr>
        <p:spPr/>
        <p:txBody>
          <a:bodyPr/>
          <a:lstStyle/>
          <a:p>
            <a:r>
              <a:rPr lang="pt-BR" dirty="0"/>
              <a:t>O vetor gradiente indica o caminho para o máximo da função</a:t>
            </a:r>
          </a:p>
        </p:txBody>
      </p:sp>
      <p:sp>
        <p:nvSpPr>
          <p:cNvPr id="3" name="Espaço Reservado para Conteúdo 2">
            <a:extLst>
              <a:ext uri="{FF2B5EF4-FFF2-40B4-BE49-F238E27FC236}">
                <a16:creationId xmlns:a16="http://schemas.microsoft.com/office/drawing/2014/main" id="{B4869462-B4FA-8088-15F6-7769BE0A76CD}"/>
              </a:ext>
            </a:extLst>
          </p:cNvPr>
          <p:cNvSpPr>
            <a:spLocks noGrp="1"/>
          </p:cNvSpPr>
          <p:nvPr>
            <p:ph idx="1"/>
          </p:nvPr>
        </p:nvSpPr>
        <p:spPr>
          <a:xfrm>
            <a:off x="5858190" y="1825624"/>
            <a:ext cx="6169688" cy="5032375"/>
          </a:xfrm>
        </p:spPr>
        <p:txBody>
          <a:bodyPr>
            <a:normAutofit/>
          </a:bodyPr>
          <a:lstStyle/>
          <a:p>
            <a:pPr marL="285750" indent="-285750">
              <a:buFont typeface="Arial" panose="020B0604020202020204" pitchFamily="34" charset="0"/>
              <a:buChar char="•"/>
            </a:pPr>
            <a:r>
              <a:rPr lang="pt-BR" sz="2800" dirty="0"/>
              <a:t>Se, a cada </a:t>
            </a:r>
            <a:r>
              <a:rPr lang="pt-BR" sz="2800" b="1" i="1" dirty="0">
                <a:solidFill>
                  <a:srgbClr val="00B050"/>
                </a:solidFill>
              </a:rPr>
              <a:t>ponto atual</a:t>
            </a:r>
            <a:r>
              <a:rPr lang="pt-BR" sz="2800" dirty="0"/>
              <a:t>, nós calcularmos o vetor gradiente e adicionarmos uma </a:t>
            </a:r>
            <a:r>
              <a:rPr lang="pt-BR" sz="2800" b="1" i="1" dirty="0">
                <a:solidFill>
                  <a:srgbClr val="00B050"/>
                </a:solidFill>
              </a:rPr>
              <a:t>porcentagem</a:t>
            </a:r>
            <a:r>
              <a:rPr lang="pt-BR" sz="2800" dirty="0"/>
              <a:t> dele ao ponto, teremos um </a:t>
            </a:r>
            <a:r>
              <a:rPr lang="pt-BR" sz="2800" b="1" i="1" dirty="0">
                <a:solidFill>
                  <a:srgbClr val="00B050"/>
                </a:solidFill>
              </a:rPr>
              <a:t>novo ponto </a:t>
            </a:r>
            <a:r>
              <a:rPr lang="pt-BR" sz="2800" dirty="0"/>
              <a:t>que leva a um </a:t>
            </a:r>
            <a:r>
              <a:rPr lang="pt-BR" sz="2800" b="1" i="1" dirty="0"/>
              <a:t>valor da função </a:t>
            </a:r>
            <a:r>
              <a:rPr lang="pt-BR" sz="2800" b="1" i="1" dirty="0">
                <a:solidFill>
                  <a:srgbClr val="00B050"/>
                </a:solidFill>
              </a:rPr>
              <a:t>maior do que o valor anterior</a:t>
            </a:r>
            <a:r>
              <a:rPr lang="pt-BR" sz="2800" dirty="0"/>
              <a:t>.</a:t>
            </a:r>
          </a:p>
          <a:p>
            <a:pPr marL="285750" indent="-285750">
              <a:buFont typeface="Arial" panose="020B0604020202020204" pitchFamily="34" charset="0"/>
              <a:buChar char="•"/>
            </a:pPr>
            <a:r>
              <a:rPr lang="pt-BR" sz="2800" dirty="0"/>
              <a:t>Portanto, podemos criar um </a:t>
            </a:r>
            <a:r>
              <a:rPr lang="pt-BR" sz="2800" b="1" i="1" dirty="0">
                <a:solidFill>
                  <a:srgbClr val="7030A0"/>
                </a:solidFill>
              </a:rPr>
              <a:t>procedimento</a:t>
            </a:r>
            <a:r>
              <a:rPr lang="pt-BR" sz="2800" dirty="0"/>
              <a:t> que vá </a:t>
            </a:r>
            <a:r>
              <a:rPr lang="pt-BR" sz="2800" b="1" i="1" dirty="0">
                <a:solidFill>
                  <a:srgbClr val="00B050"/>
                </a:solidFill>
              </a:rPr>
              <a:t>iterativamente</a:t>
            </a:r>
            <a:r>
              <a:rPr lang="pt-BR" sz="2800" dirty="0"/>
              <a:t> </a:t>
            </a:r>
            <a:r>
              <a:rPr lang="pt-BR" sz="2800" b="1" i="1" dirty="0">
                <a:solidFill>
                  <a:srgbClr val="00B050"/>
                </a:solidFill>
              </a:rPr>
              <a:t>caminhando</a:t>
            </a:r>
            <a:r>
              <a:rPr lang="pt-BR" sz="2800" dirty="0"/>
              <a:t> em </a:t>
            </a:r>
            <a:r>
              <a:rPr lang="pt-BR" sz="2800" b="1" i="1" dirty="0">
                <a:solidFill>
                  <a:srgbClr val="00B050"/>
                </a:solidFill>
              </a:rPr>
              <a:t>direção ao </a:t>
            </a:r>
            <a:r>
              <a:rPr lang="pt-BR" sz="2800" b="1" i="1" dirty="0">
                <a:solidFill>
                  <a:srgbClr val="7030A0"/>
                </a:solidFill>
              </a:rPr>
              <a:t>ponto de máximo</a:t>
            </a:r>
            <a:r>
              <a:rPr lang="pt-BR" sz="2800" b="1" i="1" dirty="0">
                <a:solidFill>
                  <a:srgbClr val="00B050"/>
                </a:solidFill>
              </a:rPr>
              <a:t> da função</a:t>
            </a:r>
            <a:r>
              <a:rPr lang="pt-BR" sz="2800" dirty="0"/>
              <a:t>.</a:t>
            </a:r>
          </a:p>
          <a:p>
            <a:pPr marL="285750" indent="-285750">
              <a:buFont typeface="Arial" panose="020B0604020202020204" pitchFamily="34" charset="0"/>
              <a:buChar char="•"/>
            </a:pPr>
            <a:r>
              <a:rPr lang="pt-BR" dirty="0"/>
              <a:t>Vamos entender como isso pode ser feito.</a:t>
            </a:r>
            <a:endParaRPr lang="pt-BR" sz="2800" dirty="0"/>
          </a:p>
        </p:txBody>
      </p:sp>
      <p:pic>
        <p:nvPicPr>
          <p:cNvPr id="4" name="Imagem 3">
            <a:extLst>
              <a:ext uri="{FF2B5EF4-FFF2-40B4-BE49-F238E27FC236}">
                <a16:creationId xmlns:a16="http://schemas.microsoft.com/office/drawing/2014/main" id="{4F8F49E5-44B2-EA7D-D422-2E49B73391D5}"/>
              </a:ext>
            </a:extLst>
          </p:cNvPr>
          <p:cNvPicPr>
            <a:picLocks noChangeAspect="1"/>
          </p:cNvPicPr>
          <p:nvPr/>
        </p:nvPicPr>
        <p:blipFill rotWithShape="1">
          <a:blip r:embed="rId3">
            <a:extLst>
              <a:ext uri="{28A0092B-C50C-407E-A947-70E740481C1C}">
                <a14:useLocalDpi xmlns:a14="http://schemas.microsoft.com/office/drawing/2010/main" val="0"/>
              </a:ext>
            </a:extLst>
          </a:blip>
          <a:srcRect l="1330" t="934" r="1845" b="46040"/>
          <a:stretch/>
        </p:blipFill>
        <p:spPr>
          <a:xfrm>
            <a:off x="164123" y="2662812"/>
            <a:ext cx="5440172" cy="2416630"/>
          </a:xfrm>
          <a:prstGeom prst="rect">
            <a:avLst/>
          </a:prstGeom>
        </p:spPr>
      </p:pic>
    </p:spTree>
    <p:extLst>
      <p:ext uri="{BB962C8B-B14F-4D97-AF65-F5344CB8AC3E}">
        <p14:creationId xmlns:p14="http://schemas.microsoft.com/office/powerpoint/2010/main" val="3163059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21276</TotalTime>
  <Words>8692</Words>
  <Application>Microsoft Office PowerPoint</Application>
  <PresentationFormat>Widescreen</PresentationFormat>
  <Paragraphs>655</Paragraphs>
  <Slides>52</Slides>
  <Notes>26</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52</vt:i4>
      </vt:variant>
    </vt:vector>
  </HeadingPairs>
  <TitlesOfParts>
    <vt:vector size="60" baseType="lpstr">
      <vt:lpstr>Arial</vt:lpstr>
      <vt:lpstr>Calibri</vt:lpstr>
      <vt:lpstr>Calibri Light</vt:lpstr>
      <vt:lpstr>Cambria Math</vt:lpstr>
      <vt:lpstr>Georgia</vt:lpstr>
      <vt:lpstr>Söhne</vt:lpstr>
      <vt:lpstr>Wingdings</vt:lpstr>
      <vt:lpstr>Office Theme</vt:lpstr>
      <vt:lpstr>T319 - Introdução ao Aprendizado de Máquina: Regressão Linear (Parte II)</vt:lpstr>
      <vt:lpstr>Recapitulando</vt:lpstr>
      <vt:lpstr>Vetor gradiente</vt:lpstr>
      <vt:lpstr>Vetor gradiente</vt:lpstr>
      <vt:lpstr>Vetor gradiente</vt:lpstr>
      <vt:lpstr>Vetor gradiente</vt:lpstr>
      <vt:lpstr>O vetor gradiente indica o caminho para o máximo da função</vt:lpstr>
      <vt:lpstr>O vetor gradiente indica o caminho para o máximo da função</vt:lpstr>
      <vt:lpstr>O vetor gradiente indica o caminho para o máximo da função</vt:lpstr>
      <vt:lpstr>Algoritmo do gradiente ascendente</vt:lpstr>
      <vt:lpstr>Algoritmo do gradiente ascendente</vt:lpstr>
      <vt:lpstr>Algoritmo do gradiente ascendente</vt:lpstr>
      <vt:lpstr>Apresentação do PowerPoint</vt:lpstr>
      <vt:lpstr>Algoritmo do gradiente descendente</vt:lpstr>
      <vt:lpstr>Algoritmo do gradiente descendente</vt:lpstr>
      <vt:lpstr>Algoritmo do gradiente descendente</vt:lpstr>
      <vt:lpstr>Observação</vt:lpstr>
      <vt:lpstr>Apresentação do PowerPoint</vt:lpstr>
      <vt:lpstr>Características do gradiente descendente</vt:lpstr>
      <vt:lpstr>Apresentação do PowerPoint</vt:lpstr>
      <vt:lpstr>O algoritmo do gradiente do descendente</vt:lpstr>
      <vt:lpstr>Calculando o vetor gradiente</vt:lpstr>
      <vt:lpstr>Calculando o vetor gradiente</vt:lpstr>
      <vt:lpstr>Atualizando os pesos</vt:lpstr>
      <vt:lpstr>Versões do gradiente descendente</vt:lpstr>
      <vt:lpstr>Gradiente descendente em batelada</vt:lpstr>
      <vt:lpstr>Características do GD em batelada</vt:lpstr>
      <vt:lpstr>Gradiente descendente estocástico</vt:lpstr>
      <vt:lpstr>Características do GD estocástico</vt:lpstr>
      <vt:lpstr>Gradiente descendente em mini-lotes</vt:lpstr>
      <vt:lpstr>Características do GD em mini-lotes</vt:lpstr>
      <vt:lpstr>Tarefas</vt:lpstr>
      <vt:lpstr>Apresentação do PowerPoint</vt:lpstr>
      <vt:lpstr>Apresentação do PowerPoint</vt:lpstr>
      <vt:lpstr>Apresentação do PowerPoint</vt:lpstr>
      <vt:lpstr>Cálculo do vetor gradiente</vt:lpstr>
      <vt:lpstr>Cálculo do vetor gradiente</vt:lpstr>
      <vt:lpstr>Cálculo do vetor gradiente</vt:lpstr>
      <vt:lpstr>Cálculo do vetor gradiente</vt:lpstr>
      <vt:lpstr>Cálculo do vetor gradiente</vt:lpstr>
      <vt:lpstr>Cálculo do vetor gradiente</vt:lpstr>
      <vt:lpstr>Cálculo do vetor gradiente</vt:lpstr>
      <vt:lpstr>Equação de atualização dos pesos</vt:lpstr>
      <vt:lpstr>Equação de atualização dos pesos</vt:lpstr>
      <vt:lpstr>Apresentação do PowerPoint</vt:lpstr>
      <vt:lpstr>Cálculo do vetor gradiente</vt:lpstr>
      <vt:lpstr>Cálculo do vetor gradiente</vt:lpstr>
      <vt:lpstr>FIGURAS</vt:lpstr>
      <vt:lpstr>Apresentação do PowerPoint</vt:lpstr>
      <vt:lpstr>Apresentação do PowerPoint</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2381</cp:revision>
  <dcterms:created xsi:type="dcterms:W3CDTF">2020-02-17T11:18:32Z</dcterms:created>
  <dcterms:modified xsi:type="dcterms:W3CDTF">2023-09-15T14:34:42Z</dcterms:modified>
</cp:coreProperties>
</file>