
<file path=[Content_Types].xml><?xml version="1.0" encoding="utf-8"?>
<Types xmlns="http://schemas.openxmlformats.org/package/2006/content-types">
  <Default Extension="png" ContentType="image/png"/>
  <Default Extension="jpeg" ContentType="image/jpeg"/>
  <Default Extension="emf" ContentType="image/x-emf"/>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revisionInfo.xml" ContentType="application/vnd.ms-powerpoint.revisioninfo+xml"/>
  <Override PartName="/ppt/changesInfos/changesInfo1.xml" ContentType="application/vnd.ms-powerpoint.changesinfo+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0"/>
  </p:notesMasterIdLst>
  <p:sldIdLst>
    <p:sldId id="259" r:id="rId2"/>
    <p:sldId id="463" r:id="rId3"/>
    <p:sldId id="298" r:id="rId4"/>
    <p:sldId id="333" r:id="rId5"/>
    <p:sldId id="334" r:id="rId6"/>
    <p:sldId id="398" r:id="rId7"/>
    <p:sldId id="286" r:id="rId8"/>
    <p:sldId id="268" r:id="rId9"/>
    <p:sldId id="336" r:id="rId10"/>
    <p:sldId id="428" r:id="rId11"/>
    <p:sldId id="335" r:id="rId12"/>
    <p:sldId id="441" r:id="rId13"/>
    <p:sldId id="317" r:id="rId14"/>
    <p:sldId id="332" r:id="rId15"/>
    <p:sldId id="299" r:id="rId16"/>
    <p:sldId id="295" r:id="rId17"/>
    <p:sldId id="396" r:id="rId18"/>
    <p:sldId id="421" r:id="rId19"/>
  </p:sldIdLst>
  <p:sldSz cx="12192000" cy="6858000"/>
  <p:notesSz cx="6858000" cy="9144000"/>
  <p:defaultText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20CAF96C-3A3A-4667-836E-5D2043E55A0D}" v="89" dt="2020-02-17T16:29:36.671"/>
    <p1510:client id="{328F8323-A8B4-4BB5-8B29-141FF986EA24}" v="11" dt="2020-04-06T19:56:50.842"/>
    <p1510:client id="{58D05219-7C7B-4B91-A7AF-DC0AF21441D4}" v="8" dt="2020-03-15T18:19:04.037"/>
    <p1510:client id="{62FC7D01-7DC2-4ECC-8EE4-941CF425DBEE}" v="272" dt="2020-04-04T01:47:57.654"/>
    <p1510:client id="{7B93843C-DFF4-4B6D-9934-AB8C4C568E2D}" v="86" dt="2020-03-14T00:29:41.866"/>
    <p1510:client id="{B7CA8C48-7DAD-40D1-BA98-01463637147D}" v="67" dt="2020-03-14T21:04:21.668"/>
    <p1510:client id="{BAE3137E-5ED2-488F-90AA-67C3B75162E2}" v="4" dt="2020-04-06T18:41:56.77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8464" autoAdjust="0"/>
    <p:restoredTop sz="94075" autoAdjust="0"/>
  </p:normalViewPr>
  <p:slideViewPr>
    <p:cSldViewPr snapToGrid="0">
      <p:cViewPr>
        <p:scale>
          <a:sx n="75" d="100"/>
          <a:sy n="75" d="100"/>
        </p:scale>
        <p:origin x="384" y="54"/>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117" Type="http://schemas.microsoft.com/office/2015/10/relationships/revisionInfo" Target="revisionInfo.xml"/><Relationship Id="rId3" Type="http://schemas.openxmlformats.org/officeDocument/2006/relationships/slide" Target="slides/slide2.xml"/><Relationship Id="rId21" Type="http://schemas.openxmlformats.org/officeDocument/2006/relationships/presProps" Target="pres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116" Type="http://schemas.microsoft.com/office/2016/11/relationships/changesInfo" Target="changesInfos/changesInfo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tableStyles" Target="tableStyle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theme" Target="theme/theme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viewProps" Target="viewProps.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Felipe Augusto Pereira de Figueiredo" userId="e1771b70d906f94b" providerId="Windows Live" clId="Web-{B7CA8C48-7DAD-40D1-BA98-01463637147D}"/>
    <pc:docChg chg="modSld">
      <pc:chgData name="Felipe Augusto Pereira de Figueiredo" userId="e1771b70d906f94b" providerId="Windows Live" clId="Web-{B7CA8C48-7DAD-40D1-BA98-01463637147D}" dt="2020-03-14T21:04:21.668" v="66" actId="20577"/>
      <pc:docMkLst>
        <pc:docMk/>
      </pc:docMkLst>
      <pc:sldChg chg="modSp">
        <pc:chgData name="Felipe Augusto Pereira de Figueiredo" userId="e1771b70d906f94b" providerId="Windows Live" clId="Web-{B7CA8C48-7DAD-40D1-BA98-01463637147D}" dt="2020-03-14T21:04:21.668" v="65" actId="20577"/>
        <pc:sldMkLst>
          <pc:docMk/>
          <pc:sldMk cId="63867976" sldId="310"/>
        </pc:sldMkLst>
        <pc:spChg chg="mod">
          <ac:chgData name="Felipe Augusto Pereira de Figueiredo" userId="e1771b70d906f94b" providerId="Windows Live" clId="Web-{B7CA8C48-7DAD-40D1-BA98-01463637147D}" dt="2020-03-14T21:04:21.668" v="65" actId="20577"/>
          <ac:spMkLst>
            <pc:docMk/>
            <pc:sldMk cId="63867976" sldId="310"/>
            <ac:spMk id="3" creationId="{00000000-0000-0000-0000-000000000000}"/>
          </ac:spMkLst>
        </pc:spChg>
      </pc:sldChg>
    </pc:docChg>
  </pc:docChgLst>
  <pc:docChgLst>
    <pc:chgData name="Felipe Augusto Pereira de Figueiredo" userId="e1771b70d906f94b" providerId="Windows Live" clId="Web-{BAE3137E-5ED2-488F-90AA-67C3B75162E2}"/>
    <pc:docChg chg="delSld">
      <pc:chgData name="Felipe Augusto Pereira de Figueiredo" userId="e1771b70d906f94b" providerId="Windows Live" clId="Web-{BAE3137E-5ED2-488F-90AA-67C3B75162E2}" dt="2020-04-06T18:41:56.776" v="3"/>
      <pc:docMkLst>
        <pc:docMk/>
      </pc:docMkLst>
      <pc:sldChg chg="del">
        <pc:chgData name="Felipe Augusto Pereira de Figueiredo" userId="e1771b70d906f94b" providerId="Windows Live" clId="Web-{BAE3137E-5ED2-488F-90AA-67C3B75162E2}" dt="2020-04-06T18:41:36.120" v="0"/>
        <pc:sldMkLst>
          <pc:docMk/>
          <pc:sldMk cId="2987778591" sldId="361"/>
        </pc:sldMkLst>
      </pc:sldChg>
      <pc:sldChg chg="del">
        <pc:chgData name="Felipe Augusto Pereira de Figueiredo" userId="e1771b70d906f94b" providerId="Windows Live" clId="Web-{BAE3137E-5ED2-488F-90AA-67C3B75162E2}" dt="2020-04-06T18:41:56.698" v="2"/>
        <pc:sldMkLst>
          <pc:docMk/>
          <pc:sldMk cId="1383714521" sldId="385"/>
        </pc:sldMkLst>
      </pc:sldChg>
      <pc:sldChg chg="del">
        <pc:chgData name="Felipe Augusto Pereira de Figueiredo" userId="e1771b70d906f94b" providerId="Windows Live" clId="Web-{BAE3137E-5ED2-488F-90AA-67C3B75162E2}" dt="2020-04-06T18:41:56.776" v="3"/>
        <pc:sldMkLst>
          <pc:docMk/>
          <pc:sldMk cId="1326828379" sldId="386"/>
        </pc:sldMkLst>
      </pc:sldChg>
      <pc:sldChg chg="del">
        <pc:chgData name="Felipe Augusto Pereira de Figueiredo" userId="e1771b70d906f94b" providerId="Windows Live" clId="Web-{BAE3137E-5ED2-488F-90AA-67C3B75162E2}" dt="2020-04-06T18:41:48.901" v="1"/>
        <pc:sldMkLst>
          <pc:docMk/>
          <pc:sldMk cId="2260281898" sldId="387"/>
        </pc:sldMkLst>
      </pc:sldChg>
    </pc:docChg>
  </pc:docChgLst>
  <pc:docChgLst>
    <pc:chgData name="Felipe Augusto Pereira de Figueiredo" userId="e1771b70d906f94b" providerId="Windows Live" clId="Web-{20CAF96C-3A3A-4667-836E-5D2043E55A0D}"/>
    <pc:docChg chg="addSld modSld">
      <pc:chgData name="Felipe Augusto Pereira de Figueiredo" userId="e1771b70d906f94b" providerId="Windows Live" clId="Web-{20CAF96C-3A3A-4667-836E-5D2043E55A0D}" dt="2020-02-17T16:29:36.671" v="85"/>
      <pc:docMkLst>
        <pc:docMk/>
      </pc:docMkLst>
      <pc:sldChg chg="delSp modSp">
        <pc:chgData name="Felipe Augusto Pereira de Figueiredo" userId="e1771b70d906f94b" providerId="Windows Live" clId="Web-{20CAF96C-3A3A-4667-836E-5D2043E55A0D}" dt="2020-02-17T16:28:56.981" v="84"/>
        <pc:sldMkLst>
          <pc:docMk/>
          <pc:sldMk cId="2105159769" sldId="256"/>
        </pc:sldMkLst>
        <pc:spChg chg="mod">
          <ac:chgData name="Felipe Augusto Pereira de Figueiredo" userId="e1771b70d906f94b" providerId="Windows Live" clId="Web-{20CAF96C-3A3A-4667-836E-5D2043E55A0D}" dt="2020-02-17T16:28:51.715" v="81" actId="20577"/>
          <ac:spMkLst>
            <pc:docMk/>
            <pc:sldMk cId="2105159769" sldId="256"/>
            <ac:spMk id="2" creationId="{00000000-0000-0000-0000-000000000000}"/>
          </ac:spMkLst>
        </pc:spChg>
        <pc:spChg chg="del mod">
          <ac:chgData name="Felipe Augusto Pereira de Figueiredo" userId="e1771b70d906f94b" providerId="Windows Live" clId="Web-{20CAF96C-3A3A-4667-836E-5D2043E55A0D}" dt="2020-02-17T16:28:56.981" v="84"/>
          <ac:spMkLst>
            <pc:docMk/>
            <pc:sldMk cId="2105159769" sldId="256"/>
            <ac:spMk id="3" creationId="{00000000-0000-0000-0000-000000000000}"/>
          </ac:spMkLst>
        </pc:spChg>
      </pc:sldChg>
      <pc:sldChg chg="new">
        <pc:chgData name="Felipe Augusto Pereira de Figueiredo" userId="e1771b70d906f94b" providerId="Windows Live" clId="Web-{20CAF96C-3A3A-4667-836E-5D2043E55A0D}" dt="2020-02-17T16:29:36.671" v="85"/>
        <pc:sldMkLst>
          <pc:docMk/>
          <pc:sldMk cId="2437199265" sldId="257"/>
        </pc:sldMkLst>
      </pc:sldChg>
    </pc:docChg>
  </pc:docChgLst>
  <pc:docChgLst>
    <pc:chgData name="Felipe Augusto Pereira de Figueiredo" userId="e1771b70d906f94b" providerId="Windows Live" clId="Web-{08E38356-0DC9-4DD7-A6CF-E66A8B5B2F0A}"/>
    <pc:docChg chg="modSld">
      <pc:chgData name="Felipe Augusto Pereira de Figueiredo" userId="e1771b70d906f94b" providerId="Windows Live" clId="Web-{08E38356-0DC9-4DD7-A6CF-E66A8B5B2F0A}" dt="2020-03-18T17:39:02.661" v="87"/>
      <pc:docMkLst>
        <pc:docMk/>
      </pc:docMkLst>
      <pc:sldChg chg="modNotes">
        <pc:chgData name="Felipe Augusto Pereira de Figueiredo" userId="e1771b70d906f94b" providerId="Windows Live" clId="Web-{08E38356-0DC9-4DD7-A6CF-E66A8B5B2F0A}" dt="2020-03-18T17:39:02.661" v="87"/>
        <pc:sldMkLst>
          <pc:docMk/>
          <pc:sldMk cId="1706263506" sldId="312"/>
        </pc:sldMkLst>
      </pc:sldChg>
    </pc:docChg>
  </pc:docChgLst>
  <pc:docChgLst>
    <pc:chgData name="Felipe Augusto Pereira de Figueiredo" userId="e1771b70d906f94b" providerId="Windows Live" clId="Web-{7B93843C-DFF4-4B6D-9934-AB8C4C568E2D}"/>
    <pc:docChg chg="modSld">
      <pc:chgData name="Felipe Augusto Pereira de Figueiredo" userId="e1771b70d906f94b" providerId="Windows Live" clId="Web-{7B93843C-DFF4-4B6D-9934-AB8C4C568E2D}" dt="2020-03-14T00:29:41.866" v="84" actId="20577"/>
      <pc:docMkLst>
        <pc:docMk/>
      </pc:docMkLst>
      <pc:sldChg chg="modSp">
        <pc:chgData name="Felipe Augusto Pereira de Figueiredo" userId="e1771b70d906f94b" providerId="Windows Live" clId="Web-{7B93843C-DFF4-4B6D-9934-AB8C4C568E2D}" dt="2020-03-14T00:29:41.866" v="83" actId="20577"/>
        <pc:sldMkLst>
          <pc:docMk/>
          <pc:sldMk cId="63867976" sldId="310"/>
        </pc:sldMkLst>
        <pc:spChg chg="mod">
          <ac:chgData name="Felipe Augusto Pereira de Figueiredo" userId="e1771b70d906f94b" providerId="Windows Live" clId="Web-{7B93843C-DFF4-4B6D-9934-AB8C4C568E2D}" dt="2020-03-14T00:29:41.866" v="83" actId="20577"/>
          <ac:spMkLst>
            <pc:docMk/>
            <pc:sldMk cId="63867976" sldId="310"/>
            <ac:spMk id="2" creationId="{00000000-0000-0000-0000-000000000000}"/>
          </ac:spMkLst>
        </pc:spChg>
        <pc:spChg chg="mod">
          <ac:chgData name="Felipe Augusto Pereira de Figueiredo" userId="e1771b70d906f94b" providerId="Windows Live" clId="Web-{7B93843C-DFF4-4B6D-9934-AB8C4C568E2D}" dt="2020-03-14T00:29:05.036" v="71" actId="20577"/>
          <ac:spMkLst>
            <pc:docMk/>
            <pc:sldMk cId="63867976" sldId="310"/>
            <ac:spMk id="3" creationId="{00000000-0000-0000-0000-000000000000}"/>
          </ac:spMkLst>
        </pc:spChg>
      </pc:sldChg>
    </pc:docChg>
  </pc:docChgLst>
  <pc:docChgLst>
    <pc:chgData name="Felipe Augusto Pereira de Figueiredo" userId="e1771b70d906f94b" providerId="Windows Live" clId="Web-{62FC7D01-7DC2-4ECC-8EE4-941CF425DBEE}"/>
    <pc:docChg chg="addSld delSld modSld">
      <pc:chgData name="Felipe Augusto Pereira de Figueiredo" userId="e1771b70d906f94b" providerId="Windows Live" clId="Web-{62FC7D01-7DC2-4ECC-8EE4-941CF425DBEE}" dt="2020-04-04T01:47:57.654" v="273" actId="1076"/>
      <pc:docMkLst>
        <pc:docMk/>
      </pc:docMkLst>
      <pc:sldChg chg="del">
        <pc:chgData name="Felipe Augusto Pereira de Figueiredo" userId="e1771b70d906f94b" providerId="Windows Live" clId="Web-{62FC7D01-7DC2-4ECC-8EE4-941CF425DBEE}" dt="2020-04-04T01:13:21.236" v="1"/>
        <pc:sldMkLst>
          <pc:docMk/>
          <pc:sldMk cId="883606865" sldId="300"/>
        </pc:sldMkLst>
      </pc:sldChg>
      <pc:sldChg chg="addSp modSp">
        <pc:chgData name="Felipe Augusto Pereira de Figueiredo" userId="e1771b70d906f94b" providerId="Windows Live" clId="Web-{62FC7D01-7DC2-4ECC-8EE4-941CF425DBEE}" dt="2020-04-04T01:47:57.654" v="273" actId="1076"/>
        <pc:sldMkLst>
          <pc:docMk/>
          <pc:sldMk cId="1037579582" sldId="332"/>
        </pc:sldMkLst>
        <pc:picChg chg="add mod">
          <ac:chgData name="Felipe Augusto Pereira de Figueiredo" userId="e1771b70d906f94b" providerId="Windows Live" clId="Web-{62FC7D01-7DC2-4ECC-8EE4-941CF425DBEE}" dt="2020-04-04T01:47:57.654" v="273" actId="1076"/>
          <ac:picMkLst>
            <pc:docMk/>
            <pc:sldMk cId="1037579582" sldId="332"/>
            <ac:picMk id="3" creationId="{2A0DF154-7178-4F01-A59C-CD7D1EB3AD92}"/>
          </ac:picMkLst>
        </pc:picChg>
      </pc:sldChg>
      <pc:sldChg chg="modSp">
        <pc:chgData name="Felipe Augusto Pereira de Figueiredo" userId="e1771b70d906f94b" providerId="Windows Live" clId="Web-{62FC7D01-7DC2-4ECC-8EE4-941CF425DBEE}" dt="2020-04-04T01:25:24.877" v="195" actId="20577"/>
        <pc:sldMkLst>
          <pc:docMk/>
          <pc:sldMk cId="2987778591" sldId="361"/>
        </pc:sldMkLst>
        <pc:spChg chg="mod">
          <ac:chgData name="Felipe Augusto Pereira de Figueiredo" userId="e1771b70d906f94b" providerId="Windows Live" clId="Web-{62FC7D01-7DC2-4ECC-8EE4-941CF425DBEE}" dt="2020-04-04T01:25:24.877" v="195" actId="20577"/>
          <ac:spMkLst>
            <pc:docMk/>
            <pc:sldMk cId="2987778591" sldId="361"/>
            <ac:spMk id="3" creationId="{00000000-0000-0000-0000-000000000000}"/>
          </ac:spMkLst>
        </pc:spChg>
      </pc:sldChg>
      <pc:sldChg chg="modSp modNotes">
        <pc:chgData name="Felipe Augusto Pereira de Figueiredo" userId="e1771b70d906f94b" providerId="Windows Live" clId="Web-{62FC7D01-7DC2-4ECC-8EE4-941CF425DBEE}" dt="2020-04-04T01:22:38.663" v="142" actId="14100"/>
        <pc:sldMkLst>
          <pc:docMk/>
          <pc:sldMk cId="3813385247" sldId="378"/>
        </pc:sldMkLst>
        <pc:spChg chg="mod">
          <ac:chgData name="Felipe Augusto Pereira de Figueiredo" userId="e1771b70d906f94b" providerId="Windows Live" clId="Web-{62FC7D01-7DC2-4ECC-8EE4-941CF425DBEE}" dt="2020-04-04T01:22:38.663" v="142" actId="14100"/>
          <ac:spMkLst>
            <pc:docMk/>
            <pc:sldMk cId="3813385247" sldId="378"/>
            <ac:spMk id="3" creationId="{00000000-0000-0000-0000-000000000000}"/>
          </ac:spMkLst>
        </pc:spChg>
      </pc:sldChg>
      <pc:sldChg chg="del">
        <pc:chgData name="Felipe Augusto Pereira de Figueiredo" userId="e1771b70d906f94b" providerId="Windows Live" clId="Web-{62FC7D01-7DC2-4ECC-8EE4-941CF425DBEE}" dt="2020-04-04T01:24:50.391" v="175"/>
        <pc:sldMkLst>
          <pc:docMk/>
          <pc:sldMk cId="2636909579" sldId="379"/>
        </pc:sldMkLst>
      </pc:sldChg>
      <pc:sldChg chg="del">
        <pc:chgData name="Felipe Augusto Pereira de Figueiredo" userId="e1771b70d906f94b" providerId="Windows Live" clId="Web-{62FC7D01-7DC2-4ECC-8EE4-941CF425DBEE}" dt="2020-04-04T01:24:50.406" v="176"/>
        <pc:sldMkLst>
          <pc:docMk/>
          <pc:sldMk cId="3307251767" sldId="380"/>
        </pc:sldMkLst>
      </pc:sldChg>
      <pc:sldChg chg="del">
        <pc:chgData name="Felipe Augusto Pereira de Figueiredo" userId="e1771b70d906f94b" providerId="Windows Live" clId="Web-{62FC7D01-7DC2-4ECC-8EE4-941CF425DBEE}" dt="2020-04-04T01:28:01.669" v="197"/>
        <pc:sldMkLst>
          <pc:docMk/>
          <pc:sldMk cId="1498450978" sldId="381"/>
        </pc:sldMkLst>
      </pc:sldChg>
      <pc:sldChg chg="add replId">
        <pc:chgData name="Felipe Augusto Pereira de Figueiredo" userId="e1771b70d906f94b" providerId="Windows Live" clId="Web-{62FC7D01-7DC2-4ECC-8EE4-941CF425DBEE}" dt="2020-04-04T01:13:12.219" v="0"/>
        <pc:sldMkLst>
          <pc:docMk/>
          <pc:sldMk cId="1168747188" sldId="398"/>
        </pc:sldMkLst>
      </pc:sldChg>
      <pc:sldChg chg="modSp new modNotes">
        <pc:chgData name="Felipe Augusto Pereira de Figueiredo" userId="e1771b70d906f94b" providerId="Windows Live" clId="Web-{62FC7D01-7DC2-4ECC-8EE4-941CF425DBEE}" dt="2020-04-04T01:33:54.380" v="268" actId="20577"/>
        <pc:sldMkLst>
          <pc:docMk/>
          <pc:sldMk cId="2414479644" sldId="399"/>
        </pc:sldMkLst>
        <pc:spChg chg="mod">
          <ac:chgData name="Felipe Augusto Pereira de Figueiredo" userId="e1771b70d906f94b" providerId="Windows Live" clId="Web-{62FC7D01-7DC2-4ECC-8EE4-941CF425DBEE}" dt="2020-04-04T01:19:47.214" v="68" actId="20577"/>
          <ac:spMkLst>
            <pc:docMk/>
            <pc:sldMk cId="2414479644" sldId="399"/>
            <ac:spMk id="2" creationId="{F4227E34-0D58-4F7C-A44C-874904CC31AB}"/>
          </ac:spMkLst>
        </pc:spChg>
        <pc:spChg chg="mod">
          <ac:chgData name="Felipe Augusto Pereira de Figueiredo" userId="e1771b70d906f94b" providerId="Windows Live" clId="Web-{62FC7D01-7DC2-4ECC-8EE4-941CF425DBEE}" dt="2020-04-04T01:33:54.380" v="268" actId="20577"/>
          <ac:spMkLst>
            <pc:docMk/>
            <pc:sldMk cId="2414479644" sldId="399"/>
            <ac:spMk id="3" creationId="{96005A71-5862-4C74-B1AF-2AAB990B557F}"/>
          </ac:spMkLst>
        </pc:spChg>
      </pc:sldChg>
    </pc:docChg>
  </pc:docChgLst>
  <pc:docChgLst>
    <pc:chgData name="Felipe Augusto Pereira de Figueiredo" userId="e1771b70d906f94b" providerId="Windows Live" clId="Web-{58D05219-7C7B-4B91-A7AF-DC0AF21441D4}"/>
    <pc:docChg chg="modSld">
      <pc:chgData name="Felipe Augusto Pereira de Figueiredo" userId="e1771b70d906f94b" providerId="Windows Live" clId="Web-{58D05219-7C7B-4B91-A7AF-DC0AF21441D4}" dt="2020-03-15T18:19:02.459" v="6" actId="20577"/>
      <pc:docMkLst>
        <pc:docMk/>
      </pc:docMkLst>
      <pc:sldChg chg="modSp">
        <pc:chgData name="Felipe Augusto Pereira de Figueiredo" userId="e1771b70d906f94b" providerId="Windows Live" clId="Web-{58D05219-7C7B-4B91-A7AF-DC0AF21441D4}" dt="2020-03-15T18:18:57.443" v="4" actId="20577"/>
        <pc:sldMkLst>
          <pc:docMk/>
          <pc:sldMk cId="63867976" sldId="310"/>
        </pc:sldMkLst>
        <pc:spChg chg="mod">
          <ac:chgData name="Felipe Augusto Pereira de Figueiredo" userId="e1771b70d906f94b" providerId="Windows Live" clId="Web-{58D05219-7C7B-4B91-A7AF-DC0AF21441D4}" dt="2020-03-15T18:18:57.443" v="4" actId="20577"/>
          <ac:spMkLst>
            <pc:docMk/>
            <pc:sldMk cId="63867976" sldId="310"/>
            <ac:spMk id="3" creationId="{00000000-0000-0000-0000-000000000000}"/>
          </ac:spMkLst>
        </pc:spChg>
      </pc:sldChg>
    </pc:docChg>
  </pc:docChgLst>
  <pc:docChgLst>
    <pc:chgData name="Felipe Augusto Pereira de Figueiredo" userId="e1771b70d906f94b" providerId="Windows Live" clId="Web-{328F8323-A8B4-4BB5-8B29-141FF986EA24}"/>
    <pc:docChg chg="modSld">
      <pc:chgData name="Felipe Augusto Pereira de Figueiredo" userId="e1771b70d906f94b" providerId="Windows Live" clId="Web-{328F8323-A8B4-4BB5-8B29-141FF986EA24}" dt="2020-04-06T19:56:50.780" v="9" actId="20577"/>
      <pc:docMkLst>
        <pc:docMk/>
      </pc:docMkLst>
      <pc:sldChg chg="modSp">
        <pc:chgData name="Felipe Augusto Pereira de Figueiredo" userId="e1771b70d906f94b" providerId="Windows Live" clId="Web-{328F8323-A8B4-4BB5-8B29-141FF986EA24}" dt="2020-04-06T19:56:50.780" v="8" actId="20577"/>
        <pc:sldMkLst>
          <pc:docMk/>
          <pc:sldMk cId="4289465553" sldId="388"/>
        </pc:sldMkLst>
        <pc:spChg chg="mod">
          <ac:chgData name="Felipe Augusto Pereira de Figueiredo" userId="e1771b70d906f94b" providerId="Windows Live" clId="Web-{328F8323-A8B4-4BB5-8B29-141FF986EA24}" dt="2020-04-06T19:56:50.780" v="8" actId="20577"/>
          <ac:spMkLst>
            <pc:docMk/>
            <pc:sldMk cId="4289465553" sldId="388"/>
            <ac:spMk id="3" creationId="{00000000-0000-0000-0000-000000000000}"/>
          </ac:spMkLst>
        </pc:spChg>
      </pc:sld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nl-BE"/>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DAF0AF11-6A8A-4E64-94F5-26D4FBA2A01D}" type="datetimeFigureOut">
              <a:rPr lang="nl-BE" smtClean="0"/>
              <a:t>14/05/2021</a:t>
            </a:fld>
            <a:endParaRPr lang="nl-BE"/>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nl-BE"/>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nl-BE"/>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A8B99DF-01BC-492A-8CEF-4FD88D18DD9D}" type="slidenum">
              <a:rPr lang="nl-BE" smtClean="0"/>
              <a:t>‹#›</a:t>
            </a:fld>
            <a:endParaRPr lang="nl-BE"/>
          </a:p>
        </p:txBody>
      </p:sp>
    </p:spTree>
    <p:extLst>
      <p:ext uri="{BB962C8B-B14F-4D97-AF65-F5344CB8AC3E}">
        <p14:creationId xmlns:p14="http://schemas.microsoft.com/office/powerpoint/2010/main" val="1580594427"/>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Espaço Reservado para Imagem de Slide 1"/>
          <p:cNvSpPr>
            <a:spLocks noGrp="1" noRot="1" noChangeAspect="1"/>
          </p:cNvSpPr>
          <p:nvPr>
            <p:ph type="sldImg"/>
          </p:nvPr>
        </p:nvSpPr>
        <p:spPr/>
      </p:sp>
      <p:sp>
        <p:nvSpPr>
          <p:cNvPr id="3" name="Espaço Reservado para Anotações 2"/>
          <p:cNvSpPr>
            <a:spLocks noGrp="1"/>
          </p:cNvSpPr>
          <p:nvPr>
            <p:ph type="body" idx="1"/>
          </p:nvPr>
        </p:nvSpPr>
        <p:spPr/>
        <p:txBody>
          <a:bodyPr/>
          <a:lstStyle/>
          <a:p>
            <a:endParaRPr lang="pt-BR" dirty="0"/>
          </a:p>
        </p:txBody>
      </p:sp>
      <p:sp>
        <p:nvSpPr>
          <p:cNvPr id="4" name="Espaço Reservado para Número de Slide 3"/>
          <p:cNvSpPr>
            <a:spLocks noGrp="1"/>
          </p:cNvSpPr>
          <p:nvPr>
            <p:ph type="sldNum" sz="quarter" idx="5"/>
          </p:nvPr>
        </p:nvSpPr>
        <p:spPr/>
        <p:txBody>
          <a:bodyPr/>
          <a:lstStyle/>
          <a:p>
            <a:fld id="{6FC8D850-966F-45A6-8DE7-15B891E7D40D}" type="slidenum">
              <a:rPr lang="pt-BR" smtClean="0"/>
              <a:t>1</a:t>
            </a:fld>
            <a:endParaRPr lang="pt-BR"/>
          </a:p>
        </p:txBody>
      </p:sp>
    </p:spTree>
    <p:extLst>
      <p:ext uri="{BB962C8B-B14F-4D97-AF65-F5344CB8AC3E}">
        <p14:creationId xmlns:p14="http://schemas.microsoft.com/office/powerpoint/2010/main" val="3682608147"/>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sz="1200" noProof="0" dirty="0"/>
              <a:t>Em geral, os algoritmos de aprendizado de máquina não apresentam bom desempenho quando as</a:t>
            </a:r>
            <a:r>
              <a:rPr lang="pt-BR" sz="1200" baseline="0" noProof="0" dirty="0"/>
              <a:t> features </a:t>
            </a:r>
            <a:r>
              <a:rPr lang="pt-BR" sz="1200" noProof="0" dirty="0"/>
              <a:t>têm escalas muito diferentes</a:t>
            </a:r>
            <a:r>
              <a:rPr lang="pt-BR" sz="1200" noProof="0" dirty="0" smtClean="0"/>
              <a:t>.</a:t>
            </a:r>
          </a:p>
          <a:p>
            <a:endParaRPr lang="pt-BR" sz="1200" noProof="0" dirty="0" smtClean="0"/>
          </a:p>
          <a:p>
            <a:r>
              <a:rPr lang="pt-BR" sz="1200" noProof="0" dirty="0" smtClean="0"/>
              <a:t>Algoritmos que</a:t>
            </a:r>
            <a:r>
              <a:rPr lang="pt-BR" sz="1200" baseline="0" noProof="0" dirty="0" smtClean="0"/>
              <a:t> utilizam</a:t>
            </a:r>
            <a:r>
              <a:rPr lang="pt-BR" sz="1200" noProof="0" dirty="0" smtClean="0"/>
              <a:t> distância como métrica de erro, como por exemplo Gradiente Descendente, RNA, KNN, K-means e SVM, são os mais afetados por</a:t>
            </a:r>
            <a:r>
              <a:rPr lang="pt-BR" sz="1200" baseline="0" noProof="0" dirty="0" smtClean="0"/>
              <a:t> atributos com diferentes intervalos de variação</a:t>
            </a:r>
            <a:r>
              <a:rPr lang="pt-BR" sz="1200" noProof="0" dirty="0" smtClean="0"/>
              <a:t>. Isso ocorre porque</a:t>
            </a:r>
            <a:r>
              <a:rPr lang="pt-BR" sz="1200" baseline="0" noProof="0" dirty="0" smtClean="0"/>
              <a:t> esses algoritmos</a:t>
            </a:r>
            <a:r>
              <a:rPr lang="pt-BR" sz="1200" noProof="0" dirty="0" smtClean="0"/>
              <a:t> usam distâncias entre pontos de dados para determinar sua similaridade.</a:t>
            </a:r>
            <a:endParaRPr lang="pt-BR" sz="1200" noProof="0" dirty="0"/>
          </a:p>
          <a:p>
            <a:endParaRPr lang="pt-BR" sz="1200" noProof="0" dirty="0"/>
          </a:p>
          <a:p>
            <a:r>
              <a:rPr lang="pt-BR" sz="1200" noProof="0" dirty="0"/>
              <a:t>Por exemplo, muitos algoritmos de ML calculam a distância entre dois pontos pela distância euclidiana. Se um das</a:t>
            </a:r>
            <a:r>
              <a:rPr lang="pt-BR" sz="1200" baseline="0" noProof="0" dirty="0"/>
              <a:t> features </a:t>
            </a:r>
            <a:r>
              <a:rPr lang="pt-BR" sz="1200" noProof="0" dirty="0"/>
              <a:t>tiver uma faixa de valores muito maior do que o</a:t>
            </a:r>
            <a:r>
              <a:rPr lang="pt-BR" sz="1200" baseline="0" noProof="0" dirty="0"/>
              <a:t> de outra feature</a:t>
            </a:r>
            <a:r>
              <a:rPr lang="pt-BR" sz="1200" noProof="0" dirty="0"/>
              <a:t>, o</a:t>
            </a:r>
            <a:r>
              <a:rPr lang="pt-BR" sz="1200" baseline="0" noProof="0" dirty="0"/>
              <a:t> cálculo da </a:t>
            </a:r>
            <a:r>
              <a:rPr lang="pt-BR" sz="1200" noProof="0" dirty="0"/>
              <a:t>distância será regido por essa</a:t>
            </a:r>
            <a:r>
              <a:rPr lang="pt-BR" sz="1200" baseline="0" noProof="0" dirty="0"/>
              <a:t> feature </a:t>
            </a:r>
            <a:r>
              <a:rPr lang="pt-BR" sz="1200" noProof="0" dirty="0"/>
              <a:t>em particular. Portanto, a</a:t>
            </a:r>
            <a:r>
              <a:rPr lang="pt-BR" sz="1200" baseline="0" noProof="0" dirty="0"/>
              <a:t> variação </a:t>
            </a:r>
            <a:r>
              <a:rPr lang="pt-BR" sz="1200" noProof="0" dirty="0"/>
              <a:t>de todos os recursos deve ser escalonada para que cada feature contribua com mesma importância na distância final.</a:t>
            </a:r>
            <a:endParaRPr lang="pt-BR" sz="1200" baseline="0" noProof="0" dirty="0"/>
          </a:p>
          <a:p>
            <a:endParaRPr lang="pt-BR" sz="1200" noProof="0" dirty="0"/>
          </a:p>
          <a:p>
            <a:r>
              <a:rPr lang="pt-BR" sz="1200" noProof="0" dirty="0"/>
              <a:t>O escalonamento de features é uma técnica para padronizar/normalizar as</a:t>
            </a:r>
            <a:r>
              <a:rPr lang="pt-BR" sz="1200" baseline="0" noProof="0" dirty="0"/>
              <a:t> features</a:t>
            </a:r>
            <a:r>
              <a:rPr lang="pt-BR" sz="1200" noProof="0" dirty="0"/>
              <a:t> em um intervalo fixo. É realizada durante o pré-processamento de dados para lidar com magnitudes, valores ou unidades</a:t>
            </a:r>
            <a:r>
              <a:rPr lang="pt-BR" sz="1200" baseline="0" noProof="0" dirty="0"/>
              <a:t> que tenham grandes variações de valores</a:t>
            </a:r>
            <a:r>
              <a:rPr lang="pt-BR" sz="1200" noProof="0" dirty="0"/>
              <a:t>. Se o escalonamento</a:t>
            </a:r>
            <a:r>
              <a:rPr lang="pt-BR" sz="1200" baseline="0" noProof="0" dirty="0"/>
              <a:t> </a:t>
            </a:r>
            <a:r>
              <a:rPr lang="pt-BR" sz="1200" noProof="0" dirty="0"/>
              <a:t>não for feito, um algoritmo de aprendizado de máquina tende a</a:t>
            </a:r>
            <a:r>
              <a:rPr lang="pt-BR" sz="1200" baseline="0" noProof="0" dirty="0"/>
              <a:t> dar mais importância a valores maiores </a:t>
            </a:r>
            <a:r>
              <a:rPr lang="pt-BR" sz="1200" noProof="0" dirty="0"/>
              <a:t>e</a:t>
            </a:r>
            <a:r>
              <a:rPr lang="pt-BR" sz="1200" baseline="0" noProof="0" dirty="0"/>
              <a:t> dar menos importância a valores menores</a:t>
            </a:r>
            <a:r>
              <a:rPr lang="pt-BR" sz="1200" noProof="0" dirty="0"/>
              <a:t>, independentemente da unidade dos valores. </a:t>
            </a:r>
          </a:p>
          <a:p>
            <a:endParaRPr lang="pt-BR" sz="1200" noProof="0" dirty="0"/>
          </a:p>
          <a:p>
            <a:r>
              <a:rPr lang="pt-BR" sz="1200" noProof="0" dirty="0"/>
              <a:t>Por exemplo, se um algoritmo não estiver usando um método de</a:t>
            </a:r>
            <a:r>
              <a:rPr lang="pt-BR" sz="1200" baseline="0" noProof="0" dirty="0"/>
              <a:t> escalonamento</a:t>
            </a:r>
            <a:r>
              <a:rPr lang="pt-BR" sz="1200" noProof="0" dirty="0"/>
              <a:t>, ele poderá considerar o valor de 3000 metros maior que 5 km, mas isso não é verdade e, nesse caso, o algoritmo fornecerá previsões incorretas. Portanto, usamos o escalonamento</a:t>
            </a:r>
            <a:r>
              <a:rPr lang="pt-BR" sz="1200" baseline="0" noProof="0" dirty="0"/>
              <a:t> de features </a:t>
            </a:r>
            <a:r>
              <a:rPr lang="pt-BR" sz="1200" noProof="0" dirty="0"/>
              <a:t>para trazer todos os valores para as mesmas magnitudes e, assim, resolver esse problema.</a:t>
            </a:r>
          </a:p>
          <a:p>
            <a:endParaRPr lang="pt-BR" sz="1200" noProof="0" dirty="0"/>
          </a:p>
          <a:p>
            <a:r>
              <a:rPr lang="pt-BR" sz="1200" noProof="0" dirty="0"/>
              <a:t>Os atributos com grandes magnitudes pesam muito mais nos cálculos de distância do que os atributos com pequenas magnitudes.</a:t>
            </a:r>
          </a:p>
          <a:p>
            <a:endParaRPr lang="pt-BR" sz="1200" noProof="0" dirty="0"/>
          </a:p>
          <a:p>
            <a:r>
              <a:rPr lang="pt-BR" sz="1200" b="1" noProof="0" dirty="0"/>
              <a:t>Intuição</a:t>
            </a:r>
            <a:r>
              <a:rPr lang="pt-BR" sz="1200" noProof="0" dirty="0"/>
              <a:t>:</a:t>
            </a:r>
          </a:p>
          <a:p>
            <a:endParaRPr lang="pt-BR" sz="1200" noProof="0" dirty="0"/>
          </a:p>
          <a:p>
            <a:r>
              <a:rPr lang="pt-BR" sz="1200" noProof="0" dirty="0"/>
              <a:t>Algoritmos de aprendizado de máquina funcionam com números e não tem conhecimento do que esses números representam. Um peso de 75 kg e uma distância de 75 quilômetros representam duas coisas completamente diferentes - isso nós, humanos, podemos entender facilmente. Mas para uma máquina, ambos valores 75 são a mesma coisa, independentemente do fato de as unidades de ambos serem diferentes. </a:t>
            </a:r>
          </a:p>
          <a:p>
            <a:endParaRPr lang="pt-BR" sz="1200" noProof="0" dirty="0"/>
          </a:p>
          <a:p>
            <a:r>
              <a:rPr lang="pt-BR" sz="1200" noProof="0" dirty="0"/>
              <a:t>Outro exemplo, uma idade média de 30 anos e uma população de 40000 habitantes, são unidades diferentes e portanto 40000 habitantes não pode ser dito ser maior do que 30 anos.</a:t>
            </a:r>
          </a:p>
          <a:p>
            <a:endParaRPr lang="pt-BR" sz="1200" noProof="0" dirty="0"/>
          </a:p>
          <a:p>
            <a:r>
              <a:rPr lang="pt-BR" sz="1200" noProof="0" dirty="0"/>
              <a:t>O algoritmo de ML vê apenas números - alguns variando em milhares e outros em torno de dezenas e assume</a:t>
            </a:r>
            <a:r>
              <a:rPr lang="pt-BR" sz="1200" baseline="0" noProof="0" dirty="0"/>
              <a:t> </a:t>
            </a:r>
            <a:r>
              <a:rPr lang="pt-BR" sz="1200" noProof="0" dirty="0"/>
              <a:t>que números maiores</a:t>
            </a:r>
            <a:r>
              <a:rPr lang="pt-BR" sz="1200" baseline="0" noProof="0" dirty="0"/>
              <a:t> tem maior importância</a:t>
            </a:r>
            <a:r>
              <a:rPr lang="pt-BR" sz="1200" noProof="0" dirty="0"/>
              <a:t>. Portanto, valores</a:t>
            </a:r>
            <a:r>
              <a:rPr lang="pt-BR" sz="1200" baseline="0" noProof="0" dirty="0"/>
              <a:t> </a:t>
            </a:r>
            <a:r>
              <a:rPr lang="pt-BR" sz="1200" noProof="0" dirty="0"/>
              <a:t>maiores</a:t>
            </a:r>
            <a:r>
              <a:rPr lang="pt-BR" sz="1200" baseline="0" noProof="0" dirty="0"/>
              <a:t> </a:t>
            </a:r>
            <a:r>
              <a:rPr lang="pt-BR" sz="1200" noProof="0" dirty="0"/>
              <a:t>começam a desempenhar um papel mais decisivo no treinamento do modelo.</a:t>
            </a:r>
          </a:p>
          <a:p>
            <a:endParaRPr lang="pt-BR" sz="1200" noProof="0" dirty="0"/>
          </a:p>
          <a:p>
            <a:r>
              <a:rPr lang="pt-BR" sz="1200" noProof="0" dirty="0"/>
              <a:t>É aí que está o problema. A importância da população não é</a:t>
            </a:r>
            <a:r>
              <a:rPr lang="pt-BR" sz="1200" baseline="0" noProof="0" dirty="0"/>
              <a:t> maior do que a importância da idade média, os dois valores não podem ser comparados</a:t>
            </a:r>
            <a:r>
              <a:rPr lang="pt-BR" sz="1200" noProof="0" dirty="0"/>
              <a:t>. Porém, o algoritmo supõe que, desde 54000&gt; 51,7 e 130000&gt; 45,9, e</a:t>
            </a:r>
            <a:r>
              <a:rPr lang="pt-BR" sz="1200" baseline="0" noProof="0" dirty="0"/>
              <a:t> </a:t>
            </a:r>
            <a:r>
              <a:rPr lang="pt-BR" sz="1200" noProof="0" dirty="0"/>
              <a:t>portanto, a população é uma feature mais importante, o que é incorreto.</a:t>
            </a:r>
          </a:p>
          <a:p>
            <a:endParaRPr lang="pt-BR" sz="1200" noProof="0" dirty="0"/>
          </a:p>
          <a:p>
            <a:r>
              <a:rPr lang="pt-BR" sz="1200" noProof="0" dirty="0"/>
              <a:t>Esse problema ocorre com todo algoritmo que se baseia no cálculo da distância durante a fase de treinamento.</a:t>
            </a:r>
          </a:p>
          <a:p>
            <a:endParaRPr lang="pt-BR" sz="1200" noProof="0" dirty="0"/>
          </a:p>
          <a:p>
            <a:r>
              <a:rPr lang="pt-BR" sz="1200" b="1" noProof="0" dirty="0"/>
              <a:t>Escalonamento de </a:t>
            </a:r>
            <a:r>
              <a:rPr lang="pt-BR" sz="1200" b="1" u="sng" noProof="0" dirty="0"/>
              <a:t>atributos</a:t>
            </a:r>
            <a:r>
              <a:rPr lang="pt-BR" sz="1200" b="1" noProof="0" dirty="0"/>
              <a:t>/</a:t>
            </a:r>
            <a:r>
              <a:rPr lang="pt-BR" sz="1200" b="1" noProof="0" dirty="0" err="1"/>
              <a:t>features</a:t>
            </a:r>
            <a:r>
              <a:rPr lang="pt-BR" sz="1200" noProof="0" dirty="0"/>
              <a:t>:</a:t>
            </a:r>
          </a:p>
          <a:p>
            <a:endParaRPr lang="pt-BR" sz="1200" noProof="0" dirty="0"/>
          </a:p>
          <a:p>
            <a:r>
              <a:rPr lang="pt-BR" sz="1200" dirty="0"/>
              <a:t>Existem duas maneiras comuns de fazer com que todos os atributos tenham a mesma escala: escalonamento</a:t>
            </a:r>
            <a:r>
              <a:rPr lang="pt-BR" sz="1200" baseline="0" dirty="0"/>
              <a:t> min-</a:t>
            </a:r>
            <a:r>
              <a:rPr lang="pt-BR" sz="1200" baseline="0" dirty="0" err="1"/>
              <a:t>max</a:t>
            </a:r>
            <a:r>
              <a:rPr lang="pt-BR" sz="1200" baseline="0" dirty="0"/>
              <a:t> (também conhecido como normalização)</a:t>
            </a:r>
            <a:r>
              <a:rPr lang="pt-BR" sz="1200" dirty="0"/>
              <a:t> e a padronização.</a:t>
            </a:r>
          </a:p>
          <a:p>
            <a:pPr marL="0" indent="0">
              <a:buFont typeface="Arial" panose="020B0604020202020204" pitchFamily="34" charset="0"/>
              <a:buNone/>
            </a:pPr>
            <a:r>
              <a:rPr lang="pt-BR" sz="1200" dirty="0"/>
              <a:t>Em</a:t>
            </a:r>
            <a:r>
              <a:rPr lang="pt-BR" sz="1200" baseline="0" dirty="0"/>
              <a:t> alguns casos</a:t>
            </a:r>
            <a:r>
              <a:rPr lang="pt-BR" sz="1200" dirty="0"/>
              <a:t>, ajuda a acelerar a</a:t>
            </a:r>
            <a:r>
              <a:rPr lang="pt-BR" sz="1200" baseline="0" dirty="0"/>
              <a:t> convergência de </a:t>
            </a:r>
            <a:r>
              <a:rPr lang="pt-BR" sz="1200" dirty="0"/>
              <a:t>um algoritmo,</a:t>
            </a:r>
            <a:r>
              <a:rPr lang="pt-BR" sz="1200" baseline="0" dirty="0"/>
              <a:t> como por exemplo, o gradiente descendente.</a:t>
            </a:r>
          </a:p>
          <a:p>
            <a:pPr marL="0" indent="0">
              <a:buFont typeface="Arial" panose="020B0604020202020204" pitchFamily="34" charset="0"/>
              <a:buNone/>
            </a:pPr>
            <a:r>
              <a:rPr lang="pt-BR" sz="1200" baseline="0" dirty="0"/>
              <a:t>É aplicado durante pré-processamento dos exemplos de treinamento (i.e., features).</a:t>
            </a:r>
            <a:endParaRPr lang="nl-BE" sz="1200" dirty="0"/>
          </a:p>
          <a:p>
            <a:endParaRPr lang="pt-BR" sz="1200" noProof="0" dirty="0"/>
          </a:p>
          <a:p>
            <a:r>
              <a:rPr lang="pt-BR" sz="1200" b="1" noProof="0" dirty="0"/>
              <a:t>Vantagens</a:t>
            </a:r>
            <a:r>
              <a:rPr lang="pt-BR" sz="1200" noProof="0" dirty="0"/>
              <a:t>:</a:t>
            </a:r>
          </a:p>
          <a:p>
            <a:endParaRPr lang="pt-BR" sz="1200" noProof="0" dirty="0"/>
          </a:p>
          <a:p>
            <a:pPr marL="171450" indent="-171450">
              <a:buFont typeface="Arial" panose="020B0604020202020204" pitchFamily="34" charset="0"/>
              <a:buChar char="•"/>
            </a:pPr>
            <a:r>
              <a:rPr lang="pt-BR" sz="1200" noProof="0" dirty="0"/>
              <a:t>Possibilita comparar o peso/influência de cada feature no modelo.</a:t>
            </a:r>
          </a:p>
          <a:p>
            <a:pPr marL="171450" indent="-171450">
              <a:buFont typeface="Arial" panose="020B0604020202020204" pitchFamily="34" charset="0"/>
              <a:buChar char="•"/>
            </a:pPr>
            <a:r>
              <a:rPr lang="pt-BR" sz="1200" noProof="0" dirty="0"/>
              <a:t>Melhora o desempenho e a estabilidade do treinamento do modelo.</a:t>
            </a:r>
          </a:p>
          <a:p>
            <a:endParaRPr lang="pt-BR" sz="1200" noProof="0" dirty="0"/>
          </a:p>
        </p:txBody>
      </p:sp>
      <p:sp>
        <p:nvSpPr>
          <p:cNvPr id="4" name="Slide Number Placeholder 3"/>
          <p:cNvSpPr>
            <a:spLocks noGrp="1"/>
          </p:cNvSpPr>
          <p:nvPr>
            <p:ph type="sldNum" sz="quarter" idx="10"/>
          </p:nvPr>
        </p:nvSpPr>
        <p:spPr/>
        <p:txBody>
          <a:bodyPr/>
          <a:lstStyle/>
          <a:p>
            <a:fld id="{DA8B99DF-01BC-492A-8CEF-4FD88D18DD9D}" type="slidenum">
              <a:rPr lang="nl-BE" smtClean="0"/>
              <a:t>3</a:t>
            </a:fld>
            <a:endParaRPr lang="nl-BE"/>
          </a:p>
        </p:txBody>
      </p:sp>
    </p:spTree>
    <p:extLst>
      <p:ext uri="{BB962C8B-B14F-4D97-AF65-F5344CB8AC3E}">
        <p14:creationId xmlns:p14="http://schemas.microsoft.com/office/powerpoint/2010/main" val="339631027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indent="0">
              <a:buFont typeface="Arial" panose="020B0604020202020204" pitchFamily="34" charset="0"/>
              <a:buNone/>
            </a:pPr>
            <a:r>
              <a:rPr lang="nl-BE" b="1" dirty="0" err="1"/>
              <a:t>Escalonamento</a:t>
            </a:r>
            <a:r>
              <a:rPr lang="nl-BE" b="1" dirty="0"/>
              <a:t> dos </a:t>
            </a:r>
            <a:r>
              <a:rPr lang="nl-BE" b="1" dirty="0" err="1"/>
              <a:t>objetivos</a:t>
            </a:r>
            <a:r>
              <a:rPr lang="nl-BE" b="1" dirty="0"/>
              <a:t> </a:t>
            </a:r>
            <a:r>
              <a:rPr lang="nl-BE" b="1" dirty="0" err="1"/>
              <a:t>ou</a:t>
            </a:r>
            <a:r>
              <a:rPr lang="nl-BE" b="1" dirty="0"/>
              <a:t> </a:t>
            </a:r>
            <a:r>
              <a:rPr lang="nl-BE" b="1" dirty="0" err="1"/>
              <a:t>rótulos</a:t>
            </a:r>
            <a:endParaRPr lang="nl-BE" b="1" dirty="0"/>
          </a:p>
          <a:p>
            <a:pPr marL="171450" indent="-171450">
              <a:buFont typeface="Arial" panose="020B0604020202020204" pitchFamily="34" charset="0"/>
              <a:buChar char="•"/>
            </a:pPr>
            <a:r>
              <a:rPr lang="nl-BE" dirty="0"/>
              <a:t>https://machinelearningmastery.com/how-to-transform-target-variables-for-regression-with-scikit-learn/</a:t>
            </a:r>
          </a:p>
          <a:p>
            <a:pPr marL="171450" indent="-171450">
              <a:buFont typeface="Arial" panose="020B0604020202020204" pitchFamily="34" charset="0"/>
              <a:buChar char="•"/>
            </a:pPr>
            <a:r>
              <a:rPr lang="nl-BE" dirty="0"/>
              <a:t>https://machinelearningmastery.com/how-to-improve-neural-network-stability-and-modeling-performance-with-data-scaling/</a:t>
            </a:r>
          </a:p>
        </p:txBody>
      </p:sp>
      <p:sp>
        <p:nvSpPr>
          <p:cNvPr id="4" name="Slide Number Placeholder 3"/>
          <p:cNvSpPr>
            <a:spLocks noGrp="1"/>
          </p:cNvSpPr>
          <p:nvPr>
            <p:ph type="sldNum" sz="quarter" idx="10"/>
          </p:nvPr>
        </p:nvSpPr>
        <p:spPr/>
        <p:txBody>
          <a:bodyPr/>
          <a:lstStyle/>
          <a:p>
            <a:fld id="{DA8B99DF-01BC-492A-8CEF-4FD88D18DD9D}" type="slidenum">
              <a:rPr lang="nl-BE" smtClean="0"/>
              <a:t>7</a:t>
            </a:fld>
            <a:endParaRPr lang="nl-BE"/>
          </a:p>
        </p:txBody>
      </p:sp>
    </p:spTree>
    <p:extLst>
      <p:ext uri="{BB962C8B-B14F-4D97-AF65-F5344CB8AC3E}">
        <p14:creationId xmlns:p14="http://schemas.microsoft.com/office/powerpoint/2010/main" val="3635586366"/>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Exemplo: escalonamento_de_atributos_com_scikit_learn.ipynb</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a:t>
                </a:r>
                <a:r>
                  <a:rPr lang="pt-BR" sz="1200" baseline="0" dirty="0"/>
                  <a:t>exemplo, se no caso do gradiente descendente as features tiverem escalas muito diferentes, os </a:t>
                </a:r>
                <a:r>
                  <a:rPr lang="pt-BR" sz="1200" baseline="0" dirty="0" smtClean="0"/>
                  <a:t>pesos de atributos com </a:t>
                </a:r>
                <a:r>
                  <a:rPr lang="pt-BR" sz="1200" baseline="0" dirty="0"/>
                  <a:t>escala muito grande vão ser atualizados mais rapidamente do que </a:t>
                </a:r>
                <a:r>
                  <a:rPr lang="pt-BR" sz="1200" baseline="0" dirty="0" smtClean="0"/>
                  <a:t>pesos de atributos com </a:t>
                </a:r>
                <a:r>
                  <a:rPr lang="pt-BR" sz="1200" baseline="0" dirty="0"/>
                  <a:t>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Critério</a:t>
                </a:r>
                <a:r>
                  <a:rPr lang="pt-BR" sz="1200" baseline="0" noProof="0" dirty="0"/>
                  <a:t> de parada (ou convergência) desse exemplo foi o erro entre épocas/iterações subsequentes cair abaixo de 1e-3 com um máximo número de iterações igual a </a:t>
                </a:r>
                <a:r>
                  <a:rPr lang="pt-BR" sz="1200" b="0" i="0" u="none" strike="noStrike" kern="1200" baseline="0" dirty="0">
                    <a:solidFill>
                      <a:schemeClr val="tx1"/>
                    </a:solidFill>
                    <a:latin typeface="+mn-lt"/>
                    <a:ea typeface="+mn-ea"/>
                    <a:cs typeface="+mn-cs"/>
                  </a:rPr>
                  <a:t>10000</a:t>
                </a:r>
                <a:r>
                  <a:rPr lang="pt-BR" sz="1200" noProof="0" dirty="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noProof="0" dirty="0"/>
                  <a:t>Veja que no caso não-escalonado o algoritmo “converge” com quase 2000 </a:t>
                </a:r>
                <a:r>
                  <a:rPr lang="pt-BR" sz="1200" baseline="0" noProof="0" dirty="0"/>
                  <a:t>épocas. Nesse caso, a2 é atualizado muito mais rapidamente do que a1, dado que </a:t>
                </a:r>
                <a:r>
                  <a:rPr lang="pt-BR" sz="1200" baseline="0" noProof="0" dirty="0" smtClean="0"/>
                  <a:t>o atributo x2 </a:t>
                </a:r>
                <a:r>
                  <a:rPr lang="pt-BR" sz="1200" baseline="0" noProof="0" dirty="0"/>
                  <a:t>tem variação maior. A variação do gradiente na direção x2 é maior do que na direção x1, ou seja, a descida na direção de x2 é íngreme enquanto na direção de x1 é praticamente uma reta (inclinação igual a 0), fazendo com que a atualização </a:t>
                </a:r>
                <a:r>
                  <a:rPr lang="pt-BR" sz="1200" baseline="0" noProof="0" dirty="0" smtClean="0"/>
                  <a:t>do peso </a:t>
                </a:r>
                <a:r>
                  <a:rPr lang="pt-BR" sz="1200" baseline="0" noProof="0" dirty="0"/>
                  <a:t>a1 seja muito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O aumento da variação de </a:t>
                </a:r>
                <a:r>
                  <a:rPr lang="pt-BR" sz="1200" baseline="0" noProof="0" dirty="0" smtClean="0"/>
                  <a:t>um dos atributos faz </a:t>
                </a:r>
                <a:r>
                  <a:rPr lang="pt-BR" sz="1200" baseline="0" noProof="0" dirty="0"/>
                  <a:t>com que o círculos de contorno se tornem elipses que tendem a linhas paralelas quando essa variação é muito grande em relação </a:t>
                </a:r>
                <a:r>
                  <a:rPr lang="pt-BR" sz="1200" baseline="0" noProof="0" dirty="0" smtClean="0"/>
                  <a:t>ao outro atributo. </a:t>
                </a:r>
                <a:r>
                  <a:rPr lang="pt-BR" sz="1200" baseline="0" noProof="0" dirty="0"/>
                  <a:t>Denotando que </a:t>
                </a:r>
                <a:r>
                  <a:rPr lang="pt-BR" sz="1200" baseline="0" noProof="0" dirty="0" smtClean="0"/>
                  <a:t>um dos atributos tem </a:t>
                </a:r>
                <a:r>
                  <a:rPr lang="pt-BR" sz="1200" baseline="0" noProof="0" dirty="0"/>
                  <a:t>variação muito maior do que </a:t>
                </a:r>
                <a:r>
                  <a:rPr lang="pt-BR" sz="1200" baseline="0" noProof="0" dirty="0" smtClean="0"/>
                  <a:t>o do outro. </a:t>
                </a:r>
                <a:r>
                  <a:rPr lang="pt-BR" sz="1200" baseline="0" noProof="0" dirty="0"/>
                  <a:t>Outra forma de ver isso, é notar que como x2 tem variação maior do que x1, o erro ao longo de a2 varia muito mais rapidamente do que ao longo de a1, mostrando que x2 contribui muito mais no valor final do erro e que x1 tem pouca contribuição no valor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a:p>
              <a:p>
                <a:endParaRPr lang="pt-BR" sz="1200" dirty="0"/>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8</a:t>
            </a:fld>
            <a:endParaRPr lang="nl-BE"/>
          </a:p>
        </p:txBody>
      </p:sp>
    </p:spTree>
    <p:extLst>
      <p:ext uri="{BB962C8B-B14F-4D97-AF65-F5344CB8AC3E}">
        <p14:creationId xmlns:p14="http://schemas.microsoft.com/office/powerpoint/2010/main" val="2189261923"/>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Já no caso padronizado, a superfície se torna mais próxima de uma tigela, com círculos de contorno mais “circulares”, denotando que a superfície tem inclinação similar em todas as direções pois os atributos agora tem variações similares. Desta forma, vemos que ambas features, x1 e x2, contribuem igualmente para o cálculo do erro.</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a:p>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noProof="0" dirty="0"/>
                  <a:t>Nota-se também que algoritmo converge em apenas 3 épocas.</a:t>
                </a:r>
              </a:p>
            </p:txBody>
          </p:sp>
        </mc:Choice>
        <mc:Fallback xmlns="">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sz="1200" baseline="0" dirty="0" smtClean="0"/>
                  <a:t>Por exemplo, se no caso do gradiente descendente as features tiverem escalas muito diferentes, os parâmetros de features com escala muito grande vão ser atualizados mais rapidamente do que parâmetros de features com escala pequena.</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baseline="0" noProof="0"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Nesse caso, o cálculo da distância (erro) entre  </a:t>
                </a:r>
                <a:r>
                  <a:rPr lang="pt-BR" b="0" i="0" smtClean="0">
                    <a:latin typeface="Cambria Math" panose="02040503050406030204" pitchFamily="18" charset="0"/>
                    <a:ea typeface="Cambria Math" panose="02040503050406030204" pitchFamily="18" charset="0"/>
                  </a:rPr>
                  <a:t>y e </a:t>
                </a:r>
                <a:r>
                  <a:rPr lang="pt-BR" i="0">
                    <a:latin typeface="Cambria Math" panose="02040503050406030204" pitchFamily="18" charset="0"/>
                    <a:ea typeface="Cambria Math" panose="02040503050406030204" pitchFamily="18" charset="0"/>
                  </a:rPr>
                  <a:t>ℎ</a:t>
                </a:r>
                <a:r>
                  <a:rPr lang="pt-BR" b="1" i="0">
                    <a:latin typeface="Cambria Math" panose="02040503050406030204" pitchFamily="18" charset="0"/>
                    <a:ea typeface="Cambria Math" panose="02040503050406030204" pitchFamily="18" charset="0"/>
                  </a:rPr>
                  <a:t>(𝒙)</a:t>
                </a:r>
                <a:r>
                  <a:rPr lang="pt-BR" dirty="0" smtClean="0"/>
                  <a:t> será dominado por </a:t>
                </a:r>
                <a:r>
                  <a:rPr lang="pt-BR" i="0">
                    <a:latin typeface="Cambria Math" panose="02040503050406030204" pitchFamily="18" charset="0"/>
                  </a:rPr>
                  <a:t>𝑥_1</a:t>
                </a:r>
                <a:r>
                  <a:rPr lang="pt-BR" dirty="0" smtClean="0"/>
                  <a:t>.</a:t>
                </a:r>
              </a:p>
              <a:p>
                <a:pPr marL="0" marR="0" lvl="0" indent="0" algn="l" defTabSz="914400" rtl="0" eaLnBrk="1" fontAlgn="auto" latinLnBrk="0" hangingPunct="1">
                  <a:lnSpc>
                    <a:spcPct val="100000"/>
                  </a:lnSpc>
                  <a:spcBef>
                    <a:spcPts val="0"/>
                  </a:spcBef>
                  <a:spcAft>
                    <a:spcPts val="0"/>
                  </a:spcAft>
                  <a:buClrTx/>
                  <a:buSzTx/>
                  <a:buFontTx/>
                  <a:buNone/>
                  <a:tabLst/>
                  <a:defRPr/>
                </a:pPr>
                <a:endParaRPr lang="pt-BR" sz="1200" noProof="0" dirty="0" smtClean="0"/>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9</a:t>
            </a:fld>
            <a:endParaRPr lang="nl-BE"/>
          </a:p>
        </p:txBody>
      </p:sp>
    </p:spTree>
    <p:extLst>
      <p:ext uri="{BB962C8B-B14F-4D97-AF65-F5344CB8AC3E}">
        <p14:creationId xmlns:p14="http://schemas.microsoft.com/office/powerpoint/2010/main" val="14788531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mc:AlternateContent xmlns:mc="http://schemas.openxmlformats.org/markup-compatibility/2006" xmlns:a14="http://schemas.microsoft.com/office/drawing/2010/main">
        <mc:Choice Requires="a14">
          <p:sp>
            <p:nvSpPr>
              <p:cNvPr id="3" name="Notes Placeholder 2"/>
              <p:cNvSpPr>
                <a:spLocks noGrp="1"/>
              </p:cNvSpPr>
              <p:nvPr>
                <p:ph type="body" idx="1"/>
              </p:nvPr>
            </p:nvSpPr>
            <p:spPr/>
            <p:txBody>
              <a:bodyPr/>
              <a:lstStyle/>
              <a:p>
                <a:r>
                  <a:rPr lang="pt-BR" b="1" dirty="0" smtClean="0"/>
                  <a:t>Exemplo</a:t>
                </a:r>
                <a:r>
                  <a:rPr lang="pt-BR" dirty="0" smtClean="0"/>
                  <a:t>:</a:t>
                </a:r>
                <a:r>
                  <a:rPr lang="pt-BR" baseline="0" dirty="0" smtClean="0"/>
                  <a:t> feature_scaling_gradient_variation.ipynb</a:t>
                </a:r>
              </a:p>
              <a:p>
                <a:endParaRPr lang="pt-BR" baseline="0" dirty="0" smtClean="0"/>
              </a:p>
              <a:p>
                <a:r>
                  <a:rPr lang="pt-BR" baseline="0" dirty="0" smtClean="0"/>
                  <a:t>Critério de parada: atingir número máximo de iterações ou que o erro entre iterações subsequentes seja maior ou igual a 0.0001, indicando que o erro vs. Iterações se tornou constante.</a:t>
                </a:r>
              </a:p>
              <a:p>
                <a:endParaRPr lang="pt-BR" baseline="0" dirty="0" smtClean="0"/>
              </a:p>
              <a:p>
                <a:r>
                  <a:rPr lang="pt-BR" baseline="0" dirty="0" smtClean="0"/>
                  <a:t>Padronização diminui o número de iterações necessárias para que o erro entre iterações subsequentes seja maior do que 0.0001, ou seja, que ele se torne praticamente constante. Portanto, a padronização diminuiu o tempo de convergência.</a:t>
                </a:r>
              </a:p>
              <a:p>
                <a:endParaRPr lang="pt-BR" baseline="0" dirty="0" smtClean="0"/>
              </a:p>
              <a:p>
                <a:r>
                  <a:rPr lang="pt-BR" baseline="0" dirty="0" smtClean="0"/>
                  <a:t>Sem a padronização, o algoritmo do GD precisa das 2000 iterações configuradas como sendo o número máxímo, porém, nós apenas apresentados até a 10 iteração por motivos de comparação dos resultados.</a:t>
                </a:r>
              </a:p>
              <a:p>
                <a:endParaRPr lang="pt-BR" baseline="0" dirty="0" smtClean="0"/>
              </a:p>
              <a:p>
                <a:r>
                  <a:rPr lang="pt-BR" baseline="0" dirty="0" smtClean="0"/>
                  <a:t>Já com a padronização, o algoritmo precisa de apenas 8 iterações para que o critério de parada do erro entre interações subjequentes se torne verdadeiro.</a:t>
                </a:r>
              </a:p>
              <a:p>
                <a:endParaRPr lang="pt-BR" baseline="0" dirty="0" smtClean="0"/>
              </a:p>
              <a:p>
                <a:pPr algn="just"/>
                <a:r>
                  <a:rPr lang="pt-BR" dirty="0" smtClean="0"/>
                  <a:t>Sem a padronização, pesos de atributos com variação muito grande são atualizados mais rapidamente do que pesos de atributos com variação pequena.</a:t>
                </a:r>
              </a:p>
              <a:p>
                <a:pPr marL="628650" lvl="1" indent="-171450" algn="just">
                  <a:buFont typeface="Arial" panose="020B0604020202020204" pitchFamily="34" charset="0"/>
                  <a:buChar char="•"/>
                </a:pPr>
                <a14:m>
                  <m:oMath xmlns:m="http://schemas.openxmlformats.org/officeDocument/2006/math">
                    <m:sSub>
                      <m:sSubPr>
                        <m:ctrlPr>
                          <a:rPr lang="pt-BR" i="1" smtClean="0">
                            <a:latin typeface="Cambria Math" panose="02040503050406030204" pitchFamily="18" charset="0"/>
                          </a:rPr>
                        </m:ctrlPr>
                      </m:sSubPr>
                      <m:e>
                        <m:r>
                          <a:rPr lang="pt-BR" i="1" smtClean="0">
                            <a:latin typeface="Cambria Math" panose="02040503050406030204" pitchFamily="18" charset="0"/>
                          </a:rPr>
                          <m:t>𝑥</m:t>
                        </m:r>
                      </m:e>
                      <m:sub>
                        <m:r>
                          <a:rPr lang="pt-BR" b="0" i="1" smtClean="0">
                            <a:latin typeface="Cambria Math" panose="02040503050406030204" pitchFamily="18" charset="0"/>
                          </a:rPr>
                          <m:t>1</m:t>
                        </m:r>
                      </m:sub>
                    </m:sSub>
                  </m:oMath>
                </a14:m>
                <a:r>
                  <a:rPr lang="pt-BR" dirty="0"/>
                  <a:t> </a:t>
                </a:r>
                <a:r>
                  <a:rPr lang="pt-BR" dirty="0" smtClean="0"/>
                  <a:t>contribui </a:t>
                </a:r>
                <a:r>
                  <a:rPr lang="pt-BR" dirty="0"/>
                  <a:t>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b="0" i="1" smtClean="0">
                            <a:latin typeface="Cambria Math" panose="02040503050406030204" pitchFamily="18" charset="0"/>
                          </a:rPr>
                          <m:t>1</m:t>
                        </m:r>
                      </m:sub>
                    </m:sSub>
                  </m:oMath>
                </a14:m>
                <a:r>
                  <a:rPr lang="pt-BR" dirty="0"/>
                  <a:t> seja rapidamente atualizado</a:t>
                </a:r>
                <a:r>
                  <a:rPr lang="pt-BR" dirty="0" smtClean="0"/>
                  <a:t>.</a:t>
                </a:r>
              </a:p>
              <a:p>
                <a:pPr marL="0" lvl="0" indent="0" algn="just">
                  <a:buFont typeface="Arial" panose="020B0604020202020204" pitchFamily="34" charset="0"/>
                  <a:buNone/>
                </a:pPr>
                <a:endParaRPr lang="pt-BR" dirty="0" smtClean="0"/>
              </a:p>
              <a:p>
                <a:pPr marL="0" lvl="0" indent="0" algn="just">
                  <a:buFont typeface="Arial" panose="020B0604020202020204" pitchFamily="34" charset="0"/>
                  <a:buNone/>
                </a:pPr>
                <a:r>
                  <a:rPr lang="pt-BR" dirty="0" smtClean="0"/>
                  <a:t>Com</a:t>
                </a:r>
                <a:r>
                  <a:rPr lang="pt-BR" baseline="0" dirty="0" smtClean="0"/>
                  <a:t> a padronização, devido ao fato dos atributos seguirem a distribuição Gaussiana, a superfície de contorno se torna circular, com varições de erro idênticas em amabas as ditreções, i.e., de a1 e a2, fazendo com que o algoritmo siga um caminha reto até o mínimo global, pois a varição do erro é idêntica em ambos os sentidos. Isso também é mostrado pelos gráficos de histórico de variação dos gradientes de a1 e a2. Estes gráficos mostram que a varição é idêntica em ambas direções e que o algoritmo rapidamente atinge o mínimo global, fazendo com que os gradientes se tornem iguais a zero, i.e</a:t>
                </a:r>
                <a:r>
                  <a:rPr lang="pt-BR" baseline="0" smtClean="0"/>
                  <a:t>., o gradiente no </a:t>
                </a:r>
                <a:r>
                  <a:rPr lang="pt-BR" baseline="0" dirty="0" smtClean="0"/>
                  <a:t>ponto de mínimo é igual a zero pois a </a:t>
                </a:r>
                <a:r>
                  <a:rPr lang="pt-BR" baseline="0" smtClean="0"/>
                  <a:t>inclinação da tangente neste ponto é igual a 0.</a:t>
                </a:r>
                <a:endParaRPr lang="pt-BR" dirty="0"/>
              </a:p>
              <a:p>
                <a:endParaRPr lang="pt-BR" dirty="0"/>
              </a:p>
            </p:txBody>
          </p:sp>
        </mc:Choice>
        <mc:Fallback xmlns="">
          <p:sp>
            <p:nvSpPr>
              <p:cNvPr id="3" name="Notes Placeholder 2"/>
              <p:cNvSpPr>
                <a:spLocks noGrp="1"/>
              </p:cNvSpPr>
              <p:nvPr>
                <p:ph type="body" idx="1"/>
              </p:nvPr>
            </p:nvSpPr>
            <p:spPr/>
            <p:txBody>
              <a:bodyPr/>
              <a:lstStyle/>
              <a:p>
                <a:r>
                  <a:rPr lang="pt-BR" dirty="0" smtClean="0"/>
                  <a:t>Exemplo:</a:t>
                </a:r>
                <a:r>
                  <a:rPr lang="pt-BR" baseline="0" dirty="0" smtClean="0"/>
                  <a:t> </a:t>
                </a:r>
                <a:r>
                  <a:rPr lang="pt-BR" baseline="0" dirty="0" smtClean="0"/>
                  <a:t>feature_scaling_gradient_variation.ipynb</a:t>
                </a:r>
              </a:p>
              <a:p>
                <a:endParaRPr lang="pt-BR" baseline="0" dirty="0" smtClean="0"/>
              </a:p>
              <a:p>
                <a:pPr algn="just"/>
                <a:r>
                  <a:rPr lang="pt-BR" dirty="0" smtClean="0"/>
                  <a:t>Pesos de atributos com variação muito grande são atualizados mais rapidamente do que pesos de atributos com variação pequena.</a:t>
                </a:r>
              </a:p>
              <a:p>
                <a:pPr lvl="1" algn="just"/>
                <a:r>
                  <a:rPr lang="pt-BR" i="0">
                    <a:latin typeface="Cambria Math" panose="02040503050406030204" pitchFamily="18" charset="0"/>
                  </a:rPr>
                  <a:t>𝑥_</a:t>
                </a:r>
                <a:r>
                  <a:rPr lang="pt-BR" b="0" i="0" smtClean="0">
                    <a:latin typeface="Cambria Math" panose="02040503050406030204" pitchFamily="18" charset="0"/>
                  </a:rPr>
                  <a:t>1</a:t>
                </a:r>
                <a:r>
                  <a:rPr lang="pt-BR" dirty="0"/>
                  <a:t> contribui muito mais no valor final do erro, fazendo com que </a:t>
                </a:r>
                <a:r>
                  <a:rPr lang="pt-BR" b="0" i="0" smtClean="0">
                    <a:latin typeface="Cambria Math" panose="02040503050406030204" pitchFamily="18" charset="0"/>
                  </a:rPr>
                  <a:t>𝑎</a:t>
                </a:r>
                <a:r>
                  <a:rPr lang="pt-BR" b="0" i="0">
                    <a:latin typeface="Cambria Math" panose="02040503050406030204" pitchFamily="18" charset="0"/>
                  </a:rPr>
                  <a:t>_</a:t>
                </a:r>
                <a:r>
                  <a:rPr lang="pt-BR" b="0" i="0" smtClean="0">
                    <a:latin typeface="Cambria Math" panose="02040503050406030204" pitchFamily="18" charset="0"/>
                  </a:rPr>
                  <a:t>1</a:t>
                </a:r>
                <a:r>
                  <a:rPr lang="pt-BR" dirty="0"/>
                  <a:t> seja rapidamente atualizado.</a:t>
                </a:r>
              </a:p>
              <a:p>
                <a:endParaRPr lang="pt-BR" dirty="0"/>
              </a:p>
            </p:txBody>
          </p:sp>
        </mc:Fallback>
      </mc:AlternateContent>
      <p:sp>
        <p:nvSpPr>
          <p:cNvPr id="4" name="Slide Number Placeholder 3"/>
          <p:cNvSpPr>
            <a:spLocks noGrp="1"/>
          </p:cNvSpPr>
          <p:nvPr>
            <p:ph type="sldNum" sz="quarter" idx="10"/>
          </p:nvPr>
        </p:nvSpPr>
        <p:spPr/>
        <p:txBody>
          <a:bodyPr/>
          <a:lstStyle/>
          <a:p>
            <a:fld id="{DA8B99DF-01BC-492A-8CEF-4FD88D18DD9D}" type="slidenum">
              <a:rPr lang="nl-BE" smtClean="0"/>
              <a:t>10</a:t>
            </a:fld>
            <a:endParaRPr lang="nl-BE"/>
          </a:p>
        </p:txBody>
      </p:sp>
    </p:spTree>
    <p:extLst>
      <p:ext uri="{BB962C8B-B14F-4D97-AF65-F5344CB8AC3E}">
        <p14:creationId xmlns:p14="http://schemas.microsoft.com/office/powerpoint/2010/main" val="302555645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pt-BR" dirty="0"/>
              <a:t>Exemplo: escalonamento_de_atributos_com_scikit_learn.ipynb</a:t>
            </a:r>
          </a:p>
        </p:txBody>
      </p:sp>
      <p:sp>
        <p:nvSpPr>
          <p:cNvPr id="4" name="Slide Number Placeholder 3"/>
          <p:cNvSpPr>
            <a:spLocks noGrp="1"/>
          </p:cNvSpPr>
          <p:nvPr>
            <p:ph type="sldNum" sz="quarter" idx="10"/>
          </p:nvPr>
        </p:nvSpPr>
        <p:spPr/>
        <p:txBody>
          <a:bodyPr/>
          <a:lstStyle/>
          <a:p>
            <a:fld id="{DA8B99DF-01BC-492A-8CEF-4FD88D18DD9D}" type="slidenum">
              <a:rPr lang="nl-BE" smtClean="0"/>
              <a:t>11</a:t>
            </a:fld>
            <a:endParaRPr lang="nl-BE"/>
          </a:p>
        </p:txBody>
      </p:sp>
    </p:spTree>
    <p:extLst>
      <p:ext uri="{BB962C8B-B14F-4D97-AF65-F5344CB8AC3E}">
        <p14:creationId xmlns:p14="http://schemas.microsoft.com/office/powerpoint/2010/main" val="793348695"/>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COLAB: https://colab.research.google.com/github/zz4fap/t319_aprendizado_de_maquina/blob/main/labs/Laboratorio5.ipynb</a:t>
            </a:r>
          </a:p>
          <a:p>
            <a:endParaRPr lang="pt-BR" dirty="0" smtClean="0"/>
          </a:p>
          <a:p>
            <a:pPr marL="0" marR="0" lvl="0" indent="0" algn="l" defTabSz="914400" rtl="0" eaLnBrk="1" fontAlgn="auto" latinLnBrk="0" hangingPunct="1">
              <a:lnSpc>
                <a:spcPct val="100000"/>
              </a:lnSpc>
              <a:spcBef>
                <a:spcPts val="0"/>
              </a:spcBef>
              <a:spcAft>
                <a:spcPts val="0"/>
              </a:spcAft>
              <a:buClrTx/>
              <a:buSzTx/>
              <a:buFontTx/>
              <a:buNone/>
              <a:tabLst/>
              <a:defRPr/>
            </a:pPr>
            <a:r>
              <a:rPr lang="pt-BR" dirty="0" smtClean="0"/>
              <a:t>BINDER: https://mybinder.org/v2/gh/zz4fap/t319_aprendizado_de_maquina/main?filepath=labs%2FLaboratorio5.ipynb</a:t>
            </a:r>
          </a:p>
          <a:p>
            <a:endParaRPr lang="pt-BR" dirty="0"/>
          </a:p>
        </p:txBody>
      </p:sp>
      <p:sp>
        <p:nvSpPr>
          <p:cNvPr id="4" name="Slide Number Placeholder 3"/>
          <p:cNvSpPr>
            <a:spLocks noGrp="1"/>
          </p:cNvSpPr>
          <p:nvPr>
            <p:ph type="sldNum" sz="quarter" idx="10"/>
          </p:nvPr>
        </p:nvSpPr>
        <p:spPr/>
        <p:txBody>
          <a:bodyPr/>
          <a:lstStyle/>
          <a:p>
            <a:fld id="{DA8B99DF-01BC-492A-8CEF-4FD88D18DD9D}" type="slidenum">
              <a:rPr lang="nl-BE" smtClean="0"/>
              <a:t>12</a:t>
            </a:fld>
            <a:endParaRPr lang="nl-BE"/>
          </a:p>
        </p:txBody>
      </p:sp>
    </p:spTree>
    <p:extLst>
      <p:ext uri="{BB962C8B-B14F-4D97-AF65-F5344CB8AC3E}">
        <p14:creationId xmlns:p14="http://schemas.microsoft.com/office/powerpoint/2010/main" val="2855171266"/>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endParaRPr lang="nl-BE"/>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14/05/2021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174613730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Vertical Text Placeholder 2"/>
          <p:cNvSpPr>
            <a:spLocks noGrp="1"/>
          </p:cNvSpPr>
          <p:nvPr>
            <p:ph type="body" orient="vert" idx="1"/>
          </p:nvPr>
        </p:nvSpPr>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14/05/2021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84959824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en-US"/>
              <a:t>Click to edit Master title style</a:t>
            </a:r>
            <a:endParaRPr lang="nl-BE"/>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14/05/2021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814732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10"/>
          </p:nvPr>
        </p:nvSpPr>
        <p:spPr/>
        <p:txBody>
          <a:bodyPr/>
          <a:lstStyle/>
          <a:p>
            <a:fld id="{C80E15A5-E95B-43EB-9AC7-9A96397448C0}" type="datetimeFigureOut">
              <a:rPr lang="nl-BE" smtClean="0"/>
              <a:t>14/05/2021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63918371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en-US"/>
              <a:t>Click to edit Master title style</a:t>
            </a:r>
            <a:endParaRPr lang="nl-BE"/>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C80E15A5-E95B-43EB-9AC7-9A96397448C0}" type="datetimeFigureOut">
              <a:rPr lang="nl-BE" smtClean="0"/>
              <a:t>14/05/2021</a:t>
            </a:fld>
            <a:endParaRPr lang="nl-BE"/>
          </a:p>
        </p:txBody>
      </p:sp>
      <p:sp>
        <p:nvSpPr>
          <p:cNvPr id="5" name="Footer Placeholder 4"/>
          <p:cNvSpPr>
            <a:spLocks noGrp="1"/>
          </p:cNvSpPr>
          <p:nvPr>
            <p:ph type="ftr" sz="quarter" idx="11"/>
          </p:nvPr>
        </p:nvSpPr>
        <p:spPr/>
        <p:txBody>
          <a:bodyPr/>
          <a:lstStyle/>
          <a:p>
            <a:endParaRPr lang="nl-BE"/>
          </a:p>
        </p:txBody>
      </p:sp>
      <p:sp>
        <p:nvSpPr>
          <p:cNvPr id="6" name="Slide Number Placeholder 5"/>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626968453"/>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Content Placeholder 2"/>
          <p:cNvSpPr>
            <a:spLocks noGrp="1"/>
          </p:cNvSpPr>
          <p:nvPr>
            <p:ph sz="half" idx="1"/>
          </p:nvPr>
        </p:nvSpPr>
        <p:spPr>
          <a:xfrm>
            <a:off x="838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Content Placeholder 3"/>
          <p:cNvSpPr>
            <a:spLocks noGrp="1"/>
          </p:cNvSpPr>
          <p:nvPr>
            <p:ph sz="half" idx="2"/>
          </p:nvPr>
        </p:nvSpPr>
        <p:spPr>
          <a:xfrm>
            <a:off x="6172200" y="1825625"/>
            <a:ext cx="5181600" cy="435133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Date Placeholder 4"/>
          <p:cNvSpPr>
            <a:spLocks noGrp="1"/>
          </p:cNvSpPr>
          <p:nvPr>
            <p:ph type="dt" sz="half" idx="10"/>
          </p:nvPr>
        </p:nvSpPr>
        <p:spPr/>
        <p:txBody>
          <a:bodyPr/>
          <a:lstStyle/>
          <a:p>
            <a:fld id="{C80E15A5-E95B-43EB-9AC7-9A96397448C0}" type="datetimeFigureOut">
              <a:rPr lang="nl-BE" smtClean="0"/>
              <a:t>14/05/2021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4085213916"/>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en-US"/>
              <a:t>Click to edit Master title style</a:t>
            </a:r>
            <a:endParaRPr lang="nl-BE"/>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839788" y="2505075"/>
            <a:ext cx="5157787"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2505075"/>
            <a:ext cx="5183188" cy="3684588"/>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7" name="Date Placeholder 6"/>
          <p:cNvSpPr>
            <a:spLocks noGrp="1"/>
          </p:cNvSpPr>
          <p:nvPr>
            <p:ph type="dt" sz="half" idx="10"/>
          </p:nvPr>
        </p:nvSpPr>
        <p:spPr/>
        <p:txBody>
          <a:bodyPr/>
          <a:lstStyle/>
          <a:p>
            <a:fld id="{C80E15A5-E95B-43EB-9AC7-9A96397448C0}" type="datetimeFigureOut">
              <a:rPr lang="nl-BE" smtClean="0"/>
              <a:t>14/05/2021</a:t>
            </a:fld>
            <a:endParaRPr lang="nl-BE"/>
          </a:p>
        </p:txBody>
      </p:sp>
      <p:sp>
        <p:nvSpPr>
          <p:cNvPr id="8" name="Footer Placeholder 7"/>
          <p:cNvSpPr>
            <a:spLocks noGrp="1"/>
          </p:cNvSpPr>
          <p:nvPr>
            <p:ph type="ftr" sz="quarter" idx="11"/>
          </p:nvPr>
        </p:nvSpPr>
        <p:spPr/>
        <p:txBody>
          <a:bodyPr/>
          <a:lstStyle/>
          <a:p>
            <a:endParaRPr lang="nl-BE"/>
          </a:p>
        </p:txBody>
      </p:sp>
      <p:sp>
        <p:nvSpPr>
          <p:cNvPr id="9" name="Slide Number Placeholder 8"/>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7826826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nl-BE"/>
          </a:p>
        </p:txBody>
      </p:sp>
      <p:sp>
        <p:nvSpPr>
          <p:cNvPr id="3" name="Date Placeholder 2"/>
          <p:cNvSpPr>
            <a:spLocks noGrp="1"/>
          </p:cNvSpPr>
          <p:nvPr>
            <p:ph type="dt" sz="half" idx="10"/>
          </p:nvPr>
        </p:nvSpPr>
        <p:spPr/>
        <p:txBody>
          <a:bodyPr/>
          <a:lstStyle/>
          <a:p>
            <a:fld id="{C80E15A5-E95B-43EB-9AC7-9A96397448C0}" type="datetimeFigureOut">
              <a:rPr lang="nl-BE" smtClean="0"/>
              <a:t>14/05/2021</a:t>
            </a:fld>
            <a:endParaRPr lang="nl-BE"/>
          </a:p>
        </p:txBody>
      </p:sp>
      <p:sp>
        <p:nvSpPr>
          <p:cNvPr id="4" name="Footer Placeholder 3"/>
          <p:cNvSpPr>
            <a:spLocks noGrp="1"/>
          </p:cNvSpPr>
          <p:nvPr>
            <p:ph type="ftr" sz="quarter" idx="11"/>
          </p:nvPr>
        </p:nvSpPr>
        <p:spPr/>
        <p:txBody>
          <a:bodyPr/>
          <a:lstStyle/>
          <a:p>
            <a:endParaRPr lang="nl-BE"/>
          </a:p>
        </p:txBody>
      </p:sp>
      <p:sp>
        <p:nvSpPr>
          <p:cNvPr id="5" name="Slide Number Placeholder 4"/>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51666207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C80E15A5-E95B-43EB-9AC7-9A96397448C0}" type="datetimeFigureOut">
              <a:rPr lang="nl-BE" smtClean="0"/>
              <a:t>14/05/2021</a:t>
            </a:fld>
            <a:endParaRPr lang="nl-BE"/>
          </a:p>
        </p:txBody>
      </p:sp>
      <p:sp>
        <p:nvSpPr>
          <p:cNvPr id="3" name="Footer Placeholder 2"/>
          <p:cNvSpPr>
            <a:spLocks noGrp="1"/>
          </p:cNvSpPr>
          <p:nvPr>
            <p:ph type="ftr" sz="quarter" idx="11"/>
          </p:nvPr>
        </p:nvSpPr>
        <p:spPr/>
        <p:txBody>
          <a:bodyPr/>
          <a:lstStyle/>
          <a:p>
            <a:endParaRPr lang="nl-BE"/>
          </a:p>
        </p:txBody>
      </p:sp>
      <p:sp>
        <p:nvSpPr>
          <p:cNvPr id="4" name="Slide Number Placeholder 3"/>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76710986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14/05/2021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22260023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en-US"/>
              <a:t>Click to edit Master title style</a:t>
            </a:r>
            <a:endParaRPr lang="nl-BE"/>
          </a:p>
        </p:txBody>
      </p:sp>
      <p:sp>
        <p:nvSpPr>
          <p:cNvPr id="3" name="Picture Placeholder 2"/>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nl-BE"/>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C80E15A5-E95B-43EB-9AC7-9A96397448C0}" type="datetimeFigureOut">
              <a:rPr lang="nl-BE" smtClean="0"/>
              <a:t>14/05/2021</a:t>
            </a:fld>
            <a:endParaRPr lang="nl-BE"/>
          </a:p>
        </p:txBody>
      </p:sp>
      <p:sp>
        <p:nvSpPr>
          <p:cNvPr id="6" name="Footer Placeholder 5"/>
          <p:cNvSpPr>
            <a:spLocks noGrp="1"/>
          </p:cNvSpPr>
          <p:nvPr>
            <p:ph type="ftr" sz="quarter" idx="11"/>
          </p:nvPr>
        </p:nvSpPr>
        <p:spPr/>
        <p:txBody>
          <a:bodyPr/>
          <a:lstStyle/>
          <a:p>
            <a:endParaRPr lang="nl-BE"/>
          </a:p>
        </p:txBody>
      </p:sp>
      <p:sp>
        <p:nvSpPr>
          <p:cNvPr id="7" name="Slide Number Placeholder 6"/>
          <p:cNvSpPr>
            <a:spLocks noGrp="1"/>
          </p:cNvSpPr>
          <p:nvPr>
            <p:ph type="sldNum" sz="quarter" idx="12"/>
          </p:nvPr>
        </p:nvSpPr>
        <p:spPr/>
        <p:txBody>
          <a:bodyPr/>
          <a:lstStyle/>
          <a:p>
            <a:fld id="{67C3C120-4544-49C4-A71C-C78FE5187513}" type="slidenum">
              <a:rPr lang="nl-BE" smtClean="0"/>
              <a:t>‹#›</a:t>
            </a:fld>
            <a:endParaRPr lang="nl-BE"/>
          </a:p>
        </p:txBody>
      </p:sp>
    </p:spTree>
    <p:extLst>
      <p:ext uri="{BB962C8B-B14F-4D97-AF65-F5344CB8AC3E}">
        <p14:creationId xmlns:p14="http://schemas.microsoft.com/office/powerpoint/2010/main" val="384290350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endParaRPr lang="nl-BE"/>
          </a:p>
        </p:txBody>
      </p:sp>
      <p:sp>
        <p:nvSpPr>
          <p:cNvPr id="3" name="Text Placeholder 2"/>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nl-BE"/>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C80E15A5-E95B-43EB-9AC7-9A96397448C0}" type="datetimeFigureOut">
              <a:rPr lang="nl-BE" smtClean="0"/>
              <a:t>14/05/2021</a:t>
            </a:fld>
            <a:endParaRPr lang="nl-BE"/>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nl-BE"/>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67C3C120-4544-49C4-A71C-C78FE5187513}" type="slidenum">
              <a:rPr lang="nl-BE" smtClean="0"/>
              <a:t>‹#›</a:t>
            </a:fld>
            <a:endParaRPr lang="nl-BE"/>
          </a:p>
        </p:txBody>
      </p:sp>
    </p:spTree>
    <p:extLst>
      <p:ext uri="{BB962C8B-B14F-4D97-AF65-F5344CB8AC3E}">
        <p14:creationId xmlns:p14="http://schemas.microsoft.com/office/powerpoint/2010/main" val="986782931"/>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nl-BE"/>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xml"/><Relationship Id="rId1" Type="http://schemas.openxmlformats.org/officeDocument/2006/relationships/slideLayout" Target="../slideLayouts/slideLayout1.xml"/><Relationship Id="rId4" Type="http://schemas.openxmlformats.org/officeDocument/2006/relationships/image" Target="../media/image2.jpeg"/></Relationships>
</file>

<file path=ppt/slides/_rels/slide10.xml.rels><?xml version="1.0" encoding="UTF-8" standalone="yes"?>
<Relationships xmlns="http://schemas.openxmlformats.org/package/2006/relationships"><Relationship Id="rId8" Type="http://schemas.openxmlformats.org/officeDocument/2006/relationships/image" Target="../media/image15.png"/><Relationship Id="rId3" Type="http://schemas.openxmlformats.org/officeDocument/2006/relationships/image" Target="../media/image10.png"/><Relationship Id="rId7" Type="http://schemas.openxmlformats.org/officeDocument/2006/relationships/image" Target="../media/image14.png"/><Relationship Id="rId2" Type="http://schemas.openxmlformats.org/officeDocument/2006/relationships/notesSlide" Target="../notesSlides/notesSlide6.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image" Target="../media/image12.png"/><Relationship Id="rId4" Type="http://schemas.openxmlformats.org/officeDocument/2006/relationships/image" Target="../media/image11.png"/></Relationships>
</file>

<file path=ppt/slides/_rels/slide11.xml.rels><?xml version="1.0" encoding="UTF-8" standalone="yes"?>
<Relationships xmlns="http://schemas.openxmlformats.org/package/2006/relationships"><Relationship Id="rId3" Type="http://schemas.openxmlformats.org/officeDocument/2006/relationships/image" Target="../media/image16.emf"/><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image" Target="../media/image17.emf"/></Relationships>
</file>

<file path=ppt/slides/_rels/slide12.xml.rels><?xml version="1.0" encoding="UTF-8" standalone="yes"?>
<Relationships xmlns="http://schemas.openxmlformats.org/package/2006/relationships"><Relationship Id="rId3" Type="http://schemas.openxmlformats.org/officeDocument/2006/relationships/hyperlink" Target="https://colab.research.google.com/github/zz4fap/t319_aprendizado_de_maquina/blob/main/labs/Laboratorio5.ipynb"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4" Type="http://schemas.openxmlformats.org/officeDocument/2006/relationships/hyperlink" Target="https://github.com/zz4fap/t319_aprendizado_de_maquina/blob/main/docs/Resolu%C3%A7%C3%A3o%20e%20entrega%20dos%20laborat%C3%B3rios.pdf" TargetMode="Externa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20.png"/><Relationship Id="rId7" Type="http://schemas.openxmlformats.org/officeDocument/2006/relationships/image" Target="../media/image24.png"/><Relationship Id="rId2" Type="http://schemas.openxmlformats.org/officeDocument/2006/relationships/image" Target="../media/image19.jpeg"/><Relationship Id="rId1" Type="http://schemas.openxmlformats.org/officeDocument/2006/relationships/slideLayout" Target="../slideLayouts/slideLayout2.xml"/><Relationship Id="rId6" Type="http://schemas.openxmlformats.org/officeDocument/2006/relationships/image" Target="../media/image23.png"/><Relationship Id="rId5" Type="http://schemas.openxmlformats.org/officeDocument/2006/relationships/image" Target="../media/image22.png"/><Relationship Id="rId4" Type="http://schemas.openxmlformats.org/officeDocument/2006/relationships/image" Target="../media/image21.jpe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460.png"/><Relationship Id="rId2" Type="http://schemas.openxmlformats.org/officeDocument/2006/relationships/image" Target="../media/image450.png"/><Relationship Id="rId1" Type="http://schemas.openxmlformats.org/officeDocument/2006/relationships/slideLayout" Target="../slideLayouts/slideLayout2.xml"/><Relationship Id="rId5" Type="http://schemas.openxmlformats.org/officeDocument/2006/relationships/image" Target="../media/image510.png"/><Relationship Id="rId4" Type="http://schemas.openxmlformats.org/officeDocument/2006/relationships/image" Target="../media/image470.png"/></Relationships>
</file>

<file path=ppt/slides/_rels/slide17.xml.rels><?xml version="1.0" encoding="UTF-8" standalone="yes"?>
<Relationships xmlns="http://schemas.openxmlformats.org/package/2006/relationships"><Relationship Id="rId8" Type="http://schemas.openxmlformats.org/officeDocument/2006/relationships/image" Target="../media/image1320.png"/><Relationship Id="rId3" Type="http://schemas.openxmlformats.org/officeDocument/2006/relationships/image" Target="../media/image1270.png"/><Relationship Id="rId7" Type="http://schemas.openxmlformats.org/officeDocument/2006/relationships/image" Target="../media/image1310.png"/><Relationship Id="rId2" Type="http://schemas.openxmlformats.org/officeDocument/2006/relationships/image" Target="../media/image1260.png"/><Relationship Id="rId1" Type="http://schemas.openxmlformats.org/officeDocument/2006/relationships/slideLayout" Target="../slideLayouts/slideLayout2.xml"/><Relationship Id="rId6" Type="http://schemas.openxmlformats.org/officeDocument/2006/relationships/image" Target="../media/image1300.png"/><Relationship Id="rId5" Type="http://schemas.openxmlformats.org/officeDocument/2006/relationships/image" Target="../media/image1290.png"/><Relationship Id="rId4" Type="http://schemas.openxmlformats.org/officeDocument/2006/relationships/image" Target="../media/image1280.png"/><Relationship Id="rId9" Type="http://schemas.openxmlformats.org/officeDocument/2006/relationships/image" Target="../media/image1330.png"/></Relationships>
</file>

<file path=ppt/slides/_rels/slide18.xml.rels><?xml version="1.0" encoding="UTF-8" standalone="yes"?>
<Relationships xmlns="http://schemas.openxmlformats.org/package/2006/relationships"><Relationship Id="rId3" Type="http://schemas.openxmlformats.org/officeDocument/2006/relationships/image" Target="../media/image135.png"/><Relationship Id="rId2" Type="http://schemas.openxmlformats.org/officeDocument/2006/relationships/image" Target="../media/image134.png"/><Relationship Id="rId1" Type="http://schemas.openxmlformats.org/officeDocument/2006/relationships/slideLayout" Target="../slideLayouts/slideLayout2.xml"/><Relationship Id="rId5" Type="http://schemas.openxmlformats.org/officeDocument/2006/relationships/image" Target="../media/image137.png"/><Relationship Id="rId4" Type="http://schemas.openxmlformats.org/officeDocument/2006/relationships/image" Target="../media/image136.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700.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710.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12.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13.png"/><Relationship Id="rId2" Type="http://schemas.openxmlformats.org/officeDocument/2006/relationships/notesSlide" Target="../notesSlides/notesSlide4.xml"/><Relationship Id="rId1" Type="http://schemas.openxmlformats.org/officeDocument/2006/relationships/slideLayout" Target="../slideLayouts/slideLayout2.xml"/><Relationship Id="rId5" Type="http://schemas.openxmlformats.org/officeDocument/2006/relationships/image" Target="../media/image7.emf"/><Relationship Id="rId4" Type="http://schemas.openxmlformats.org/officeDocument/2006/relationships/image" Target="../media/image6.emf"/></Relationships>
</file>

<file path=ppt/slides/_rels/slide9.xml.rels><?xml version="1.0" encoding="UTF-8" standalone="yes"?>
<Relationships xmlns="http://schemas.openxmlformats.org/package/2006/relationships"><Relationship Id="rId3" Type="http://schemas.openxmlformats.org/officeDocument/2006/relationships/image" Target="../media/image8.emf"/><Relationship Id="rId2" Type="http://schemas.openxmlformats.org/officeDocument/2006/relationships/notesSlide" Target="../notesSlides/notesSlide5.xml"/><Relationship Id="rId1" Type="http://schemas.openxmlformats.org/officeDocument/2006/relationships/slideLayout" Target="../slideLayouts/slideLayout2.xml"/><Relationship Id="rId4" Type="http://schemas.openxmlformats.org/officeDocument/2006/relationships/image" Target="../media/image9.emf"/></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32666AC8-2E17-4DB4-B0F5-60C640CCFD2E}"/>
              </a:ext>
            </a:extLst>
          </p:cNvPr>
          <p:cNvSpPr>
            <a:spLocks noGrp="1"/>
          </p:cNvSpPr>
          <p:nvPr>
            <p:ph type="ctrTitle"/>
          </p:nvPr>
        </p:nvSpPr>
        <p:spPr>
          <a:xfrm>
            <a:off x="1524000" y="819807"/>
            <a:ext cx="9144000" cy="2690156"/>
          </a:xfrm>
        </p:spPr>
        <p:txBody>
          <a:bodyPr>
            <a:normAutofit/>
          </a:bodyPr>
          <a:lstStyle/>
          <a:p>
            <a:r>
              <a:rPr lang="pt-BR" sz="5400" dirty="0" smtClean="0"/>
              <a:t>T319 - Introdução </a:t>
            </a:r>
            <a:r>
              <a:rPr lang="pt-BR" sz="5400" dirty="0"/>
              <a:t>ao Aprendizado de </a:t>
            </a:r>
            <a:r>
              <a:rPr lang="pt-BR" sz="5400" dirty="0" smtClean="0"/>
              <a:t>Máquina:</a:t>
            </a:r>
            <a:r>
              <a:rPr lang="pt-BR" dirty="0"/>
              <a:t/>
            </a:r>
            <a:br>
              <a:rPr lang="pt-BR" dirty="0"/>
            </a:br>
            <a:r>
              <a:rPr lang="pt-BR" b="1" i="1" dirty="0"/>
              <a:t>Regressão </a:t>
            </a:r>
            <a:r>
              <a:rPr lang="pt-BR" b="1" i="1" dirty="0" smtClean="0"/>
              <a:t>Linear (Parte IV)</a:t>
            </a:r>
            <a:endParaRPr lang="pt-BR" b="1" i="1" dirty="0"/>
          </a:p>
        </p:txBody>
      </p:sp>
      <p:sp>
        <p:nvSpPr>
          <p:cNvPr id="4" name="CaixaDeTexto 3">
            <a:extLst>
              <a:ext uri="{FF2B5EF4-FFF2-40B4-BE49-F238E27FC236}">
                <a16:creationId xmlns:a16="http://schemas.microsoft.com/office/drawing/2014/main" xmlns="" id="{430EB894-B7D4-434C-9D1A-A14094D9BEEC}"/>
              </a:ext>
            </a:extLst>
          </p:cNvPr>
          <p:cNvSpPr txBox="1"/>
          <p:nvPr/>
        </p:nvSpPr>
        <p:spPr>
          <a:xfrm>
            <a:off x="7915802" y="5519955"/>
            <a:ext cx="4004345" cy="677108"/>
          </a:xfrm>
          <a:prstGeom prst="rect">
            <a:avLst/>
          </a:prstGeom>
          <a:noFill/>
        </p:spPr>
        <p:txBody>
          <a:bodyPr wrap="square" rtlCol="0">
            <a:spAutoFit/>
          </a:bodyPr>
          <a:lstStyle/>
          <a:p>
            <a:r>
              <a:rPr lang="pt-BR" sz="2000" dirty="0"/>
              <a:t>Felipe Augusto Pereira de Figueiredo</a:t>
            </a:r>
          </a:p>
          <a:p>
            <a:r>
              <a:rPr lang="pt-BR" dirty="0"/>
              <a:t>felipe.figueiredo@inatel.br</a:t>
            </a:r>
          </a:p>
        </p:txBody>
      </p:sp>
      <p:pic>
        <p:nvPicPr>
          <p:cNvPr id="1026" name="Picture 2" descr="Logo">
            <a:extLst>
              <a:ext uri="{FF2B5EF4-FFF2-40B4-BE49-F238E27FC236}">
                <a16:creationId xmlns:a16="http://schemas.microsoft.com/office/drawing/2014/main" xmlns="" id="{3F2642E0-4F6A-4196-8F58-E77D36E9A33F}"/>
              </a:ext>
            </a:extLst>
          </p:cNvPr>
          <p:cNvPicPr>
            <a:picLocks noChangeAspect="1" noChangeArrowheads="1"/>
          </p:cNvPicPr>
          <p:nvPr/>
        </p:nvPicPr>
        <p:blipFill rotWithShape="1">
          <a:blip r:embed="rId3" cstate="print">
            <a:extLst>
              <a:ext uri="{28A0092B-C50C-407E-A947-70E740481C1C}">
                <a14:useLocalDpi xmlns:a14="http://schemas.microsoft.com/office/drawing/2010/main" val="0"/>
              </a:ext>
            </a:extLst>
          </a:blip>
          <a:srcRect t="28759" b="28872"/>
          <a:stretch/>
        </p:blipFill>
        <p:spPr bwMode="auto">
          <a:xfrm>
            <a:off x="271853" y="5528345"/>
            <a:ext cx="2261388" cy="677109"/>
          </a:xfrm>
          <a:prstGeom prst="rect">
            <a:avLst/>
          </a:prstGeom>
          <a:noFill/>
          <a:extLst>
            <a:ext uri="{909E8E84-426E-40DD-AFC4-6F175D3DCCD1}">
              <a14:hiddenFill xmlns:a14="http://schemas.microsoft.com/office/drawing/2010/main">
                <a:solidFill>
                  <a:srgbClr val="FFFFFF"/>
                </a:solidFill>
              </a14:hiddenFill>
            </a:ext>
          </a:extLst>
        </p:spPr>
      </p:pic>
      <p:pic>
        <p:nvPicPr>
          <p:cNvPr id="5122" name="Picture 2" descr="Image result for machine learning">
            <a:extLst>
              <a:ext uri="{FF2B5EF4-FFF2-40B4-BE49-F238E27FC236}">
                <a16:creationId xmlns:a16="http://schemas.microsoft.com/office/drawing/2014/main" xmlns="" id="{810CE0A2-4102-44A6-A370-175E7896CDCB}"/>
              </a:ext>
            </a:extLst>
          </p:cNvPr>
          <p:cNvPicPr>
            <a:picLocks noChangeAspect="1" noChangeArrowheads="1"/>
          </p:cNvPicPr>
          <p:nvPr/>
        </p:nvPicPr>
        <p:blipFill rotWithShape="1">
          <a:blip r:embed="rId4" cstate="print">
            <a:extLst>
              <a:ext uri="{28A0092B-C50C-407E-A947-70E740481C1C}">
                <a14:useLocalDpi xmlns:a14="http://schemas.microsoft.com/office/drawing/2010/main" val="0"/>
              </a:ext>
            </a:extLst>
          </a:blip>
          <a:srcRect l="20193" t="8107" r="14530" b="5794"/>
          <a:stretch/>
        </p:blipFill>
        <p:spPr bwMode="auto">
          <a:xfrm>
            <a:off x="4965305" y="3396429"/>
            <a:ext cx="2261389" cy="2237061"/>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323350583"/>
      </p:ext>
    </p:extLst>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58520" y="53998"/>
            <a:ext cx="11103494" cy="828672"/>
          </a:xfrm>
        </p:spPr>
        <p:txBody>
          <a:bodyPr>
            <a:normAutofit/>
          </a:bodyPr>
          <a:lstStyle/>
          <a:p>
            <a:r>
              <a:rPr lang="pt-BR" dirty="0" smtClean="0"/>
              <a:t>Escalonamento e a variação do vetor gradiente</a:t>
            </a:r>
            <a:endParaRPr lang="pt-BR" dirty="0"/>
          </a:p>
        </p:txBody>
      </p:sp>
      <p:pic>
        <p:nvPicPr>
          <p:cNvPr id="4" name="Picture 3"/>
          <p:cNvPicPr>
            <a:picLocks noChangeAspect="1"/>
          </p:cNvPicPr>
          <p:nvPr/>
        </p:nvPicPr>
        <p:blipFill rotWithShape="1">
          <a:blip r:embed="rId3" cstate="print">
            <a:extLst>
              <a:ext uri="{28A0092B-C50C-407E-A947-70E740481C1C}">
                <a14:useLocalDpi xmlns:a14="http://schemas.microsoft.com/office/drawing/2010/main" val="0"/>
              </a:ext>
            </a:extLst>
          </a:blip>
          <a:srcRect t="6556" r="9111" b="2334"/>
          <a:stretch/>
        </p:blipFill>
        <p:spPr>
          <a:xfrm>
            <a:off x="4333783" y="1203226"/>
            <a:ext cx="2000911" cy="2005800"/>
          </a:xfrm>
          <a:prstGeom prst="rect">
            <a:avLst/>
          </a:prstGeom>
        </p:spPr>
      </p:pic>
      <p:pic>
        <p:nvPicPr>
          <p:cNvPr id="6" name="Picture 5"/>
          <p:cNvPicPr>
            <a:picLocks noChangeAspect="1"/>
          </p:cNvPicPr>
          <p:nvPr/>
        </p:nvPicPr>
        <p:blipFill rotWithShape="1">
          <a:blip r:embed="rId4" cstate="print">
            <a:extLst>
              <a:ext uri="{28A0092B-C50C-407E-A947-70E740481C1C}">
                <a14:useLocalDpi xmlns:a14="http://schemas.microsoft.com/office/drawing/2010/main" val="0"/>
              </a:ext>
            </a:extLst>
          </a:blip>
          <a:srcRect l="19206" t="14206" r="25874" b="12778"/>
          <a:stretch/>
        </p:blipFill>
        <p:spPr>
          <a:xfrm>
            <a:off x="2349778" y="3821277"/>
            <a:ext cx="1963487" cy="2610415"/>
          </a:xfrm>
          <a:prstGeom prst="rect">
            <a:avLst/>
          </a:prstGeom>
        </p:spPr>
      </p:pic>
      <p:pic>
        <p:nvPicPr>
          <p:cNvPr id="9" name="Picture 8"/>
          <p:cNvPicPr>
            <a:picLocks noChangeAspect="1"/>
          </p:cNvPicPr>
          <p:nvPr/>
        </p:nvPicPr>
        <p:blipFill rotWithShape="1">
          <a:blip r:embed="rId5" cstate="print">
            <a:extLst>
              <a:ext uri="{28A0092B-C50C-407E-A947-70E740481C1C}">
                <a14:useLocalDpi xmlns:a14="http://schemas.microsoft.com/office/drawing/2010/main" val="0"/>
              </a:ext>
            </a:extLst>
          </a:blip>
          <a:srcRect l="18572" t="13889" r="25238" b="11825"/>
          <a:stretch/>
        </p:blipFill>
        <p:spPr>
          <a:xfrm>
            <a:off x="2344404" y="1000311"/>
            <a:ext cx="1987947" cy="2628133"/>
          </a:xfrm>
          <a:prstGeom prst="rect">
            <a:avLst/>
          </a:prstGeom>
        </p:spPr>
      </p:pic>
      <p:sp>
        <p:nvSpPr>
          <p:cNvPr id="10" name="Rectangle 9"/>
          <p:cNvSpPr/>
          <p:nvPr/>
        </p:nvSpPr>
        <p:spPr>
          <a:xfrm>
            <a:off x="178156" y="3422537"/>
            <a:ext cx="1739448" cy="861774"/>
          </a:xfrm>
          <a:prstGeom prst="rect">
            <a:avLst/>
          </a:prstGeom>
        </p:spPr>
        <p:txBody>
          <a:bodyPr wrap="square">
            <a:spAutoFit/>
          </a:bodyPr>
          <a:lstStyle/>
          <a:p>
            <a:r>
              <a:rPr lang="pt-BR" sz="1400" b="1" dirty="0">
                <a:solidFill>
                  <a:srgbClr val="000000"/>
                </a:solidFill>
                <a:highlight>
                  <a:srgbClr val="FFFFFF"/>
                </a:highlight>
              </a:rPr>
              <a:t>Função </a:t>
            </a:r>
            <a:r>
              <a:rPr lang="pt-BR" sz="1400" b="1" dirty="0" smtClean="0">
                <a:solidFill>
                  <a:srgbClr val="000000"/>
                </a:solidFill>
                <a:highlight>
                  <a:srgbClr val="FFFFFF"/>
                </a:highlight>
              </a:rPr>
              <a:t>observável</a:t>
            </a:r>
            <a:endParaRPr lang="pt-BR" sz="1400" b="1" dirty="0">
              <a:solidFill>
                <a:srgbClr val="000000"/>
              </a:solidFill>
              <a:highlight>
                <a:srgbClr val="FFFFFF"/>
              </a:highlight>
            </a:endParaRPr>
          </a:p>
          <a:p>
            <a:r>
              <a:rPr lang="pt-BR" sz="1200" dirty="0">
                <a:solidFill>
                  <a:srgbClr val="000000"/>
                </a:solidFill>
                <a:highlight>
                  <a:srgbClr val="FFFFFF"/>
                </a:highlight>
              </a:rPr>
              <a:t>x1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smtClean="0">
                <a:solidFill>
                  <a:srgbClr val="000000"/>
                </a:solidFill>
                <a:highlight>
                  <a:srgbClr val="FFFFFF"/>
                </a:highlight>
              </a:rPr>
              <a:t>20.0 * randn</a:t>
            </a:r>
            <a:r>
              <a:rPr lang="pt-BR" sz="1200" b="1" dirty="0" smtClean="0">
                <a:solidFill>
                  <a:srgbClr val="000080"/>
                </a:solidFill>
                <a:highlight>
                  <a:srgbClr val="FFFFFF"/>
                </a:highlight>
              </a:rPr>
              <a:t>(</a:t>
            </a:r>
            <a:r>
              <a:rPr lang="pt-BR" sz="1200" dirty="0" smtClean="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x2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err="1">
                <a:solidFill>
                  <a:srgbClr val="000000"/>
                </a:solidFill>
                <a:highlight>
                  <a:srgbClr val="FFFFFF"/>
                </a:highlight>
              </a:rPr>
              <a:t>randn</a:t>
            </a:r>
            <a:r>
              <a:rPr lang="pt-BR" sz="1200" b="1" dirty="0">
                <a:solidFill>
                  <a:srgbClr val="000080"/>
                </a:solidFill>
                <a:highlight>
                  <a:srgbClr val="FFFFFF"/>
                </a:highlight>
              </a:rPr>
              <a:t>(</a:t>
            </a:r>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solidFill>
                <a:srgbClr val="000000"/>
              </a:solidFill>
              <a:highlight>
                <a:srgbClr val="FFFFFF"/>
              </a:highlight>
            </a:endParaRPr>
          </a:p>
          <a:p>
            <a:r>
              <a:rPr lang="pt-BR" sz="1200" dirty="0">
                <a:solidFill>
                  <a:srgbClr val="000000"/>
                </a:solidFill>
                <a:highlight>
                  <a:srgbClr val="FFFFFF"/>
                </a:highlight>
              </a:rPr>
              <a:t>y </a:t>
            </a:r>
            <a:r>
              <a:rPr lang="pt-BR" sz="1200" b="1" dirty="0">
                <a:solidFill>
                  <a:srgbClr val="000080"/>
                </a:solidFill>
                <a:highlight>
                  <a:srgbClr val="FFFFFF"/>
                </a:highlight>
              </a:rPr>
              <a:t>=</a:t>
            </a:r>
            <a:r>
              <a:rPr lang="pt-BR" sz="1200" dirty="0">
                <a:solidFill>
                  <a:srgbClr val="000000"/>
                </a:solidFill>
                <a:highlight>
                  <a:srgbClr val="FFFFFF"/>
                </a:highlight>
              </a:rPr>
              <a:t> x1 </a:t>
            </a:r>
            <a:r>
              <a:rPr lang="pt-BR" sz="1200" b="1" dirty="0">
                <a:solidFill>
                  <a:srgbClr val="000080"/>
                </a:solidFill>
                <a:highlight>
                  <a:srgbClr val="FFFFFF"/>
                </a:highlight>
              </a:rPr>
              <a:t>+</a:t>
            </a:r>
            <a:r>
              <a:rPr lang="pt-BR" sz="1200" dirty="0">
                <a:solidFill>
                  <a:srgbClr val="000000"/>
                </a:solidFill>
                <a:highlight>
                  <a:srgbClr val="FFFFFF"/>
                </a:highlight>
              </a:rPr>
              <a:t> x2 </a:t>
            </a:r>
            <a:r>
              <a:rPr lang="pt-BR" sz="1200" b="1" dirty="0">
                <a:solidFill>
                  <a:srgbClr val="000080"/>
                </a:solidFill>
                <a:highlight>
                  <a:srgbClr val="FFFFFF"/>
                </a:highlight>
              </a:rPr>
              <a:t>+</a:t>
            </a:r>
            <a:r>
              <a:rPr lang="pt-BR" sz="1200" dirty="0">
                <a:solidFill>
                  <a:srgbClr val="000000"/>
                </a:solidFill>
                <a:highlight>
                  <a:srgbClr val="FFFFFF"/>
                </a:highlight>
              </a:rPr>
              <a:t> </a:t>
            </a:r>
            <a:r>
              <a:rPr lang="pt-BR" sz="1200" dirty="0" err="1">
                <a:solidFill>
                  <a:srgbClr val="000000"/>
                </a:solidFill>
                <a:highlight>
                  <a:srgbClr val="FFFFFF"/>
                </a:highlight>
              </a:rPr>
              <a:t>randn</a:t>
            </a:r>
            <a:r>
              <a:rPr lang="pt-BR" sz="1200" b="1" dirty="0">
                <a:solidFill>
                  <a:srgbClr val="000080"/>
                </a:solidFill>
                <a:highlight>
                  <a:srgbClr val="FFFFFF"/>
                </a:highlight>
              </a:rPr>
              <a:t>(</a:t>
            </a:r>
            <a:r>
              <a:rPr lang="pt-BR" sz="1200" dirty="0">
                <a:solidFill>
                  <a:srgbClr val="000000"/>
                </a:solidFill>
                <a:highlight>
                  <a:srgbClr val="FFFFFF"/>
                </a:highlight>
              </a:rPr>
              <a:t>M</a:t>
            </a:r>
            <a:r>
              <a:rPr lang="pt-BR" sz="1200" b="1" dirty="0">
                <a:solidFill>
                  <a:srgbClr val="000080"/>
                </a:solidFill>
                <a:highlight>
                  <a:srgbClr val="FFFFFF"/>
                </a:highlight>
              </a:rPr>
              <a:t>,</a:t>
            </a:r>
            <a:r>
              <a:rPr lang="pt-BR" sz="1200" dirty="0">
                <a:solidFill>
                  <a:srgbClr val="FF0000"/>
                </a:solidFill>
                <a:highlight>
                  <a:srgbClr val="FFFFFF"/>
                </a:highlight>
              </a:rPr>
              <a:t>1</a:t>
            </a:r>
            <a:r>
              <a:rPr lang="pt-BR" sz="1200" b="1" dirty="0">
                <a:solidFill>
                  <a:srgbClr val="000080"/>
                </a:solidFill>
                <a:highlight>
                  <a:srgbClr val="FFFFFF"/>
                </a:highlight>
              </a:rPr>
              <a:t>)</a:t>
            </a:r>
            <a:endParaRPr lang="pt-BR" sz="1200" dirty="0"/>
          </a:p>
        </p:txBody>
      </p:sp>
      <p:sp>
        <p:nvSpPr>
          <p:cNvPr id="11" name="Rectangle 10"/>
          <p:cNvSpPr/>
          <p:nvPr/>
        </p:nvSpPr>
        <p:spPr>
          <a:xfrm>
            <a:off x="4745439" y="6429363"/>
            <a:ext cx="4948406" cy="369332"/>
          </a:xfrm>
          <a:prstGeom prst="rect">
            <a:avLst/>
          </a:prstGeom>
          <a:noFill/>
        </p:spPr>
        <p:txBody>
          <a:bodyPr wrap="square" rtlCol="0">
            <a:spAutoFit/>
          </a:bodyPr>
          <a:lstStyle/>
          <a:p>
            <a:pPr algn="ctr"/>
            <a:r>
              <a:rPr lang="pt-BR" u="sng" dirty="0">
                <a:solidFill>
                  <a:srgbClr val="00B0F0"/>
                </a:solidFill>
              </a:rPr>
              <a:t>Exemplo: feature_scaling_gradient_variation.ipynb</a:t>
            </a:r>
          </a:p>
        </p:txBody>
      </p:sp>
      <p:sp>
        <p:nvSpPr>
          <p:cNvPr id="12" name="TextBox 11"/>
          <p:cNvSpPr txBox="1"/>
          <p:nvPr/>
        </p:nvSpPr>
        <p:spPr>
          <a:xfrm rot="16200000">
            <a:off x="848661" y="4933620"/>
            <a:ext cx="2622154" cy="369332"/>
          </a:xfrm>
          <a:prstGeom prst="rect">
            <a:avLst/>
          </a:prstGeom>
          <a:noFill/>
        </p:spPr>
        <p:txBody>
          <a:bodyPr wrap="square" rtlCol="0">
            <a:spAutoFit/>
          </a:bodyPr>
          <a:lstStyle/>
          <a:p>
            <a:pPr algn="ctr"/>
            <a:r>
              <a:rPr lang="pt-BR" b="1" dirty="0" smtClean="0"/>
              <a:t>Padronização</a:t>
            </a:r>
            <a:endParaRPr lang="pt-BR" b="1" dirty="0"/>
          </a:p>
        </p:txBody>
      </p:sp>
      <p:sp>
        <p:nvSpPr>
          <p:cNvPr id="13" name="TextBox 12"/>
          <p:cNvSpPr txBox="1"/>
          <p:nvPr/>
        </p:nvSpPr>
        <p:spPr>
          <a:xfrm rot="16200000">
            <a:off x="848661" y="2229118"/>
            <a:ext cx="2622154" cy="369332"/>
          </a:xfrm>
          <a:prstGeom prst="rect">
            <a:avLst/>
          </a:prstGeom>
          <a:noFill/>
        </p:spPr>
        <p:txBody>
          <a:bodyPr wrap="square" rtlCol="0">
            <a:spAutoFit/>
          </a:bodyPr>
          <a:lstStyle/>
          <a:p>
            <a:pPr algn="ctr"/>
            <a:r>
              <a:rPr lang="pt-BR" b="1" dirty="0" smtClean="0"/>
              <a:t>Sem escalonamento</a:t>
            </a:r>
            <a:endParaRPr lang="pt-BR" b="1" dirty="0"/>
          </a:p>
        </p:txBody>
      </p:sp>
      <p:pic>
        <p:nvPicPr>
          <p:cNvPr id="3" name="Picture 2"/>
          <p:cNvPicPr>
            <a:picLocks noChangeAspect="1"/>
          </p:cNvPicPr>
          <p:nvPr/>
        </p:nvPicPr>
        <p:blipFill rotWithShape="1">
          <a:blip r:embed="rId6" cstate="print">
            <a:extLst>
              <a:ext uri="{28A0092B-C50C-407E-A947-70E740481C1C}">
                <a14:useLocalDpi xmlns:a14="http://schemas.microsoft.com/office/drawing/2010/main" val="0"/>
              </a:ext>
            </a:extLst>
          </a:blip>
          <a:srcRect l="7076" t="7229" r="9717" b="3196"/>
          <a:stretch/>
        </p:blipFill>
        <p:spPr>
          <a:xfrm>
            <a:off x="6383943" y="1148069"/>
            <a:ext cx="5743331" cy="2060957"/>
          </a:xfrm>
          <a:prstGeom prst="rect">
            <a:avLst/>
          </a:prstGeom>
        </p:spPr>
      </p:pic>
      <p:pic>
        <p:nvPicPr>
          <p:cNvPr id="14" name="Picture 13"/>
          <p:cNvPicPr>
            <a:picLocks noChangeAspect="1"/>
          </p:cNvPicPr>
          <p:nvPr/>
        </p:nvPicPr>
        <p:blipFill rotWithShape="1">
          <a:blip r:embed="rId7" cstate="print">
            <a:extLst>
              <a:ext uri="{28A0092B-C50C-407E-A947-70E740481C1C}">
                <a14:useLocalDpi xmlns:a14="http://schemas.microsoft.com/office/drawing/2010/main" val="0"/>
              </a:ext>
            </a:extLst>
          </a:blip>
          <a:srcRect l="8349" t="6804" r="9858" b="3621"/>
          <a:stretch/>
        </p:blipFill>
        <p:spPr>
          <a:xfrm>
            <a:off x="6481620" y="4047850"/>
            <a:ext cx="5645654" cy="2060957"/>
          </a:xfrm>
          <a:prstGeom prst="rect">
            <a:avLst/>
          </a:prstGeom>
        </p:spPr>
      </p:pic>
      <p:pic>
        <p:nvPicPr>
          <p:cNvPr id="15" name="Picture 14"/>
          <p:cNvPicPr>
            <a:picLocks noChangeAspect="1"/>
          </p:cNvPicPr>
          <p:nvPr/>
        </p:nvPicPr>
        <p:blipFill rotWithShape="1">
          <a:blip r:embed="rId8" cstate="print">
            <a:extLst>
              <a:ext uri="{28A0092B-C50C-407E-A947-70E740481C1C}">
                <a14:useLocalDpi xmlns:a14="http://schemas.microsoft.com/office/drawing/2010/main" val="0"/>
              </a:ext>
            </a:extLst>
          </a:blip>
          <a:srcRect t="7076" r="9371" b="2736"/>
          <a:stretch/>
        </p:blipFill>
        <p:spPr>
          <a:xfrm>
            <a:off x="4411070" y="4047850"/>
            <a:ext cx="1972745" cy="1963159"/>
          </a:xfrm>
          <a:prstGeom prst="rect">
            <a:avLst/>
          </a:prstGeom>
        </p:spPr>
      </p:pic>
    </p:spTree>
    <p:extLst>
      <p:ext uri="{BB962C8B-B14F-4D97-AF65-F5344CB8AC3E}">
        <p14:creationId xmlns:p14="http://schemas.microsoft.com/office/powerpoint/2010/main" val="1708900675"/>
      </p:ext>
    </p:extLst>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60331"/>
            <a:ext cx="10515600" cy="1325563"/>
          </a:xfrm>
        </p:spPr>
        <p:txBody>
          <a:bodyPr/>
          <a:lstStyle/>
          <a:p>
            <a:r>
              <a:rPr lang="pt-BR" dirty="0"/>
              <a:t>Escalonamento de F</a:t>
            </a:r>
            <a:r>
              <a:rPr lang="pt-BR" dirty="0" smtClean="0"/>
              <a:t>eatures </a:t>
            </a:r>
            <a:r>
              <a:rPr lang="pt-BR" dirty="0"/>
              <a:t>com SciKit-Learn</a:t>
            </a:r>
          </a:p>
        </p:txBody>
      </p:sp>
      <p:sp>
        <p:nvSpPr>
          <p:cNvPr id="4" name="Rectangle 3"/>
          <p:cNvSpPr/>
          <p:nvPr/>
        </p:nvSpPr>
        <p:spPr>
          <a:xfrm>
            <a:off x="838200" y="1080644"/>
            <a:ext cx="5002763"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StandardScaler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standardizing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StandardScaler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Standard scaler.</a:t>
            </a:r>
            <a:endParaRPr lang="pt-BR" sz="1200" dirty="0">
              <a:solidFill>
                <a:srgbClr val="000000"/>
              </a:solidFill>
              <a:highlight>
                <a:srgbClr val="FFFFFF"/>
              </a:highlight>
            </a:endParaRPr>
          </a:p>
          <a:p>
            <a:r>
              <a:rPr lang="pt-BR" sz="1200" dirty="0">
                <a:solidFill>
                  <a:srgbClr val="000000"/>
                </a:solidFill>
                <a:highlight>
                  <a:srgbClr val="FFFFFF"/>
                </a:highlight>
              </a:rPr>
              <a:t>stdScaler </a:t>
            </a:r>
            <a:r>
              <a:rPr lang="pt-BR" sz="1200" b="1" dirty="0">
                <a:solidFill>
                  <a:srgbClr val="000080"/>
                </a:solidFill>
                <a:highlight>
                  <a:srgbClr val="FFFFFF"/>
                </a:highlight>
              </a:rPr>
              <a:t>=</a:t>
            </a:r>
            <a:r>
              <a:rPr lang="pt-BR" sz="1200" dirty="0">
                <a:solidFill>
                  <a:srgbClr val="000000"/>
                </a:solidFill>
                <a:highlight>
                  <a:srgbClr val="FFFFFF"/>
                </a:highlight>
              </a:rPr>
              <a:t> StandardScaler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stdScaler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sp>
        <p:nvSpPr>
          <p:cNvPr id="5" name="Rectangle 4"/>
          <p:cNvSpPr/>
          <p:nvPr/>
        </p:nvSpPr>
        <p:spPr>
          <a:xfrm>
            <a:off x="7234335" y="1080644"/>
            <a:ext cx="4957665" cy="2308324"/>
          </a:xfrm>
          <a:prstGeom prst="rect">
            <a:avLst/>
          </a:prstGeom>
        </p:spPr>
        <p:txBody>
          <a:bodyPr wrap="square">
            <a:spAutoFit/>
          </a:bodyPr>
          <a:lstStyle/>
          <a:p>
            <a:r>
              <a:rPr lang="en-US" sz="1200" dirty="0">
                <a:solidFill>
                  <a:srgbClr val="008000"/>
                </a:solidFill>
                <a:highlight>
                  <a:srgbClr val="FFFFFF"/>
                </a:highlight>
              </a:rPr>
              <a:t># Import Class </a:t>
            </a:r>
            <a:r>
              <a:rPr lang="en-US" sz="1200" dirty="0" err="1">
                <a:solidFill>
                  <a:srgbClr val="008000"/>
                </a:solidFill>
                <a:highlight>
                  <a:srgbClr val="FFFFFF"/>
                </a:highlight>
              </a:rPr>
              <a:t>MinMaxScaler</a:t>
            </a:r>
            <a:r>
              <a:rPr lang="en-US" sz="1200" dirty="0">
                <a:solidFill>
                  <a:srgbClr val="008000"/>
                </a:solidFill>
                <a:highlight>
                  <a:srgbClr val="FFFFFF"/>
                </a:highlight>
              </a:rPr>
              <a:t> from module Preprocessing of library </a:t>
            </a:r>
            <a:r>
              <a:rPr lang="en-US" sz="1200" dirty="0" err="1">
                <a:solidFill>
                  <a:srgbClr val="008000"/>
                </a:solidFill>
                <a:highlight>
                  <a:srgbClr val="FFFFFF"/>
                </a:highlight>
              </a:rPr>
              <a:t>sklearn</a:t>
            </a:r>
            <a:r>
              <a:rPr lang="en-US" sz="1200" dirty="0">
                <a:solidFill>
                  <a:srgbClr val="008000"/>
                </a:solidFill>
                <a:highlight>
                  <a:srgbClr val="FFFFFF"/>
                </a:highlight>
              </a:rPr>
              <a:t> responsible for normalizing the data.</a:t>
            </a:r>
            <a:endParaRPr lang="en-US" sz="1200" dirty="0">
              <a:solidFill>
                <a:srgbClr val="000000"/>
              </a:solidFill>
              <a:highlight>
                <a:srgbClr val="FFFFFF"/>
              </a:highlight>
            </a:endParaRPr>
          </a:p>
          <a:p>
            <a:r>
              <a:rPr lang="pt-BR" sz="1200" b="1" dirty="0">
                <a:solidFill>
                  <a:srgbClr val="0000FF"/>
                </a:solidFill>
                <a:highlight>
                  <a:srgbClr val="FFFFFF"/>
                </a:highlight>
              </a:rPr>
              <a:t>from</a:t>
            </a:r>
            <a:r>
              <a:rPr lang="pt-BR" sz="1200" dirty="0">
                <a:solidFill>
                  <a:srgbClr val="000000"/>
                </a:solidFill>
                <a:highlight>
                  <a:srgbClr val="FFFFFF"/>
                </a:highlight>
              </a:rPr>
              <a:t> sklearn</a:t>
            </a:r>
            <a:r>
              <a:rPr lang="pt-BR" sz="1200" b="1" dirty="0">
                <a:solidFill>
                  <a:srgbClr val="000080"/>
                </a:solidFill>
                <a:highlight>
                  <a:srgbClr val="FFFFFF"/>
                </a:highlight>
              </a:rPr>
              <a:t>.</a:t>
            </a:r>
            <a:r>
              <a:rPr lang="pt-BR" sz="1200" dirty="0">
                <a:solidFill>
                  <a:srgbClr val="000000"/>
                </a:solidFill>
                <a:highlight>
                  <a:srgbClr val="FFFFFF"/>
                </a:highlight>
              </a:rPr>
              <a:t>preprocessing </a:t>
            </a:r>
            <a:r>
              <a:rPr lang="pt-BR" sz="1200" b="1" dirty="0">
                <a:solidFill>
                  <a:srgbClr val="0000FF"/>
                </a:solidFill>
                <a:highlight>
                  <a:srgbClr val="FFFFFF"/>
                </a:highlight>
              </a:rPr>
              <a:t>import</a:t>
            </a:r>
            <a:r>
              <a:rPr lang="pt-BR" sz="1200" dirty="0">
                <a:solidFill>
                  <a:srgbClr val="000000"/>
                </a:solidFill>
                <a:highlight>
                  <a:srgbClr val="FFFFFF"/>
                </a:highlight>
              </a:rPr>
              <a:t> MinMaxScaler</a:t>
            </a:r>
          </a:p>
          <a:p>
            <a:endParaRPr lang="pt-BR" sz="1200" dirty="0">
              <a:solidFill>
                <a:srgbClr val="000000"/>
              </a:solidFill>
              <a:highlight>
                <a:srgbClr val="FFFFFF"/>
              </a:highlight>
            </a:endParaRPr>
          </a:p>
          <a:p>
            <a:r>
              <a:rPr lang="pt-BR" sz="1200" dirty="0">
                <a:solidFill>
                  <a:srgbClr val="008000"/>
                </a:solidFill>
                <a:highlight>
                  <a:srgbClr val="FFFFFF"/>
                </a:highlight>
              </a:rPr>
              <a:t># Instantiate a MinMax scaler.</a:t>
            </a:r>
            <a:endParaRPr lang="pt-BR" sz="1200" dirty="0">
              <a:solidFill>
                <a:srgbClr val="000000"/>
              </a:solidFill>
              <a:highlight>
                <a:srgbClr val="FFFFFF"/>
              </a:highlight>
            </a:endParaRPr>
          </a:p>
          <a:p>
            <a:r>
              <a:rPr lang="pt-BR" sz="1200" dirty="0">
                <a:solidFill>
                  <a:srgbClr val="000000"/>
                </a:solidFill>
                <a:highlight>
                  <a:srgbClr val="FFFFFF"/>
                </a:highlight>
              </a:rPr>
              <a:t>minMaxScaler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Concatenate both column vectors.</a:t>
            </a:r>
            <a:endParaRPr lang="pt-BR" sz="1200" dirty="0">
              <a:solidFill>
                <a:srgbClr val="000000"/>
              </a:solidFill>
              <a:highlight>
                <a:srgbClr val="FFFFFF"/>
              </a:highlight>
            </a:endParaRPr>
          </a:p>
          <a:p>
            <a:r>
              <a:rPr lang="pt-BR" sz="1200" dirty="0">
                <a:solidFill>
                  <a:srgbClr val="000000"/>
                </a:solidFill>
                <a:highlight>
                  <a:srgbClr val="FFFFFF"/>
                </a:highlight>
              </a:rPr>
              <a:t>X </a:t>
            </a:r>
            <a:r>
              <a:rPr lang="pt-BR" sz="1200" b="1" dirty="0">
                <a:solidFill>
                  <a:srgbClr val="000080"/>
                </a:solidFill>
                <a:highlight>
                  <a:srgbClr val="FFFFFF"/>
                </a:highlight>
              </a:rPr>
              <a:t>=</a:t>
            </a:r>
            <a:r>
              <a:rPr lang="pt-BR" sz="1200" dirty="0">
                <a:solidFill>
                  <a:srgbClr val="000000"/>
                </a:solidFill>
                <a:highlight>
                  <a:srgbClr val="FFFFFF"/>
                </a:highlight>
              </a:rPr>
              <a:t> np</a:t>
            </a:r>
            <a:r>
              <a:rPr lang="pt-BR" sz="1200" b="1" dirty="0">
                <a:solidFill>
                  <a:srgbClr val="000080"/>
                </a:solidFill>
                <a:highlight>
                  <a:srgbClr val="FFFFFF"/>
                </a:highlight>
              </a:rPr>
              <a:t>.</a:t>
            </a:r>
            <a:r>
              <a:rPr lang="pt-BR" sz="1200" dirty="0">
                <a:solidFill>
                  <a:srgbClr val="000000"/>
                </a:solidFill>
                <a:highlight>
                  <a:srgbClr val="FFFFFF"/>
                </a:highlight>
              </a:rPr>
              <a:t>c_</a:t>
            </a:r>
            <a:r>
              <a:rPr lang="pt-BR" sz="1200" b="1" dirty="0">
                <a:solidFill>
                  <a:srgbClr val="000080"/>
                </a:solidFill>
                <a:highlight>
                  <a:srgbClr val="FFFFFF"/>
                </a:highlight>
              </a:rPr>
              <a:t>[</a:t>
            </a:r>
            <a:r>
              <a:rPr lang="pt-BR" sz="1200" dirty="0">
                <a:solidFill>
                  <a:srgbClr val="000000"/>
                </a:solidFill>
                <a:highlight>
                  <a:srgbClr val="FFFFFF"/>
                </a:highlight>
              </a:rPr>
              <a:t>x1</a:t>
            </a:r>
            <a:r>
              <a:rPr lang="pt-BR" sz="1200" b="1" dirty="0">
                <a:solidFill>
                  <a:srgbClr val="000080"/>
                </a:solidFill>
                <a:highlight>
                  <a:srgbClr val="FFFFFF"/>
                </a:highlight>
              </a:rPr>
              <a:t>,</a:t>
            </a:r>
            <a:r>
              <a:rPr lang="pt-BR" sz="1200" dirty="0">
                <a:solidFill>
                  <a:srgbClr val="000000"/>
                </a:solidFill>
                <a:highlight>
                  <a:srgbClr val="FFFFFF"/>
                </a:highlight>
              </a:rPr>
              <a:t> x2</a:t>
            </a:r>
            <a:r>
              <a:rPr lang="pt-BR" sz="1200" b="1" dirty="0">
                <a:solidFill>
                  <a:srgbClr val="000080"/>
                </a:solidFill>
                <a:highlight>
                  <a:srgbClr val="FFFFFF"/>
                </a:highlight>
              </a:rPr>
              <a:t>]</a:t>
            </a:r>
            <a:endParaRPr lang="pt-BR" sz="1200" dirty="0">
              <a:solidFill>
                <a:srgbClr val="000000"/>
              </a:solidFill>
              <a:highlight>
                <a:srgbClr val="FFFFFF"/>
              </a:highlight>
            </a:endParaRPr>
          </a:p>
          <a:p>
            <a:endParaRPr lang="pt-BR" sz="1200" dirty="0">
              <a:solidFill>
                <a:srgbClr val="000000"/>
              </a:solidFill>
              <a:highlight>
                <a:srgbClr val="FFFFFF"/>
              </a:highlight>
            </a:endParaRPr>
          </a:p>
          <a:p>
            <a:r>
              <a:rPr lang="pt-BR" sz="1200" dirty="0">
                <a:solidFill>
                  <a:srgbClr val="008000"/>
                </a:solidFill>
                <a:highlight>
                  <a:srgbClr val="FFFFFF"/>
                </a:highlight>
              </a:rPr>
              <a:t># Standardize the features.</a:t>
            </a:r>
            <a:endParaRPr lang="pt-BR" sz="1200" dirty="0">
              <a:solidFill>
                <a:srgbClr val="000000"/>
              </a:solidFill>
              <a:highlight>
                <a:srgbClr val="FFFFFF"/>
              </a:highlight>
            </a:endParaRPr>
          </a:p>
          <a:p>
            <a:r>
              <a:rPr lang="pt-BR" sz="1200" dirty="0">
                <a:solidFill>
                  <a:srgbClr val="000000"/>
                </a:solidFill>
                <a:highlight>
                  <a:srgbClr val="FFFFFF"/>
                </a:highlight>
              </a:rPr>
              <a:t>scaled_X </a:t>
            </a:r>
            <a:r>
              <a:rPr lang="pt-BR" sz="1200" b="1" dirty="0">
                <a:solidFill>
                  <a:srgbClr val="000080"/>
                </a:solidFill>
                <a:highlight>
                  <a:srgbClr val="FFFFFF"/>
                </a:highlight>
              </a:rPr>
              <a:t>=</a:t>
            </a:r>
            <a:r>
              <a:rPr lang="pt-BR" sz="1200" dirty="0">
                <a:solidFill>
                  <a:srgbClr val="000000"/>
                </a:solidFill>
                <a:highlight>
                  <a:srgbClr val="FFFFFF"/>
                </a:highlight>
              </a:rPr>
              <a:t> minMaxScaler</a:t>
            </a:r>
            <a:r>
              <a:rPr lang="pt-BR" sz="1200" b="1" dirty="0">
                <a:solidFill>
                  <a:srgbClr val="000080"/>
                </a:solidFill>
                <a:highlight>
                  <a:srgbClr val="FFFFFF"/>
                </a:highlight>
              </a:rPr>
              <a:t>.</a:t>
            </a:r>
            <a:r>
              <a:rPr lang="pt-BR" sz="1200" dirty="0">
                <a:solidFill>
                  <a:srgbClr val="000000"/>
                </a:solidFill>
                <a:highlight>
                  <a:srgbClr val="FFFFFF"/>
                </a:highlight>
              </a:rPr>
              <a:t>fit_transform</a:t>
            </a:r>
            <a:r>
              <a:rPr lang="pt-BR" sz="1200" b="1" dirty="0">
                <a:solidFill>
                  <a:srgbClr val="000080"/>
                </a:solidFill>
                <a:highlight>
                  <a:srgbClr val="FFFFFF"/>
                </a:highlight>
              </a:rPr>
              <a:t>(</a:t>
            </a:r>
            <a:r>
              <a:rPr lang="pt-BR" sz="1200" dirty="0">
                <a:solidFill>
                  <a:srgbClr val="000000"/>
                </a:solidFill>
                <a:highlight>
                  <a:srgbClr val="FFFFFF"/>
                </a:highlight>
              </a:rPr>
              <a:t>X</a:t>
            </a:r>
            <a:r>
              <a:rPr lang="pt-BR" sz="1200" b="1" dirty="0">
                <a:solidFill>
                  <a:srgbClr val="000080"/>
                </a:solidFill>
                <a:highlight>
                  <a:srgbClr val="FFFFFF"/>
                </a:highlight>
              </a:rPr>
              <a:t>)</a:t>
            </a:r>
            <a:endParaRPr lang="pt-BR" sz="1200" dirty="0"/>
          </a:p>
        </p:txBody>
      </p:sp>
      <p:pic>
        <p:nvPicPr>
          <p:cNvPr id="6" name="Picture 5"/>
          <p:cNvPicPr>
            <a:picLocks noChangeAspect="1"/>
          </p:cNvPicPr>
          <p:nvPr/>
        </p:nvPicPr>
        <p:blipFill rotWithShape="1">
          <a:blip r:embed="rId3"/>
          <a:srcRect l="7465" t="6298" r="8418" b="6134"/>
          <a:stretch/>
        </p:blipFill>
        <p:spPr>
          <a:xfrm>
            <a:off x="838200" y="3547588"/>
            <a:ext cx="3001158" cy="2715334"/>
          </a:xfrm>
          <a:prstGeom prst="rect">
            <a:avLst/>
          </a:prstGeom>
        </p:spPr>
      </p:pic>
      <p:pic>
        <p:nvPicPr>
          <p:cNvPr id="7" name="Picture 6"/>
          <p:cNvPicPr>
            <a:picLocks noChangeAspect="1"/>
          </p:cNvPicPr>
          <p:nvPr/>
        </p:nvPicPr>
        <p:blipFill rotWithShape="1">
          <a:blip r:embed="rId4"/>
          <a:srcRect l="8609" t="6956" r="8990" b="6792"/>
          <a:stretch/>
        </p:blipFill>
        <p:spPr>
          <a:xfrm>
            <a:off x="7234335" y="3547588"/>
            <a:ext cx="2984794" cy="2715334"/>
          </a:xfrm>
          <a:prstGeom prst="rect">
            <a:avLst/>
          </a:prstGeom>
        </p:spPr>
      </p:pic>
      <p:sp>
        <p:nvSpPr>
          <p:cNvPr id="8" name="TextBox 7"/>
          <p:cNvSpPr txBox="1"/>
          <p:nvPr/>
        </p:nvSpPr>
        <p:spPr>
          <a:xfrm>
            <a:off x="2756677" y="6357273"/>
            <a:ext cx="6168571" cy="369332"/>
          </a:xfrm>
          <a:prstGeom prst="rect">
            <a:avLst/>
          </a:prstGeom>
          <a:noFill/>
        </p:spPr>
        <p:txBody>
          <a:bodyPr wrap="square" rtlCol="0">
            <a:spAutoFit/>
          </a:bodyPr>
          <a:lstStyle>
            <a:defPPr>
              <a:defRPr lang="nl-BE"/>
            </a:defPPr>
            <a:lvl1pPr algn="ctr">
              <a:defRPr u="sng">
                <a:solidFill>
                  <a:srgbClr val="00B0F0"/>
                </a:solidFill>
              </a:defRPr>
            </a:lvl1pPr>
          </a:lstStyle>
          <a:p>
            <a:r>
              <a:rPr lang="pt-BR" dirty="0"/>
              <a:t>Exemplo: escalonamento_de_atributos_com_scikit_learn.ipynb</a:t>
            </a:r>
          </a:p>
        </p:txBody>
      </p:sp>
      <p:pic>
        <p:nvPicPr>
          <p:cNvPr id="9" name="Picture 6" descr="Image result for scikit learn logo">
            <a:extLst>
              <a:ext uri="{FF2B5EF4-FFF2-40B4-BE49-F238E27FC236}">
                <a16:creationId xmlns:a16="http://schemas.microsoft.com/office/drawing/2014/main" xmlns="" id="{87129D40-D136-4716-8871-12CAEC603994}"/>
              </a:ext>
            </a:extLst>
          </p:cNvPr>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480136" y="4818893"/>
            <a:ext cx="2113420" cy="1139589"/>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170606603"/>
      </p:ext>
    </p:extLst>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smtClean="0"/>
              <a:t>Tarefas</a:t>
            </a:r>
            <a:endParaRPr lang="pt-BR" dirty="0"/>
          </a:p>
        </p:txBody>
      </p:sp>
      <p:sp>
        <p:nvSpPr>
          <p:cNvPr id="3" name="Content Placeholder 2"/>
          <p:cNvSpPr>
            <a:spLocks noGrp="1"/>
          </p:cNvSpPr>
          <p:nvPr>
            <p:ph idx="1"/>
          </p:nvPr>
        </p:nvSpPr>
        <p:spPr/>
        <p:txBody>
          <a:bodyPr/>
          <a:lstStyle/>
          <a:p>
            <a:r>
              <a:rPr lang="pt-BR" b="1" dirty="0"/>
              <a:t>Quiz</a:t>
            </a:r>
            <a:r>
              <a:rPr lang="pt-BR" dirty="0"/>
              <a:t>: “</a:t>
            </a:r>
            <a:r>
              <a:rPr lang="pt-BR" i="1" dirty="0"/>
              <a:t>T319 - Quiz - Regressão: Parte </a:t>
            </a:r>
            <a:r>
              <a:rPr lang="pt-BR" i="1" dirty="0" smtClean="0"/>
              <a:t>IV </a:t>
            </a:r>
            <a:r>
              <a:rPr lang="pt-BR" i="1" dirty="0"/>
              <a:t>(1S2021)</a:t>
            </a:r>
            <a:r>
              <a:rPr lang="pt-BR" dirty="0"/>
              <a:t>” que se encontra no MS Teams.</a:t>
            </a:r>
          </a:p>
          <a:p>
            <a:r>
              <a:rPr lang="pt-BR" b="1" dirty="0"/>
              <a:t>Exercício Prático</a:t>
            </a:r>
            <a:r>
              <a:rPr lang="pt-BR" dirty="0"/>
              <a:t>: </a:t>
            </a:r>
            <a:r>
              <a:rPr lang="pt-BR" b="1" dirty="0">
                <a:hlinkClick r:id="rId3"/>
              </a:rPr>
              <a:t>Laboratório </a:t>
            </a:r>
            <a:r>
              <a:rPr lang="pt-BR" b="1" dirty="0" smtClean="0">
                <a:hlinkClick r:id="rId3"/>
              </a:rPr>
              <a:t>#5</a:t>
            </a:r>
            <a:r>
              <a:rPr lang="pt-BR" dirty="0" smtClean="0"/>
              <a:t>.</a:t>
            </a:r>
            <a:endParaRPr lang="pt-BR" dirty="0"/>
          </a:p>
          <a:p>
            <a:pPr lvl="1"/>
            <a:r>
              <a:rPr lang="pt-BR" dirty="0"/>
              <a:t>Pode ser baixado do MS Teams ou do GitHub.</a:t>
            </a:r>
          </a:p>
          <a:p>
            <a:pPr lvl="1"/>
            <a:r>
              <a:rPr lang="pt-BR" dirty="0"/>
              <a:t>Pode ser respondido através do link acima (na nuvem) ou localmente.</a:t>
            </a:r>
          </a:p>
          <a:p>
            <a:pPr lvl="1"/>
            <a:r>
              <a:rPr lang="pt-BR" dirty="0">
                <a:hlinkClick r:id="rId4"/>
              </a:rPr>
              <a:t>Instruções para resolução e entrega dos laboratórios</a:t>
            </a:r>
            <a:r>
              <a:rPr lang="pt-BR" dirty="0" smtClean="0"/>
              <a:t>.</a:t>
            </a:r>
          </a:p>
          <a:p>
            <a:pPr lvl="1"/>
            <a:r>
              <a:rPr lang="pt-BR" b="1" dirty="0">
                <a:solidFill>
                  <a:srgbClr val="FF0000"/>
                </a:solidFill>
              </a:rPr>
              <a:t>Laboratórios podem ser feitos em grupo</a:t>
            </a:r>
            <a:r>
              <a:rPr lang="pt-BR" b="1" dirty="0" smtClean="0">
                <a:solidFill>
                  <a:srgbClr val="FF0000"/>
                </a:solidFill>
              </a:rPr>
              <a:t>.</a:t>
            </a:r>
            <a:endParaRPr lang="pt-BR" b="1" dirty="0">
              <a:solidFill>
                <a:srgbClr val="FF0000"/>
              </a:solidFill>
            </a:endParaRPr>
          </a:p>
        </p:txBody>
      </p:sp>
    </p:spTree>
    <p:extLst>
      <p:ext uri="{BB962C8B-B14F-4D97-AF65-F5344CB8AC3E}">
        <p14:creationId xmlns:p14="http://schemas.microsoft.com/office/powerpoint/2010/main" val="250701716"/>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ítulo 1">
            <a:extLst>
              <a:ext uri="{FF2B5EF4-FFF2-40B4-BE49-F238E27FC236}">
                <a16:creationId xmlns:a16="http://schemas.microsoft.com/office/drawing/2014/main" xmlns="" id="{32666AC8-2E17-4DB4-B0F5-60C640CCFD2E}"/>
              </a:ext>
            </a:extLst>
          </p:cNvPr>
          <p:cNvSpPr txBox="1">
            <a:spLocks/>
          </p:cNvSpPr>
          <p:nvPr/>
        </p:nvSpPr>
        <p:spPr>
          <a:xfrm>
            <a:off x="1431533" y="2720526"/>
            <a:ext cx="9144000" cy="1029541"/>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pPr algn="ctr"/>
            <a:r>
              <a:rPr lang="pt-BR" sz="6600" dirty="0"/>
              <a:t>Obrigado!</a:t>
            </a:r>
          </a:p>
        </p:txBody>
      </p:sp>
    </p:spTree>
    <p:extLst>
      <p:ext uri="{BB962C8B-B14F-4D97-AF65-F5344CB8AC3E}">
        <p14:creationId xmlns:p14="http://schemas.microsoft.com/office/powerpoint/2010/main" val="309872539"/>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2050" name="Picture 2" descr="https://miro.medium.com/max/302/1*MpLkcugbeMrJvFlz69LTNQ.jpeg">
            <a:extLst>
              <a:ext uri="{FF2B5EF4-FFF2-40B4-BE49-F238E27FC236}">
                <a16:creationId xmlns:a16="http://schemas.microsoft.com/office/drawing/2014/main" xmlns="" id="{DE195D4C-7D53-46C2-BDD9-033809B4E028}"/>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720872" y="4006136"/>
            <a:ext cx="3467100" cy="2319054"/>
          </a:xfrm>
          <a:prstGeom prst="rect">
            <a:avLst/>
          </a:prstGeom>
          <a:noFill/>
          <a:extLst>
            <a:ext uri="{909E8E84-426E-40DD-AFC4-6F175D3DCCD1}">
              <a14:hiddenFill xmlns:a14="http://schemas.microsoft.com/office/drawing/2010/main">
                <a:solidFill>
                  <a:srgbClr val="FFFFFF"/>
                </a:solidFill>
              </a14:hiddenFill>
            </a:ext>
          </a:extLst>
        </p:spPr>
      </p:pic>
      <p:pic>
        <p:nvPicPr>
          <p:cNvPr id="2052" name="Picture 4" descr="https://miro.medium.com/max/426/1*iRv8pCP7v8FzVJNe2vAjdw.png">
            <a:extLst>
              <a:ext uri="{FF2B5EF4-FFF2-40B4-BE49-F238E27FC236}">
                <a16:creationId xmlns:a16="http://schemas.microsoft.com/office/drawing/2014/main" xmlns="" id="{76F9F526-3C2B-485C-9E25-3D10B3E3B0C3}"/>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30322" y="981611"/>
            <a:ext cx="4057650" cy="2314575"/>
          </a:xfrm>
          <a:prstGeom prst="rect">
            <a:avLst/>
          </a:prstGeom>
          <a:noFill/>
          <a:extLst>
            <a:ext uri="{909E8E84-426E-40DD-AFC4-6F175D3DCCD1}">
              <a14:hiddenFill xmlns:a14="http://schemas.microsoft.com/office/drawing/2010/main">
                <a:solidFill>
                  <a:srgbClr val="FFFFFF"/>
                </a:solidFill>
              </a14:hiddenFill>
            </a:ext>
          </a:extLst>
        </p:spPr>
      </p:pic>
      <p:pic>
        <p:nvPicPr>
          <p:cNvPr id="2054" name="Picture 6" descr="https://miro.medium.com/max/194/1*JugKARhlrp9HLTF5_lN7EQ.jpeg">
            <a:extLst>
              <a:ext uri="{FF2B5EF4-FFF2-40B4-BE49-F238E27FC236}">
                <a16:creationId xmlns:a16="http://schemas.microsoft.com/office/drawing/2014/main" xmlns="" id="{50D99301-1821-4F05-A553-E371FA6728F0}"/>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8805998" y="3094903"/>
            <a:ext cx="2569757" cy="3430758"/>
          </a:xfrm>
          <a:prstGeom prst="rect">
            <a:avLst/>
          </a:prstGeom>
          <a:noFill/>
          <a:extLst>
            <a:ext uri="{909E8E84-426E-40DD-AFC4-6F175D3DCCD1}">
              <a14:hiddenFill xmlns:a14="http://schemas.microsoft.com/office/drawing/2010/main">
                <a:solidFill>
                  <a:srgbClr val="FFFFFF"/>
                </a:solidFill>
              </a14:hiddenFill>
            </a:ext>
          </a:extLst>
        </p:spPr>
      </p:pic>
      <p:pic>
        <p:nvPicPr>
          <p:cNvPr id="2" name="Picture 1"/>
          <p:cNvPicPr>
            <a:picLocks noChangeAspect="1"/>
          </p:cNvPicPr>
          <p:nvPr/>
        </p:nvPicPr>
        <p:blipFill>
          <a:blip r:embed="rId5"/>
          <a:stretch>
            <a:fillRect/>
          </a:stretch>
        </p:blipFill>
        <p:spPr>
          <a:xfrm>
            <a:off x="420531" y="4292217"/>
            <a:ext cx="3696053" cy="2410800"/>
          </a:xfrm>
          <a:prstGeom prst="rect">
            <a:avLst/>
          </a:prstGeom>
        </p:spPr>
      </p:pic>
      <p:pic>
        <p:nvPicPr>
          <p:cNvPr id="3" name="Picture 3" descr="A close up of text on a black background&#10;&#10;Description generated with very high confidence">
            <a:extLst>
              <a:ext uri="{FF2B5EF4-FFF2-40B4-BE49-F238E27FC236}">
                <a16:creationId xmlns:a16="http://schemas.microsoft.com/office/drawing/2014/main" xmlns="" id="{2A0DF154-7178-4F01-A59C-CD7D1EB3AD92}"/>
              </a:ext>
            </a:extLst>
          </p:cNvPr>
          <p:cNvPicPr>
            <a:picLocks noChangeAspect="1"/>
          </p:cNvPicPr>
          <p:nvPr/>
        </p:nvPicPr>
        <p:blipFill>
          <a:blip r:embed="rId6"/>
          <a:stretch>
            <a:fillRect/>
          </a:stretch>
        </p:blipFill>
        <p:spPr>
          <a:xfrm>
            <a:off x="8554204" y="271661"/>
            <a:ext cx="3515360" cy="2253250"/>
          </a:xfrm>
          <a:prstGeom prst="rect">
            <a:avLst/>
          </a:prstGeom>
        </p:spPr>
      </p:pic>
      <p:pic>
        <p:nvPicPr>
          <p:cNvPr id="4" name="Picture 2" descr="Popular Applications of Linear Regression for Businesses | Jigsaw Academy"/>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711441" y="271661"/>
            <a:ext cx="2800855" cy="3734474"/>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03757958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775569" y="2494549"/>
            <a:ext cx="10515600" cy="1325563"/>
          </a:xfrm>
        </p:spPr>
        <p:txBody>
          <a:bodyPr/>
          <a:lstStyle/>
          <a:p>
            <a:pPr algn="ctr"/>
            <a:r>
              <a:rPr lang="pt-BR" dirty="0"/>
              <a:t>FIGURAS</a:t>
            </a:r>
          </a:p>
        </p:txBody>
      </p:sp>
    </p:spTree>
    <p:extLst>
      <p:ext uri="{BB962C8B-B14F-4D97-AF65-F5344CB8AC3E}">
        <p14:creationId xmlns:p14="http://schemas.microsoft.com/office/powerpoint/2010/main" val="1748780309"/>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67" name="Group 166"/>
          <p:cNvGrpSpPr/>
          <p:nvPr/>
        </p:nvGrpSpPr>
        <p:grpSpPr>
          <a:xfrm>
            <a:off x="6818898" y="2134388"/>
            <a:ext cx="3549478" cy="3157828"/>
            <a:chOff x="6818898" y="2134388"/>
            <a:chExt cx="3549478" cy="3157828"/>
          </a:xfrm>
        </p:grpSpPr>
        <p:sp>
          <p:nvSpPr>
            <p:cNvPr id="108" name="Oval 107"/>
            <p:cNvSpPr/>
            <p:nvPr/>
          </p:nvSpPr>
          <p:spPr>
            <a:xfrm>
              <a:off x="7353299" y="27490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9" name="Oval 108"/>
            <p:cNvSpPr/>
            <p:nvPr/>
          </p:nvSpPr>
          <p:spPr>
            <a:xfrm>
              <a:off x="7533299" y="29290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0" name="Oval 109"/>
            <p:cNvSpPr/>
            <p:nvPr/>
          </p:nvSpPr>
          <p:spPr>
            <a:xfrm>
              <a:off x="7713299" y="31090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1" name="Oval 110"/>
            <p:cNvSpPr/>
            <p:nvPr/>
          </p:nvSpPr>
          <p:spPr>
            <a:xfrm>
              <a:off x="7893299" y="32890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2" name="Oval 111"/>
            <p:cNvSpPr/>
            <p:nvPr/>
          </p:nvSpPr>
          <p:spPr>
            <a:xfrm>
              <a:off x="8073299" y="34690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3" name="Oval 112"/>
            <p:cNvSpPr/>
            <p:nvPr/>
          </p:nvSpPr>
          <p:spPr>
            <a:xfrm>
              <a:off x="8253299" y="36490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4" name="Multiply 113"/>
            <p:cNvSpPr>
              <a:spLocks noChangeAspect="1"/>
            </p:cNvSpPr>
            <p:nvPr/>
          </p:nvSpPr>
          <p:spPr>
            <a:xfrm>
              <a:off x="8349614" y="3734666"/>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9" name="Straight Connector 118"/>
            <p:cNvCxnSpPr/>
            <p:nvPr/>
          </p:nvCxnSpPr>
          <p:spPr>
            <a:xfrm flipH="1">
              <a:off x="7936368" y="4340403"/>
              <a:ext cx="136931"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1" name="Straight Connector 120"/>
            <p:cNvCxnSpPr/>
            <p:nvPr/>
          </p:nvCxnSpPr>
          <p:spPr>
            <a:xfrm flipH="1">
              <a:off x="8074119" y="4165165"/>
              <a:ext cx="153100" cy="175266"/>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3" name="Straight Connector 122"/>
            <p:cNvCxnSpPr/>
            <p:nvPr/>
          </p:nvCxnSpPr>
          <p:spPr>
            <a:xfrm flipH="1">
              <a:off x="8216880" y="4030041"/>
              <a:ext cx="86539" cy="1506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6" name="Straight Connector 125"/>
            <p:cNvCxnSpPr/>
            <p:nvPr/>
          </p:nvCxnSpPr>
          <p:spPr>
            <a:xfrm flipH="1">
              <a:off x="8304826" y="3915692"/>
              <a:ext cx="65154" cy="11250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a:off x="8368145" y="3829031"/>
              <a:ext cx="65154" cy="92178"/>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1" name="Multiply 130"/>
            <p:cNvSpPr>
              <a:spLocks noChangeAspect="1"/>
            </p:cNvSpPr>
            <p:nvPr/>
          </p:nvSpPr>
          <p:spPr>
            <a:xfrm>
              <a:off x="7733351" y="46349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5" name="Straight Connector 114"/>
            <p:cNvCxnSpPr/>
            <p:nvPr/>
          </p:nvCxnSpPr>
          <p:spPr>
            <a:xfrm flipH="1">
              <a:off x="7750018" y="4513680"/>
              <a:ext cx="193832" cy="18285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2" name="Multiply 131"/>
            <p:cNvSpPr>
              <a:spLocks noChangeAspect="1"/>
            </p:cNvSpPr>
            <p:nvPr/>
          </p:nvSpPr>
          <p:spPr>
            <a:xfrm>
              <a:off x="7907441" y="446995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3" name="Multiply 132"/>
            <p:cNvSpPr>
              <a:spLocks noChangeAspect="1"/>
            </p:cNvSpPr>
            <p:nvPr/>
          </p:nvSpPr>
          <p:spPr>
            <a:xfrm>
              <a:off x="7991128" y="435855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4" name="Multiply 133"/>
            <p:cNvSpPr>
              <a:spLocks noChangeAspect="1"/>
            </p:cNvSpPr>
            <p:nvPr/>
          </p:nvSpPr>
          <p:spPr>
            <a:xfrm>
              <a:off x="8073299" y="425760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5" name="Multiply 134"/>
            <p:cNvSpPr>
              <a:spLocks noChangeAspect="1"/>
            </p:cNvSpPr>
            <p:nvPr/>
          </p:nvSpPr>
          <p:spPr>
            <a:xfrm>
              <a:off x="8300077" y="3920332"/>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4" name="Multiply 153"/>
            <p:cNvSpPr>
              <a:spLocks noChangeAspect="1"/>
            </p:cNvSpPr>
            <p:nvPr/>
          </p:nvSpPr>
          <p:spPr>
            <a:xfrm>
              <a:off x="8175312" y="4136565"/>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5" name="Multiply 154"/>
            <p:cNvSpPr>
              <a:spLocks noChangeAspect="1"/>
            </p:cNvSpPr>
            <p:nvPr/>
          </p:nvSpPr>
          <p:spPr>
            <a:xfrm>
              <a:off x="8241507" y="4011444"/>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60" name="Straight Arrow Connector 159"/>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p:cNvCxnSpPr/>
            <p:nvPr/>
          </p:nvCxnSpPr>
          <p:spPr>
            <a:xfrm rot="5400000">
              <a:off x="8507912" y="3626810"/>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2" name="TextBox 161"/>
                <p:cNvSpPr txBox="1"/>
                <p:nvPr/>
              </p:nvSpPr>
              <p:spPr>
                <a:xfrm>
                  <a:off x="9942348" y="4892106"/>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2" name="TextBox 161"/>
                <p:cNvSpPr txBox="1">
                  <a:spLocks noRot="1" noChangeAspect="1" noMove="1" noResize="1" noEditPoints="1" noAdjustHandles="1" noChangeArrowheads="1" noChangeShapeType="1" noTextEdit="1"/>
                </p:cNvSpPr>
                <p:nvPr/>
              </p:nvSpPr>
              <p:spPr>
                <a:xfrm>
                  <a:off x="9942348" y="4892106"/>
                  <a:ext cx="426028" cy="400110"/>
                </a:xfrm>
                <a:prstGeom prst="rect">
                  <a:avLst/>
                </a:prstGeom>
                <a:blipFill>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3" name="TextBox 162"/>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3" name="TextBox 162"/>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a:blip r:embed="rId3"/>
                  <a:stretch>
                    <a:fillRect/>
                  </a:stretch>
                </a:blipFill>
              </p:spPr>
              <p:txBody>
                <a:bodyPr/>
                <a:lstStyle/>
                <a:p>
                  <a:r>
                    <a:rPr lang="pt-BR">
                      <a:noFill/>
                    </a:rPr>
                    <a:t> </a:t>
                  </a:r>
                </a:p>
              </p:txBody>
            </p:sp>
          </mc:Fallback>
        </mc:AlternateContent>
      </p:grpSp>
      <p:grpSp>
        <p:nvGrpSpPr>
          <p:cNvPr id="166" name="Group 165"/>
          <p:cNvGrpSpPr/>
          <p:nvPr/>
        </p:nvGrpSpPr>
        <p:grpSpPr>
          <a:xfrm>
            <a:off x="2817120" y="895312"/>
            <a:ext cx="3539783" cy="4892060"/>
            <a:chOff x="2817120" y="895312"/>
            <a:chExt cx="3539783" cy="4892060"/>
          </a:xfrm>
        </p:grpSpPr>
        <p:sp>
          <p:nvSpPr>
            <p:cNvPr id="4" name="Oval 3"/>
            <p:cNvSpPr>
              <a:spLocks/>
            </p:cNvSpPr>
            <p:nvPr/>
          </p:nvSpPr>
          <p:spPr>
            <a:xfrm>
              <a:off x="3657598" y="1683325"/>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5" name="Oval 4"/>
            <p:cNvSpPr/>
            <p:nvPr/>
          </p:nvSpPr>
          <p:spPr>
            <a:xfrm>
              <a:off x="4017598" y="2042031"/>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a:off x="4377598" y="2402031"/>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a:off x="4197598" y="2222031"/>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p:nvPr/>
          </p:nvSpPr>
          <p:spPr>
            <a:xfrm>
              <a:off x="3837598" y="1862031"/>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 name="Oval 10"/>
            <p:cNvSpPr>
              <a:spLocks/>
            </p:cNvSpPr>
            <p:nvPr/>
          </p:nvSpPr>
          <p:spPr>
            <a:xfrm>
              <a:off x="3477598" y="1502031"/>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3" name="Straight Connector 102"/>
            <p:cNvCxnSpPr/>
            <p:nvPr/>
          </p:nvCxnSpPr>
          <p:spPr>
            <a:xfrm flipH="1">
              <a:off x="4253250" y="5216278"/>
              <a:ext cx="386493" cy="15378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6" name="Multiply 135"/>
            <p:cNvSpPr>
              <a:spLocks/>
            </p:cNvSpPr>
            <p:nvPr/>
          </p:nvSpPr>
          <p:spPr>
            <a:xfrm>
              <a:off x="4216841" y="5338443"/>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37" name="Multiply 136"/>
            <p:cNvSpPr>
              <a:spLocks/>
            </p:cNvSpPr>
            <p:nvPr/>
          </p:nvSpPr>
          <p:spPr>
            <a:xfrm>
              <a:off x="4598658" y="517060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9" name="Multiply 68"/>
            <p:cNvSpPr>
              <a:spLocks noChangeAspect="1"/>
            </p:cNvSpPr>
            <p:nvPr/>
          </p:nvSpPr>
          <p:spPr>
            <a:xfrm>
              <a:off x="4468132" y="3344554"/>
              <a:ext cx="158298" cy="180000"/>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1" name="Straight Connector 70"/>
            <p:cNvCxnSpPr/>
            <p:nvPr/>
          </p:nvCxnSpPr>
          <p:spPr>
            <a:xfrm flipH="1" flipV="1">
              <a:off x="4516368" y="3611183"/>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p:nvPr/>
          </p:nvCxnSpPr>
          <p:spPr>
            <a:xfrm rot="5400000" flipH="1" flipV="1">
              <a:off x="4522774" y="366130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6" name="Straight Connector 75"/>
            <p:cNvCxnSpPr/>
            <p:nvPr/>
          </p:nvCxnSpPr>
          <p:spPr>
            <a:xfrm rot="5400000" flipH="1" flipV="1">
              <a:off x="4540454" y="3778347"/>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7" name="Straight Connector 76"/>
            <p:cNvCxnSpPr/>
            <p:nvPr/>
          </p:nvCxnSpPr>
          <p:spPr>
            <a:xfrm rot="10800000" flipH="1" flipV="1">
              <a:off x="4551995" y="3841032"/>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8" name="Straight Connector 77"/>
            <p:cNvCxnSpPr/>
            <p:nvPr/>
          </p:nvCxnSpPr>
          <p:spPr>
            <a:xfrm rot="5400000" flipH="1" flipV="1">
              <a:off x="4557568" y="3898479"/>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8" name="Multiply 137"/>
            <p:cNvSpPr>
              <a:spLocks noChangeAspect="1"/>
            </p:cNvSpPr>
            <p:nvPr/>
          </p:nvSpPr>
          <p:spPr>
            <a:xfrm>
              <a:off x="4396841" y="4994030"/>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98" name="Straight Connector 97"/>
            <p:cNvCxnSpPr/>
            <p:nvPr/>
          </p:nvCxnSpPr>
          <p:spPr>
            <a:xfrm flipV="1">
              <a:off x="4433250" y="4936612"/>
              <a:ext cx="145222" cy="10177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100" name="Straight Connector 99"/>
            <p:cNvCxnSpPr/>
            <p:nvPr/>
          </p:nvCxnSpPr>
          <p:spPr>
            <a:xfrm>
              <a:off x="4433250" y="5036924"/>
              <a:ext cx="206493" cy="180000"/>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39" name="Multiply 138"/>
            <p:cNvSpPr>
              <a:spLocks noChangeAspect="1"/>
            </p:cNvSpPr>
            <p:nvPr/>
          </p:nvSpPr>
          <p:spPr>
            <a:xfrm>
              <a:off x="4541256" y="489210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0" name="Multiply 139"/>
            <p:cNvSpPr>
              <a:spLocks noChangeAspect="1"/>
            </p:cNvSpPr>
            <p:nvPr/>
          </p:nvSpPr>
          <p:spPr>
            <a:xfrm>
              <a:off x="4416484" y="4782417"/>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1" name="Multiply 140"/>
            <p:cNvSpPr>
              <a:spLocks noChangeAspect="1"/>
            </p:cNvSpPr>
            <p:nvPr/>
          </p:nvSpPr>
          <p:spPr>
            <a:xfrm>
              <a:off x="4527814" y="4665846"/>
              <a:ext cx="72817"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2" name="Multiply 141"/>
            <p:cNvSpPr>
              <a:spLocks/>
            </p:cNvSpPr>
            <p:nvPr/>
          </p:nvSpPr>
          <p:spPr>
            <a:xfrm>
              <a:off x="4432482" y="449732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3" name="Multiply 142"/>
            <p:cNvSpPr>
              <a:spLocks/>
            </p:cNvSpPr>
            <p:nvPr/>
          </p:nvSpPr>
          <p:spPr>
            <a:xfrm>
              <a:off x="4586752" y="4430025"/>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4" name="Multiply 143"/>
            <p:cNvSpPr>
              <a:spLocks/>
            </p:cNvSpPr>
            <p:nvPr/>
          </p:nvSpPr>
          <p:spPr>
            <a:xfrm>
              <a:off x="4489301" y="4254654"/>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5" name="Multiply 144"/>
            <p:cNvSpPr>
              <a:spLocks/>
            </p:cNvSpPr>
            <p:nvPr/>
          </p:nvSpPr>
          <p:spPr>
            <a:xfrm>
              <a:off x="4647454" y="4169248"/>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6" name="Multiply 145"/>
            <p:cNvSpPr>
              <a:spLocks/>
            </p:cNvSpPr>
            <p:nvPr/>
          </p:nvSpPr>
          <p:spPr>
            <a:xfrm>
              <a:off x="4515354" y="4085156"/>
              <a:ext cx="72000" cy="82800"/>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7" name="Multiply 146"/>
            <p:cNvSpPr>
              <a:spLocks noChangeAspect="1"/>
            </p:cNvSpPr>
            <p:nvPr/>
          </p:nvSpPr>
          <p:spPr>
            <a:xfrm>
              <a:off x="4601229" y="3950902"/>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8" name="Multiply 147"/>
            <p:cNvSpPr>
              <a:spLocks noChangeAspect="1"/>
            </p:cNvSpPr>
            <p:nvPr/>
          </p:nvSpPr>
          <p:spPr>
            <a:xfrm>
              <a:off x="4598029" y="3846380"/>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49" name="Multiply 148"/>
            <p:cNvSpPr>
              <a:spLocks noChangeAspect="1"/>
            </p:cNvSpPr>
            <p:nvPr/>
          </p:nvSpPr>
          <p:spPr>
            <a:xfrm>
              <a:off x="4517694" y="3803997"/>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0" name="Multiply 149"/>
            <p:cNvSpPr>
              <a:spLocks noChangeAspect="1"/>
            </p:cNvSpPr>
            <p:nvPr/>
          </p:nvSpPr>
          <p:spPr>
            <a:xfrm>
              <a:off x="4496498" y="3683246"/>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1" name="Multiply 150"/>
            <p:cNvSpPr>
              <a:spLocks noChangeAspect="1"/>
            </p:cNvSpPr>
            <p:nvPr/>
          </p:nvSpPr>
          <p:spPr>
            <a:xfrm>
              <a:off x="4486717" y="3557718"/>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0" name="Straight Connector 79"/>
            <p:cNvCxnSpPr/>
            <p:nvPr/>
          </p:nvCxnSpPr>
          <p:spPr>
            <a:xfrm rot="10800000" flipH="1" flipV="1">
              <a:off x="4569109" y="3960140"/>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1" name="Straight Connector 80"/>
            <p:cNvCxnSpPr/>
            <p:nvPr/>
          </p:nvCxnSpPr>
          <p:spPr>
            <a:xfrm flipV="1">
              <a:off x="4551996" y="4006045"/>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8" name="Straight Connector 87"/>
            <p:cNvCxnSpPr/>
            <p:nvPr/>
          </p:nvCxnSpPr>
          <p:spPr>
            <a:xfrm rot="5400000" flipV="1">
              <a:off x="4570316" y="4113719"/>
              <a:ext cx="87747" cy="124391"/>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89" name="Straight Connector 88"/>
            <p:cNvCxnSpPr/>
            <p:nvPr/>
          </p:nvCxnSpPr>
          <p:spPr>
            <a:xfrm flipH="1">
              <a:off x="4522717" y="4217178"/>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rot="5400000" flipH="1">
              <a:off x="4490591" y="4331172"/>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2" name="Straight Connector 91"/>
            <p:cNvCxnSpPr/>
            <p:nvPr/>
          </p:nvCxnSpPr>
          <p:spPr>
            <a:xfrm rot="10800000" flipH="1">
              <a:off x="4466582" y="4460600"/>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3" name="Straight Connector 92"/>
            <p:cNvCxnSpPr/>
            <p:nvPr/>
          </p:nvCxnSpPr>
          <p:spPr>
            <a:xfrm rot="16200000" flipH="1">
              <a:off x="4438387" y="4578734"/>
              <a:ext cx="158615" cy="91964"/>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5" name="Straight Connector 94"/>
            <p:cNvCxnSpPr/>
            <p:nvPr/>
          </p:nvCxnSpPr>
          <p:spPr>
            <a:xfrm flipV="1">
              <a:off x="4460231" y="4699147"/>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97" name="Straight Connector 96"/>
            <p:cNvCxnSpPr/>
            <p:nvPr/>
          </p:nvCxnSpPr>
          <p:spPr>
            <a:xfrm rot="5400000" flipV="1">
              <a:off x="4470137" y="4820883"/>
              <a:ext cx="105160" cy="126727"/>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66" name="Straight Connector 65"/>
            <p:cNvCxnSpPr/>
            <p:nvPr/>
          </p:nvCxnSpPr>
          <p:spPr>
            <a:xfrm flipV="1">
              <a:off x="4513192" y="3490807"/>
              <a:ext cx="42247" cy="120375"/>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cxnSp>
          <p:nvCxnSpPr>
            <p:cNvPr id="75" name="Straight Connector 74"/>
            <p:cNvCxnSpPr/>
            <p:nvPr/>
          </p:nvCxnSpPr>
          <p:spPr>
            <a:xfrm rot="10800000" flipH="1" flipV="1">
              <a:off x="4527096" y="3725595"/>
              <a:ext cx="73202" cy="50119"/>
            </a:xfrm>
            <a:prstGeom prst="line">
              <a:avLst/>
            </a:prstGeom>
            <a:ln w="12700">
              <a:solidFill>
                <a:schemeClr val="tx1"/>
              </a:solidFill>
              <a:prstDash val="dash"/>
            </a:ln>
          </p:spPr>
          <p:style>
            <a:lnRef idx="1">
              <a:schemeClr val="accent1"/>
            </a:lnRef>
            <a:fillRef idx="0">
              <a:schemeClr val="accent1"/>
            </a:fillRef>
            <a:effectRef idx="0">
              <a:schemeClr val="accent1"/>
            </a:effectRef>
            <a:fontRef idx="minor">
              <a:schemeClr val="tx1"/>
            </a:fontRef>
          </p:style>
        </p:cxnSp>
        <p:sp>
          <p:nvSpPr>
            <p:cNvPr id="152" name="Multiply 151"/>
            <p:cNvSpPr>
              <a:spLocks noChangeAspect="1"/>
            </p:cNvSpPr>
            <p:nvPr/>
          </p:nvSpPr>
          <p:spPr>
            <a:xfrm>
              <a:off x="4568482" y="3722621"/>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53" name="Multiply 152"/>
            <p:cNvSpPr>
              <a:spLocks noChangeAspect="1"/>
            </p:cNvSpPr>
            <p:nvPr/>
          </p:nvSpPr>
          <p:spPr>
            <a:xfrm>
              <a:off x="4553694" y="3612134"/>
              <a:ext cx="72000" cy="81871"/>
            </a:xfrm>
            <a:prstGeom prst="mathMultiply">
              <a:avLst/>
            </a:prstGeom>
            <a:solidFill>
              <a:srgbClr val="00B0F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58" name="Straight Arrow Connector 157"/>
            <p:cNvCxnSpPr/>
            <p:nvPr/>
          </p:nvCxnSpPr>
          <p:spPr>
            <a:xfrm>
              <a:off x="3030134" y="1302987"/>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p:cNvCxnSpPr/>
            <p:nvPr/>
          </p:nvCxnSpPr>
          <p:spPr>
            <a:xfrm rot="5400000">
              <a:off x="4496439" y="4118552"/>
              <a:ext cx="0" cy="2952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64" name="TextBox 163"/>
                <p:cNvSpPr txBox="1"/>
                <p:nvPr/>
              </p:nvSpPr>
              <p:spPr>
                <a:xfrm>
                  <a:off x="5930875" y="538726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64" name="TextBox 163"/>
                <p:cNvSpPr txBox="1">
                  <a:spLocks noRot="1" noChangeAspect="1" noMove="1" noResize="1" noEditPoints="1" noAdjustHandles="1" noChangeArrowheads="1" noChangeShapeType="1" noTextEdit="1"/>
                </p:cNvSpPr>
                <p:nvPr/>
              </p:nvSpPr>
              <p:spPr>
                <a:xfrm>
                  <a:off x="5930875" y="5387262"/>
                  <a:ext cx="426028" cy="400110"/>
                </a:xfrm>
                <a:prstGeom prst="rect">
                  <a:avLst/>
                </a:prstGeom>
                <a:blipFill>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65" name="TextBox 164"/>
                <p:cNvSpPr txBox="1"/>
                <p:nvPr/>
              </p:nvSpPr>
              <p:spPr>
                <a:xfrm>
                  <a:off x="2817120" y="8953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65" name="TextBox 164"/>
                <p:cNvSpPr txBox="1">
                  <a:spLocks noRot="1" noChangeAspect="1" noMove="1" noResize="1" noEditPoints="1" noAdjustHandles="1" noChangeArrowheads="1" noChangeShapeType="1" noTextEdit="1"/>
                </p:cNvSpPr>
                <p:nvPr/>
              </p:nvSpPr>
              <p:spPr>
                <a:xfrm>
                  <a:off x="2817120" y="895312"/>
                  <a:ext cx="426028" cy="400110"/>
                </a:xfrm>
                <a:prstGeom prst="rect">
                  <a:avLst/>
                </a:prstGeom>
                <a:blipFill>
                  <a:blip r:embed="rId5"/>
                  <a:stretch>
                    <a:fillRect/>
                  </a:stretch>
                </a:blipFill>
              </p:spPr>
              <p:txBody>
                <a:bodyPr/>
                <a:lstStyle/>
                <a:p>
                  <a:r>
                    <a:rPr lang="pt-BR">
                      <a:noFill/>
                    </a:rPr>
                    <a:t> </a:t>
                  </a:r>
                </a:p>
              </p:txBody>
            </p:sp>
          </mc:Fallback>
        </mc:AlternateContent>
      </p:grpSp>
    </p:spTree>
    <p:extLst>
      <p:ext uri="{BB962C8B-B14F-4D97-AF65-F5344CB8AC3E}">
        <p14:creationId xmlns:p14="http://schemas.microsoft.com/office/powerpoint/2010/main" val="358084713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73" name="Group 72"/>
          <p:cNvGrpSpPr/>
          <p:nvPr/>
        </p:nvGrpSpPr>
        <p:grpSpPr>
          <a:xfrm>
            <a:off x="936633" y="2134388"/>
            <a:ext cx="3836177" cy="3649708"/>
            <a:chOff x="936633" y="2134388"/>
            <a:chExt cx="3836177" cy="3649708"/>
          </a:xfrm>
        </p:grpSpPr>
        <p:grpSp>
          <p:nvGrpSpPr>
            <p:cNvPr id="56" name="Group 55"/>
            <p:cNvGrpSpPr/>
            <p:nvPr/>
          </p:nvGrpSpPr>
          <p:grpSpPr>
            <a:xfrm>
              <a:off x="1705732" y="2134388"/>
              <a:ext cx="3067078" cy="3649708"/>
              <a:chOff x="1705732" y="2134388"/>
              <a:chExt cx="3067078" cy="3649708"/>
            </a:xfrm>
          </p:grpSpPr>
          <p:sp>
            <p:nvSpPr>
              <p:cNvPr id="29" name="Oval 28"/>
              <p:cNvSpPr/>
              <p:nvPr/>
            </p:nvSpPr>
            <p:spPr>
              <a:xfrm>
                <a:off x="1800709" y="25585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0" name="Oval 29"/>
              <p:cNvSpPr/>
              <p:nvPr/>
            </p:nvSpPr>
            <p:spPr>
              <a:xfrm>
                <a:off x="1980709" y="27385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1" name="Oval 30"/>
              <p:cNvSpPr/>
              <p:nvPr/>
            </p:nvSpPr>
            <p:spPr>
              <a:xfrm>
                <a:off x="2160709" y="29185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2" name="Oval 31"/>
              <p:cNvSpPr/>
              <p:nvPr/>
            </p:nvSpPr>
            <p:spPr>
              <a:xfrm>
                <a:off x="2340709" y="30985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3" name="Oval 32"/>
              <p:cNvSpPr/>
              <p:nvPr/>
            </p:nvSpPr>
            <p:spPr>
              <a:xfrm>
                <a:off x="2520709" y="32785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4" name="Oval 33"/>
              <p:cNvSpPr/>
              <p:nvPr/>
            </p:nvSpPr>
            <p:spPr>
              <a:xfrm>
                <a:off x="2700709" y="34585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35" name="Multiply 34"/>
              <p:cNvSpPr>
                <a:spLocks noChangeAspect="1"/>
              </p:cNvSpPr>
              <p:nvPr/>
            </p:nvSpPr>
            <p:spPr>
              <a:xfrm>
                <a:off x="2797024" y="3544166"/>
                <a:ext cx="158298" cy="180000"/>
              </a:xfrm>
              <a:prstGeom prst="mathMultiply">
                <a:avLst/>
              </a:prstGeom>
              <a:solidFill>
                <a:schemeClr val="accent6"/>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38" name="TextBox 37"/>
                  <p:cNvSpPr txBox="1"/>
                  <p:nvPr/>
                </p:nvSpPr>
                <p:spPr>
                  <a:xfrm>
                    <a:off x="4346782" y="4890443"/>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38" name="TextBox 37"/>
                  <p:cNvSpPr txBox="1">
                    <a:spLocks noRot="1" noChangeAspect="1" noMove="1" noResize="1" noEditPoints="1" noAdjustHandles="1" noChangeArrowheads="1" noChangeShapeType="1" noTextEdit="1"/>
                  </p:cNvSpPr>
                  <p:nvPr/>
                </p:nvSpPr>
                <p:spPr>
                  <a:xfrm>
                    <a:off x="4346782" y="4890443"/>
                    <a:ext cx="426028" cy="400110"/>
                  </a:xfrm>
                  <a:prstGeom prst="rect">
                    <a:avLst/>
                  </a:prstGeom>
                  <a:blipFill rotWithShape="0">
                    <a:blip r:embed="rId2"/>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39" name="TextBox 38"/>
                  <p:cNvSpPr txBox="1"/>
                  <p:nvPr/>
                </p:nvSpPr>
                <p:spPr>
                  <a:xfrm>
                    <a:off x="199020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39" name="TextBox 38"/>
                  <p:cNvSpPr txBox="1">
                    <a:spLocks noRot="1" noChangeAspect="1" noMove="1" noResize="1" noEditPoints="1" noAdjustHandles="1" noChangeArrowheads="1" noChangeShapeType="1" noTextEdit="1"/>
                  </p:cNvSpPr>
                  <p:nvPr/>
                </p:nvSpPr>
                <p:spPr>
                  <a:xfrm>
                    <a:off x="1990208" y="2134388"/>
                    <a:ext cx="426028" cy="400110"/>
                  </a:xfrm>
                  <a:prstGeom prst="rect">
                    <a:avLst/>
                  </a:prstGeom>
                  <a:blipFill rotWithShape="0">
                    <a:blip r:embed="rId3"/>
                    <a:stretch>
                      <a:fillRect/>
                    </a:stretch>
                  </a:blipFill>
                </p:spPr>
                <p:txBody>
                  <a:bodyPr/>
                  <a:lstStyle/>
                  <a:p>
                    <a:r>
                      <a:rPr lang="pt-BR">
                        <a:noFill/>
                      </a:rPr>
                      <a:t> </a:t>
                    </a:r>
                  </a:p>
                </p:txBody>
              </p:sp>
            </mc:Fallback>
          </mc:AlternateContent>
          <p:sp>
            <p:nvSpPr>
              <p:cNvPr id="40" name="Rectangle 39"/>
              <p:cNvSpPr/>
              <p:nvPr/>
            </p:nvSpPr>
            <p:spPr>
              <a:xfrm rot="2700000">
                <a:off x="1772158" y="4675745"/>
                <a:ext cx="864000" cy="864000"/>
              </a:xfrm>
              <a:prstGeom prst="rect">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1" name="TextBox 50"/>
                  <p:cNvSpPr txBox="1"/>
                  <p:nvPr/>
                </p:nvSpPr>
                <p:spPr>
                  <a:xfrm>
                    <a:off x="1705732" y="446343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1" name="TextBox 50"/>
                  <p:cNvSpPr txBox="1">
                    <a:spLocks noRot="1" noChangeAspect="1" noMove="1" noResize="1" noEditPoints="1" noAdjustHandles="1" noChangeArrowheads="1" noChangeShapeType="1" noTextEdit="1"/>
                  </p:cNvSpPr>
                  <p:nvPr/>
                </p:nvSpPr>
                <p:spPr>
                  <a:xfrm>
                    <a:off x="1705732" y="4463431"/>
                    <a:ext cx="339772" cy="276999"/>
                  </a:xfrm>
                  <a:prstGeom prst="rect">
                    <a:avLst/>
                  </a:prstGeom>
                  <a:blipFill rotWithShape="0">
                    <a:blip r:embed="rId4"/>
                    <a:stretch>
                      <a:fillRect l="-8929" r="-3571"/>
                    </a:stretch>
                  </a:blipFill>
                </p:spPr>
                <p:txBody>
                  <a:bodyPr/>
                  <a:lstStyle/>
                  <a:p>
                    <a:r>
                      <a:rPr lang="pt-BR">
                        <a:noFill/>
                      </a:rPr>
                      <a:t> </a:t>
                    </a:r>
                  </a:p>
                </p:txBody>
              </p:sp>
            </mc:Fallback>
          </mc:AlternateContent>
          <p:cxnSp>
            <p:nvCxnSpPr>
              <p:cNvPr id="37" name="Straight Arrow Connector 36"/>
              <p:cNvCxnSpPr/>
              <p:nvPr/>
            </p:nvCxnSpPr>
            <p:spPr>
              <a:xfrm rot="5400000">
                <a:off x="3287827"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p:cNvCxnSpPr/>
              <p:nvPr/>
            </p:nvCxnSpPr>
            <p:spPr>
              <a:xfrm>
                <a:off x="221018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50" name="Oval 49"/>
              <p:cNvSpPr/>
              <p:nvPr/>
            </p:nvSpPr>
            <p:spPr>
              <a:xfrm>
                <a:off x="2158585" y="4458583"/>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3" name="Rectangle 52"/>
                  <p:cNvSpPr/>
                  <p:nvPr/>
                </p:nvSpPr>
                <p:spPr>
                  <a:xfrm>
                    <a:off x="2661486" y="5414764"/>
                    <a:ext cx="726417" cy="369332"/>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pt-BR" i="1">
                                  <a:latin typeface="Cambria Math" panose="02040503050406030204" pitchFamily="18" charset="0"/>
                                  <a:ea typeface="Cambria Math" panose="02040503050406030204" pitchFamily="18" charset="0"/>
                                </a:rPr>
                              </m:ctrlPr>
                            </m:sSub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1</m:t>
                              </m:r>
                            </m:sub>
                          </m:sSub>
                        </m:oMath>
                      </m:oMathPara>
                    </a14:m>
                    <a:endParaRPr lang="pt-BR" dirty="0"/>
                  </a:p>
                </p:txBody>
              </p:sp>
            </mc:Choice>
            <mc:Fallback xmlns="">
              <p:sp>
                <p:nvSpPr>
                  <p:cNvPr id="53" name="Rectangle 52"/>
                  <p:cNvSpPr>
                    <a:spLocks noRot="1" noChangeAspect="1" noMove="1" noResize="1" noEditPoints="1" noAdjustHandles="1" noChangeArrowheads="1" noChangeShapeType="1" noTextEdit="1"/>
                  </p:cNvSpPr>
                  <p:nvPr/>
                </p:nvSpPr>
                <p:spPr>
                  <a:xfrm>
                    <a:off x="2661486" y="5414764"/>
                    <a:ext cx="726417" cy="369332"/>
                  </a:xfrm>
                  <a:prstGeom prst="rect">
                    <a:avLst/>
                  </a:prstGeom>
                  <a:blipFill rotWithShape="0">
                    <a:blip r:embed="rId5"/>
                    <a:stretch>
                      <a:fillRect/>
                    </a:stretch>
                  </a:blipFill>
                </p:spPr>
                <p:txBody>
                  <a:bodyPr/>
                  <a:lstStyle/>
                  <a:p>
                    <a:r>
                      <a:rPr lang="pt-BR">
                        <a:noFill/>
                      </a:rPr>
                      <a:t> </a:t>
                    </a:r>
                  </a:p>
                </p:txBody>
              </p:sp>
            </mc:Fallback>
          </mc:AlternateContent>
        </p:grpSp>
        <p:sp>
          <p:nvSpPr>
            <p:cNvPr id="57" name="TextBox 56"/>
            <p:cNvSpPr txBox="1"/>
            <p:nvPr/>
          </p:nvSpPr>
          <p:spPr>
            <a:xfrm>
              <a:off x="936633" y="4158937"/>
              <a:ext cx="965067" cy="369332"/>
            </a:xfrm>
            <a:prstGeom prst="rect">
              <a:avLst/>
            </a:prstGeom>
            <a:noFill/>
          </p:spPr>
          <p:txBody>
            <a:bodyPr wrap="square" rtlCol="0">
              <a:spAutoFit/>
            </a:bodyPr>
            <a:lstStyle/>
            <a:p>
              <a:r>
                <a:rPr lang="pt-BR" dirty="0"/>
                <a:t>solução</a:t>
              </a:r>
            </a:p>
          </p:txBody>
        </p:sp>
        <p:cxnSp>
          <p:nvCxnSpPr>
            <p:cNvPr id="59" name="Straight Arrow Connector 58"/>
            <p:cNvCxnSpPr>
              <a:endCxn id="50" idx="2"/>
            </p:cNvCxnSpPr>
            <p:nvPr/>
          </p:nvCxnSpPr>
          <p:spPr>
            <a:xfrm>
              <a:off x="1784106" y="4369151"/>
              <a:ext cx="374479" cy="140232"/>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grpSp>
        <p:nvGrpSpPr>
          <p:cNvPr id="74" name="Group 73"/>
          <p:cNvGrpSpPr/>
          <p:nvPr/>
        </p:nvGrpSpPr>
        <p:grpSpPr>
          <a:xfrm>
            <a:off x="5921535" y="2134388"/>
            <a:ext cx="3675609" cy="3546185"/>
            <a:chOff x="5921535" y="2134388"/>
            <a:chExt cx="3675609" cy="3546185"/>
          </a:xfrm>
        </p:grpSpPr>
        <p:grpSp>
          <p:nvGrpSpPr>
            <p:cNvPr id="55" name="Group 54"/>
            <p:cNvGrpSpPr/>
            <p:nvPr/>
          </p:nvGrpSpPr>
          <p:grpSpPr>
            <a:xfrm>
              <a:off x="6542714" y="2134388"/>
              <a:ext cx="3054430" cy="3546185"/>
              <a:chOff x="6542714" y="2134388"/>
              <a:chExt cx="3054430" cy="3546185"/>
            </a:xfrm>
          </p:grpSpPr>
          <mc:AlternateContent xmlns:mc="http://schemas.openxmlformats.org/markup-compatibility/2006" xmlns:a14="http://schemas.microsoft.com/office/drawing/2010/main">
            <mc:Choice Requires="a14">
              <p:sp>
                <p:nvSpPr>
                  <p:cNvPr id="27" name="TextBox 26"/>
                  <p:cNvSpPr txBox="1"/>
                  <p:nvPr/>
                </p:nvSpPr>
                <p:spPr>
                  <a:xfrm>
                    <a:off x="9171116" y="4907412"/>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27" name="TextBox 26"/>
                  <p:cNvSpPr txBox="1">
                    <a:spLocks noRot="1" noChangeAspect="1" noMove="1" noResize="1" noEditPoints="1" noAdjustHandles="1" noChangeArrowheads="1" noChangeShapeType="1" noTextEdit="1"/>
                  </p:cNvSpPr>
                  <p:nvPr/>
                </p:nvSpPr>
                <p:spPr>
                  <a:xfrm>
                    <a:off x="9171116" y="4907412"/>
                    <a:ext cx="426028" cy="400110"/>
                  </a:xfrm>
                  <a:prstGeom prst="rect">
                    <a:avLst/>
                  </a:prstGeom>
                  <a:blipFill rotWithShape="0">
                    <a:blip r:embed="rId6"/>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28" name="TextBox 27"/>
                  <p:cNvSpPr txBox="1"/>
                  <p:nvPr/>
                </p:nvSpPr>
                <p:spPr>
                  <a:xfrm>
                    <a:off x="6818898" y="2134388"/>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28" name="TextBox 27"/>
                  <p:cNvSpPr txBox="1">
                    <a:spLocks noRot="1" noChangeAspect="1" noMove="1" noResize="1" noEditPoints="1" noAdjustHandles="1" noChangeArrowheads="1" noChangeShapeType="1" noTextEdit="1"/>
                  </p:cNvSpPr>
                  <p:nvPr/>
                </p:nvSpPr>
                <p:spPr>
                  <a:xfrm>
                    <a:off x="6818898" y="2134388"/>
                    <a:ext cx="426028" cy="400110"/>
                  </a:xfrm>
                  <a:prstGeom prst="rect">
                    <a:avLst/>
                  </a:prstGeom>
                  <a:blipFill rotWithShape="0">
                    <a:blip r:embed="rId7"/>
                    <a:stretch>
                      <a:fillRect/>
                    </a:stretch>
                  </a:blipFill>
                </p:spPr>
                <p:txBody>
                  <a:bodyPr/>
                  <a:lstStyle/>
                  <a:p>
                    <a:r>
                      <a:rPr lang="pt-BR">
                        <a:noFill/>
                      </a:rPr>
                      <a:t> </a:t>
                    </a:r>
                  </a:p>
                </p:txBody>
              </p:sp>
            </mc:Fallback>
          </mc:AlternateContent>
          <p:sp>
            <p:nvSpPr>
              <p:cNvPr id="41" name="Oval 40"/>
              <p:cNvSpPr/>
              <p:nvPr/>
            </p:nvSpPr>
            <p:spPr>
              <a:xfrm>
                <a:off x="6542714" y="4601785"/>
                <a:ext cx="1008000" cy="1008000"/>
              </a:xfrm>
              <a:prstGeom prst="ellipse">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2" name="Oval 41"/>
              <p:cNvSpPr/>
              <p:nvPr/>
            </p:nvSpPr>
            <p:spPr>
              <a:xfrm>
                <a:off x="6626709" y="2571231"/>
                <a:ext cx="21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3" name="Oval 42"/>
              <p:cNvSpPr/>
              <p:nvPr/>
            </p:nvSpPr>
            <p:spPr>
              <a:xfrm>
                <a:off x="6806709" y="2751231"/>
                <a:ext cx="1800000" cy="18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4" name="Oval 43"/>
              <p:cNvSpPr/>
              <p:nvPr/>
            </p:nvSpPr>
            <p:spPr>
              <a:xfrm>
                <a:off x="6986709" y="2931231"/>
                <a:ext cx="1440000" cy="14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5" name="Oval 44"/>
              <p:cNvSpPr/>
              <p:nvPr/>
            </p:nvSpPr>
            <p:spPr>
              <a:xfrm>
                <a:off x="7166709" y="3111231"/>
                <a:ext cx="1080000" cy="10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6" name="Oval 45"/>
              <p:cNvSpPr/>
              <p:nvPr/>
            </p:nvSpPr>
            <p:spPr>
              <a:xfrm>
                <a:off x="7346709" y="3291231"/>
                <a:ext cx="720000" cy="7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7" name="Oval 46"/>
              <p:cNvSpPr/>
              <p:nvPr/>
            </p:nvSpPr>
            <p:spPr>
              <a:xfrm>
                <a:off x="7526709" y="3471231"/>
                <a:ext cx="360000" cy="3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8" name="Multiply 47"/>
              <p:cNvSpPr>
                <a:spLocks noChangeAspect="1"/>
              </p:cNvSpPr>
              <p:nvPr/>
            </p:nvSpPr>
            <p:spPr>
              <a:xfrm>
                <a:off x="7623024" y="3556866"/>
                <a:ext cx="158298" cy="180000"/>
              </a:xfrm>
              <a:prstGeom prst="mathMultiply">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49" name="Oval 48"/>
              <p:cNvSpPr/>
              <p:nvPr/>
            </p:nvSpPr>
            <p:spPr>
              <a:xfrm>
                <a:off x="7209452" y="4588707"/>
                <a:ext cx="98797" cy="101600"/>
              </a:xfrm>
              <a:prstGeom prst="ellipse">
                <a:avLst/>
              </a:prstGeom>
              <a:solidFill>
                <a:srgbClr val="FF0000"/>
              </a:solidFill>
              <a:ln>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mc:AlternateContent xmlns:mc="http://schemas.openxmlformats.org/markup-compatibility/2006" xmlns:a14="http://schemas.microsoft.com/office/drawing/2010/main">
            <mc:Choice Requires="a14">
              <p:sp>
                <p:nvSpPr>
                  <p:cNvPr id="52" name="TextBox 51"/>
                  <p:cNvSpPr txBox="1"/>
                  <p:nvPr/>
                </p:nvSpPr>
                <p:spPr>
                  <a:xfrm>
                    <a:off x="7075040" y="4694711"/>
                    <a:ext cx="339772" cy="276999"/>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sSup>
                            <m:sSupPr>
                              <m:ctrlPr>
                                <a:rPr lang="pt-BR" b="1" i="1" smtClean="0">
                                  <a:latin typeface="Cambria Math" panose="02040503050406030204" pitchFamily="18" charset="0"/>
                                </a:rPr>
                              </m:ctrlPr>
                            </m:sSupPr>
                            <m:e>
                              <m:r>
                                <a:rPr lang="pt-BR" b="1" i="1">
                                  <a:latin typeface="Cambria Math" panose="02040503050406030204" pitchFamily="18" charset="0"/>
                                </a:rPr>
                                <m:t>𝒂</m:t>
                              </m:r>
                              <m:r>
                                <m:rPr>
                                  <m:nor/>
                                </m:rPr>
                                <a:rPr lang="pt-BR" b="1" dirty="0"/>
                                <m:t> </m:t>
                              </m:r>
                            </m:e>
                            <m:sup>
                              <m:r>
                                <a:rPr lang="pt-BR" b="1" i="1" smtClean="0">
                                  <a:latin typeface="Cambria Math" panose="02040503050406030204" pitchFamily="18" charset="0"/>
                                </a:rPr>
                                <m:t>∗</m:t>
                              </m:r>
                            </m:sup>
                          </m:sSup>
                        </m:oMath>
                      </m:oMathPara>
                    </a14:m>
                    <a:endParaRPr lang="pt-BR" b="1" dirty="0"/>
                  </a:p>
                </p:txBody>
              </p:sp>
            </mc:Choice>
            <mc:Fallback xmlns="">
              <p:sp>
                <p:nvSpPr>
                  <p:cNvPr id="52" name="TextBox 51"/>
                  <p:cNvSpPr txBox="1">
                    <a:spLocks noRot="1" noChangeAspect="1" noMove="1" noResize="1" noEditPoints="1" noAdjustHandles="1" noChangeArrowheads="1" noChangeShapeType="1" noTextEdit="1"/>
                  </p:cNvSpPr>
                  <p:nvPr/>
                </p:nvSpPr>
                <p:spPr>
                  <a:xfrm>
                    <a:off x="7075040" y="4694711"/>
                    <a:ext cx="339772" cy="276999"/>
                  </a:xfrm>
                  <a:prstGeom prst="rect">
                    <a:avLst/>
                  </a:prstGeom>
                  <a:blipFill rotWithShape="0">
                    <a:blip r:embed="rId8"/>
                    <a:stretch>
                      <a:fillRect l="-9091" r="-5455"/>
                    </a:stretch>
                  </a:blipFill>
                </p:spPr>
                <p:txBody>
                  <a:bodyPr/>
                  <a:lstStyle/>
                  <a:p>
                    <a:r>
                      <a:rPr lang="pt-BR">
                        <a:noFill/>
                      </a:rPr>
                      <a:t> </a:t>
                    </a:r>
                  </a:p>
                </p:txBody>
              </p:sp>
            </mc:Fallback>
          </mc:AlternateContent>
          <p:cxnSp>
            <p:nvCxnSpPr>
              <p:cNvPr id="26" name="Straight Arrow Connector 25"/>
              <p:cNvCxnSpPr/>
              <p:nvPr/>
            </p:nvCxnSpPr>
            <p:spPr>
              <a:xfrm rot="5400000">
                <a:off x="8121956" y="4016460"/>
                <a:ext cx="0" cy="2160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25" name="Straight Arrow Connector 24"/>
              <p:cNvCxnSpPr/>
              <p:nvPr/>
            </p:nvCxnSpPr>
            <p:spPr>
              <a:xfrm>
                <a:off x="7038874" y="2534498"/>
                <a:ext cx="0" cy="2556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4" name="Rectangle 53"/>
                  <p:cNvSpPr/>
                  <p:nvPr/>
                </p:nvSpPr>
                <p:spPr>
                  <a:xfrm>
                    <a:off x="7616638" y="5307522"/>
                    <a:ext cx="731739" cy="37305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Sup>
                            <m:sSubSupPr>
                              <m:ctrlPr>
                                <a:rPr lang="pt-BR" i="1">
                                  <a:latin typeface="Cambria Math" panose="02040503050406030204" pitchFamily="18" charset="0"/>
                                  <a:ea typeface="Cambria Math" panose="02040503050406030204" pitchFamily="18" charset="0"/>
                                </a:rPr>
                              </m:ctrlPr>
                            </m:sSubSupPr>
                            <m:e>
                              <m:d>
                                <m:dPr>
                                  <m:begChr m:val="‖"/>
                                  <m:endChr m:val="‖"/>
                                  <m:ctrlPr>
                                    <a:rPr lang="pt-BR"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rPr>
                                    <m:t>𝒂</m:t>
                                  </m:r>
                                </m:e>
                              </m:d>
                            </m:e>
                            <m:sub>
                              <m:r>
                                <a:rPr lang="pt-BR" i="1">
                                  <a:latin typeface="Cambria Math" panose="02040503050406030204" pitchFamily="18" charset="0"/>
                                  <a:ea typeface="Cambria Math" panose="02040503050406030204" pitchFamily="18" charset="0"/>
                                </a:rPr>
                                <m:t>2</m:t>
                              </m:r>
                            </m:sub>
                            <m:sup>
                              <m:r>
                                <a:rPr lang="pt-BR" i="1">
                                  <a:latin typeface="Cambria Math" panose="02040503050406030204" pitchFamily="18" charset="0"/>
                                  <a:ea typeface="Cambria Math" panose="02040503050406030204" pitchFamily="18" charset="0"/>
                                </a:rPr>
                                <m:t>2</m:t>
                              </m:r>
                            </m:sup>
                          </m:sSubSup>
                        </m:oMath>
                      </m:oMathPara>
                    </a14:m>
                    <a:endParaRPr lang="pt-BR" dirty="0"/>
                  </a:p>
                </p:txBody>
              </p:sp>
            </mc:Choice>
            <mc:Fallback xmlns="">
              <p:sp>
                <p:nvSpPr>
                  <p:cNvPr id="54" name="Rectangle 53"/>
                  <p:cNvSpPr>
                    <a:spLocks noRot="1" noChangeAspect="1" noMove="1" noResize="1" noEditPoints="1" noAdjustHandles="1" noChangeArrowheads="1" noChangeShapeType="1" noTextEdit="1"/>
                  </p:cNvSpPr>
                  <p:nvPr/>
                </p:nvSpPr>
                <p:spPr>
                  <a:xfrm>
                    <a:off x="7616638" y="5307522"/>
                    <a:ext cx="731739" cy="373051"/>
                  </a:xfrm>
                  <a:prstGeom prst="rect">
                    <a:avLst/>
                  </a:prstGeom>
                  <a:blipFill rotWithShape="0">
                    <a:blip r:embed="rId9"/>
                    <a:stretch>
                      <a:fillRect b="-1639"/>
                    </a:stretch>
                  </a:blipFill>
                </p:spPr>
                <p:txBody>
                  <a:bodyPr/>
                  <a:lstStyle/>
                  <a:p>
                    <a:r>
                      <a:rPr lang="pt-BR">
                        <a:noFill/>
                      </a:rPr>
                      <a:t> </a:t>
                    </a:r>
                  </a:p>
                </p:txBody>
              </p:sp>
            </mc:Fallback>
          </mc:AlternateContent>
        </p:grpSp>
        <p:sp>
          <p:nvSpPr>
            <p:cNvPr id="67" name="TextBox 66"/>
            <p:cNvSpPr txBox="1"/>
            <p:nvPr/>
          </p:nvSpPr>
          <p:spPr>
            <a:xfrm>
              <a:off x="5921535" y="4379643"/>
              <a:ext cx="965067" cy="369332"/>
            </a:xfrm>
            <a:prstGeom prst="rect">
              <a:avLst/>
            </a:prstGeom>
            <a:noFill/>
          </p:spPr>
          <p:txBody>
            <a:bodyPr wrap="square" rtlCol="0">
              <a:spAutoFit/>
            </a:bodyPr>
            <a:lstStyle/>
            <a:p>
              <a:r>
                <a:rPr lang="pt-BR" dirty="0"/>
                <a:t>solução</a:t>
              </a:r>
            </a:p>
          </p:txBody>
        </p:sp>
        <p:cxnSp>
          <p:nvCxnSpPr>
            <p:cNvPr id="68" name="Straight Arrow Connector 67"/>
            <p:cNvCxnSpPr/>
            <p:nvPr/>
          </p:nvCxnSpPr>
          <p:spPr>
            <a:xfrm>
              <a:off x="6763186" y="4583136"/>
              <a:ext cx="446266" cy="45308"/>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329773658"/>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150" name="Group 149"/>
          <p:cNvGrpSpPr/>
          <p:nvPr/>
        </p:nvGrpSpPr>
        <p:grpSpPr>
          <a:xfrm>
            <a:off x="703328" y="1720211"/>
            <a:ext cx="4337255" cy="3027979"/>
            <a:chOff x="703328" y="1720211"/>
            <a:chExt cx="4337255" cy="3027979"/>
          </a:xfrm>
        </p:grpSpPr>
        <mc:AlternateContent xmlns:mc="http://schemas.openxmlformats.org/markup-compatibility/2006" xmlns:a14="http://schemas.microsoft.com/office/drawing/2010/main">
          <mc:Choice Requires="a14">
            <p:sp>
              <p:nvSpPr>
                <p:cNvPr id="51" name="TextBox 50"/>
                <p:cNvSpPr txBox="1"/>
                <p:nvPr/>
              </p:nvSpPr>
              <p:spPr>
                <a:xfrm>
                  <a:off x="703329" y="1720211"/>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51" name="TextBox 50"/>
                <p:cNvSpPr txBox="1">
                  <a:spLocks noRot="1" noChangeAspect="1" noMove="1" noResize="1" noEditPoints="1" noAdjustHandles="1" noChangeArrowheads="1" noChangeShapeType="1" noTextEdit="1"/>
                </p:cNvSpPr>
                <p:nvPr/>
              </p:nvSpPr>
              <p:spPr>
                <a:xfrm>
                  <a:off x="703329" y="1720211"/>
                  <a:ext cx="426028" cy="400110"/>
                </a:xfrm>
                <a:prstGeom prst="rect">
                  <a:avLst/>
                </a:prstGeom>
                <a:blipFill rotWithShape="0">
                  <a:blip r:embed="rId2"/>
                  <a:stretch>
                    <a:fillRect/>
                  </a:stretch>
                </a:blipFill>
              </p:spPr>
              <p:txBody>
                <a:bodyPr/>
                <a:lstStyle/>
                <a:p>
                  <a:r>
                    <a:rPr lang="pt-BR">
                      <a:noFill/>
                    </a:rPr>
                    <a:t> </a:t>
                  </a:r>
                </a:p>
              </p:txBody>
            </p:sp>
          </mc:Fallback>
        </mc:AlternateContent>
        <p:grpSp>
          <p:nvGrpSpPr>
            <p:cNvPr id="148" name="Group 147"/>
            <p:cNvGrpSpPr/>
            <p:nvPr/>
          </p:nvGrpSpPr>
          <p:grpSpPr>
            <a:xfrm>
              <a:off x="703328" y="1796190"/>
              <a:ext cx="4337255" cy="2952000"/>
              <a:chOff x="703328" y="1796190"/>
              <a:chExt cx="4337255" cy="2952000"/>
            </a:xfrm>
          </p:grpSpPr>
          <p:sp>
            <p:nvSpPr>
              <p:cNvPr id="5" name="Oval 4"/>
              <p:cNvSpPr>
                <a:spLocks/>
              </p:cNvSpPr>
              <p:nvPr/>
            </p:nvSpPr>
            <p:spPr>
              <a:xfrm rot="5400000">
                <a:off x="1914555" y="1533349"/>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6" name="Oval 5"/>
              <p:cNvSpPr/>
              <p:nvPr/>
            </p:nvSpPr>
            <p:spPr>
              <a:xfrm rot="5400000">
                <a:off x="2275849" y="1893349"/>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7" name="Oval 6"/>
              <p:cNvSpPr/>
              <p:nvPr/>
            </p:nvSpPr>
            <p:spPr>
              <a:xfrm rot="5400000">
                <a:off x="2635849" y="2253349"/>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8" name="Oval 7"/>
              <p:cNvSpPr/>
              <p:nvPr/>
            </p:nvSpPr>
            <p:spPr>
              <a:xfrm rot="5400000">
                <a:off x="2455849" y="2073349"/>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9" name="Oval 8"/>
              <p:cNvSpPr/>
              <p:nvPr/>
            </p:nvSpPr>
            <p:spPr>
              <a:xfrm rot="5400000">
                <a:off x="2095849" y="1713349"/>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 name="Oval 9"/>
              <p:cNvSpPr>
                <a:spLocks/>
              </p:cNvSpPr>
              <p:nvPr/>
            </p:nvSpPr>
            <p:spPr>
              <a:xfrm rot="5400000">
                <a:off x="1735849" y="1353349"/>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1" name="Straight Connector 10"/>
              <p:cNvCxnSpPr/>
              <p:nvPr/>
            </p:nvCxnSpPr>
            <p:spPr>
              <a:xfrm flipH="1" flipV="1">
                <a:off x="882035" y="2613351"/>
                <a:ext cx="126728" cy="107999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4" name="Multiply 13"/>
              <p:cNvSpPr>
                <a:spLocks noChangeAspect="1"/>
              </p:cNvSpPr>
              <p:nvPr/>
            </p:nvSpPr>
            <p:spPr>
              <a:xfrm rot="5400000">
                <a:off x="2765706" y="3264787"/>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49" name="Straight Arrow Connector 48"/>
              <p:cNvCxnSpPr/>
              <p:nvPr/>
            </p:nvCxnSpPr>
            <p:spPr>
              <a:xfrm rot="5400000">
                <a:off x="2864103" y="2606190"/>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p:cNvCxnSpPr/>
              <p:nvPr/>
            </p:nvCxnSpPr>
            <p:spPr>
              <a:xfrm rot="10800000">
                <a:off x="703328" y="1796190"/>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52" name="TextBox 51"/>
                  <p:cNvSpPr txBox="1"/>
                  <p:nvPr/>
                </p:nvSpPr>
                <p:spPr>
                  <a:xfrm>
                    <a:off x="461455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52" name="TextBox 51"/>
                  <p:cNvSpPr txBox="1">
                    <a:spLocks noRot="1" noChangeAspect="1" noMove="1" noResize="1" noEditPoints="1" noAdjustHandles="1" noChangeArrowheads="1" noChangeShapeType="1" noTextEdit="1"/>
                  </p:cNvSpPr>
                  <p:nvPr/>
                </p:nvSpPr>
                <p:spPr>
                  <a:xfrm>
                    <a:off x="4614555" y="4322889"/>
                    <a:ext cx="426028" cy="400110"/>
                  </a:xfrm>
                  <a:prstGeom prst="rect">
                    <a:avLst/>
                  </a:prstGeom>
                  <a:blipFill rotWithShape="0">
                    <a:blip r:embed="rId3"/>
                    <a:stretch>
                      <a:fillRect/>
                    </a:stretch>
                  </a:blipFill>
                </p:spPr>
                <p:txBody>
                  <a:bodyPr/>
                  <a:lstStyle/>
                  <a:p>
                    <a:r>
                      <a:rPr lang="pt-BR">
                        <a:noFill/>
                      </a:rPr>
                      <a:t> </a:t>
                    </a:r>
                  </a:p>
                </p:txBody>
              </p:sp>
            </mc:Fallback>
          </mc:AlternateContent>
          <p:cxnSp>
            <p:nvCxnSpPr>
              <p:cNvPr id="58" name="Straight Connector 57"/>
              <p:cNvCxnSpPr/>
              <p:nvPr/>
            </p:nvCxnSpPr>
            <p:spPr>
              <a:xfrm flipH="1">
                <a:off x="1008763" y="2894795"/>
                <a:ext cx="246068" cy="798554"/>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1" name="Straight Connector 60"/>
              <p:cNvCxnSpPr/>
              <p:nvPr/>
            </p:nvCxnSpPr>
            <p:spPr>
              <a:xfrm flipH="1" flipV="1">
                <a:off x="1252243" y="2894796"/>
                <a:ext cx="119416" cy="7002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5" name="Straight Connector 64"/>
              <p:cNvCxnSpPr/>
              <p:nvPr/>
            </p:nvCxnSpPr>
            <p:spPr>
              <a:xfrm flipH="1">
                <a:off x="1371659" y="3094820"/>
                <a:ext cx="223667" cy="5002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68" name="Straight Connector 67"/>
              <p:cNvCxnSpPr/>
              <p:nvPr/>
            </p:nvCxnSpPr>
            <p:spPr>
              <a:xfrm flipH="1" flipV="1">
                <a:off x="1595327" y="3094820"/>
                <a:ext cx="116827" cy="391478"/>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1" name="Straight Connector 70"/>
              <p:cNvCxnSpPr/>
              <p:nvPr/>
            </p:nvCxnSpPr>
            <p:spPr>
              <a:xfrm flipH="1">
                <a:off x="1712155" y="3199595"/>
                <a:ext cx="178705" cy="286703"/>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74" name="Straight Connector 73"/>
              <p:cNvCxnSpPr>
                <a:stCxn id="7" idx="5"/>
              </p:cNvCxnSpPr>
              <p:nvPr/>
            </p:nvCxnSpPr>
            <p:spPr>
              <a:xfrm flipH="1" flipV="1">
                <a:off x="1890860" y="3199596"/>
                <a:ext cx="161314" cy="26103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77" name="Oval 76"/>
              <p:cNvSpPr>
                <a:spLocks noChangeAspect="1"/>
              </p:cNvSpPr>
              <p:nvPr/>
            </p:nvSpPr>
            <p:spPr>
              <a:xfrm rot="5400000">
                <a:off x="2733403" y="2491912"/>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78" name="Straight Connector 77"/>
              <p:cNvCxnSpPr>
                <a:endCxn id="7" idx="5"/>
              </p:cNvCxnSpPr>
              <p:nvPr/>
            </p:nvCxnSpPr>
            <p:spPr>
              <a:xfrm flipH="1">
                <a:off x="2052174" y="3294072"/>
                <a:ext cx="178706" cy="166556"/>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81" name="Oval 80"/>
              <p:cNvSpPr>
                <a:spLocks noChangeAspect="1"/>
              </p:cNvSpPr>
              <p:nvPr/>
            </p:nvSpPr>
            <p:spPr>
              <a:xfrm rot="5400000">
                <a:off x="2811989" y="2702869"/>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82" name="Straight Connector 81"/>
              <p:cNvCxnSpPr/>
              <p:nvPr/>
            </p:nvCxnSpPr>
            <p:spPr>
              <a:xfrm flipH="1" flipV="1">
                <a:off x="2226329" y="3290561"/>
                <a:ext cx="325194" cy="100501"/>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91" name="Straight Connector 90"/>
              <p:cNvCxnSpPr/>
              <p:nvPr/>
            </p:nvCxnSpPr>
            <p:spPr>
              <a:xfrm flipH="1">
                <a:off x="2551523" y="3322418"/>
                <a:ext cx="251184" cy="75092"/>
              </a:xfrm>
              <a:prstGeom prst="line">
                <a:avLst/>
              </a:prstGeom>
              <a:ln w="12700">
                <a:solidFill>
                  <a:schemeClr val="tx1"/>
                </a:solidFill>
                <a:prstDash val="dash"/>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grpSp>
      <p:grpSp>
        <p:nvGrpSpPr>
          <p:cNvPr id="149" name="Group 148"/>
          <p:cNvGrpSpPr/>
          <p:nvPr/>
        </p:nvGrpSpPr>
        <p:grpSpPr>
          <a:xfrm>
            <a:off x="6546300" y="1715075"/>
            <a:ext cx="4305533" cy="3007924"/>
            <a:chOff x="6546300" y="1715075"/>
            <a:chExt cx="4305533" cy="3007924"/>
          </a:xfrm>
        </p:grpSpPr>
        <p:sp>
          <p:nvSpPr>
            <p:cNvPr id="99" name="Oval 98"/>
            <p:cNvSpPr>
              <a:spLocks/>
            </p:cNvSpPr>
            <p:nvPr/>
          </p:nvSpPr>
          <p:spPr>
            <a:xfrm rot="5400000">
              <a:off x="7757527" y="1508158"/>
              <a:ext cx="1800000" cy="360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0" name="Oval 99"/>
            <p:cNvSpPr/>
            <p:nvPr/>
          </p:nvSpPr>
          <p:spPr>
            <a:xfrm rot="5400000">
              <a:off x="8118821" y="1868158"/>
              <a:ext cx="1080000" cy="288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1" name="Oval 100"/>
            <p:cNvSpPr/>
            <p:nvPr/>
          </p:nvSpPr>
          <p:spPr>
            <a:xfrm rot="5400000">
              <a:off x="8478821" y="2228158"/>
              <a:ext cx="360000" cy="21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2" name="Oval 101"/>
            <p:cNvSpPr/>
            <p:nvPr/>
          </p:nvSpPr>
          <p:spPr>
            <a:xfrm rot="5400000">
              <a:off x="8298821" y="2048158"/>
              <a:ext cx="720000" cy="252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3" name="Oval 102"/>
            <p:cNvSpPr/>
            <p:nvPr/>
          </p:nvSpPr>
          <p:spPr>
            <a:xfrm rot="5400000">
              <a:off x="7938821" y="1688158"/>
              <a:ext cx="1440000" cy="324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04" name="Oval 103"/>
            <p:cNvSpPr>
              <a:spLocks/>
            </p:cNvSpPr>
            <p:nvPr/>
          </p:nvSpPr>
          <p:spPr>
            <a:xfrm rot="5400000">
              <a:off x="7578821" y="1328158"/>
              <a:ext cx="2160000" cy="396000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5" name="Straight Connector 104"/>
            <p:cNvCxnSpPr/>
            <p:nvPr/>
          </p:nvCxnSpPr>
          <p:spPr>
            <a:xfrm flipH="1" flipV="1">
              <a:off x="6725007" y="2588160"/>
              <a:ext cx="126728" cy="1079998"/>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sp>
          <p:nvSpPr>
            <p:cNvPr id="106" name="Multiply 105"/>
            <p:cNvSpPr>
              <a:spLocks noChangeAspect="1"/>
            </p:cNvSpPr>
            <p:nvPr/>
          </p:nvSpPr>
          <p:spPr>
            <a:xfrm rot="5400000">
              <a:off x="8610393" y="3244561"/>
              <a:ext cx="108000" cy="122807"/>
            </a:xfrm>
            <a:prstGeom prst="mathMultiply">
              <a:avLst/>
            </a:prstGeom>
            <a:solidFill>
              <a:srgbClr val="FF000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07" name="Straight Arrow Connector 106"/>
            <p:cNvCxnSpPr/>
            <p:nvPr/>
          </p:nvCxnSpPr>
          <p:spPr>
            <a:xfrm rot="5400000">
              <a:off x="8707075" y="2580999"/>
              <a:ext cx="0" cy="4284000"/>
            </a:xfrm>
            <a:prstGeom prst="straightConnector1">
              <a:avLst/>
            </a:prstGeom>
            <a:ln w="19050">
              <a:solidFill>
                <a:schemeClr val="tx1"/>
              </a:solidFill>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p:cNvCxnSpPr/>
            <p:nvPr/>
          </p:nvCxnSpPr>
          <p:spPr>
            <a:xfrm rot="10800000">
              <a:off x="6546300" y="1770999"/>
              <a:ext cx="0" cy="2952000"/>
            </a:xfrm>
            <a:prstGeom prst="straightConnector1">
              <a:avLst/>
            </a:prstGeom>
            <a:ln w="19050">
              <a:solidFill>
                <a:schemeClr val="tx1"/>
              </a:solidFill>
              <a:headEnd type="none" w="med" len="med"/>
              <a:tailEnd type="triangle" w="med" len="med"/>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09" name="TextBox 108"/>
                <p:cNvSpPr txBox="1"/>
                <p:nvPr/>
              </p:nvSpPr>
              <p:spPr>
                <a:xfrm>
                  <a:off x="6575357" y="1715075"/>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2</m:t>
                            </m:r>
                          </m:sub>
                        </m:sSub>
                      </m:oMath>
                    </m:oMathPara>
                  </a14:m>
                  <a:endParaRPr lang="pt-BR" sz="2000" dirty="0"/>
                </a:p>
              </p:txBody>
            </p:sp>
          </mc:Choice>
          <mc:Fallback xmlns="">
            <p:sp>
              <p:nvSpPr>
                <p:cNvPr id="109" name="TextBox 108"/>
                <p:cNvSpPr txBox="1">
                  <a:spLocks noRot="1" noChangeAspect="1" noMove="1" noResize="1" noEditPoints="1" noAdjustHandles="1" noChangeArrowheads="1" noChangeShapeType="1" noTextEdit="1"/>
                </p:cNvSpPr>
                <p:nvPr/>
              </p:nvSpPr>
              <p:spPr>
                <a:xfrm>
                  <a:off x="6575357" y="1715075"/>
                  <a:ext cx="426028" cy="400110"/>
                </a:xfrm>
                <a:prstGeom prst="rect">
                  <a:avLst/>
                </a:prstGeom>
                <a:blipFill rotWithShape="0">
                  <a:blip r:embed="rId4"/>
                  <a:stretch>
                    <a:fillRect/>
                  </a:stretch>
                </a:blipFill>
              </p:spPr>
              <p:txBody>
                <a:bodyPr/>
                <a:lstStyle/>
                <a:p>
                  <a:r>
                    <a:rPr lang="pt-BR">
                      <a:noFill/>
                    </a:rPr>
                    <a:t> </a:t>
                  </a:r>
                </a:p>
              </p:txBody>
            </p:sp>
          </mc:Fallback>
        </mc:AlternateContent>
        <mc:AlternateContent xmlns:mc="http://schemas.openxmlformats.org/markup-compatibility/2006" xmlns:a14="http://schemas.microsoft.com/office/drawing/2010/main">
          <mc:Choice Requires="a14">
            <p:sp>
              <p:nvSpPr>
                <p:cNvPr id="110" name="TextBox 109"/>
                <p:cNvSpPr txBox="1"/>
                <p:nvPr/>
              </p:nvSpPr>
              <p:spPr>
                <a:xfrm>
                  <a:off x="10425805" y="4322889"/>
                  <a:ext cx="426028" cy="400110"/>
                </a:xfrm>
                <a:prstGeom prst="rect">
                  <a:avLst/>
                </a:prstGeom>
                <a:noFill/>
              </p:spPr>
              <p:txBody>
                <a:bodyPr wrap="square" rtlCol="0">
                  <a:spAutoFit/>
                </a:bodyPr>
                <a:lstStyle/>
                <a:p>
                  <a:pPr/>
                  <a14:m>
                    <m:oMathPara xmlns:m="http://schemas.openxmlformats.org/officeDocument/2006/math">
                      <m:oMathParaPr>
                        <m:jc m:val="centerGroup"/>
                      </m:oMathParaPr>
                      <m:oMath xmlns:m="http://schemas.openxmlformats.org/officeDocument/2006/math">
                        <m:sSub>
                          <m:sSubPr>
                            <m:ctrlPr>
                              <a:rPr lang="pt-BR" sz="2000" i="1" smtClean="0">
                                <a:latin typeface="Cambria Math" panose="02040503050406030204" pitchFamily="18" charset="0"/>
                              </a:rPr>
                            </m:ctrlPr>
                          </m:sSubPr>
                          <m:e>
                            <m:r>
                              <a:rPr lang="pt-BR" sz="2000" b="0" i="1" smtClean="0">
                                <a:latin typeface="Cambria Math" panose="02040503050406030204" pitchFamily="18" charset="0"/>
                              </a:rPr>
                              <m:t>𝑎</m:t>
                            </m:r>
                          </m:e>
                          <m:sub>
                            <m:r>
                              <a:rPr lang="pt-BR" sz="2000" b="0" i="1" smtClean="0">
                                <a:latin typeface="Cambria Math" panose="02040503050406030204" pitchFamily="18" charset="0"/>
                              </a:rPr>
                              <m:t>1</m:t>
                            </m:r>
                          </m:sub>
                        </m:sSub>
                      </m:oMath>
                    </m:oMathPara>
                  </a14:m>
                  <a:endParaRPr lang="pt-BR" sz="2000" dirty="0"/>
                </a:p>
              </p:txBody>
            </p:sp>
          </mc:Choice>
          <mc:Fallback xmlns="">
            <p:sp>
              <p:nvSpPr>
                <p:cNvPr id="110" name="TextBox 109"/>
                <p:cNvSpPr txBox="1">
                  <a:spLocks noRot="1" noChangeAspect="1" noMove="1" noResize="1" noEditPoints="1" noAdjustHandles="1" noChangeArrowheads="1" noChangeShapeType="1" noTextEdit="1"/>
                </p:cNvSpPr>
                <p:nvPr/>
              </p:nvSpPr>
              <p:spPr>
                <a:xfrm>
                  <a:off x="10425805" y="4322889"/>
                  <a:ext cx="426028" cy="400110"/>
                </a:xfrm>
                <a:prstGeom prst="rect">
                  <a:avLst/>
                </a:prstGeom>
                <a:blipFill rotWithShape="0">
                  <a:blip r:embed="rId5"/>
                  <a:stretch>
                    <a:fillRect/>
                  </a:stretch>
                </a:blipFill>
              </p:spPr>
              <p:txBody>
                <a:bodyPr/>
                <a:lstStyle/>
                <a:p>
                  <a:r>
                    <a:rPr lang="pt-BR">
                      <a:noFill/>
                    </a:rPr>
                    <a:t> </a:t>
                  </a:r>
                </a:p>
              </p:txBody>
            </p:sp>
          </mc:Fallback>
        </mc:AlternateContent>
        <p:sp>
          <p:nvSpPr>
            <p:cNvPr id="117" name="Oval 116"/>
            <p:cNvSpPr>
              <a:spLocks noChangeAspect="1"/>
            </p:cNvSpPr>
            <p:nvPr/>
          </p:nvSpPr>
          <p:spPr>
            <a:xfrm rot="5400000">
              <a:off x="8576375" y="2466721"/>
              <a:ext cx="194229" cy="1676399"/>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sp>
          <p:nvSpPr>
            <p:cNvPr id="119" name="Oval 118"/>
            <p:cNvSpPr>
              <a:spLocks noChangeAspect="1"/>
            </p:cNvSpPr>
            <p:nvPr/>
          </p:nvSpPr>
          <p:spPr>
            <a:xfrm rot="5400000">
              <a:off x="8654961" y="2677678"/>
              <a:ext cx="104228" cy="1242870"/>
            </a:xfrm>
            <a:prstGeom prst="ellipse">
              <a:avLst/>
            </a:prstGeom>
            <a:no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pt-BR"/>
            </a:p>
          </p:txBody>
        </p:sp>
        <p:cxnSp>
          <p:nvCxnSpPr>
            <p:cNvPr id="124" name="Straight Connector 123"/>
            <p:cNvCxnSpPr/>
            <p:nvPr/>
          </p:nvCxnSpPr>
          <p:spPr>
            <a:xfrm flipH="1">
              <a:off x="6858633" y="3322418"/>
              <a:ext cx="262864" cy="34574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28" name="Straight Connector 127"/>
            <p:cNvCxnSpPr/>
            <p:nvPr/>
          </p:nvCxnSpPr>
          <p:spPr>
            <a:xfrm flipH="1" flipV="1">
              <a:off x="7121498" y="3322418"/>
              <a:ext cx="401988" cy="13821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1" name="Straight Connector 130"/>
            <p:cNvCxnSpPr>
              <a:stCxn id="117" idx="4"/>
            </p:cNvCxnSpPr>
            <p:nvPr/>
          </p:nvCxnSpPr>
          <p:spPr>
            <a:xfrm flipH="1">
              <a:off x="7525721" y="3304921"/>
              <a:ext cx="309569" cy="152442"/>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37" name="Straight Connector 136"/>
            <p:cNvCxnSpPr>
              <a:stCxn id="117" idx="5"/>
              <a:endCxn id="117" idx="4"/>
            </p:cNvCxnSpPr>
            <p:nvPr/>
          </p:nvCxnSpPr>
          <p:spPr>
            <a:xfrm flipH="1" flipV="1">
              <a:off x="7835290" y="3304921"/>
              <a:ext cx="245503" cy="6867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0" name="Straight Connector 139"/>
            <p:cNvCxnSpPr>
              <a:endCxn id="117" idx="5"/>
            </p:cNvCxnSpPr>
            <p:nvPr/>
          </p:nvCxnSpPr>
          <p:spPr>
            <a:xfrm flipH="1">
              <a:off x="8080793" y="3300431"/>
              <a:ext cx="308855" cy="73160"/>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cxnSp>
          <p:nvCxnSpPr>
            <p:cNvPr id="143" name="Straight Connector 142"/>
            <p:cNvCxnSpPr/>
            <p:nvPr/>
          </p:nvCxnSpPr>
          <p:spPr>
            <a:xfrm flipH="1" flipV="1">
              <a:off x="8387173" y="3301525"/>
              <a:ext cx="247978" cy="6633"/>
            </a:xfrm>
            <a:prstGeom prst="line">
              <a:avLst/>
            </a:prstGeom>
            <a:ln w="12700">
              <a:solidFill>
                <a:schemeClr val="accent5"/>
              </a:solidFill>
              <a:prstDash val="solid"/>
              <a:headEnd type="triangle" w="med" len="med"/>
              <a:tailEnd type="none" w="med" len="med"/>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2712729368"/>
      </p:ext>
    </p:extLst>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smtClean="0"/>
              <a:t>Recapitulando</a:t>
            </a:r>
            <a:endParaRPr lang="pt-BR" dirty="0"/>
          </a:p>
        </p:txBody>
      </p:sp>
      <p:sp>
        <p:nvSpPr>
          <p:cNvPr id="3" name="Content Placeholder 2"/>
          <p:cNvSpPr>
            <a:spLocks noGrp="1"/>
          </p:cNvSpPr>
          <p:nvPr>
            <p:ph idx="1"/>
          </p:nvPr>
        </p:nvSpPr>
        <p:spPr/>
        <p:txBody>
          <a:bodyPr/>
          <a:lstStyle/>
          <a:p>
            <a:r>
              <a:rPr lang="pt-BR" dirty="0" smtClean="0"/>
              <a:t>Vimos que a escolha </a:t>
            </a:r>
            <a:r>
              <a:rPr lang="pt-BR" dirty="0"/>
              <a:t>do passo de </a:t>
            </a:r>
            <a:r>
              <a:rPr lang="pt-BR" dirty="0" smtClean="0"/>
              <a:t>aprendizagem influencia muito no processo aprendizagem do gradiente descendente.</a:t>
            </a:r>
          </a:p>
          <a:p>
            <a:pPr lvl="1">
              <a:buFont typeface="Wingdings" panose="05000000000000000000" pitchFamily="2" charset="2"/>
              <a:buChar char="§"/>
            </a:pPr>
            <a:r>
              <a:rPr lang="pt-BR" dirty="0" smtClean="0"/>
              <a:t>Valores pequenos fazem com que o algoritmo tenha convergência muito lenta.</a:t>
            </a:r>
          </a:p>
          <a:p>
            <a:pPr lvl="1">
              <a:buFont typeface="Wingdings" panose="05000000000000000000" pitchFamily="2" charset="2"/>
              <a:buChar char="§"/>
            </a:pPr>
            <a:r>
              <a:rPr lang="pt-BR" dirty="0" smtClean="0"/>
              <a:t>Valores grandes fazem com que o algoritmo divirja.</a:t>
            </a:r>
          </a:p>
          <a:p>
            <a:r>
              <a:rPr lang="pt-BR" dirty="0" smtClean="0"/>
              <a:t>Gráfico do erro em função das iterações nos ajuda a depurar o algoritmo.</a:t>
            </a:r>
          </a:p>
          <a:p>
            <a:r>
              <a:rPr lang="pt-BR" dirty="0" smtClean="0"/>
              <a:t>Além do ajuste manual, quando usamos GDE ou GD em mini-batches, precisamos reduzir o valor do passo de aprendizagem ao longo das iterações para garantir a convergência e estabilizaçãod do GD.</a:t>
            </a:r>
            <a:endParaRPr lang="pt-BR" dirty="0"/>
          </a:p>
        </p:txBody>
      </p:sp>
    </p:spTree>
    <p:extLst>
      <p:ext uri="{BB962C8B-B14F-4D97-AF65-F5344CB8AC3E}">
        <p14:creationId xmlns:p14="http://schemas.microsoft.com/office/powerpoint/2010/main" val="3057771208"/>
      </p:ext>
    </p:extLst>
  </p:cSld>
  <p:clrMapOvr>
    <a:masterClrMapping/>
  </p:clrMapOvr>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
            </a:r>
            <a:r>
              <a:rPr lang="pt-BR" dirty="0" smtClean="0"/>
              <a:t>Atributos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200" y="1690688"/>
                <a:ext cx="10515600" cy="4872950"/>
              </a:xfrm>
              <a:prstGeom prst="rect">
                <a:avLst/>
              </a:prstGeom>
            </p:spPr>
            <p:txBody>
              <a:bodyPr vert="horz" lIns="91440" tIns="45720" rIns="91440" bIns="45720" rtlCol="0">
                <a:normAutofit fontScale="85000"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Em algumas situações, alguns </a:t>
                </a:r>
                <a:r>
                  <a:rPr lang="pt-BR" b="1" dirty="0"/>
                  <a:t>atributos</a:t>
                </a:r>
                <a:r>
                  <a:rPr lang="pt-BR" dirty="0"/>
                  <a:t> acabam sendo dominantes sobre os demais no sentido de que exercerem grande influência sobre o </a:t>
                </a:r>
                <a:r>
                  <a:rPr lang="pt-BR" b="1" i="1" dirty="0"/>
                  <a:t>erro</a:t>
                </a:r>
                <a:r>
                  <a:rPr lang="pt-BR" dirty="0"/>
                  <a:t> cometido pelo modelo. </a:t>
                </a:r>
              </a:p>
              <a:p>
                <a:pPr algn="just"/>
                <a:r>
                  <a:rPr lang="pt-BR" dirty="0"/>
                  <a:t>Isto pode ocorrer devido à grande diferença de magnitude entre os atributos.</a:t>
                </a:r>
              </a:p>
              <a:p>
                <a:pPr algn="just"/>
                <a:r>
                  <a:rPr lang="pt-BR" dirty="0"/>
                  <a:t>Essa diferença de magnitudes afeta o desempenho dos algoritmos de ML.</a:t>
                </a:r>
              </a:p>
              <a:p>
                <a:pPr algn="just"/>
                <a:r>
                  <a:rPr lang="pt-BR" b="1" dirty="0"/>
                  <a:t>Exemplo</a:t>
                </a:r>
                <a:r>
                  <a:rPr lang="pt-BR" dirty="0"/>
                  <a:t>: Suponha que você tenha dois atributos,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 </m:t>
                    </m:r>
                  </m:oMath>
                </a14:m>
                <a:r>
                  <a:rPr lang="pt-BR" dirty="0"/>
                  <a:t>e</a:t>
                </a:r>
                <a14:m>
                  <m:oMath xmlns:m="http://schemas.openxmlformats.org/officeDocument/2006/math">
                    <m:r>
                      <a:rPr lang="pt-BR" b="0" i="0" smtClean="0">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variando de 0 a 2000 (área de um imóvel em </a:t>
                </a:r>
                <a14:m>
                  <m:oMath xmlns:m="http://schemas.openxmlformats.org/officeDocument/2006/math">
                    <m:sSup>
                      <m:sSupPr>
                        <m:ctrlPr>
                          <a:rPr lang="pt-BR" i="1" smtClean="0">
                            <a:latin typeface="Cambria Math" panose="02040503050406030204" pitchFamily="18" charset="0"/>
                          </a:rPr>
                        </m:ctrlPr>
                      </m:sSupPr>
                      <m:e>
                        <m:r>
                          <a:rPr lang="pt-BR" b="0" i="1" smtClean="0">
                            <a:latin typeface="Cambria Math" panose="02040503050406030204" pitchFamily="18" charset="0"/>
                          </a:rPr>
                          <m:t>𝑚</m:t>
                        </m:r>
                      </m:e>
                      <m:sup>
                        <m:r>
                          <a:rPr lang="pt-BR" b="0" i="1" smtClean="0">
                            <a:latin typeface="Cambria Math" panose="02040503050406030204" pitchFamily="18" charset="0"/>
                          </a:rPr>
                          <m:t>2</m:t>
                        </m:r>
                      </m:sup>
                    </m:sSup>
                  </m:oMath>
                </a14:m>
                <a:r>
                  <a:rPr lang="pt-BR" dirty="0"/>
                  <a:t>), e de 1 a 5 (número de quartos), respectivamente.</a:t>
                </a:r>
              </a:p>
              <a:p>
                <a:pPr algn="just"/>
                <a:r>
                  <a:rPr lang="pt-BR" dirty="0"/>
                  <a:t>Algoritmos de ML trabalham com números/magnitudes e não sabem o que eles representam nem suas unidades. </a:t>
                </a:r>
              </a:p>
              <a:p>
                <a:pPr algn="just"/>
                <a:r>
                  <a:rPr lang="pt-BR" dirty="0"/>
                  <a:t>Porém, algoritmos que usam </a:t>
                </a:r>
                <a:r>
                  <a:rPr lang="pt-BR" b="1" i="1" dirty="0"/>
                  <a:t>distância</a:t>
                </a:r>
                <a:r>
                  <a:rPr lang="pt-BR" dirty="0"/>
                  <a:t> (e.g., erro quadrático médio) como métrica de erro vão assumir que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mais importância do que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oMath>
                </a14:m>
                <a:r>
                  <a:rPr lang="pt-BR" dirty="0"/>
                  <a:t> e entender que, por exemplo, 100 </a:t>
                </a:r>
                <a14:m>
                  <m:oMath xmlns:m="http://schemas.openxmlformats.org/officeDocument/2006/math">
                    <m:sSup>
                      <m:sSupPr>
                        <m:ctrlPr>
                          <a:rPr lang="pt-BR" i="1">
                            <a:latin typeface="Cambria Math" panose="02040503050406030204" pitchFamily="18" charset="0"/>
                          </a:rPr>
                        </m:ctrlPr>
                      </m:sSupPr>
                      <m:e>
                        <m:r>
                          <a:rPr lang="pt-BR" i="1">
                            <a:latin typeface="Cambria Math" panose="02040503050406030204" pitchFamily="18" charset="0"/>
                          </a:rPr>
                          <m:t>𝑚</m:t>
                        </m:r>
                      </m:e>
                      <m:sup>
                        <m:r>
                          <a:rPr lang="pt-BR" i="1">
                            <a:latin typeface="Cambria Math" panose="02040503050406030204" pitchFamily="18" charset="0"/>
                          </a:rPr>
                          <m:t>2</m:t>
                        </m:r>
                      </m:sup>
                    </m:sSup>
                  </m:oMath>
                </a14:m>
                <a:r>
                  <a:rPr lang="pt-BR" dirty="0"/>
                  <a:t> &gt; 2 quartos.</a:t>
                </a:r>
              </a:p>
              <a:p>
                <a:pPr algn="just"/>
                <a:r>
                  <a:rPr lang="pt-BR" dirty="0"/>
                  <a:t>Portanto, o erro entre  </a:t>
                </a:r>
                <a14:m>
                  <m:oMath xmlns:m="http://schemas.openxmlformats.org/officeDocument/2006/math">
                    <m:r>
                      <m:rPr>
                        <m:sty m:val="p"/>
                      </m:rPr>
                      <a:rPr lang="pt-BR">
                        <a:latin typeface="Cambria Math" panose="02040503050406030204" pitchFamily="18" charset="0"/>
                        <a:ea typeface="Cambria Math" panose="02040503050406030204" pitchFamily="18" charset="0"/>
                      </a:rPr>
                      <m:t>y</m:t>
                    </m:r>
                    <m:r>
                      <a:rPr lang="pt-BR">
                        <a:latin typeface="Cambria Math" panose="02040503050406030204" pitchFamily="18" charset="0"/>
                        <a:ea typeface="Cambria Math" panose="02040503050406030204" pitchFamily="18" charset="0"/>
                      </a:rPr>
                      <m:t> </m:t>
                    </m:r>
                    <m:r>
                      <m:rPr>
                        <m:sty m:val="p"/>
                      </m:rPr>
                      <a:rPr lang="pt-BR">
                        <a:latin typeface="Cambria Math" panose="02040503050406030204" pitchFamily="18" charset="0"/>
                        <a:ea typeface="Cambria Math" panose="02040503050406030204" pitchFamily="18" charset="0"/>
                      </a:rPr>
                      <m:t>e</m:t>
                    </m:r>
                    <m:r>
                      <a:rPr lang="pt-BR">
                        <a:latin typeface="Cambria Math" panose="02040503050406030204" pitchFamily="18" charset="0"/>
                        <a:ea typeface="Cambria Math" panose="02040503050406030204" pitchFamily="18" charset="0"/>
                      </a:rPr>
                      <m:t> </m:t>
                    </m:r>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r>
                  <a:rPr lang="pt-BR" dirty="0"/>
                  <a:t> será dominado pelo atributo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a:t>
                </a:r>
              </a:p>
              <a:p>
                <a:pPr algn="just"/>
                <a:endParaRPr lang="pt-BR" dirty="0"/>
              </a:p>
              <a:p>
                <a:pPr algn="just"/>
                <a:endParaRPr lang="pt-BR" dirty="0"/>
              </a:p>
              <a:p>
                <a:pPr marL="0" indent="0" algn="just">
                  <a:buNone/>
                </a:pPr>
                <a:endParaRPr lang="pt-BR" dirty="0"/>
              </a:p>
              <a:p>
                <a:pPr marL="0" indent="0" algn="just">
                  <a:buNone/>
                </a:pPr>
                <a:endParaRPr lang="pt-BR" dirty="0"/>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200" y="1690688"/>
                <a:ext cx="10515600" cy="4872950"/>
              </a:xfrm>
              <a:prstGeom prst="rect">
                <a:avLst/>
              </a:prstGeom>
              <a:blipFill rotWithShape="0">
                <a:blip r:embed="rId3"/>
                <a:stretch>
                  <a:fillRect l="-812" t="-2375" r="-870"/>
                </a:stretch>
              </a:blipFill>
            </p:spPr>
            <p:txBody>
              <a:bodyPr/>
              <a:lstStyle/>
              <a:p>
                <a:r>
                  <a:rPr lang="pt-BR">
                    <a:noFill/>
                  </a:rPr>
                  <a:t> </a:t>
                </a:r>
              </a:p>
            </p:txBody>
          </p:sp>
        </mc:Fallback>
      </mc:AlternateContent>
    </p:spTree>
    <p:extLst>
      <p:ext uri="{BB962C8B-B14F-4D97-AF65-F5344CB8AC3E}">
        <p14:creationId xmlns:p14="http://schemas.microsoft.com/office/powerpoint/2010/main" val="137822360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xmlns="" id="{793142C1-FD08-4328-BCCB-5521CEABA2E7}"/>
              </a:ext>
            </a:extLst>
          </p:cNvPr>
          <p:cNvSpPr>
            <a:spLocks noGrp="1"/>
          </p:cNvSpPr>
          <p:nvPr>
            <p:ph type="title"/>
          </p:nvPr>
        </p:nvSpPr>
        <p:spPr/>
        <p:txBody>
          <a:bodyPr/>
          <a:lstStyle/>
          <a:p>
            <a:r>
              <a:rPr lang="pt-BR" dirty="0"/>
              <a:t>Escalonamento de </a:t>
            </a:r>
            <a:r>
              <a:rPr lang="pt-BR" dirty="0"/>
              <a:t>Atributos</a:t>
            </a:r>
            <a:endParaRPr lang="pt-BR" dirty="0"/>
          </a:p>
        </p:txBody>
      </p:sp>
      <mc:AlternateContent xmlns:mc="http://schemas.openxmlformats.org/markup-compatibility/2006" xmlns:a14="http://schemas.microsoft.com/office/drawing/2010/main">
        <mc:Choice Requires="a14">
          <p:sp>
            <p:nvSpPr>
              <p:cNvPr id="4" name="Content Placeholder 2">
                <a:extLst>
                  <a:ext uri="{FF2B5EF4-FFF2-40B4-BE49-F238E27FC236}">
                    <a16:creationId xmlns:a16="http://schemas.microsoft.com/office/drawing/2014/main" xmlns="" id="{C1642F2F-7A09-459E-9D90-1D9D3103E685}"/>
                  </a:ext>
                </a:extLst>
              </p:cNvPr>
              <p:cNvSpPr>
                <a:spLocks noGrp="1"/>
              </p:cNvSpPr>
              <p:nvPr>
                <p:ph idx="1"/>
              </p:nvPr>
            </p:nvSpPr>
            <p:spPr>
              <a:xfrm>
                <a:off x="838200" y="1690687"/>
                <a:ext cx="10915650" cy="3929825"/>
              </a:xfrm>
            </p:spPr>
            <p:txBody>
              <a:bodyPr>
                <a:normAutofit/>
              </a:bodyPr>
              <a:lstStyle/>
              <a:p>
                <a:r>
                  <a:rPr lang="pt-BR" dirty="0"/>
                  <a:t>Dada a seguinte equação hipótese, </a:t>
                </a:r>
                <a14:m>
                  <m:oMath xmlns:m="http://schemas.openxmlformats.org/officeDocument/2006/math">
                    <m:r>
                      <a:rPr lang="pt-BR" i="1">
                        <a:latin typeface="Cambria Math" panose="02040503050406030204" pitchFamily="18" charset="0"/>
                        <a:ea typeface="Cambria Math" panose="02040503050406030204" pitchFamily="18" charset="0"/>
                      </a:rPr>
                      <m:t>h</m:t>
                    </m:r>
                    <m:d>
                      <m:dPr>
                        <m:ctrlPr>
                          <a:rPr lang="pt-BR" b="1" i="1">
                            <a:latin typeface="Cambria Math" panose="02040503050406030204" pitchFamily="18" charset="0"/>
                            <a:ea typeface="Cambria Math" panose="02040503050406030204" pitchFamily="18" charset="0"/>
                          </a:rPr>
                        </m:ctrlPr>
                      </m:dPr>
                      <m:e>
                        <m:r>
                          <a:rPr lang="pt-BR" b="1" i="1">
                            <a:latin typeface="Cambria Math" panose="02040503050406030204" pitchFamily="18" charset="0"/>
                            <a:ea typeface="Cambria Math" panose="02040503050406030204" pitchFamily="18" charset="0"/>
                          </a:rPr>
                          <m:t>𝒙</m:t>
                        </m:r>
                      </m:e>
                    </m:d>
                  </m:oMath>
                </a14:m>
                <a:endParaRPr lang="pt-BR" dirty="0"/>
              </a:p>
              <a:p>
                <a:pPr marL="0" indent="0" algn="ctr">
                  <a:buNone/>
                </a:pPr>
                <a14:m>
                  <m:oMath xmlns:m="http://schemas.openxmlformats.org/officeDocument/2006/math">
                    <m:acc>
                      <m:accPr>
                        <m:chr m:val="̂"/>
                        <m:ctrlPr>
                          <a:rPr lang="pt-BR" b="0" i="1" smtClean="0">
                            <a:latin typeface="Cambria Math" panose="02040503050406030204" pitchFamily="18" charset="0"/>
                          </a:rPr>
                        </m:ctrlPr>
                      </m:accPr>
                      <m:e>
                        <m:r>
                          <a:rPr lang="pt-BR" b="0" i="1" smtClean="0">
                            <a:latin typeface="Cambria Math" panose="02040503050406030204" pitchFamily="18" charset="0"/>
                          </a:rPr>
                          <m:t>𝑦</m:t>
                        </m:r>
                      </m:e>
                    </m:acc>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r>
                      <a:rPr lang="pt-BR" b="0" i="1" smtClean="0">
                        <a:latin typeface="Cambria Math" panose="02040503050406030204" pitchFamily="18" charset="0"/>
                      </a:rPr>
                      <m:t>= </m:t>
                    </m:r>
                    <m:r>
                      <a:rPr lang="pt-BR" b="0" i="1" smtClean="0">
                        <a:latin typeface="Cambria Math" panose="02040503050406030204" pitchFamily="18" charset="0"/>
                      </a:rPr>
                      <m:t>h</m:t>
                    </m:r>
                    <m:d>
                      <m:dPr>
                        <m:ctrlPr>
                          <a:rPr lang="pt-BR" b="0" i="1" smtClean="0">
                            <a:latin typeface="Cambria Math" panose="02040503050406030204" pitchFamily="18" charset="0"/>
                          </a:rPr>
                        </m:ctrlPr>
                      </m:dPr>
                      <m:e>
                        <m:r>
                          <a:rPr lang="pt-BR" b="1" i="1" smtClean="0">
                            <a:latin typeface="Cambria Math" panose="02040503050406030204" pitchFamily="18" charset="0"/>
                          </a:rPr>
                          <m:t>𝒙</m:t>
                        </m:r>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b="0" i="1" smtClean="0">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i="1">
                            <a:latin typeface="Cambria Math" panose="02040503050406030204" pitchFamily="18" charset="0"/>
                          </a:rPr>
                        </m:ctrlPr>
                      </m:dPr>
                      <m:e>
                        <m:r>
                          <a:rPr lang="pt-BR" i="1">
                            <a:latin typeface="Cambria Math" panose="02040503050406030204" pitchFamily="18" charset="0"/>
                          </a:rPr>
                          <m:t>𝑖</m:t>
                        </m:r>
                      </m:e>
                    </m:d>
                  </m:oMath>
                </a14:m>
                <a:r>
                  <a:rPr lang="pt-BR" dirty="0"/>
                  <a:t>.</a:t>
                </a:r>
              </a:p>
              <a:p>
                <a:r>
                  <a:rPr lang="pt-BR" dirty="0"/>
                  <a:t>A função de erro é dada por</a:t>
                </a:r>
              </a:p>
              <a:p>
                <a:pPr marL="0" indent="0" algn="ctr">
                  <a:buNone/>
                </a:pPr>
                <a14:m>
                  <m:oMath xmlns:m="http://schemas.openxmlformats.org/officeDocument/2006/math">
                    <m:sSub>
                      <m:sSubPr>
                        <m:ctrlPr>
                          <a:rPr lang="pt-BR" i="1" smtClean="0">
                            <a:latin typeface="Cambria Math" panose="02040503050406030204" pitchFamily="18" charset="0"/>
                          </a:rPr>
                        </m:ctrlPr>
                      </m:sSubPr>
                      <m:e>
                        <m:r>
                          <a:rPr lang="pt-BR" b="0" i="1" smtClean="0">
                            <a:latin typeface="Cambria Math" panose="02040503050406030204" pitchFamily="18" charset="0"/>
                          </a:rPr>
                          <m:t>𝐽</m:t>
                        </m:r>
                      </m:e>
                      <m:sub>
                        <m:r>
                          <a:rPr lang="pt-BR" b="0" i="1" smtClean="0">
                            <a:latin typeface="Cambria Math" panose="02040503050406030204" pitchFamily="18" charset="0"/>
                          </a:rPr>
                          <m:t>𝑒</m:t>
                        </m:r>
                      </m:sub>
                    </m:sSub>
                    <m:d>
                      <m:dPr>
                        <m:ctrlPr>
                          <a:rPr lang="pt-BR" b="0" i="1" smtClean="0">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b="0" i="1" smtClean="0">
                        <a:latin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smtClean="0">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smtClean="0">
                                <a:latin typeface="Cambria Math" panose="02040503050406030204" pitchFamily="18" charset="0"/>
                              </a:rPr>
                            </m:ctrlPr>
                          </m:sSupPr>
                          <m:e>
                            <m:d>
                              <m:dPr>
                                <m:begChr m:val="["/>
                                <m:endChr m:val="]"/>
                                <m:ctrlPr>
                                  <a:rPr lang="pt-BR" i="1" smtClean="0">
                                    <a:latin typeface="Cambria Math" panose="02040503050406030204" pitchFamily="18" charset="0"/>
                                  </a:rPr>
                                </m:ctrlPr>
                              </m:dPr>
                              <m:e>
                                <m:r>
                                  <a:rPr lang="pt-BR" i="1">
                                    <a:latin typeface="Cambria Math" panose="02040503050406030204" pitchFamily="18" charset="0"/>
                                  </a:rPr>
                                  <m:t>𝑦</m:t>
                                </m:r>
                                <m:r>
                                  <m:rPr>
                                    <m:nor/>
                                  </m:rPr>
                                  <a:rPr lang="pt-BR" i="1"/>
                                  <m:t>(</m:t>
                                </m:r>
                                <m:r>
                                  <m:rPr>
                                    <m:nor/>
                                  </m:rPr>
                                  <a:rPr lang="pt-BR" i="1"/>
                                  <m:t>i</m:t>
                                </m:r>
                                <m:r>
                                  <m:rPr>
                                    <m:nor/>
                                  </m:rPr>
                                  <a:rPr lang="pt-BR" i="1"/>
                                  <m:t>)</m:t>
                                </m:r>
                                <m:r>
                                  <a:rPr lang="pt-BR" i="1">
                                    <a:latin typeface="Cambria Math" panose="02040503050406030204" pitchFamily="18" charset="0"/>
                                  </a:rPr>
                                  <m:t> −</m:t>
                                </m:r>
                                <m:d>
                                  <m:dPr>
                                    <m:ctrlPr>
                                      <a:rPr lang="pt-BR" i="1" smtClean="0">
                                        <a:latin typeface="Cambria Math" panose="02040503050406030204" pitchFamily="18" charset="0"/>
                                      </a:rPr>
                                    </m:ctrlPr>
                                  </m:dPr>
                                  <m:e>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𝑖</m:t>
                                        </m:r>
                                      </m:e>
                                    </m:d>
                                    <m:r>
                                      <a:rPr lang="pt-BR" i="1">
                                        <a:latin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2</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d>
                                      <m:dPr>
                                        <m:ctrlPr>
                                          <a:rPr lang="pt-BR" i="1">
                                            <a:latin typeface="Cambria Math" panose="02040503050406030204" pitchFamily="18" charset="0"/>
                                          </a:rPr>
                                        </m:ctrlPr>
                                      </m:dPr>
                                      <m:e>
                                        <m:r>
                                          <a:rPr lang="pt-BR" i="1">
                                            <a:latin typeface="Cambria Math" panose="02040503050406030204" pitchFamily="18" charset="0"/>
                                          </a:rPr>
                                          <m:t>𝑖</m:t>
                                        </m:r>
                                      </m:e>
                                    </m:d>
                                  </m:e>
                                </m:d>
                              </m:e>
                            </m:d>
                          </m:e>
                          <m:sup>
                            <m:r>
                              <a:rPr lang="pt-BR" b="0" i="1" smtClean="0">
                                <a:latin typeface="Cambria Math" panose="02040503050406030204" pitchFamily="18" charset="0"/>
                              </a:rPr>
                              <m:t>2</m:t>
                            </m:r>
                          </m:sup>
                        </m:sSup>
                      </m:e>
                    </m:nary>
                  </m:oMath>
                </a14:m>
                <a:r>
                  <a:rPr lang="pt-BR" dirty="0"/>
                  <a:t>.</a:t>
                </a:r>
              </a:p>
              <a:p>
                <a:r>
                  <a:rPr lang="pt-BR" dirty="0"/>
                  <a:t>Caso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r>
                      <a:rPr lang="pt-BR" b="0" i="1" smtClean="0">
                        <a:latin typeface="Cambria Math" panose="02040503050406030204" pitchFamily="18" charset="0"/>
                        <a:ea typeface="Cambria Math" panose="02040503050406030204" pitchFamily="18" charset="0"/>
                      </a:rPr>
                      <m:t>≫</m:t>
                    </m:r>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b="0" i="1" smtClean="0">
                            <a:latin typeface="Cambria Math" panose="02040503050406030204" pitchFamily="18" charset="0"/>
                          </a:rPr>
                          <m:t>2</m:t>
                        </m:r>
                      </m:sub>
                    </m:sSub>
                    <m:d>
                      <m:dPr>
                        <m:ctrlPr>
                          <a:rPr lang="pt-BR" b="0" i="1" smtClean="0">
                            <a:latin typeface="Cambria Math" panose="02040503050406030204" pitchFamily="18" charset="0"/>
                          </a:rPr>
                        </m:ctrlPr>
                      </m:dPr>
                      <m:e>
                        <m:r>
                          <a:rPr lang="pt-BR" b="0" i="1" smtClean="0">
                            <a:latin typeface="Cambria Math" panose="02040503050406030204" pitchFamily="18" charset="0"/>
                          </a:rPr>
                          <m:t>𝑖</m:t>
                        </m:r>
                      </m:e>
                    </m:d>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m:t>
                    </m:r>
                    <m:r>
                      <a:rPr lang="pt-BR" b="0" i="1" smtClean="0">
                        <a:latin typeface="Cambria Math" panose="02040503050406030204" pitchFamily="18" charset="0"/>
                        <a:ea typeface="Cambria Math" panose="02040503050406030204" pitchFamily="18" charset="0"/>
                      </a:rPr>
                      <m:t>𝑖</m:t>
                    </m:r>
                  </m:oMath>
                </a14:m>
                <a:r>
                  <a:rPr lang="pt-BR" dirty="0"/>
                  <a:t>, então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oMath>
                </a14:m>
                <a:r>
                  <a:rPr lang="pt-BR" dirty="0"/>
                  <a:t> tem uma influência maior no erro resultante, o que pode ser expresso de forma aproximada como</a:t>
                </a:r>
              </a:p>
              <a:p>
                <a:pPr marL="0" indent="0" algn="ctr">
                  <a:buNone/>
                </a:pP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𝐽</m:t>
                        </m:r>
                      </m:e>
                      <m:sub>
                        <m:r>
                          <a:rPr lang="pt-BR" i="1">
                            <a:latin typeface="Cambria Math" panose="02040503050406030204" pitchFamily="18" charset="0"/>
                          </a:rPr>
                          <m:t>𝑒</m:t>
                        </m:r>
                      </m:sub>
                    </m:sSub>
                    <m:d>
                      <m:dPr>
                        <m:ctrlPr>
                          <a:rPr lang="pt-BR" i="1">
                            <a:latin typeface="Cambria Math" panose="02040503050406030204" pitchFamily="18" charset="0"/>
                          </a:rPr>
                        </m:ctrlPr>
                      </m:dPr>
                      <m:e>
                        <m:r>
                          <a:rPr lang="pt-BR" b="1" i="1">
                            <a:latin typeface="Cambria Math" panose="02040503050406030204" pitchFamily="18" charset="0"/>
                            <a:ea typeface="Cambria Math" panose="02040503050406030204" pitchFamily="18" charset="0"/>
                          </a:rPr>
                          <m:t>𝒂</m:t>
                        </m:r>
                      </m:e>
                    </m:d>
                    <m:r>
                      <a:rPr lang="pt-BR" i="1" smtClean="0">
                        <a:latin typeface="Cambria Math" panose="02040503050406030204" pitchFamily="18" charset="0"/>
                        <a:ea typeface="Cambria Math" panose="02040503050406030204" pitchFamily="18" charset="0"/>
                      </a:rPr>
                      <m:t>≈</m:t>
                    </m:r>
                    <m:f>
                      <m:fPr>
                        <m:ctrlPr>
                          <a:rPr lang="pt-BR" i="1">
                            <a:latin typeface="Cambria Math" panose="02040503050406030204" pitchFamily="18" charset="0"/>
                          </a:rPr>
                        </m:ctrlPr>
                      </m:fPr>
                      <m:num>
                        <m:r>
                          <a:rPr lang="pt-BR" i="1">
                            <a:latin typeface="Cambria Math" panose="02040503050406030204" pitchFamily="18" charset="0"/>
                          </a:rPr>
                          <m:t>1</m:t>
                        </m:r>
                      </m:num>
                      <m:den>
                        <m:r>
                          <a:rPr lang="pt-BR" i="1">
                            <a:latin typeface="Cambria Math" panose="02040503050406030204" pitchFamily="18" charset="0"/>
                          </a:rPr>
                          <m:t>𝑁</m:t>
                        </m:r>
                      </m:den>
                    </m:f>
                    <m:nary>
                      <m:naryPr>
                        <m:chr m:val="∑"/>
                        <m:ctrlPr>
                          <a:rPr lang="pt-BR" i="1">
                            <a:latin typeface="Cambria Math" panose="02040503050406030204" pitchFamily="18" charset="0"/>
                          </a:rPr>
                        </m:ctrlPr>
                      </m:naryPr>
                      <m:sub>
                        <m:r>
                          <m:rPr>
                            <m:brk m:alnAt="23"/>
                          </m:rPr>
                          <a:rPr lang="pt-BR" i="1">
                            <a:latin typeface="Cambria Math" panose="02040503050406030204" pitchFamily="18" charset="0"/>
                          </a:rPr>
                          <m:t>𝑖</m:t>
                        </m:r>
                        <m:r>
                          <a:rPr lang="pt-BR" i="1">
                            <a:latin typeface="Cambria Math" panose="02040503050406030204" pitchFamily="18" charset="0"/>
                          </a:rPr>
                          <m:t>=0</m:t>
                        </m:r>
                      </m:sub>
                      <m:sup>
                        <m:r>
                          <a:rPr lang="pt-BR" i="1">
                            <a:latin typeface="Cambria Math" panose="02040503050406030204" pitchFamily="18" charset="0"/>
                          </a:rPr>
                          <m:t>𝑁</m:t>
                        </m:r>
                        <m:r>
                          <a:rPr lang="pt-BR" i="1">
                            <a:latin typeface="Cambria Math" panose="02040503050406030204" pitchFamily="18" charset="0"/>
                          </a:rPr>
                          <m:t>−1</m:t>
                        </m:r>
                      </m:sup>
                      <m:e>
                        <m:sSup>
                          <m:sSupPr>
                            <m:ctrlPr>
                              <a:rPr lang="pt-BR" i="1">
                                <a:latin typeface="Cambria Math" panose="02040503050406030204" pitchFamily="18" charset="0"/>
                              </a:rPr>
                            </m:ctrlPr>
                          </m:sSupPr>
                          <m:e>
                            <m:d>
                              <m:dPr>
                                <m:begChr m:val="["/>
                                <m:endChr m:val="]"/>
                                <m:ctrlPr>
                                  <a:rPr lang="pt-BR" i="1">
                                    <a:latin typeface="Cambria Math" panose="02040503050406030204" pitchFamily="18" charset="0"/>
                                  </a:rPr>
                                </m:ctrlPr>
                              </m:dPr>
                              <m:e>
                                <m:r>
                                  <a:rPr lang="pt-BR" i="1">
                                    <a:latin typeface="Cambria Math" panose="02040503050406030204" pitchFamily="18" charset="0"/>
                                  </a:rPr>
                                  <m:t>𝑦</m:t>
                                </m:r>
                                <m:r>
                                  <m:rPr>
                                    <m:nor/>
                                  </m:rPr>
                                  <a:rPr lang="pt-BR" i="1"/>
                                  <m:t>(</m:t>
                                </m:r>
                                <m:r>
                                  <m:rPr>
                                    <m:nor/>
                                  </m:rPr>
                                  <a:rPr lang="pt-BR" i="1"/>
                                  <m:t>i</m:t>
                                </m:r>
                                <m:r>
                                  <m:rPr>
                                    <m:nor/>
                                  </m:rPr>
                                  <a:rPr lang="pt-BR" i="1"/>
                                  <m:t>)</m:t>
                                </m:r>
                                <m:r>
                                  <a:rPr lang="pt-BR" i="1">
                                    <a:latin typeface="Cambria Math" panose="02040503050406030204" pitchFamily="18" charset="0"/>
                                  </a:rPr>
                                  <m:t> −</m:t>
                                </m:r>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d>
                                  <m:dPr>
                                    <m:ctrlPr>
                                      <a:rPr lang="pt-BR" i="1">
                                        <a:latin typeface="Cambria Math" panose="02040503050406030204" pitchFamily="18" charset="0"/>
                                      </a:rPr>
                                    </m:ctrlPr>
                                  </m:dPr>
                                  <m:e>
                                    <m:r>
                                      <a:rPr lang="pt-BR" i="1">
                                        <a:latin typeface="Cambria Math" panose="02040503050406030204" pitchFamily="18" charset="0"/>
                                      </a:rPr>
                                      <m:t>𝑖</m:t>
                                    </m:r>
                                  </m:e>
                                </m:d>
                              </m:e>
                            </m:d>
                          </m:e>
                          <m:sup>
                            <m:r>
                              <a:rPr lang="pt-BR" i="1">
                                <a:latin typeface="Cambria Math" panose="02040503050406030204" pitchFamily="18" charset="0"/>
                              </a:rPr>
                              <m:t>2</m:t>
                            </m:r>
                          </m:sup>
                        </m:sSup>
                      </m:e>
                    </m:nary>
                  </m:oMath>
                </a14:m>
                <a:r>
                  <a:rPr lang="pt-BR" dirty="0"/>
                  <a:t>.</a:t>
                </a:r>
              </a:p>
            </p:txBody>
          </p:sp>
        </mc:Choice>
        <mc:Fallback xmlns="">
          <p:sp>
            <p:nvSpPr>
              <p:cNvPr id="4" name="Content Placeholder 2">
                <a:extLst>
                  <a:ext uri="{FF2B5EF4-FFF2-40B4-BE49-F238E27FC236}">
                    <a16:creationId xmlns:a16="http://schemas.microsoft.com/office/drawing/2014/main" xmlns="" xmlns:a14="http://schemas.microsoft.com/office/drawing/2010/main" id="{C1642F2F-7A09-459E-9D90-1D9D3103E685}"/>
                  </a:ext>
                </a:extLst>
              </p:cNvPr>
              <p:cNvSpPr>
                <a:spLocks noGrp="1" noRot="1" noChangeAspect="1" noMove="1" noResize="1" noEditPoints="1" noAdjustHandles="1" noChangeArrowheads="1" noChangeShapeType="1" noTextEdit="1"/>
              </p:cNvSpPr>
              <p:nvPr>
                <p:ph idx="1"/>
              </p:nvPr>
            </p:nvSpPr>
            <p:spPr>
              <a:xfrm>
                <a:off x="838200" y="1690687"/>
                <a:ext cx="10915650" cy="3929825"/>
              </a:xfrm>
              <a:blipFill rotWithShape="0">
                <a:blip r:embed="rId2"/>
                <a:stretch>
                  <a:fillRect l="-1006" t="-2481"/>
                </a:stretch>
              </a:blipFill>
            </p:spPr>
            <p:txBody>
              <a:bodyPr/>
              <a:lstStyle/>
              <a:p>
                <a:r>
                  <a:rPr lang="pt-BR">
                    <a:noFill/>
                  </a:rPr>
                  <a:t> </a:t>
                </a:r>
              </a:p>
            </p:txBody>
          </p:sp>
        </mc:Fallback>
      </mc:AlternateContent>
      <p:pic>
        <p:nvPicPr>
          <p:cNvPr id="5" name="Picture 2" descr="https://miro.medium.com/max/395/1*EyPd0sQxEXtTDSJgu72JNQ.jpeg">
            <a:extLst>
              <a:ext uri="{FF2B5EF4-FFF2-40B4-BE49-F238E27FC236}">
                <a16:creationId xmlns:a16="http://schemas.microsoft.com/office/drawing/2014/main" xmlns="" id="{0D8EEA24-1121-4936-A240-08F46CEAC385}"/>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9774195" y="0"/>
            <a:ext cx="2417805" cy="3470620"/>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11840130"/>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Features</a:t>
            </a:r>
          </a:p>
        </p:txBody>
      </p:sp>
      <p:sp>
        <p:nvSpPr>
          <p:cNvPr id="3" name="Content Placeholder 2"/>
          <p:cNvSpPr>
            <a:spLocks noGrp="1"/>
          </p:cNvSpPr>
          <p:nvPr>
            <p:ph idx="1"/>
          </p:nvPr>
        </p:nvSpPr>
        <p:spPr/>
        <p:txBody>
          <a:bodyPr>
            <a:normAutofit/>
          </a:bodyPr>
          <a:lstStyle/>
          <a:p>
            <a:r>
              <a:rPr lang="pt-BR" dirty="0"/>
              <a:t>Esse problema ocorre com todo algoritmo que se baseia no cálculo da distância durante a fase de treinamento.</a:t>
            </a:r>
          </a:p>
          <a:p>
            <a:r>
              <a:rPr lang="pt-BR" dirty="0"/>
              <a:t>Portanto, para evitar esse problema, a variação de todos os atributos deve ser escalonada para que cada atributo contribua com mesma importância/peso para o cálculo da distância (ou seja, do erro quadrático médio).</a:t>
            </a:r>
          </a:p>
          <a:p>
            <a:r>
              <a:rPr lang="pt-BR" dirty="0"/>
              <a:t> Ou seja, escalona-se os atributos para deixa-los com a mesma faixa de valores/magnitudes.</a:t>
            </a:r>
          </a:p>
        </p:txBody>
      </p:sp>
    </p:spTree>
    <p:extLst>
      <p:ext uri="{BB962C8B-B14F-4D97-AF65-F5344CB8AC3E}">
        <p14:creationId xmlns:p14="http://schemas.microsoft.com/office/powerpoint/2010/main" val="320411043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
            </a:r>
            <a:r>
              <a:rPr lang="pt-BR" dirty="0"/>
              <a:t>Atributos</a:t>
            </a:r>
            <a:endParaRPr lang="pt-BR" dirty="0"/>
          </a:p>
        </p:txBody>
      </p:sp>
      <p:sp>
        <p:nvSpPr>
          <p:cNvPr id="3" name="Content Placeholder 2"/>
          <p:cNvSpPr>
            <a:spLocks noGrp="1"/>
          </p:cNvSpPr>
          <p:nvPr>
            <p:ph idx="1"/>
          </p:nvPr>
        </p:nvSpPr>
        <p:spPr>
          <a:xfrm>
            <a:off x="838200" y="1825625"/>
            <a:ext cx="10515600" cy="1819233"/>
          </a:xfrm>
        </p:spPr>
        <p:txBody>
          <a:bodyPr/>
          <a:lstStyle/>
          <a:p>
            <a:pPr marL="0" indent="0" algn="just">
              <a:buNone/>
            </a:pPr>
            <a:r>
              <a:rPr lang="pt-BR" dirty="0"/>
              <a:t>Quando as features tem variações de valores bem diferentes, os contornos da superfície de erro vão ter formato elíptico,  dificultando a convergência de algoritmos que usam distância como métrica para o cálculo do erro, como o caso do gradiente descendente. </a:t>
            </a:r>
          </a:p>
          <a:p>
            <a:endParaRPr lang="pt-BR" dirty="0"/>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585333" y="3441658"/>
            <a:ext cx="2288436" cy="3158908"/>
          </a:xfrm>
          <a:prstGeom prst="rect">
            <a:avLst/>
          </a:prstGeom>
        </p:spPr>
      </p:pic>
      <p:pic>
        <p:nvPicPr>
          <p:cNvPr id="5" name="Picture 4"/>
          <p:cNvPicPr>
            <a:picLocks noChangeAspect="1"/>
          </p:cNvPicPr>
          <p:nvPr/>
        </p:nvPicPr>
        <p:blipFill>
          <a:blip r:embed="rId3" cstate="print">
            <a:extLst>
              <a:ext uri="{28A0092B-C50C-407E-A947-70E740481C1C}">
                <a14:useLocalDpi xmlns:a14="http://schemas.microsoft.com/office/drawing/2010/main" val="0"/>
              </a:ext>
            </a:extLst>
          </a:blip>
          <a:stretch>
            <a:fillRect/>
          </a:stretch>
        </p:blipFill>
        <p:spPr>
          <a:xfrm>
            <a:off x="6634872" y="4560274"/>
            <a:ext cx="2292375" cy="2040292"/>
          </a:xfrm>
          <a:prstGeom prst="rect">
            <a:avLst/>
          </a:prstGeom>
        </p:spPr>
      </p:pic>
    </p:spTree>
    <p:extLst>
      <p:ext uri="{BB962C8B-B14F-4D97-AF65-F5344CB8AC3E}">
        <p14:creationId xmlns:p14="http://schemas.microsoft.com/office/powerpoint/2010/main" val="1168747188"/>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838200" y="210377"/>
            <a:ext cx="10515600" cy="718087"/>
          </a:xfrm>
        </p:spPr>
        <p:txBody>
          <a:bodyPr/>
          <a:lstStyle/>
          <a:p>
            <a:r>
              <a:rPr lang="en-US" dirty="0" err="1"/>
              <a:t>Escalonamento</a:t>
            </a:r>
            <a:r>
              <a:rPr lang="en-US" dirty="0"/>
              <a:t> de </a:t>
            </a:r>
            <a:r>
              <a:rPr lang="pt-BR" dirty="0"/>
              <a:t>Atributos</a:t>
            </a:r>
            <a:endParaRPr lang="nl-BE" dirty="0"/>
          </a:p>
        </p:txBody>
      </p:sp>
      <mc:AlternateContent xmlns:mc="http://schemas.openxmlformats.org/markup-compatibility/2006" xmlns:a14="http://schemas.microsoft.com/office/drawing/2010/main">
        <mc:Choice Requires="a14">
          <p:sp>
            <p:nvSpPr>
              <p:cNvPr id="3" name="Content Placeholder 2"/>
              <p:cNvSpPr>
                <a:spLocks noGrp="1"/>
              </p:cNvSpPr>
              <p:nvPr>
                <p:ph idx="1"/>
              </p:nvPr>
            </p:nvSpPr>
            <p:spPr>
              <a:xfrm>
                <a:off x="838200" y="1294228"/>
                <a:ext cx="11231880" cy="5390351"/>
              </a:xfrm>
            </p:spPr>
            <p:txBody>
              <a:bodyPr>
                <a:normAutofit fontScale="70000" lnSpcReduction="20000"/>
              </a:bodyPr>
              <a:lstStyle/>
              <a:p>
                <a:r>
                  <a:rPr lang="pt-BR" dirty="0" smtClean="0"/>
                  <a:t>As duas formas mais comuns de escalonamento são:</a:t>
                </a:r>
                <a:endParaRPr lang="en-US" dirty="0"/>
              </a:p>
              <a:p>
                <a:pPr lvl="1">
                  <a:buFont typeface="Courier New" panose="02070309020205020404" pitchFamily="49" charset="0"/>
                  <a:buChar char="o"/>
                </a:pPr>
                <a:r>
                  <a:rPr lang="en-US" b="1" dirty="0" err="1"/>
                  <a:t>Normalização</a:t>
                </a:r>
                <a:r>
                  <a:rPr lang="en-US" b="1" dirty="0"/>
                  <a:t> </a:t>
                </a:r>
                <a:r>
                  <a:rPr lang="en-US" b="1" dirty="0" err="1"/>
                  <a:t>Mín</a:t>
                </a:r>
                <a:r>
                  <a:rPr lang="en-US" b="1" dirty="0"/>
                  <a:t>-Max</a:t>
                </a:r>
              </a:p>
              <a:p>
                <a:pPr marL="0" indent="0">
                  <a:buNone/>
                </a:pPr>
                <a14:m>
                  <m:oMathPara xmlns:m="http://schemas.openxmlformats.org/officeDocument/2006/math">
                    <m:oMathParaPr>
                      <m:jc m:val="centerGroup"/>
                    </m:oMathParaPr>
                    <m:oMath xmlns:m="http://schemas.openxmlformats.org/officeDocument/2006/math">
                      <m:sSub>
                        <m:sSubPr>
                          <m:ctrlPr>
                            <a:rPr lang="en-US" sz="2600" b="0" i="1" smtClean="0">
                              <a:latin typeface="Cambria Math" panose="02040503050406030204" pitchFamily="18" charset="0"/>
                            </a:rPr>
                          </m:ctrlPr>
                        </m:sSubPr>
                        <m:e>
                          <m:sSup>
                            <m:sSupPr>
                              <m:ctrlPr>
                                <a:rPr lang="pt-BR" sz="2600" b="0" i="1" smtClean="0">
                                  <a:latin typeface="Cambria Math" panose="02040503050406030204" pitchFamily="18" charset="0"/>
                                </a:rPr>
                              </m:ctrlPr>
                            </m:sSupPr>
                            <m:e>
                              <m:r>
                                <a:rPr lang="en-US" sz="2600" b="0" i="1" smtClean="0">
                                  <a:latin typeface="Cambria Math" panose="02040503050406030204" pitchFamily="18" charset="0"/>
                                </a:rPr>
                                <m:t>𝑥</m:t>
                              </m:r>
                            </m:e>
                            <m:sup>
                              <m:r>
                                <a:rPr lang="pt-BR" sz="2600" b="0" i="1" smtClean="0">
                                  <a:latin typeface="Cambria Math" panose="02040503050406030204" pitchFamily="18" charset="0"/>
                                </a:rPr>
                                <m:t>′</m:t>
                              </m:r>
                            </m:sup>
                          </m:sSup>
                        </m:e>
                        <m:sub>
                          <m:r>
                            <a:rPr lang="en-US" sz="2600" b="0" i="1" smtClean="0">
                              <a:latin typeface="Cambria Math" panose="02040503050406030204" pitchFamily="18" charset="0"/>
                            </a:rPr>
                            <m:t>𝑘</m:t>
                          </m:r>
                        </m:sub>
                      </m:sSub>
                      <m:d>
                        <m:dPr>
                          <m:ctrlPr>
                            <a:rPr lang="pt-BR" sz="2600" b="0" i="1">
                              <a:latin typeface="Cambria Math" panose="02040503050406030204" pitchFamily="18" charset="0"/>
                            </a:rPr>
                          </m:ctrlPr>
                        </m:dPr>
                        <m:e>
                          <m:r>
                            <a:rPr lang="pt-BR" sz="2600" i="1">
                              <a:latin typeface="Cambria Math" panose="02040503050406030204" pitchFamily="18" charset="0"/>
                            </a:rPr>
                            <m:t>𝑖</m:t>
                          </m:r>
                        </m:e>
                      </m:d>
                      <m:r>
                        <a:rPr lang="pt-BR" sz="2600" i="1">
                          <a:latin typeface="Cambria Math" panose="02040503050406030204" pitchFamily="18" charset="0"/>
                        </a:rPr>
                        <m:t>=</m:t>
                      </m:r>
                      <m:f>
                        <m:fPr>
                          <m:ctrlPr>
                            <a:rPr lang="en-US" sz="2600" b="0" i="1" smtClean="0">
                              <a:latin typeface="Cambria Math" panose="02040503050406030204" pitchFamily="18" charset="0"/>
                            </a:rPr>
                          </m:ctrlPr>
                        </m:fPr>
                        <m:num>
                          <m:sSub>
                            <m:sSubPr>
                              <m:ctrlPr>
                                <a:rPr lang="en-US" sz="2600" b="0" i="1" smtClean="0">
                                  <a:latin typeface="Cambria Math" panose="02040503050406030204" pitchFamily="18" charset="0"/>
                                </a:rPr>
                              </m:ctrlPr>
                            </m:sSubPr>
                            <m:e>
                              <m:r>
                                <a:rPr lang="en-US" sz="2600" b="0" i="1" smtClean="0">
                                  <a:latin typeface="Cambria Math" panose="02040503050406030204" pitchFamily="18" charset="0"/>
                                </a:rPr>
                                <m:t>𝑥</m:t>
                              </m:r>
                            </m:e>
                            <m:sub>
                              <m:r>
                                <a:rPr lang="en-US" sz="2600" b="0" i="1" smtClean="0">
                                  <a:latin typeface="Cambria Math" panose="02040503050406030204" pitchFamily="18" charset="0"/>
                                </a:rPr>
                                <m:t>𝑘</m:t>
                              </m:r>
                            </m:sub>
                          </m:sSub>
                          <m:d>
                            <m:dPr>
                              <m:ctrlPr>
                                <a:rPr lang="pt-BR" sz="2600" b="0" i="1" smtClean="0">
                                  <a:latin typeface="Cambria Math" panose="02040503050406030204" pitchFamily="18" charset="0"/>
                                </a:rPr>
                              </m:ctrlPr>
                            </m:dPr>
                            <m:e>
                              <m:r>
                                <a:rPr lang="pt-BR" sz="2600" b="0" i="1" smtClean="0">
                                  <a:latin typeface="Cambria Math" panose="02040503050406030204" pitchFamily="18" charset="0"/>
                                </a:rPr>
                                <m:t>𝑖</m:t>
                              </m:r>
                            </m:e>
                          </m:d>
                          <m:r>
                            <a:rPr lang="pt-BR" sz="2600" b="0" i="1" smtClean="0">
                              <a:latin typeface="Cambria Math" panose="02040503050406030204" pitchFamily="18" charset="0"/>
                            </a:rPr>
                            <m:t>−</m:t>
                          </m:r>
                          <m:r>
                            <m:rPr>
                              <m:sty m:val="p"/>
                            </m:rPr>
                            <a:rPr lang="en-US" sz="2600" b="0" i="0" smtClean="0">
                              <a:latin typeface="Cambria Math" panose="02040503050406030204" pitchFamily="18" charset="0"/>
                            </a:rPr>
                            <m:t>min</m:t>
                          </m:r>
                          <m:d>
                            <m:dPr>
                              <m:ctrlPr>
                                <a:rPr lang="en-US" sz="2600" b="0" i="1" smtClean="0">
                                  <a:latin typeface="Cambria Math" panose="02040503050406030204" pitchFamily="18" charset="0"/>
                                </a:rPr>
                              </m:ctrlPr>
                            </m:dPr>
                            <m:e>
                              <m:r>
                                <a:rPr lang="en-US" sz="2600" b="1" i="1" smtClean="0">
                                  <a:latin typeface="Cambria Math" panose="02040503050406030204" pitchFamily="18" charset="0"/>
                                </a:rPr>
                                <m:t>𝒙</m:t>
                              </m:r>
                            </m:e>
                          </m:d>
                        </m:num>
                        <m:den>
                          <m:r>
                            <m:rPr>
                              <m:sty m:val="p"/>
                            </m:rPr>
                            <a:rPr lang="en-US" sz="2600">
                              <a:latin typeface="Cambria Math" panose="02040503050406030204" pitchFamily="18" charset="0"/>
                            </a:rPr>
                            <m:t>m</m:t>
                          </m:r>
                          <m:r>
                            <m:rPr>
                              <m:sty m:val="p"/>
                            </m:rPr>
                            <a:rPr lang="en-US" sz="2600" b="0" i="0" smtClean="0">
                              <a:latin typeface="Cambria Math" panose="02040503050406030204" pitchFamily="18" charset="0"/>
                            </a:rPr>
                            <m:t>ax</m:t>
                          </m:r>
                          <m:d>
                            <m:dPr>
                              <m:ctrlPr>
                                <a:rPr lang="en-US" sz="2600" i="1">
                                  <a:latin typeface="Cambria Math" panose="02040503050406030204" pitchFamily="18" charset="0"/>
                                </a:rPr>
                              </m:ctrlPr>
                            </m:dPr>
                            <m:e>
                              <m:r>
                                <a:rPr lang="en-US" sz="2600" b="1" i="1">
                                  <a:latin typeface="Cambria Math" panose="02040503050406030204" pitchFamily="18" charset="0"/>
                                </a:rPr>
                                <m:t>𝒙</m:t>
                              </m:r>
                            </m:e>
                          </m:d>
                          <m:r>
                            <a:rPr lang="en-US" sz="2600" b="0" i="1" smtClean="0">
                              <a:latin typeface="Cambria Math" panose="02040503050406030204" pitchFamily="18" charset="0"/>
                            </a:rPr>
                            <m:t>−</m:t>
                          </m:r>
                          <m:r>
                            <m:rPr>
                              <m:sty m:val="p"/>
                            </m:rPr>
                            <a:rPr lang="en-US" sz="2600">
                              <a:latin typeface="Cambria Math" panose="02040503050406030204" pitchFamily="18" charset="0"/>
                            </a:rPr>
                            <m:t>min</m:t>
                          </m:r>
                          <m:d>
                            <m:dPr>
                              <m:ctrlPr>
                                <a:rPr lang="en-US" sz="2600" i="1">
                                  <a:latin typeface="Cambria Math" panose="02040503050406030204" pitchFamily="18" charset="0"/>
                                </a:rPr>
                              </m:ctrlPr>
                            </m:dPr>
                            <m:e>
                              <m:r>
                                <a:rPr lang="en-US" sz="2600" b="1" i="1">
                                  <a:latin typeface="Cambria Math" panose="02040503050406030204" pitchFamily="18" charset="0"/>
                                </a:rPr>
                                <m:t>𝒙</m:t>
                              </m:r>
                            </m:e>
                          </m:d>
                        </m:den>
                      </m:f>
                      <m:r>
                        <a:rPr lang="pt-BR" sz="2600" b="0" i="1" smtClean="0">
                          <a:latin typeface="Cambria Math" panose="02040503050406030204" pitchFamily="18" charset="0"/>
                        </a:rPr>
                        <m:t>,</m:t>
                      </m:r>
                      <m:sSub>
                        <m:sSubPr>
                          <m:ctrlPr>
                            <a:rPr lang="en-US" sz="2600" i="1">
                              <a:latin typeface="Cambria Math" panose="02040503050406030204" pitchFamily="18" charset="0"/>
                            </a:rPr>
                          </m:ctrlPr>
                        </m:sSubPr>
                        <m:e>
                          <m:r>
                            <a:rPr lang="pt-BR" sz="2600" b="0" i="1" smtClean="0">
                              <a:latin typeface="Cambria Math" panose="02040503050406030204" pitchFamily="18" charset="0"/>
                            </a:rPr>
                            <m:t>0</m:t>
                          </m:r>
                          <m:r>
                            <a:rPr lang="en-US" sz="2600" i="1" smtClean="0">
                              <a:latin typeface="Cambria Math" panose="02040503050406030204" pitchFamily="18" charset="0"/>
                              <a:ea typeface="Cambria Math" panose="02040503050406030204" pitchFamily="18" charset="0"/>
                            </a:rPr>
                            <m:t>≤</m:t>
                          </m:r>
                          <m:sSup>
                            <m:sSupPr>
                              <m:ctrlPr>
                                <a:rPr lang="pt-BR" sz="2600" i="1">
                                  <a:latin typeface="Cambria Math" panose="02040503050406030204" pitchFamily="18" charset="0"/>
                                </a:rPr>
                              </m:ctrlPr>
                            </m:sSupPr>
                            <m:e>
                              <m:r>
                                <a:rPr lang="en-US" sz="2600" i="1">
                                  <a:latin typeface="Cambria Math" panose="02040503050406030204" pitchFamily="18" charset="0"/>
                                </a:rPr>
                                <m:t>𝑥</m:t>
                              </m:r>
                            </m:e>
                            <m:sup>
                              <m:r>
                                <a:rPr lang="pt-BR" sz="2600" i="1">
                                  <a:latin typeface="Cambria Math" panose="02040503050406030204" pitchFamily="18" charset="0"/>
                                </a:rPr>
                                <m:t>′</m:t>
                              </m:r>
                            </m:sup>
                          </m:sSup>
                        </m:e>
                        <m:sub>
                          <m:r>
                            <a:rPr lang="en-US" sz="2600" i="1">
                              <a:latin typeface="Cambria Math" panose="02040503050406030204" pitchFamily="18" charset="0"/>
                            </a:rPr>
                            <m:t>𝑘</m:t>
                          </m:r>
                        </m:sub>
                      </m:sSub>
                      <m:d>
                        <m:dPr>
                          <m:ctrlPr>
                            <a:rPr lang="pt-BR" sz="2600" i="1">
                              <a:latin typeface="Cambria Math" panose="02040503050406030204" pitchFamily="18" charset="0"/>
                            </a:rPr>
                          </m:ctrlPr>
                        </m:dPr>
                        <m:e>
                          <m:r>
                            <a:rPr lang="pt-BR" sz="2600" i="1">
                              <a:latin typeface="Cambria Math" panose="02040503050406030204" pitchFamily="18" charset="0"/>
                            </a:rPr>
                            <m:t>𝑖</m:t>
                          </m:r>
                        </m:e>
                      </m:d>
                      <m:r>
                        <a:rPr lang="pt-BR" sz="2600" i="1" smtClean="0">
                          <a:latin typeface="Cambria Math" panose="02040503050406030204" pitchFamily="18" charset="0"/>
                          <a:ea typeface="Cambria Math" panose="02040503050406030204" pitchFamily="18" charset="0"/>
                        </a:rPr>
                        <m:t>≤</m:t>
                      </m:r>
                      <m:r>
                        <a:rPr lang="pt-BR" sz="2600" b="0" i="1" smtClean="0">
                          <a:latin typeface="Cambria Math" panose="02040503050406030204" pitchFamily="18" charset="0"/>
                          <a:ea typeface="Cambria Math" panose="02040503050406030204" pitchFamily="18" charset="0"/>
                        </a:rPr>
                        <m:t>1</m:t>
                      </m:r>
                    </m:oMath>
                  </m:oMathPara>
                </a14:m>
                <a:endParaRPr lang="nl-BE" sz="2600" dirty="0"/>
              </a:p>
              <a:p>
                <a:pPr lvl="1">
                  <a:buFont typeface="Courier New" panose="02070309020205020404" pitchFamily="49" charset="0"/>
                  <a:buChar char="o"/>
                </a:pPr>
                <a:r>
                  <a:rPr lang="en-US" b="1" dirty="0" err="1"/>
                  <a:t>Padronização</a:t>
                </a:r>
                <a:endParaRPr lang="en-US" b="1" dirty="0"/>
              </a:p>
              <a:p>
                <a:pPr marL="0" indent="0">
                  <a:buNone/>
                </a:pPr>
                <a14:m>
                  <m:oMathPara xmlns:m="http://schemas.openxmlformats.org/officeDocument/2006/math">
                    <m:oMathParaPr>
                      <m:jc m:val="centerGroup"/>
                    </m:oMathParaPr>
                    <m:oMath xmlns:m="http://schemas.openxmlformats.org/officeDocument/2006/math">
                      <m:sSub>
                        <m:sSubPr>
                          <m:ctrlPr>
                            <a:rPr lang="en-US" sz="2600" i="1">
                              <a:latin typeface="Cambria Math" panose="02040503050406030204" pitchFamily="18" charset="0"/>
                            </a:rPr>
                          </m:ctrlPr>
                        </m:sSubPr>
                        <m:e>
                          <m:r>
                            <a:rPr lang="en-US" sz="2600" i="1">
                              <a:latin typeface="Cambria Math" panose="02040503050406030204" pitchFamily="18" charset="0"/>
                            </a:rPr>
                            <m:t>𝑥</m:t>
                          </m:r>
                          <m:r>
                            <a:rPr lang="pt-BR" sz="2600" b="0" i="1" smtClean="0">
                              <a:latin typeface="Cambria Math" panose="02040503050406030204" pitchFamily="18" charset="0"/>
                            </a:rPr>
                            <m:t>′</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f>
                        <m:fPr>
                          <m:ctrlPr>
                            <a:rPr lang="en-US" sz="2600" i="1" smtClean="0">
                              <a:latin typeface="Cambria Math" panose="02040503050406030204" pitchFamily="18" charset="0"/>
                            </a:rPr>
                          </m:ctrlPr>
                        </m:fPr>
                        <m:num>
                          <m:sSub>
                            <m:sSubPr>
                              <m:ctrlPr>
                                <a:rPr lang="en-US" sz="2600" i="1">
                                  <a:latin typeface="Cambria Math" panose="02040503050406030204" pitchFamily="18" charset="0"/>
                                </a:rPr>
                              </m:ctrlPr>
                            </m:sSubPr>
                            <m:e>
                              <m:r>
                                <a:rPr lang="en-US" sz="2600" i="1">
                                  <a:latin typeface="Cambria Math" panose="02040503050406030204" pitchFamily="18" charset="0"/>
                                </a:rPr>
                                <m:t>𝑥</m:t>
                              </m:r>
                            </m:e>
                            <m:sub>
                              <m:r>
                                <a:rPr lang="en-US" sz="2600" i="1">
                                  <a:latin typeface="Cambria Math" panose="02040503050406030204" pitchFamily="18" charset="0"/>
                                </a:rPr>
                                <m:t>𝑘</m:t>
                              </m:r>
                            </m:sub>
                          </m:sSub>
                          <m:r>
                            <a:rPr lang="pt-BR" sz="2600" i="1">
                              <a:latin typeface="Cambria Math" panose="02040503050406030204" pitchFamily="18" charset="0"/>
                            </a:rPr>
                            <m:t>(</m:t>
                          </m:r>
                          <m:r>
                            <a:rPr lang="pt-BR" sz="2600" i="1">
                              <a:latin typeface="Cambria Math" panose="02040503050406030204" pitchFamily="18" charset="0"/>
                            </a:rPr>
                            <m:t>𝑖</m:t>
                          </m:r>
                          <m:r>
                            <a:rPr lang="pt-BR" sz="2600" i="1">
                              <a:latin typeface="Cambria Math" panose="02040503050406030204" pitchFamily="18" charset="0"/>
                            </a:rPr>
                            <m:t>)−</m:t>
                          </m:r>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𝜇</m:t>
                              </m:r>
                            </m:e>
                            <m:sub>
                              <m:r>
                                <a:rPr lang="en-US" sz="2600" b="1" i="1" smtClean="0">
                                  <a:latin typeface="Cambria Math" panose="02040503050406030204" pitchFamily="18" charset="0"/>
                                </a:rPr>
                                <m:t>𝒙</m:t>
                              </m:r>
                            </m:sub>
                          </m:sSub>
                        </m:num>
                        <m:den>
                          <m:sSub>
                            <m:sSubPr>
                              <m:ctrlPr>
                                <a:rPr lang="en-US" sz="2600" i="1" smtClean="0">
                                  <a:latin typeface="Cambria Math" panose="02040503050406030204" pitchFamily="18" charset="0"/>
                                </a:rPr>
                              </m:ctrlPr>
                            </m:sSubPr>
                            <m:e>
                              <m:r>
                                <a:rPr lang="en-US" sz="2600" i="1" smtClean="0">
                                  <a:latin typeface="Cambria Math" panose="02040503050406030204" pitchFamily="18" charset="0"/>
                                  <a:ea typeface="Cambria Math" panose="02040503050406030204" pitchFamily="18" charset="0"/>
                                </a:rPr>
                                <m:t>𝜎</m:t>
                              </m:r>
                            </m:e>
                            <m:sub>
                              <m:r>
                                <a:rPr lang="en-US" sz="2600" b="1" i="1" smtClean="0">
                                  <a:latin typeface="Cambria Math" panose="02040503050406030204" pitchFamily="18" charset="0"/>
                                </a:rPr>
                                <m:t>𝒙</m:t>
                              </m:r>
                            </m:sub>
                          </m:sSub>
                        </m:den>
                      </m:f>
                    </m:oMath>
                  </m:oMathPara>
                </a14:m>
                <a:endParaRPr lang="nl-BE" sz="2600" dirty="0"/>
              </a:p>
              <a:p>
                <a:r>
                  <a:rPr lang="pt-BR" dirty="0"/>
                  <a:t>Ajuda a acelerar a convergência do gradiente descendente pois deixa as curvas de nível da superfície de erro mais circulares.</a:t>
                </a:r>
              </a:p>
              <a:p>
                <a:r>
                  <a:rPr lang="pt-BR" dirty="0"/>
                  <a:t>Possibilita comparar o peso/influência de cada atributo no modelo.</a:t>
                </a:r>
              </a:p>
              <a:p>
                <a:r>
                  <a:rPr lang="pt-BR" dirty="0"/>
                  <a:t>Aplicado durante pré-processamento das features</a:t>
                </a:r>
                <a:r>
                  <a:rPr lang="pt-BR" dirty="0" smtClean="0"/>
                  <a:t>.</a:t>
                </a:r>
              </a:p>
              <a:p>
                <a:r>
                  <a:rPr lang="pt-BR" b="1" i="1" dirty="0"/>
                  <a:t>Normalização </a:t>
                </a:r>
                <a:r>
                  <a:rPr lang="pt-BR" b="1" i="1" dirty="0" smtClean="0"/>
                  <a:t>mín-max </a:t>
                </a:r>
                <a:r>
                  <a:rPr lang="pt-BR" dirty="0" smtClean="0"/>
                  <a:t>faz com que os atributos variem entre </a:t>
                </a:r>
                <a:r>
                  <a:rPr lang="pt-BR" dirty="0"/>
                  <a:t>0 e </a:t>
                </a:r>
                <a:r>
                  <a:rPr lang="pt-BR" dirty="0" smtClean="0"/>
                  <a:t>1.</a:t>
                </a:r>
              </a:p>
              <a:p>
                <a:r>
                  <a:rPr lang="pt-BR" b="1" i="1" dirty="0" smtClean="0"/>
                  <a:t>Padronização</a:t>
                </a:r>
                <a:r>
                  <a:rPr lang="pt-BR" dirty="0" smtClean="0"/>
                  <a:t> faz com que os atributos tenham média </a:t>
                </a:r>
                <a:r>
                  <a:rPr lang="pt-BR" dirty="0"/>
                  <a:t>zero e </a:t>
                </a:r>
                <a:r>
                  <a:rPr lang="pt-BR" dirty="0" smtClean="0"/>
                  <a:t>desvio </a:t>
                </a:r>
                <a:r>
                  <a:rPr lang="pt-BR" dirty="0"/>
                  <a:t>padrão unitário. Observe que, neste caso, os valores não </a:t>
                </a:r>
                <a:r>
                  <a:rPr lang="pt-BR" dirty="0" smtClean="0"/>
                  <a:t>ficam restritos </a:t>
                </a:r>
                <a:r>
                  <a:rPr lang="pt-BR" dirty="0"/>
                  <a:t>a um intervalo específico.</a:t>
                </a:r>
              </a:p>
              <a:p>
                <a:r>
                  <a:rPr lang="pt-BR" b="1" dirty="0"/>
                  <a:t>OBS.1</a:t>
                </a:r>
                <a:r>
                  <a:rPr lang="pt-BR" dirty="0"/>
                  <a:t>: Quando temos um conjunto de validação/teste do modelo, a boa prática é aplicar os valores obtidos durante o escalonamento do conjunto de treinamento ao conjunto de validação.</a:t>
                </a:r>
              </a:p>
              <a:p>
                <a:r>
                  <a:rPr lang="pt-BR" b="1" dirty="0"/>
                  <a:t>OBS.2</a:t>
                </a:r>
                <a:r>
                  <a:rPr lang="pt-BR" dirty="0"/>
                  <a:t>: Em alguns casos, o escalonamento também é aplicado aos rótulos (</a:t>
                </a:r>
                <a:r>
                  <a:rPr lang="pt-BR" dirty="0" smtClean="0"/>
                  <a:t>ou seja, aos </a:t>
                </a:r>
                <a:r>
                  <a:rPr lang="pt-BR" dirty="0"/>
                  <a:t>objetivos), i.e., aos valores de </a:t>
                </a:r>
                <a14:m>
                  <m:oMath xmlns:m="http://schemas.openxmlformats.org/officeDocument/2006/math">
                    <m:r>
                      <a:rPr lang="pt-BR" b="0" i="1" smtClean="0">
                        <a:latin typeface="Cambria Math" panose="02040503050406030204" pitchFamily="18" charset="0"/>
                      </a:rPr>
                      <m:t>𝑦</m:t>
                    </m:r>
                  </m:oMath>
                </a14:m>
                <a:r>
                  <a:rPr lang="pt-BR" dirty="0"/>
                  <a:t>. Mas não se esqueça de desfazer o escalonamento para realizar predições que sejam significativas.</a:t>
                </a:r>
              </a:p>
            </p:txBody>
          </p:sp>
        </mc:Choice>
        <mc:Fallback xmlns="">
          <p:sp>
            <p:nvSpPr>
              <p:cNvPr id="3" name="Content Placeholder 2"/>
              <p:cNvSpPr>
                <a:spLocks noGrp="1" noRot="1" noChangeAspect="1" noMove="1" noResize="1" noEditPoints="1" noAdjustHandles="1" noChangeArrowheads="1" noChangeShapeType="1" noTextEdit="1"/>
              </p:cNvSpPr>
              <p:nvPr>
                <p:ph idx="1"/>
              </p:nvPr>
            </p:nvSpPr>
            <p:spPr>
              <a:xfrm>
                <a:off x="838200" y="1294228"/>
                <a:ext cx="11231880" cy="5390351"/>
              </a:xfrm>
              <a:blipFill rotWithShape="0">
                <a:blip r:embed="rId3"/>
                <a:stretch>
                  <a:fillRect l="-489" t="-2034" r="-380"/>
                </a:stretch>
              </a:blipFill>
            </p:spPr>
            <p:txBody>
              <a:bodyPr/>
              <a:lstStyle/>
              <a:p>
                <a:r>
                  <a:rPr lang="pt-BR">
                    <a:noFill/>
                  </a:rPr>
                  <a:t> </a:t>
                </a:r>
              </a:p>
            </p:txBody>
          </p:sp>
        </mc:Fallback>
      </mc:AlternateContent>
    </p:spTree>
    <p:extLst>
      <p:ext uri="{BB962C8B-B14F-4D97-AF65-F5344CB8AC3E}">
        <p14:creationId xmlns:p14="http://schemas.microsoft.com/office/powerpoint/2010/main" val="177896257"/>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Features</a:t>
            </a:r>
            <a:endParaRPr lang="nl-BE" dirty="0"/>
          </a:p>
        </p:txBody>
      </p:sp>
      <mc:AlternateContent xmlns:mc="http://schemas.openxmlformats.org/markup-compatibility/2006" xmlns:a14="http://schemas.microsoft.com/office/drawing/2010/main">
        <mc:Choice Requires="a14">
          <p:sp>
            <p:nvSpPr>
              <p:cNvPr id="10" name="Content Placeholder 2"/>
              <p:cNvSpPr txBox="1">
                <a:spLocks/>
              </p:cNvSpPr>
              <p:nvPr/>
            </p:nvSpPr>
            <p:spPr>
              <a:xfrm>
                <a:off x="838199" y="1650519"/>
                <a:ext cx="7708541" cy="4826481"/>
              </a:xfrm>
              <a:prstGeom prst="rect">
                <a:avLst/>
              </a:prstGeom>
            </p:spPr>
            <p:txBody>
              <a:bodyPr vert="horz" lIns="91440" tIns="45720" rIns="91440" bIns="45720" rtlCol="0">
                <a:normAutofit fontScale="8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None/>
                </a:pPr>
                <a:r>
                  <a:rPr lang="pt-BR" b="1" dirty="0"/>
                  <a:t>Exemplo</a:t>
                </a:r>
                <a:r>
                  <a:rPr lang="pt-BR" dirty="0"/>
                  <a:t>:</a:t>
                </a:r>
                <a14:m>
                  <m:oMath xmlns:m="http://schemas.openxmlformats.org/officeDocument/2006/math">
                    <m:r>
                      <a:rPr lang="pt-BR" b="0" i="1" smtClean="0">
                        <a:latin typeface="Cambria Math" panose="02040503050406030204" pitchFamily="18" charset="0"/>
                      </a:rPr>
                      <m:t>𝑦</m:t>
                    </m:r>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1</m:t>
                        </m:r>
                      </m:sub>
                    </m:sSub>
                    <m:r>
                      <a:rPr lang="pt-BR" b="0" i="1" smtClean="0">
                        <a:latin typeface="Cambria Math" panose="02040503050406030204" pitchFamily="18" charset="0"/>
                      </a:rPr>
                      <m:t>+ </m:t>
                    </m:r>
                    <m:sSub>
                      <m:sSubPr>
                        <m:ctrlPr>
                          <a:rPr lang="pt-BR" b="0" i="1" smtClean="0">
                            <a:latin typeface="Cambria Math" panose="02040503050406030204" pitchFamily="18" charset="0"/>
                          </a:rPr>
                        </m:ctrlPr>
                      </m:sSubPr>
                      <m:e>
                        <m:r>
                          <a:rPr lang="pt-BR" b="0" i="1" smtClean="0">
                            <a:latin typeface="Cambria Math" panose="02040503050406030204" pitchFamily="18" charset="0"/>
                          </a:rPr>
                          <m:t>𝑥</m:t>
                        </m:r>
                      </m:e>
                      <m:sub>
                        <m:r>
                          <a:rPr lang="pt-BR" b="0" i="1" smtClean="0">
                            <a:latin typeface="Cambria Math" panose="02040503050406030204" pitchFamily="18" charset="0"/>
                          </a:rPr>
                          <m:t>2</m:t>
                        </m:r>
                      </m:sub>
                    </m:sSub>
                    <m:r>
                      <a:rPr lang="pt-BR" b="0" i="1" smtClean="0">
                        <a:latin typeface="Cambria Math" panose="02040503050406030204" pitchFamily="18" charset="0"/>
                      </a:rPr>
                      <m:t>,</m:t>
                    </m:r>
                  </m:oMath>
                </a14:m>
                <a:r>
                  <a:rPr lang="pt-BR" dirty="0"/>
                  <a:t>onde</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1</m:t>
                        </m:r>
                      </m:sub>
                    </m:sSub>
                    <m:r>
                      <a:rPr lang="pt-BR" b="0" i="1" smtClean="0">
                        <a:latin typeface="Cambria Math" panose="02040503050406030204" pitchFamily="18" charset="0"/>
                      </a:rPr>
                      <m:t> </m:t>
                    </m:r>
                    <m:r>
                      <a:rPr lang="pt-BR" b="0" i="1" smtClean="0">
                        <a:latin typeface="Cambria Math" panose="02040503050406030204" pitchFamily="18" charset="0"/>
                        <a:ea typeface="Cambria Math" panose="02040503050406030204" pitchFamily="18" charset="0"/>
                      </a:rPr>
                      <m:t>~ </m:t>
                    </m:r>
                    <m:r>
                      <a:rPr lang="pt-BR" b="0" i="1" smtClean="0">
                        <a:latin typeface="Cambria Math" panose="02040503050406030204" pitchFamily="18" charset="0"/>
                      </a:rPr>
                      <m:t>𝑁</m:t>
                    </m:r>
                    <m:r>
                      <a:rPr lang="pt-BR" b="0" i="1" smtClean="0">
                        <a:latin typeface="Cambria Math" panose="02040503050406030204" pitchFamily="18" charset="0"/>
                      </a:rPr>
                      <m:t>(0, 1)</m:t>
                    </m:r>
                  </m:oMath>
                </a14:m>
                <a:r>
                  <a:rPr lang="pt-BR" dirty="0"/>
                  <a:t>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 </m:t>
                        </m:r>
                        <m:r>
                          <a:rPr lang="pt-BR" i="1">
                            <a:latin typeface="Cambria Math" panose="02040503050406030204" pitchFamily="18" charset="0"/>
                          </a:rPr>
                          <m:t>𝑥</m:t>
                        </m:r>
                      </m:e>
                      <m:sub>
                        <m:r>
                          <a:rPr lang="pt-BR" b="0" i="1" smtClean="0">
                            <a:latin typeface="Cambria Math" panose="02040503050406030204" pitchFamily="18" charset="0"/>
                          </a:rPr>
                          <m:t>2</m:t>
                        </m:r>
                      </m:sub>
                    </m:sSub>
                    <m:r>
                      <a:rPr lang="pt-BR" i="1">
                        <a:latin typeface="Cambria Math" panose="02040503050406030204" pitchFamily="18" charset="0"/>
                      </a:rPr>
                      <m:t> </m:t>
                    </m:r>
                    <m:r>
                      <a:rPr lang="pt-BR" i="1">
                        <a:latin typeface="Cambria Math" panose="02040503050406030204" pitchFamily="18" charset="0"/>
                        <a:ea typeface="Cambria Math" panose="02040503050406030204" pitchFamily="18" charset="0"/>
                      </a:rPr>
                      <m:t>~ </m:t>
                    </m:r>
                    <m:r>
                      <a:rPr lang="pt-BR" i="1">
                        <a:latin typeface="Cambria Math" panose="02040503050406030204" pitchFamily="18" charset="0"/>
                      </a:rPr>
                      <m:t>𝑁</m:t>
                    </m:r>
                    <m:r>
                      <a:rPr lang="pt-BR" i="1">
                        <a:latin typeface="Cambria Math" panose="02040503050406030204" pitchFamily="18" charset="0"/>
                      </a:rPr>
                      <m:t>(10, 1</m:t>
                    </m:r>
                    <m:r>
                      <a:rPr lang="pt-BR" b="0" i="0" smtClean="0">
                        <a:latin typeface="Cambria Math" panose="02040503050406030204" pitchFamily="18" charset="0"/>
                      </a:rPr>
                      <m:t>00</m:t>
                    </m:r>
                    <m:r>
                      <a:rPr lang="pt-BR" i="1">
                        <a:latin typeface="Cambria Math" panose="02040503050406030204" pitchFamily="18" charset="0"/>
                      </a:rPr>
                      <m:t>)</m:t>
                    </m:r>
                  </m:oMath>
                </a14:m>
                <a:r>
                  <a:rPr lang="pt-BR" dirty="0"/>
                  <a:t>.</a:t>
                </a:r>
              </a:p>
              <a:p>
                <a:pPr algn="just"/>
                <a:r>
                  <a:rPr lang="pt-BR" dirty="0"/>
                  <a:t>Superfície de erro em forma de “U” com maior taxa de variação do erro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2</m:t>
                        </m:r>
                      </m:sub>
                    </m:sSub>
                  </m:oMath>
                </a14:m>
                <a:r>
                  <a:rPr lang="pt-BR" dirty="0"/>
                  <a:t>.</a:t>
                </a:r>
              </a:p>
              <a:p>
                <a:pPr algn="just"/>
                <a:r>
                  <a:rPr lang="pt-BR" dirty="0"/>
                  <a:t>Taxa de variação do erro é praticamente constante 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b="0" i="1" smtClean="0">
                            <a:latin typeface="Cambria Math" panose="02040503050406030204" pitchFamily="18" charset="0"/>
                          </a:rPr>
                          <m:t>1</m:t>
                        </m:r>
                      </m:sub>
                    </m:sSub>
                  </m:oMath>
                </a14:m>
                <a:r>
                  <a:rPr lang="pt-BR" dirty="0"/>
                  <a:t> (reta com inclinação de </a:t>
                </a:r>
                <a14:m>
                  <m:oMath xmlns:m="http://schemas.openxmlformats.org/officeDocument/2006/math">
                    <m:r>
                      <a:rPr lang="pt-BR" i="1">
                        <a:latin typeface="Cambria Math" panose="02040503050406030204" pitchFamily="18" charset="0"/>
                        <a:ea typeface="Cambria Math" panose="02040503050406030204" pitchFamily="18" charset="0"/>
                      </a:rPr>
                      <m:t>≈</m:t>
                    </m:r>
                    <m:r>
                      <a:rPr lang="pt-BR">
                        <a:latin typeface="Cambria Math" panose="02040503050406030204" pitchFamily="18" charset="0"/>
                        <a:ea typeface="Cambria Math" panose="02040503050406030204" pitchFamily="18" charset="0"/>
                      </a:rPr>
                      <m:t>0</m:t>
                    </m:r>
                    <m:r>
                      <a:rPr lang="pt-BR" i="1">
                        <a:latin typeface="Cambria Math" panose="02040503050406030204" pitchFamily="18" charset="0"/>
                        <a:ea typeface="Cambria Math" panose="02040503050406030204" pitchFamily="18" charset="0"/>
                      </a:rPr>
                      <m:t>°</m:t>
                    </m:r>
                  </m:oMath>
                </a14:m>
                <a:r>
                  <a:rPr lang="pt-BR" dirty="0"/>
                  <a:t>).</a:t>
                </a:r>
              </a:p>
              <a:p>
                <a:pPr algn="just"/>
                <a:r>
                  <a:rPr lang="pt-BR" dirty="0"/>
                  <a:t>Pesos de atributos com variação muito grande são atualizados mais rapidamente do que pesos de atributos com variação pequena.</a:t>
                </a:r>
              </a:p>
              <a:p>
                <a:pPr lvl="1" algn="just"/>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𝑥</m:t>
                        </m:r>
                      </m:e>
                      <m:sub>
                        <m:r>
                          <a:rPr lang="pt-BR" i="1">
                            <a:latin typeface="Cambria Math" panose="02040503050406030204" pitchFamily="18" charset="0"/>
                          </a:rPr>
                          <m:t>2</m:t>
                        </m:r>
                      </m:sub>
                    </m:sSub>
                  </m:oMath>
                </a14:m>
                <a:r>
                  <a:rPr lang="pt-BR" dirty="0"/>
                  <a:t> contribui muito mais no valor final do erro, fazendo com que </a:t>
                </a:r>
                <a14:m>
                  <m:oMath xmlns:m="http://schemas.openxmlformats.org/officeDocument/2006/math">
                    <m:sSub>
                      <m:sSubPr>
                        <m:ctrlPr>
                          <a:rPr lang="pt-BR" i="1">
                            <a:latin typeface="Cambria Math" panose="02040503050406030204" pitchFamily="18" charset="0"/>
                          </a:rPr>
                        </m:ctrlPr>
                      </m:sSubPr>
                      <m:e>
                        <m:r>
                          <a:rPr lang="pt-BR" b="0" i="1" smtClean="0">
                            <a:latin typeface="Cambria Math" panose="02040503050406030204" pitchFamily="18" charset="0"/>
                          </a:rPr>
                          <m:t>𝑎</m:t>
                        </m:r>
                      </m:e>
                      <m:sub>
                        <m:r>
                          <a:rPr lang="pt-BR" i="1">
                            <a:latin typeface="Cambria Math" panose="02040503050406030204" pitchFamily="18" charset="0"/>
                          </a:rPr>
                          <m:t>2</m:t>
                        </m:r>
                      </m:sub>
                    </m:sSub>
                  </m:oMath>
                </a14:m>
                <a:r>
                  <a:rPr lang="pt-BR" dirty="0"/>
                  <a:t> seja rapidamente atualizado.</a:t>
                </a:r>
              </a:p>
              <a:p>
                <a:pPr algn="just"/>
                <a:r>
                  <a:rPr lang="pt-BR" dirty="0"/>
                  <a:t>Como </a:t>
                </a:r>
                <a:r>
                  <a:rPr lang="pt-BR" dirty="0" smtClean="0"/>
                  <a:t>o gradiente </a:t>
                </a:r>
                <a:r>
                  <a:rPr lang="pt-BR" dirty="0"/>
                  <a:t>na direção de </a:t>
                </a:r>
                <a14:m>
                  <m:oMath xmlns:m="http://schemas.openxmlformats.org/officeDocument/2006/math">
                    <m:sSub>
                      <m:sSubPr>
                        <m:ctrlPr>
                          <a:rPr lang="pt-BR" i="1">
                            <a:latin typeface="Cambria Math" panose="02040503050406030204" pitchFamily="18" charset="0"/>
                          </a:rPr>
                        </m:ctrlPr>
                      </m:sSubPr>
                      <m:e>
                        <m:r>
                          <a:rPr lang="pt-BR" i="1">
                            <a:latin typeface="Cambria Math" panose="02040503050406030204" pitchFamily="18" charset="0"/>
                          </a:rPr>
                          <m:t>𝑎</m:t>
                        </m:r>
                      </m:e>
                      <m:sub>
                        <m:r>
                          <a:rPr lang="pt-BR" i="1">
                            <a:latin typeface="Cambria Math" panose="02040503050406030204" pitchFamily="18" charset="0"/>
                          </a:rPr>
                          <m:t>1</m:t>
                        </m:r>
                      </m:sub>
                    </m:sSub>
                  </m:oMath>
                </a14:m>
                <a:r>
                  <a:rPr lang="pt-BR" dirty="0"/>
                  <a:t> é muito pequeno, o treinamento fica lento.</a:t>
                </a:r>
              </a:p>
              <a:p>
                <a:pPr algn="just"/>
                <a:r>
                  <a:rPr lang="pt-BR" dirty="0"/>
                  <a:t>Algoritmo GD em batelada converge após quase 2000 épocas.</a:t>
                </a:r>
              </a:p>
            </p:txBody>
          </p:sp>
        </mc:Choice>
        <mc:Fallback xmlns="">
          <p:sp>
            <p:nvSpPr>
              <p:cNvPr id="10" name="Content Placeholder 2"/>
              <p:cNvSpPr txBox="1">
                <a:spLocks noRot="1" noChangeAspect="1" noMove="1" noResize="1" noEditPoints="1" noAdjustHandles="1" noChangeArrowheads="1" noChangeShapeType="1" noTextEdit="1"/>
              </p:cNvSpPr>
              <p:nvPr/>
            </p:nvSpPr>
            <p:spPr>
              <a:xfrm>
                <a:off x="838199" y="1650519"/>
                <a:ext cx="7708541" cy="4826481"/>
              </a:xfrm>
              <a:prstGeom prst="rect">
                <a:avLst/>
              </a:prstGeom>
              <a:blipFill rotWithShape="0">
                <a:blip r:embed="rId3"/>
                <a:stretch>
                  <a:fillRect l="-1186" t="-2904" r="-1186"/>
                </a:stretch>
              </a:blipFill>
            </p:spPr>
            <p:txBody>
              <a:bodyPr/>
              <a:lstStyle/>
              <a:p>
                <a:r>
                  <a:rPr lang="pt-BR">
                    <a:noFill/>
                  </a:rPr>
                  <a:t> </a:t>
                </a:r>
              </a:p>
            </p:txBody>
          </p:sp>
        </mc:Fallback>
      </mc:AlternateContent>
      <p:sp>
        <p:nvSpPr>
          <p:cNvPr id="12" name="TextBox 11"/>
          <p:cNvSpPr txBox="1"/>
          <p:nvPr/>
        </p:nvSpPr>
        <p:spPr>
          <a:xfrm>
            <a:off x="8546740" y="26571"/>
            <a:ext cx="3645260" cy="338554"/>
          </a:xfrm>
          <a:prstGeom prst="rect">
            <a:avLst/>
          </a:prstGeom>
          <a:noFill/>
        </p:spPr>
        <p:txBody>
          <a:bodyPr wrap="square" rtlCol="0">
            <a:spAutoFit/>
          </a:bodyPr>
          <a:lstStyle/>
          <a:p>
            <a:pPr algn="ctr"/>
            <a:r>
              <a:rPr lang="pt-BR" sz="1600" b="1" dirty="0"/>
              <a:t>Não Escalonado</a:t>
            </a:r>
          </a:p>
        </p:txBody>
      </p:sp>
      <p:pic>
        <p:nvPicPr>
          <p:cNvPr id="4" name="Picture 3"/>
          <p:cNvPicPr>
            <a:picLocks noChangeAspect="1"/>
          </p:cNvPicPr>
          <p:nvPr/>
        </p:nvPicPr>
        <p:blipFill rotWithShape="1">
          <a:blip r:embed="rId4"/>
          <a:srcRect l="4004" t="3759" r="5335" b="5913"/>
          <a:stretch/>
        </p:blipFill>
        <p:spPr>
          <a:xfrm>
            <a:off x="8546740" y="365125"/>
            <a:ext cx="3645260" cy="3059815"/>
          </a:xfrm>
          <a:prstGeom prst="rect">
            <a:avLst/>
          </a:prstGeom>
        </p:spPr>
      </p:pic>
      <p:pic>
        <p:nvPicPr>
          <p:cNvPr id="9" name="Picture 8"/>
          <p:cNvPicPr>
            <a:picLocks noChangeAspect="1"/>
          </p:cNvPicPr>
          <p:nvPr/>
        </p:nvPicPr>
        <p:blipFill rotWithShape="1">
          <a:blip r:embed="rId5"/>
          <a:srcRect l="4633" t="1815" r="8657" b="2964"/>
          <a:stretch/>
        </p:blipFill>
        <p:spPr>
          <a:xfrm>
            <a:off x="8546740" y="3424940"/>
            <a:ext cx="3645260" cy="3372583"/>
          </a:xfrm>
          <a:prstGeom prst="rect">
            <a:avLst/>
          </a:prstGeom>
        </p:spPr>
      </p:pic>
      <p:sp>
        <p:nvSpPr>
          <p:cNvPr id="3" name="Rectangle 2"/>
          <p:cNvSpPr/>
          <p:nvPr/>
        </p:nvSpPr>
        <p:spPr>
          <a:xfrm>
            <a:off x="1624449" y="6292334"/>
            <a:ext cx="6136039" cy="369332"/>
          </a:xfrm>
          <a:prstGeom prst="rect">
            <a:avLst/>
          </a:prstGeom>
          <a:noFill/>
        </p:spPr>
        <p:txBody>
          <a:bodyPr wrap="square" rtlCol="0">
            <a:spAutoFit/>
          </a:bodyPr>
          <a:lstStyle/>
          <a:p>
            <a:pPr algn="ctr"/>
            <a:r>
              <a:rPr lang="pt-BR" u="sng" dirty="0">
                <a:solidFill>
                  <a:srgbClr val="00B0F0"/>
                </a:solidFill>
              </a:rPr>
              <a:t>Exemplo: escalonamento_de_atributos_com_scikit_learn.ipynb</a:t>
            </a:r>
          </a:p>
        </p:txBody>
      </p:sp>
    </p:spTree>
    <p:extLst>
      <p:ext uri="{BB962C8B-B14F-4D97-AF65-F5344CB8AC3E}">
        <p14:creationId xmlns:p14="http://schemas.microsoft.com/office/powerpoint/2010/main" val="281364339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pt-BR" dirty="0"/>
              <a:t>Escalonamento de </a:t>
            </a:r>
            <a:r>
              <a:rPr lang="pt-BR" dirty="0" smtClean="0"/>
              <a:t>Features</a:t>
            </a:r>
            <a:endParaRPr lang="nl-BE" dirty="0"/>
          </a:p>
        </p:txBody>
      </p:sp>
      <p:sp>
        <p:nvSpPr>
          <p:cNvPr id="10" name="Content Placeholder 2"/>
          <p:cNvSpPr txBox="1">
            <a:spLocks/>
          </p:cNvSpPr>
          <p:nvPr/>
        </p:nvSpPr>
        <p:spPr>
          <a:xfrm>
            <a:off x="838199" y="1650519"/>
            <a:ext cx="7741706" cy="4928889"/>
          </a:xfrm>
          <a:prstGeom prst="rect">
            <a:avLst/>
          </a:prstGeom>
        </p:spPr>
        <p:txBody>
          <a:bodyPr vert="horz" lIns="91440" tIns="45720" rIns="91440" bIns="45720" rtlCol="0">
            <a:normAutofit lnSpcReduction="1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lgn="just"/>
            <a:r>
              <a:rPr lang="pt-BR" dirty="0"/>
              <a:t>Agora aplicamos </a:t>
            </a:r>
            <a:r>
              <a:rPr lang="pt-BR" b="1" i="1" dirty="0"/>
              <a:t>padronização</a:t>
            </a:r>
            <a:r>
              <a:rPr lang="pt-BR" dirty="0"/>
              <a:t> aos atributos.</a:t>
            </a:r>
          </a:p>
          <a:p>
            <a:pPr algn="just"/>
            <a:r>
              <a:rPr lang="pt-BR" dirty="0" smtClean="0"/>
              <a:t>Após a padronização, a </a:t>
            </a:r>
            <a:r>
              <a:rPr lang="pt-BR" dirty="0"/>
              <a:t>superfície se aproxima mais da forma de uma “</a:t>
            </a:r>
            <a:r>
              <a:rPr lang="pt-BR" i="1" dirty="0"/>
              <a:t>tigela</a:t>
            </a:r>
            <a:r>
              <a:rPr lang="pt-BR" dirty="0"/>
              <a:t>”.</a:t>
            </a:r>
          </a:p>
          <a:p>
            <a:pPr algn="just"/>
            <a:r>
              <a:rPr lang="pt-BR" dirty="0" smtClean="0"/>
              <a:t>As linhas de contorno se tornam </a:t>
            </a:r>
            <a:r>
              <a:rPr lang="pt-BR" dirty="0"/>
              <a:t>mais “circulares”, denotando que a superfície tem inclinação similar em todas as direções dado que os atributos agora tem variações similares.</a:t>
            </a:r>
          </a:p>
          <a:p>
            <a:pPr algn="just"/>
            <a:r>
              <a:rPr lang="pt-BR" dirty="0" smtClean="0"/>
              <a:t>Nesse exemplo, o algoritmo </a:t>
            </a:r>
            <a:r>
              <a:rPr lang="pt-BR" dirty="0"/>
              <a:t>converge em apenas 3 épocas.</a:t>
            </a:r>
          </a:p>
          <a:p>
            <a:pPr algn="just"/>
            <a:r>
              <a:rPr lang="pt-BR" dirty="0" smtClean="0"/>
              <a:t>O treinamento se torna mais </a:t>
            </a:r>
            <a:r>
              <a:rPr lang="pt-BR" dirty="0"/>
              <a:t>rápido pois a </a:t>
            </a:r>
            <a:r>
              <a:rPr lang="pt-BR" dirty="0" smtClean="0"/>
              <a:t>inclinação da superfície se torna mais íngreme </a:t>
            </a:r>
            <a:r>
              <a:rPr lang="pt-BR" dirty="0"/>
              <a:t>em todas as direções.</a:t>
            </a:r>
          </a:p>
          <a:p>
            <a:pPr algn="just"/>
            <a:endParaRPr lang="pt-BR" dirty="0"/>
          </a:p>
        </p:txBody>
      </p:sp>
      <p:sp>
        <p:nvSpPr>
          <p:cNvPr id="13" name="TextBox 12"/>
          <p:cNvSpPr txBox="1"/>
          <p:nvPr/>
        </p:nvSpPr>
        <p:spPr>
          <a:xfrm>
            <a:off x="8579905" y="95185"/>
            <a:ext cx="3578930" cy="338554"/>
          </a:xfrm>
          <a:prstGeom prst="rect">
            <a:avLst/>
          </a:prstGeom>
          <a:noFill/>
        </p:spPr>
        <p:txBody>
          <a:bodyPr wrap="square" rtlCol="0">
            <a:spAutoFit/>
          </a:bodyPr>
          <a:lstStyle/>
          <a:p>
            <a:pPr algn="ctr"/>
            <a:r>
              <a:rPr lang="pt-BR" sz="1600" b="1" dirty="0"/>
              <a:t>Padronização</a:t>
            </a:r>
          </a:p>
        </p:txBody>
      </p:sp>
      <p:pic>
        <p:nvPicPr>
          <p:cNvPr id="7" name="Picture 6"/>
          <p:cNvPicPr>
            <a:picLocks noChangeAspect="1"/>
          </p:cNvPicPr>
          <p:nvPr/>
        </p:nvPicPr>
        <p:blipFill rotWithShape="1">
          <a:blip r:embed="rId3"/>
          <a:srcRect l="1905" t="1634" r="5539" b="5810"/>
          <a:stretch/>
        </p:blipFill>
        <p:spPr>
          <a:xfrm>
            <a:off x="8579905" y="437211"/>
            <a:ext cx="3645260" cy="3071099"/>
          </a:xfrm>
          <a:prstGeom prst="rect">
            <a:avLst/>
          </a:prstGeom>
        </p:spPr>
      </p:pic>
      <p:pic>
        <p:nvPicPr>
          <p:cNvPr id="14" name="Picture 13"/>
          <p:cNvPicPr>
            <a:picLocks noChangeAspect="1"/>
          </p:cNvPicPr>
          <p:nvPr/>
        </p:nvPicPr>
        <p:blipFill rotWithShape="1">
          <a:blip r:embed="rId4"/>
          <a:srcRect l="4937" r="7489" b="2714"/>
          <a:stretch/>
        </p:blipFill>
        <p:spPr>
          <a:xfrm>
            <a:off x="8546740" y="3508310"/>
            <a:ext cx="3578929" cy="3349690"/>
          </a:xfrm>
          <a:prstGeom prst="rect">
            <a:avLst/>
          </a:prstGeom>
        </p:spPr>
      </p:pic>
    </p:spTree>
    <p:extLst>
      <p:ext uri="{BB962C8B-B14F-4D97-AF65-F5344CB8AC3E}">
        <p14:creationId xmlns:p14="http://schemas.microsoft.com/office/powerpoint/2010/main" val="2332300590"/>
      </p:ext>
    </p:extLst>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16758</TotalTime>
  <Words>1789</Words>
  <Application>Microsoft Office PowerPoint</Application>
  <PresentationFormat>Widescreen</PresentationFormat>
  <Paragraphs>196</Paragraphs>
  <Slides>18</Slides>
  <Notes>8</Notes>
  <HiddenSlides>0</HiddenSlides>
  <MMClips>0</MMClips>
  <ScaleCrop>false</ScaleCrop>
  <HeadingPairs>
    <vt:vector size="6" baseType="variant">
      <vt:variant>
        <vt:lpstr>Fonts Used</vt:lpstr>
      </vt:variant>
      <vt:variant>
        <vt:i4>6</vt:i4>
      </vt:variant>
      <vt:variant>
        <vt:lpstr>Theme</vt:lpstr>
      </vt:variant>
      <vt:variant>
        <vt:i4>1</vt:i4>
      </vt:variant>
      <vt:variant>
        <vt:lpstr>Slide Titles</vt:lpstr>
      </vt:variant>
      <vt:variant>
        <vt:i4>18</vt:i4>
      </vt:variant>
    </vt:vector>
  </HeadingPairs>
  <TitlesOfParts>
    <vt:vector size="25" baseType="lpstr">
      <vt:lpstr>Arial</vt:lpstr>
      <vt:lpstr>Calibri</vt:lpstr>
      <vt:lpstr>Calibri Light</vt:lpstr>
      <vt:lpstr>Cambria Math</vt:lpstr>
      <vt:lpstr>Courier New</vt:lpstr>
      <vt:lpstr>Wingdings</vt:lpstr>
      <vt:lpstr>Office Theme</vt:lpstr>
      <vt:lpstr>T319 - Introdução ao Aprendizado de Máquina: Regressão Linear (Parte IV)</vt:lpstr>
      <vt:lpstr>Recapitulando</vt:lpstr>
      <vt:lpstr>Escalonamento de Atributos</vt:lpstr>
      <vt:lpstr>Escalonamento de Atributos</vt:lpstr>
      <vt:lpstr>Escalonamento de Features</vt:lpstr>
      <vt:lpstr>Escalonamento de Atributos</vt:lpstr>
      <vt:lpstr>Escalonamento de Atributos</vt:lpstr>
      <vt:lpstr>Escalonamento de Features</vt:lpstr>
      <vt:lpstr>Escalonamento de Features</vt:lpstr>
      <vt:lpstr>Escalonamento e a variação do vetor gradiente</vt:lpstr>
      <vt:lpstr>Escalonamento de Features com SciKit-Learn</vt:lpstr>
      <vt:lpstr>Tarefas</vt:lpstr>
      <vt:lpstr>PowerPoint Presentation</vt:lpstr>
      <vt:lpstr>PowerPoint Presentation</vt:lpstr>
      <vt:lpstr>FIGURAS</vt:lpstr>
      <vt:lpstr>PowerPoint Presentation</vt:lpstr>
      <vt:lpstr>PowerPoint Presentation</vt:lpstr>
      <vt:lpstr>PowerPoint Presentation</vt:lpstr>
    </vt:vector>
  </TitlesOfParts>
  <Company>UGent</Company>
  <LinksUpToDate>false</LinksUpToDate>
  <SharedDoc>false</SharedDoc>
  <HyperlinksChanged>false</HyperlinksChanged>
  <AppVersion>15.0000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Felipe Augusto Pereira de Figueiredo (UGent-imec)</dc:creator>
  <cp:lastModifiedBy>Felipe Augusto Pereira de Figueiredo</cp:lastModifiedBy>
  <cp:revision>2130</cp:revision>
  <dcterms:created xsi:type="dcterms:W3CDTF">2020-02-17T11:18:32Z</dcterms:created>
  <dcterms:modified xsi:type="dcterms:W3CDTF">2021-05-15T01:22:39Z</dcterms:modified>
</cp:coreProperties>
</file>