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521" r:id="rId10"/>
    <p:sldId id="523" r:id="rId11"/>
    <p:sldId id="524" r:id="rId12"/>
    <p:sldId id="525" r:id="rId13"/>
    <p:sldId id="471" r:id="rId14"/>
    <p:sldId id="526" r:id="rId15"/>
    <p:sldId id="527" r:id="rId16"/>
    <p:sldId id="528" r:id="rId17"/>
    <p:sldId id="529" r:id="rId18"/>
    <p:sldId id="472" r:id="rId19"/>
    <p:sldId id="534" r:id="rId20"/>
    <p:sldId id="536" r:id="rId21"/>
    <p:sldId id="535" r:id="rId22"/>
    <p:sldId id="532" r:id="rId23"/>
    <p:sldId id="533" r:id="rId24"/>
    <p:sldId id="441" r:id="rId25"/>
    <p:sldId id="317" r:id="rId26"/>
    <p:sldId id="332" r:id="rId27"/>
    <p:sldId id="522" r:id="rId28"/>
    <p:sldId id="475" r:id="rId2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27/10/2023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polynomial_regression.ipynb" TargetMode="Externa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se encontra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13/12/2023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os exercícios 1 e 4.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7718" r="32372"/>
          <a:stretch/>
        </p:blipFill>
        <p:spPr>
          <a:xfrm>
            <a:off x="10145948" y="2857515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91882" y="3205537"/>
            <a:ext cx="3754066" cy="1006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945668"/>
            <a:ext cx="11630345" cy="296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mas e se os </a:t>
            </a:r>
            <a:r>
              <a:rPr lang="pt-BR" sz="4000" b="1" i="1" dirty="0">
                <a:solidFill>
                  <a:srgbClr val="7030A0"/>
                </a:solidFill>
              </a:rPr>
              <a:t>dados</a:t>
            </a:r>
            <a:r>
              <a:rPr lang="pt-BR" sz="4000" dirty="0"/>
              <a:t> aos quais nós queremos </a:t>
            </a:r>
            <a:r>
              <a:rPr lang="pt-BR" sz="4000" b="1" i="1" dirty="0">
                <a:solidFill>
                  <a:srgbClr val="7030A0"/>
                </a:solidFill>
              </a:rPr>
              <a:t>ajustar uma função hipótese </a:t>
            </a:r>
            <a:r>
              <a:rPr lang="pt-BR" sz="4000" dirty="0"/>
              <a:t>tiverem um </a:t>
            </a:r>
            <a:r>
              <a:rPr lang="pt-BR" sz="4000" b="1" i="1" dirty="0">
                <a:solidFill>
                  <a:srgbClr val="7030A0"/>
                </a:solidFill>
              </a:rPr>
              <a:t>formato mais complexo do que uma simples reta ou plano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complexidade (i.e., graus de liberdade) o suficiente para isso.</a:t>
            </a:r>
          </a:p>
          <a:p>
            <a:r>
              <a:rPr lang="pt-BR" dirty="0"/>
              <a:t>Portanto, que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/>
              <a:lstStyle/>
              <a:p>
                <a:r>
                  <a:rPr lang="pt-BR" dirty="0"/>
                  <a:t>O teorema da aproximação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Stone-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Weierstrass</a:t>
                </a:r>
                <a:r>
                  <a:rPr lang="pt-BR" dirty="0"/>
                  <a:t> diz que mapeamentos deste tipo podem ser aproximados através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por um polinômio”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aproximar mapeamentos de qualquer formato ou complexidade com polinômios</a:t>
                </a:r>
                <a:r>
                  <a:rPr lang="pt-BR" dirty="0"/>
                  <a:t>, bastando apenas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encontrar o grau ideal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 de um polinômio de ordem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em alguns monômios existe a combinação dos atributos originais, formando novos atributos.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3"/>
                <a:stretch>
                  <a:fillRect l="-93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9593277" y="4880225"/>
            <a:ext cx="1574801" cy="575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C46CB1-84F4-F9C2-774C-BEF6DAFB7BC8}"/>
              </a:ext>
            </a:extLst>
          </p:cNvPr>
          <p:cNvSpPr txBox="1"/>
          <p:nvPr/>
        </p:nvSpPr>
        <p:spPr>
          <a:xfrm>
            <a:off x="0" y="6581000"/>
            <a:ext cx="5219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ordem é o maior valor resultante da soma dos expoentes dos monômios.</a:t>
            </a:r>
          </a:p>
        </p:txBody>
      </p:sp>
    </p:spTree>
    <p:extLst>
      <p:ext uri="{BB962C8B-B14F-4D97-AF65-F5344CB8AC3E}">
        <p14:creationId xmlns:p14="http://schemas.microsoft.com/office/powerpoint/2010/main" val="306435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a ordem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 r="-11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8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vetor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o polinômio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a ordem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polinomial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para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aproximar a função objetivo a partir dos dados ruidosos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 se não soubéssemos a ordem por trás do modelo gerador, qual ordem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607" t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5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não tem flexibilidade o suficiente para aproximar bem os dados.</a:t>
            </a:r>
          </a:p>
          <a:p>
            <a:r>
              <a:rPr lang="pt-BR" dirty="0"/>
              <a:t>O modelo erra muito tanto para predição dos exemplos de treinamento quanto para exemplos de validação (ou seja,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a aproximar os dados.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0" y="3555753"/>
            <a:ext cx="1538679" cy="38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ordem 2 produz a melhor aproximação dos dados, errando pouco para exemplos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ou seja,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 (i.e., dados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 devido a falta de capacidade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baixo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 modelo que apresente uma relação de 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13/12/2023.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306748" y="4027789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pequena inclinação da superfície nessa direção.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2663" r="-249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</a:t>
            </a:r>
            <a:r>
              <a:rPr lang="pt-BR" b="1" i="1" dirty="0">
                <a:solidFill>
                  <a:srgbClr val="7030A0"/>
                </a:solidFill>
              </a:rPr>
              <a:t>intervalo de variação de todos os atributos </a:t>
            </a:r>
            <a:r>
              <a:rPr lang="pt-BR" dirty="0"/>
              <a:t>pode ser </a:t>
            </a:r>
            <a:r>
              <a:rPr lang="pt-BR" b="1" i="1" dirty="0">
                <a:solidFill>
                  <a:srgbClr val="00B050"/>
                </a:solidFill>
              </a:rPr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</a:t>
            </a:r>
            <a:r>
              <a:rPr lang="pt-BR" b="1" i="1" dirty="0">
                <a:solidFill>
                  <a:srgbClr val="0070C0"/>
                </a:solidFill>
              </a:rPr>
              <a:t>contribuíra com o mesmo peso </a:t>
            </a:r>
            <a:r>
              <a:rPr lang="pt-BR" dirty="0"/>
              <a:t>para o cálculo do erro.</a:t>
            </a:r>
          </a:p>
          <a:p>
            <a:r>
              <a:rPr lang="pt-BR" dirty="0"/>
              <a:t>As duas formas mais comuns de escalonamento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Normalização </a:t>
            </a:r>
            <a:r>
              <a:rPr lang="pt-BR" b="1" dirty="0" err="1"/>
              <a:t>Mín</a:t>
            </a:r>
            <a:r>
              <a:rPr lang="pt-BR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Padronização</a:t>
            </a:r>
          </a:p>
          <a:p>
            <a:r>
              <a:rPr lang="pt-BR" b="1" dirty="0"/>
              <a:t>OBS</a:t>
            </a:r>
            <a:r>
              <a:rPr lang="pt-BR" dirty="0"/>
              <a:t>.: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rótulos.</a:t>
            </a:r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  <a:blipFill>
                <a:blip r:embed="rId3"/>
                <a:stretch>
                  <a:fillRect l="-1148" t="-1937" r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Observem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o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  <a:blipFill>
                <a:blip r:embed="rId3"/>
                <a:stretch>
                  <a:fillRect l="-1095" t="-1937" r="-1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-1" y="6581001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atributos com valores muito grandes podem gerar erros extremamente grandes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21095</TotalTime>
  <Words>5368</Words>
  <Application>Microsoft Office PowerPoint</Application>
  <PresentationFormat>Widescreen</PresentationFormat>
  <Paragraphs>331</Paragraphs>
  <Slides>28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Mapeamentos não lineares</vt:lpstr>
      <vt:lpstr>Regressão polinomial</vt:lpstr>
      <vt:lpstr>Regressão polinomial</vt:lpstr>
      <vt:lpstr>Regressão polinomial</vt:lpstr>
      <vt:lpstr>Apresentação do PowerPoint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2395</cp:revision>
  <dcterms:created xsi:type="dcterms:W3CDTF">2020-02-17T11:18:32Z</dcterms:created>
  <dcterms:modified xsi:type="dcterms:W3CDTF">2023-10-27T17:44:50Z</dcterms:modified>
</cp:coreProperties>
</file>