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9" r:id="rId2"/>
    <p:sldId id="463" r:id="rId3"/>
    <p:sldId id="485" r:id="rId4"/>
    <p:sldId id="487" r:id="rId5"/>
    <p:sldId id="489" r:id="rId6"/>
    <p:sldId id="488" r:id="rId7"/>
    <p:sldId id="486" r:id="rId8"/>
    <p:sldId id="492" r:id="rId9"/>
    <p:sldId id="493" r:id="rId10"/>
    <p:sldId id="494" r:id="rId11"/>
    <p:sldId id="490" r:id="rId12"/>
    <p:sldId id="291" r:id="rId13"/>
    <p:sldId id="412" r:id="rId14"/>
    <p:sldId id="495" r:id="rId15"/>
    <p:sldId id="472" r:id="rId16"/>
    <p:sldId id="479" r:id="rId17"/>
    <p:sldId id="480" r:id="rId18"/>
    <p:sldId id="482" r:id="rId19"/>
    <p:sldId id="317" r:id="rId20"/>
    <p:sldId id="332" r:id="rId21"/>
    <p:sldId id="299" r:id="rId22"/>
    <p:sldId id="285" r:id="rId23"/>
    <p:sldId id="415" r:id="rId24"/>
    <p:sldId id="283" r:id="rId25"/>
    <p:sldId id="274" r:id="rId26"/>
    <p:sldId id="278" r:id="rId27"/>
    <p:sldId id="292" r:id="rId28"/>
    <p:sldId id="295" r:id="rId29"/>
    <p:sldId id="396" r:id="rId30"/>
    <p:sldId id="484" r:id="rId31"/>
    <p:sldId id="421" r:id="rId32"/>
    <p:sldId id="423" r:id="rId3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72760" autoAdjust="0"/>
  </p:normalViewPr>
  <p:slideViewPr>
    <p:cSldViewPr snapToGrid="0">
      <p:cViewPr varScale="1">
        <p:scale>
          <a:sx n="80" d="100"/>
          <a:sy n="80" d="100"/>
        </p:scale>
        <p:origin x="18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28/09/2023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https://mybinder.org/v2/gh/zz4fap/t319_aprendizado_de_maquina/main?filepath=notebooks%2Fregression%2Fgd_versions%2Fstocastic_gradient_descent_with_learning_schedule_and_with_figures.ipynb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https://colab.research.google.com/github/zz4fap/t319_aprendizado_de_maquina/blob/main/notebooks/regression/gd_versions/stocastic_gradient_descent_with_learning_schedule_and_with_figures.ipynb</a:t>
            </a:r>
          </a:p>
          <a:p>
            <a:endParaRPr lang="pt-BR" sz="1200" baseline="0" dirty="0"/>
          </a:p>
          <a:p>
            <a:r>
              <a:rPr lang="pt-BR" sz="1200" baseline="0" dirty="0"/>
              <a:t>Os passos começam com grandes valores (o que ajuda a progredir rapidamente e a escapar de mínimos locais, casos em que a superfície de erro seja bastante irregular) 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</a:t>
            </a:r>
            <a:r>
              <a:rPr lang="pt-BR" dirty="0" err="1"/>
              <a:t>hiperparâmetros</a:t>
            </a:r>
            <a:r>
              <a:rPr lang="pt-BR" dirty="0"/>
              <a:t>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</a:t>
            </a:r>
            <a:r>
              <a:rPr lang="pt-BR" dirty="0" err="1"/>
              <a:t>hiperparâmetros</a:t>
            </a:r>
            <a:r>
              <a:rPr lang="pt-BR" dirty="0"/>
              <a:t>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1400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https://colab.research.google.com/github/zz4fap/t319_aprendizado_de_maquina/blob/main/labs/Laboratorio4.ipynb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9925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4938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71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5109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termo momentum aumenta para dimensões cujos gradientes apontam nas mesmas direções e reduz atualizações para dimensões cujos gradientes mudam de direção. Como resultado, temos convergência mais rápida e oscilação reduzida.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6674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gradiente.</a:t>
            </a:r>
          </a:p>
          <a:p>
            <a:endParaRPr lang="pt-BR" sz="1200" dirty="0"/>
          </a:p>
          <a:p>
            <a:r>
              <a:rPr lang="pt-BR" sz="1200" dirty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/>
              <a:t> </a:t>
            </a:r>
            <a:r>
              <a:rPr lang="pt-BR" sz="1200" dirty="0"/>
              <a:t>Por outro lado, quando o gradiente continua mudando de direção, o momentum suaviza as variações, ou seja, as atualizações.</a:t>
            </a:r>
          </a:p>
          <a:p>
            <a:endParaRPr lang="pt-BR" sz="1200" dirty="0"/>
          </a:p>
          <a:p>
            <a:r>
              <a:rPr lang="pt-BR" sz="1200" b="1" dirty="0"/>
              <a:t>OBS</a:t>
            </a:r>
            <a:r>
              <a:rPr lang="pt-BR" sz="1200" dirty="0"/>
              <a:t>.: Passos largos durante as iterações iniciais e curtos conforme o algoritmo se aproxima do mínimo podem acelerar a convergência.</a:t>
            </a:r>
            <a:r>
              <a:rPr lang="pt-BR" sz="1200" baseline="0" dirty="0"/>
              <a:t> </a:t>
            </a:r>
            <a:r>
              <a:rPr lang="pt-BR" sz="1200" dirty="0"/>
              <a:t>Este tipo de abordagem é implementada por </a:t>
            </a:r>
            <a:r>
              <a:rPr lang="pt-BR" sz="1200" b="1" i="1" dirty="0"/>
              <a:t>esquemas de variação programada</a:t>
            </a:r>
            <a:r>
              <a:rPr lang="pt-BR" sz="1200" dirty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Por exemplo: momentum, </a:t>
            </a:r>
            <a:r>
              <a:rPr lang="pt-BR" sz="1200" dirty="0" err="1"/>
              <a:t>anelamento</a:t>
            </a:r>
            <a:r>
              <a:rPr lang="pt-BR" sz="1200" dirty="0"/>
              <a:t>, algoritmos de otimização com ajuste adaptativo do passo de aprendizagem (</a:t>
            </a:r>
            <a:r>
              <a:rPr lang="pt-BR" sz="1200" dirty="0" err="1"/>
              <a:t>RMSProp</a:t>
            </a:r>
            <a:r>
              <a:rPr lang="pt-BR" sz="1200" dirty="0"/>
              <a:t>, </a:t>
            </a:r>
            <a:r>
              <a:rPr lang="pt-BR" sz="1200" dirty="0" err="1"/>
              <a:t>AdaGrad</a:t>
            </a:r>
            <a:r>
              <a:rPr lang="pt-BR" sz="1200" dirty="0"/>
              <a:t>, Adam, etc.).</a:t>
            </a:r>
            <a:endParaRPr lang="nl-BE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092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https://colab.research.google.com/github/zz4fap/t319_aprendizado_de_maquina/blob/main/notebooks/regression/selecionando_o_passo_de_aprendizagem.ipynb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Hiperparâmetro</a:t>
            </a:r>
            <a:r>
              <a:rPr lang="pt-BR" dirty="0"/>
              <a:t>: parâmetro que influencia no aprendizado do algoritmo,</a:t>
            </a:r>
            <a:r>
              <a:rPr lang="pt-BR" baseline="0" dirty="0"/>
              <a:t> ou seja, dita seu aprendizado. Não é um parâmetro aprendido pelo modelo como no caso dos pesos de um modelo de regressão linear.</a:t>
            </a:r>
            <a:endParaRPr lang="pt-BR" dirty="0"/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para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5689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3088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696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gradiente.</a:t>
            </a:r>
          </a:p>
          <a:p>
            <a:endParaRPr lang="pt-BR" sz="1200" dirty="0"/>
          </a:p>
          <a:p>
            <a:r>
              <a:rPr lang="pt-BR" sz="1200" dirty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/>
              <a:t> </a:t>
            </a:r>
            <a:r>
              <a:rPr lang="pt-BR" sz="1200" dirty="0"/>
              <a:t>Por outro lado, quando o gradiente continua mudando de direção, o momentum suaviza as variações, ou seja, as atualizações.</a:t>
            </a:r>
          </a:p>
          <a:p>
            <a:endParaRPr lang="pt-BR" sz="1200" dirty="0"/>
          </a:p>
          <a:p>
            <a:r>
              <a:rPr lang="pt-BR" sz="1200" b="1" dirty="0"/>
              <a:t>OBS</a:t>
            </a:r>
            <a:r>
              <a:rPr lang="pt-BR" sz="1200" dirty="0"/>
              <a:t>.: Passos largos durante as iterações iniciais e curtos conforme o algoritmo se aproxima do mínimo podem acelerar a convergência.</a:t>
            </a:r>
            <a:r>
              <a:rPr lang="pt-BR" sz="1200" baseline="0" dirty="0"/>
              <a:t> </a:t>
            </a:r>
            <a:r>
              <a:rPr lang="pt-BR" sz="1200" dirty="0"/>
              <a:t>Este tipo de abordagem é implementada por </a:t>
            </a:r>
            <a:r>
              <a:rPr lang="pt-BR" sz="1200" b="1" i="1" dirty="0"/>
              <a:t>esquemas de variação programada</a:t>
            </a:r>
            <a:r>
              <a:rPr lang="pt-BR" sz="1200" dirty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Por exemplo: momentum, </a:t>
            </a:r>
            <a:r>
              <a:rPr lang="pt-BR" sz="1200" dirty="0" err="1"/>
              <a:t>anelamento</a:t>
            </a:r>
            <a:r>
              <a:rPr lang="pt-BR" sz="1200" dirty="0"/>
              <a:t>, algoritmos de otimização com ajuste adaptativo do passo de aprendizagem (</a:t>
            </a:r>
            <a:r>
              <a:rPr lang="pt-BR" sz="1200" dirty="0" err="1"/>
              <a:t>RMSProp</a:t>
            </a:r>
            <a:r>
              <a:rPr lang="pt-BR" sz="1200" dirty="0"/>
              <a:t>, </a:t>
            </a:r>
            <a:r>
              <a:rPr lang="pt-BR" sz="1200" dirty="0" err="1"/>
              <a:t>AdaGrad</a:t>
            </a:r>
            <a:r>
              <a:rPr lang="pt-BR" sz="1200" dirty="0"/>
              <a:t>, Adam, etc.).</a:t>
            </a:r>
            <a:endParaRPr lang="nl-BE" sz="1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9986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sabemos se o gradiente</a:t>
            </a:r>
            <a:r>
              <a:rPr lang="pt-BR" baseline="0" dirty="0"/>
              <a:t> descendente está funcionando corretamente em relação ao aprendizado?</a:t>
            </a:r>
            <a:endParaRPr lang="pt-BR" dirty="0"/>
          </a:p>
          <a:p>
            <a:endParaRPr lang="pt-BR" dirty="0"/>
          </a:p>
          <a:p>
            <a:r>
              <a:rPr lang="pt-BR" dirty="0"/>
              <a:t>Como</a:t>
            </a:r>
            <a:r>
              <a:rPr lang="pt-BR" baseline="0" dirty="0"/>
              <a:t> você consegue debugar/depurar o algoritmo do gradiente descendente quando não é possível se plotar o gráfico de contorno e verificar o caminho seguido pelo algoritmo?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7345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4720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 valor muito pequeno pode resultar em um longo processo de treinamento que pode ficar preso.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 valor muito alto pode resultar na aprendizagem de um conjunto subótimo de pesos rápido demais ou em um processo de treinamento instável.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maneira pela qual a taxa de aprendizado muda com o tempo (iteração/época) é chamada de cronograma/programa da taxa de aprendizado ou decaimento da taxa de aprendizado.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e^(-kt),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kt),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Modificação Adaptativa: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As abordagens anteriores manipulam a taxa de aprendizado global e igualmente para todos os parâmetros. Ajustar a taxa de aprendizado é um processo caro, muito trabalho foi desenvolvido para a criação de métodos que possam ajustar adaptativamente as taxas de aprendizado, e até fazê-lo por parâmetro. Muitos desses métodos ainda podem exigir outras configurações de hiperparâmetro, mas o argumento é que eles são bem-comportados para uma faixa mais ampla de valores de hiperparâmetro do que o ajuste do passo de aprendizado.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nl-BE" b="1" u="none" dirty="0"/>
              <a:t>Referências:</a:t>
            </a:r>
          </a:p>
          <a:p>
            <a:r>
              <a:rPr lang="nl-BE" u="sng" dirty="0"/>
              <a:t>[1] https://machinelearningmastery.com/learning-rate-for-deep-learning-neural-networks/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1858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28/09/2023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28/09/2023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28/09/2023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28/09/2023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28/09/2023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28/09/2023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28/09/2023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28/09/2023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28/09/2023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28/09/2023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28/09/2023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28/09/2023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2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hyperlink" Target="https://colab.research.google.com/github/zz4fap/t319_aprendizado_de_maquina/blob/main/notebooks/regression/gd_versions/stocastic_gradient_descent_with_learning_schedule_and_with_figures.ipynb" TargetMode="External"/><Relationship Id="rId10" Type="http://schemas.openxmlformats.org/officeDocument/2006/relationships/image" Target="../media/image45.png"/><Relationship Id="rId4" Type="http://schemas.openxmlformats.org/officeDocument/2006/relationships/image" Target="../media/image403.png"/><Relationship Id="rId9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4.ipyn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0.png"/><Relationship Id="rId5" Type="http://schemas.openxmlformats.org/officeDocument/2006/relationships/image" Target="../media/image1120.png"/><Relationship Id="rId4" Type="http://schemas.openxmlformats.org/officeDocument/2006/relationships/image" Target="../media/image11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1.png"/><Relationship Id="rId4" Type="http://schemas.openxmlformats.org/officeDocument/2006/relationships/image" Target="../media/image39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4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390.png"/><Relationship Id="rId4" Type="http://schemas.openxmlformats.org/officeDocument/2006/relationships/image" Target="../media/image4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7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0.png"/><Relationship Id="rId3" Type="http://schemas.openxmlformats.org/officeDocument/2006/relationships/image" Target="../media/image1270.png"/><Relationship Id="rId7" Type="http://schemas.openxmlformats.org/officeDocument/2006/relationships/image" Target="../media/image1310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5" Type="http://schemas.openxmlformats.org/officeDocument/2006/relationships/image" Target="../media/image1290.png"/><Relationship Id="rId4" Type="http://schemas.openxmlformats.org/officeDocument/2006/relationships/image" Target="../media/image1280.png"/><Relationship Id="rId9" Type="http://schemas.openxmlformats.org/officeDocument/2006/relationships/image" Target="../media/image13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hyperlink" Target="https://colab.research.google.com/github/zz4fap/t319_aprendizado_de_maquina/blob/main/notebooks/regression/selecionando_o_passo_de_aprendizagem.ipynb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ideal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79628" cy="5032375"/>
              </a:xfrm>
            </p:spPr>
            <p:txBody>
              <a:bodyPr/>
              <a:lstStyle/>
              <a:p>
                <a:r>
                  <a:rPr lang="pt-BR" dirty="0"/>
                  <a:t>Portanto, o valor do passo de aprendizagem deve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explorado</a:t>
                </a:r>
                <a:r>
                  <a:rPr lang="pt-BR" dirty="0"/>
                  <a:t> para se encontrar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valor ideal </a:t>
                </a:r>
                <a:r>
                  <a:rPr lang="pt-BR" dirty="0"/>
                  <a:t>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acelere a convergência </a:t>
                </a:r>
                <a:r>
                  <a:rPr lang="pt-BR" dirty="0"/>
                  <a:t>de forma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estável</a:t>
                </a:r>
                <a:r>
                  <a:rPr lang="pt-BR" dirty="0"/>
                  <a:t>, ou seja, sem oscilações.</a:t>
                </a:r>
              </a:p>
              <a:p>
                <a:r>
                  <a:rPr lang="pt-BR" dirty="0"/>
                  <a:t>O exemplo abaixo,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pt-BR" dirty="0"/>
                  <a:t>, o algoritmo converge de forma estável para o </a:t>
                </a:r>
                <a:r>
                  <a:rPr lang="pt-BR" b="1" i="1" dirty="0"/>
                  <a:t>mínimo global </a:t>
                </a:r>
                <a:r>
                  <a:rPr lang="pt-BR" dirty="0"/>
                  <a:t>em apenas 3 épocas.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79628" cy="5032375"/>
              </a:xfrm>
              <a:blipFill>
                <a:blip r:embed="rId3"/>
                <a:stretch>
                  <a:fillRect l="-982" t="-1937" r="-16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7">
            <a:extLst>
              <a:ext uri="{FF2B5EF4-FFF2-40B4-BE49-F238E27FC236}">
                <a16:creationId xmlns:a16="http://schemas.microsoft.com/office/drawing/2014/main" id="{29582EC0-E28F-B3E1-4D3A-BFB180B432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4469481"/>
            <a:ext cx="2874467" cy="2187131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070A2BD3-D0B6-B61F-E496-0B0E7C544D6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" r="9667" b="2678"/>
          <a:stretch/>
        </p:blipFill>
        <p:spPr>
          <a:xfrm>
            <a:off x="5371384" y="4473509"/>
            <a:ext cx="2532017" cy="2183104"/>
          </a:xfrm>
          <a:prstGeom prst="rect">
            <a:avLst/>
          </a:prstGeom>
        </p:spPr>
      </p:pic>
      <p:cxnSp>
        <p:nvCxnSpPr>
          <p:cNvPr id="9" name="Straight Arrow Connector 23">
            <a:extLst>
              <a:ext uri="{FF2B5EF4-FFF2-40B4-BE49-F238E27FC236}">
                <a16:creationId xmlns:a16="http://schemas.microsoft.com/office/drawing/2014/main" id="{FCFA597F-5193-525D-A4F3-5192D411BA6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371383" y="6492876"/>
            <a:ext cx="231207" cy="72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24">
                <a:extLst>
                  <a:ext uri="{FF2B5EF4-FFF2-40B4-BE49-F238E27FC236}">
                    <a16:creationId xmlns:a16="http://schemas.microsoft.com/office/drawing/2014/main" id="{E5B364EB-3E10-6499-FB8E-A0CF2D069362}"/>
                  </a:ext>
                </a:extLst>
              </p:cNvPr>
              <p:cNvSpPr txBox="1"/>
              <p:nvPr/>
            </p:nvSpPr>
            <p:spPr>
              <a:xfrm>
                <a:off x="4701068" y="6273225"/>
                <a:ext cx="6703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/>
                  <a:t> inicial</a:t>
                </a:r>
              </a:p>
            </p:txBody>
          </p:sp>
        </mc:Choice>
        <mc:Fallback xmlns="">
          <p:sp>
            <p:nvSpPr>
              <p:cNvPr id="10" name="TextBox 24">
                <a:extLst>
                  <a:ext uri="{FF2B5EF4-FFF2-40B4-BE49-F238E27FC236}">
                    <a16:creationId xmlns:a16="http://schemas.microsoft.com/office/drawing/2014/main" id="{E5B364EB-3E10-6499-FB8E-A0CF2D069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068" y="6273225"/>
                <a:ext cx="670315" cy="584775"/>
              </a:xfrm>
              <a:prstGeom prst="rect">
                <a:avLst/>
              </a:prstGeom>
              <a:blipFill>
                <a:blip r:embed="rId6"/>
                <a:stretch>
                  <a:fillRect l="-4545" r="-4545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D97E89BE-830C-9FF1-89B2-40ABC6CE0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56"/>
          <a:stretch/>
        </p:blipFill>
        <p:spPr bwMode="auto">
          <a:xfrm>
            <a:off x="9679905" y="4469480"/>
            <a:ext cx="2022177" cy="21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62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5A032-6954-55F0-305E-6B33F6A7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12B770-C618-DF43-C765-CC948AA9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821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21"/>
            <a:ext cx="10515600" cy="1325563"/>
          </a:xfrm>
        </p:spPr>
        <p:txBody>
          <a:bodyPr/>
          <a:lstStyle/>
          <a:p>
            <a:r>
              <a:rPr lang="pt-BR" dirty="0"/>
              <a:t>Como depurar o algoritmo do GD?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9242"/>
                <a:ext cx="11180815" cy="3525168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Uma maneira de se </a:t>
                </a:r>
                <a:r>
                  <a:rPr lang="pt-BR" b="1" i="1" dirty="0"/>
                  <a:t>depurar</a:t>
                </a:r>
                <a:r>
                  <a:rPr lang="pt-BR" dirty="0"/>
                  <a:t> o algoritmo do </a:t>
                </a:r>
                <a:r>
                  <a:rPr lang="pt-BR" b="1" i="1" dirty="0"/>
                  <a:t>gradiente descendente</a:t>
                </a:r>
                <a:r>
                  <a:rPr lang="pt-BR" i="1" dirty="0"/>
                  <a:t>, </a:t>
                </a:r>
                <a:r>
                  <a:rPr lang="pt-BR" dirty="0"/>
                  <a:t>principalmente quando não é possível se plotar o gráfico da superfície de contorno, é plotar o gráfico do erro (EQM) em função do número de iterações.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Figura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pt-BR" dirty="0"/>
                  <a:t> Passo ideal: convegência rápida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b="1" i="1" dirty="0"/>
                  <a:t>Erro diminui rapidamente nas primeiras épocas </a:t>
                </a:r>
                <a:r>
                  <a:rPr lang="pt-BR" dirty="0"/>
                  <a:t>e depois diminui quase que a uma </a:t>
                </a:r>
                <a:r>
                  <a:rPr lang="pt-BR" b="1" i="1" dirty="0"/>
                  <a:t>taxa constante</a:t>
                </a:r>
                <a:r>
                  <a:rPr lang="pt-BR" dirty="0"/>
                  <a:t>, pois os pesos não são mais praticamente atualizados (mínimo da função foi atingido).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Convergência pode ser declarada, por exemplo, quando o erro entre duas iterações subsequentes for menor do que um limiar pré-definido (e.g., 1e-3).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Figura B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pt-BR" dirty="0"/>
                  <a:t>Passo pequeno demais: convergência lenta.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Figuras C e D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pt-BR" dirty="0"/>
                  <a:t>Passo grande demais: divergência (C) e oscilação (D).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9242"/>
                <a:ext cx="11180815" cy="3525168"/>
              </a:xfrm>
              <a:blipFill rotWithShape="0">
                <a:blip r:embed="rId3"/>
                <a:stretch>
                  <a:fillRect l="-872" t="-2595" b="-8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t="1520" r="3315" b="6468"/>
          <a:stretch/>
        </p:blipFill>
        <p:spPr>
          <a:xfrm>
            <a:off x="304800" y="4857883"/>
            <a:ext cx="2811351" cy="1727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" r="3314" b="5807"/>
          <a:stretch/>
        </p:blipFill>
        <p:spPr>
          <a:xfrm>
            <a:off x="3257841" y="4866730"/>
            <a:ext cx="2811309" cy="1727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" r="2890" b="6468"/>
          <a:stretch/>
        </p:blipFill>
        <p:spPr>
          <a:xfrm>
            <a:off x="6188627" y="4855271"/>
            <a:ext cx="2854230" cy="17276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550" y="6472468"/>
            <a:ext cx="295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16150" y="6488696"/>
            <a:ext cx="295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69148" y="6479041"/>
            <a:ext cx="297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C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1" b="5546"/>
          <a:stretch/>
        </p:blipFill>
        <p:spPr>
          <a:xfrm>
            <a:off x="9162531" y="4801212"/>
            <a:ext cx="2858937" cy="17931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45308" y="6469386"/>
            <a:ext cx="297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80456" y="5170232"/>
            <a:ext cx="124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Comportamento esperado</a:t>
            </a:r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1016000" y="5401065"/>
            <a:ext cx="464456" cy="433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046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depurar o algoritmo do GD?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t="1520" r="3315" b="6468"/>
          <a:stretch/>
        </p:blipFill>
        <p:spPr>
          <a:xfrm>
            <a:off x="357650" y="2178841"/>
            <a:ext cx="2929033" cy="18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" r="3314" b="5807"/>
          <a:stretch/>
        </p:blipFill>
        <p:spPr>
          <a:xfrm>
            <a:off x="3310693" y="2187688"/>
            <a:ext cx="2928989" cy="18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" r="2890" b="6468"/>
          <a:stretch/>
        </p:blipFill>
        <p:spPr>
          <a:xfrm>
            <a:off x="6239682" y="2176229"/>
            <a:ext cx="2973707" cy="18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1" b="5546"/>
          <a:stretch/>
        </p:blipFill>
        <p:spPr>
          <a:xfrm>
            <a:off x="9213389" y="2119427"/>
            <a:ext cx="2978611" cy="186826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76" r="2118" b="6675"/>
          <a:stretch/>
        </p:blipFill>
        <p:spPr>
          <a:xfrm>
            <a:off x="353761" y="4692316"/>
            <a:ext cx="2932922" cy="174457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447" b="7099"/>
          <a:stretch/>
        </p:blipFill>
        <p:spPr>
          <a:xfrm>
            <a:off x="3316957" y="4740445"/>
            <a:ext cx="2922725" cy="170848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118" b="2470"/>
          <a:stretch/>
        </p:blipFill>
        <p:spPr>
          <a:xfrm>
            <a:off x="6204288" y="4720273"/>
            <a:ext cx="3009101" cy="193454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48707" r="2776" b="2150"/>
          <a:stretch/>
        </p:blipFill>
        <p:spPr>
          <a:xfrm>
            <a:off x="9213389" y="4826016"/>
            <a:ext cx="2829823" cy="1828797"/>
          </a:xfrm>
          <a:prstGeom prst="rect">
            <a:avLst/>
          </a:prstGeom>
        </p:spPr>
      </p:pic>
      <p:sp>
        <p:nvSpPr>
          <p:cNvPr id="50" name="Right Arrow 49"/>
          <p:cNvSpPr/>
          <p:nvPr/>
        </p:nvSpPr>
        <p:spPr>
          <a:xfrm rot="5400000">
            <a:off x="4575461" y="4274136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ight Arrow 50"/>
          <p:cNvSpPr/>
          <p:nvPr/>
        </p:nvSpPr>
        <p:spPr>
          <a:xfrm rot="5400000">
            <a:off x="1716951" y="4277426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ight Arrow 51"/>
          <p:cNvSpPr/>
          <p:nvPr/>
        </p:nvSpPr>
        <p:spPr>
          <a:xfrm rot="5400000">
            <a:off x="7493066" y="4274137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ight Arrow 52"/>
          <p:cNvSpPr/>
          <p:nvPr/>
        </p:nvSpPr>
        <p:spPr>
          <a:xfrm rot="5400000">
            <a:off x="10410670" y="4274136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487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1AA5C-2DDF-9C9C-CE89-50D9B6F2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A38DD3-AAC8-CEBB-5966-BFE9490F4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Vocês se lembram que o gradiente descendente estocástico e </a:t>
            </a:r>
            <a:r>
              <a:rPr lang="pt-BR" dirty="0" err="1"/>
              <a:t>minmi-batch</a:t>
            </a:r>
            <a:r>
              <a:rPr lang="pt-BR" dirty="0"/>
              <a:t> (com MB </a:t>
            </a:r>
            <a:r>
              <a:rPr lang="pt-BR" dirty="0" err="1"/>
              <a:t>pequeni</a:t>
            </a:r>
            <a:r>
              <a:rPr lang="pt-BR" dirty="0"/>
              <a:t>) tem um caminho irregular para o ponto de mínimo e quando as amostras estão corrompidas com ruido eles não convergem para o ponto de mínimo?</a:t>
            </a:r>
          </a:p>
          <a:p>
            <a:r>
              <a:rPr lang="pt-BR" dirty="0"/>
              <a:t>Eles ficam oscilando ao redor dele.</a:t>
            </a:r>
          </a:p>
          <a:p>
            <a:r>
              <a:rPr lang="pt-BR" dirty="0"/>
              <a:t>Eu comentei que existem algumas formas de minimizar esses problemas, deixando essas versões do GD mais </a:t>
            </a:r>
            <a:r>
              <a:rPr lang="pt-BR" dirty="0" err="1"/>
              <a:t>comprtadas</a:t>
            </a:r>
            <a:r>
              <a:rPr lang="pt-BR"/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099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pt-BR" dirty="0"/>
              <a:t>Como configurar o passo de aprendizagem?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8128"/>
                <a:ext cx="11211047" cy="502987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dirty="0"/>
                  <a:t>Além do </a:t>
                </a:r>
                <a:r>
                  <a:rPr lang="pt-BR" b="1" i="1" dirty="0"/>
                  <a:t>ajuste manual</a:t>
                </a:r>
                <a:r>
                  <a:rPr lang="pt-BR" dirty="0"/>
                  <a:t> (escolha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por tentativa e erro), podemos também usar as seguintes abordagens para configurar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:</a:t>
                </a:r>
              </a:p>
              <a:p>
                <a:r>
                  <a:rPr lang="pt-BR" b="1" dirty="0"/>
                  <a:t>Redução programada</a:t>
                </a:r>
                <a:r>
                  <a:rPr lang="pt-BR" dirty="0"/>
                  <a:t>: redução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ao longo do processo de treinamento, ou seja, ao longo das iterações, de forma a garantir a convergência. </a:t>
                </a:r>
              </a:p>
              <a:p>
                <a:r>
                  <a:rPr lang="pt-BR" b="1" dirty="0"/>
                  <a:t>Termo momentum</a:t>
                </a:r>
                <a:r>
                  <a:rPr lang="pt-BR" dirty="0"/>
                  <a:t>: adiciona a </a:t>
                </a:r>
                <a:r>
                  <a:rPr lang="pt-BR" b="1" i="1" dirty="0"/>
                  <a:t>média do histórico de atualizações </a:t>
                </a:r>
                <a:r>
                  <a:rPr lang="pt-BR" dirty="0"/>
                  <a:t>à equação de atualização dos pesos, tornando as atualizações menos ruidosas, e, consequentemente, acelerando a convergência do algoritmo.</a:t>
                </a:r>
              </a:p>
              <a:p>
                <a:r>
                  <a:rPr lang="pt-BR" dirty="0"/>
                  <a:t>As duas últimas abordagens são usadas com GDE e </a:t>
                </a:r>
                <a:r>
                  <a:rPr lang="pt-BR" dirty="0" err="1"/>
                  <a:t>mini-batch</a:t>
                </a:r>
                <a:r>
                  <a:rPr lang="pt-BR" dirty="0"/>
                  <a:t> para garantir a convergência.</a:t>
                </a:r>
              </a:p>
              <a:p>
                <a:r>
                  <a:rPr lang="pt-BR" b="1" dirty="0"/>
                  <a:t>Variação adaptativa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adaptativamente ajustado de acordo com a inclinação da superfície, além disso, usa passos diferentes para cada peso do modelo, os atualizando de forma independente de acordo com a inclinação na direção destes pesos.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Vantagem</a:t>
                </a:r>
                <a:r>
                  <a:rPr lang="pt-BR" dirty="0"/>
                  <a:t>: na maioria dos casos, não é necessário se ajustar manualmente nenhum </a:t>
                </a:r>
                <a:r>
                  <a:rPr lang="pt-BR" b="1" i="1" dirty="0"/>
                  <a:t>hiperparâmetro</a:t>
                </a:r>
                <a:r>
                  <a:rPr lang="pt-BR" dirty="0"/>
                  <a:t> como no caso dos esquemas de redução programada.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8128"/>
                <a:ext cx="11211047" cy="5029872"/>
              </a:xfrm>
              <a:blipFill rotWithShape="0">
                <a:blip r:embed="rId3"/>
                <a:stretch>
                  <a:fillRect l="-924" t="-3030" r="-10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563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1137900" cy="1118770"/>
          </a:xfrm>
        </p:spPr>
        <p:txBody>
          <a:bodyPr>
            <a:normAutofit/>
          </a:bodyPr>
          <a:lstStyle/>
          <a:p>
            <a:r>
              <a:rPr lang="pt-BR" dirty="0"/>
              <a:t>Redução Programada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0456"/>
                <a:ext cx="11137900" cy="52375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Os três tipos mais comuns para a </a:t>
                </a:r>
                <a:r>
                  <a:rPr lang="pt-BR" b="1" i="1" dirty="0"/>
                  <a:t>redução programada</a:t>
                </a:r>
                <a:r>
                  <a:rPr lang="pt-BR" dirty="0"/>
                  <a:t>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gradual</a:t>
                </a:r>
                <a:r>
                  <a:rPr lang="pt-BR" dirty="0"/>
                  <a:t>: também conhecido como </a:t>
                </a:r>
                <a:r>
                  <a:rPr lang="pt-BR" b="1" i="1" dirty="0"/>
                  <a:t>decaimento por etapas </a:t>
                </a:r>
                <a:r>
                  <a:rPr lang="pt-BR" dirty="0"/>
                  <a:t>ou </a:t>
                </a:r>
                <a:r>
                  <a:rPr lang="pt-BR" b="1" i="1" dirty="0"/>
                  <a:t>por degraus</a:t>
                </a:r>
                <a:r>
                  <a:rPr lang="pt-BR" dirty="0"/>
                  <a:t>. Reduz a taxa de aprendizagem inicial,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de um fator,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, a cada número pré-definido de iterações,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. Um valor típico para reduzir a taxa de aprendizado é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a cada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 de iterações.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exponencial</a:t>
                </a:r>
                <a:r>
                  <a:rPr lang="pt-BR" dirty="0"/>
                  <a:t>: é expresso pela equação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são hiperparâmetros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/>
                  <a:t> é o número da iteração corrente.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temporal</a:t>
                </a:r>
                <a:r>
                  <a:rPr lang="pt-BR" dirty="0"/>
                  <a:t>: é expresso pela equação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𝑘𝑡</m:t>
                            </m:r>
                          </m:e>
                        </m:d>
                      </m:den>
                    </m:f>
                  </m:oMath>
                </a14:m>
                <a:r>
                  <a:rPr lang="pt-BR" dirty="0"/>
                  <a:t>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são hiperparâmetros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/>
                  <a:t> é o número da iteração corrente.</a:t>
                </a:r>
              </a:p>
              <a:p>
                <a:r>
                  <a:rPr lang="pt-BR" dirty="0"/>
                  <a:t>Na prática, o </a:t>
                </a:r>
                <a:r>
                  <a:rPr lang="pt-BR" b="1" i="1" dirty="0"/>
                  <a:t>decaimento gradual </a:t>
                </a:r>
                <a:r>
                  <a:rPr lang="pt-BR" dirty="0"/>
                  <a:t>é o mais utilizado entre os 3, pois seus </a:t>
                </a:r>
                <a:r>
                  <a:rPr lang="pt-BR" b="1" i="1" dirty="0"/>
                  <a:t>hiperparâmetros</a:t>
                </a:r>
                <a:r>
                  <a:rPr lang="pt-BR" dirty="0"/>
                  <a:t> (a taxa de decaimento,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, e o intervalo para redução,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) são mais interpretáveis do que o hiperparâmetro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, que dita a taxa de decaimento do passo de aprendizagem.</a:t>
                </a:r>
              </a:p>
              <a:p>
                <a:r>
                  <a:rPr lang="pt-BR" dirty="0"/>
                  <a:t>Mas percebam que ainda temos que encontrar os </a:t>
                </a:r>
                <a:r>
                  <a:rPr lang="pt-BR" b="1" i="1" dirty="0" err="1"/>
                  <a:t>hiperparâmetros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0456"/>
                <a:ext cx="11137900" cy="5237544"/>
              </a:xfrm>
              <a:blipFill rotWithShape="0">
                <a:blip r:embed="rId2"/>
                <a:stretch>
                  <a:fillRect l="-985" t="-2678" r="-1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022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48127"/>
                <a:ext cx="11024616" cy="92725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Exemplo: GDE com Redução Programada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48127"/>
                <a:ext cx="11024616" cy="927254"/>
              </a:xfrm>
              <a:blipFill rotWithShape="0">
                <a:blip r:embed="rId3"/>
                <a:stretch>
                  <a:fillRect l="-2211" t="-8553" b="-190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01219" y="1244569"/>
                <a:ext cx="4190781" cy="521776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Exemplo usando GDE com </a:t>
                </a:r>
                <a:r>
                  <a:rPr lang="pt-BR" sz="1800" b="1" i="1" dirty="0"/>
                  <a:t>decaimento gradual</a:t>
                </a:r>
                <a:r>
                  <a:rPr lang="pt-BR" sz="1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O caminho com </a:t>
                </a:r>
                <a:r>
                  <a:rPr lang="pt-BR" sz="1800" b="1" i="1" dirty="0"/>
                  <a:t>decaimento gradudal </a:t>
                </a:r>
                <a:r>
                  <a:rPr lang="pt-BR" sz="1800" dirty="0"/>
                  <a:t>também não é regular para o ponto de mínimo.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Apresenta </a:t>
                </a:r>
                <a:r>
                  <a:rPr lang="pt-BR" sz="1800" b="1" i="1" dirty="0"/>
                  <a:t>algumas mudanças de direção</a:t>
                </a:r>
                <a:r>
                  <a:rPr lang="pt-BR" sz="1800" dirty="0"/>
                  <a:t> ao longo do caminho.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Porém, a </a:t>
                </a:r>
                <a:r>
                  <a:rPr lang="pt-BR" sz="1800" b="1" i="1" dirty="0"/>
                  <a:t>oscilação em torno do mínimo é bastante reduzida </a:t>
                </a:r>
                <a:r>
                  <a:rPr lang="pt-BR" sz="1800" dirty="0"/>
                  <a:t>devido à </a:t>
                </a:r>
                <a:r>
                  <a:rPr lang="pt-BR" sz="1800" b="1" i="1" dirty="0"/>
                  <a:t>diminuição gradual </a:t>
                </a:r>
                <a:r>
                  <a:rPr lang="pt-BR" sz="1800" dirty="0"/>
                  <a:t>de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Conseguimos visualizar melhor o efeito da redução de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800" dirty="0"/>
                  <a:t> nas figuras que mostram o gradiente.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b="1" dirty="0"/>
                  <a:t>Conclusão</a:t>
                </a:r>
                <a:r>
                  <a:rPr lang="pt-BR" sz="1800" dirty="0"/>
                  <a:t>: um passo de aprendizagem que diminui ao longo das iterações permite que o algoritmo se estabilize próximo ao ponto de mínimo global.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1219" y="1244569"/>
                <a:ext cx="4190781" cy="5217763"/>
              </a:xfrm>
              <a:blipFill rotWithShape="0">
                <a:blip r:embed="rId4"/>
                <a:stretch>
                  <a:fillRect l="-1019" t="-584" r="-14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493804" y="6494815"/>
            <a:ext cx="751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>
                <a:solidFill>
                  <a:srgbClr val="00B0F0"/>
                </a:solidFill>
                <a:hlinkClick r:id="rId5"/>
              </a:rPr>
              <a:t>Exemplo: stocastic_gradient_descent_with_learning_schedule_and_with_figures.ipynb</a:t>
            </a:r>
            <a:endParaRPr lang="pt-BR" sz="1600" u="sng" dirty="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05107" y="1378281"/>
            <a:ext cx="2426907" cy="24192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46959" y="1375067"/>
            <a:ext cx="2501738" cy="2414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55672" y="1357114"/>
            <a:ext cx="2447809" cy="244041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516413" y="2452657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>
            <a:off x="5261629" y="2452657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83876" y="1008609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GDE sem redução programada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2104" y="1049318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GDE com redução programada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29092" y="1010377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Redução programada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495069" y="3881776"/>
            <a:ext cx="2436946" cy="24539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55671" y="3898235"/>
            <a:ext cx="2447810" cy="242101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631686" y="4632487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8.0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2403932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45254" cy="5032376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III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#4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149093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Recapitulando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7282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No tópico anterior, discutimos o vetor gradiente.</a:t>
                </a:r>
              </a:p>
              <a:p>
                <a:r>
                  <a:rPr lang="pt-BR" dirty="0"/>
                  <a:t>Aprendemos dois algoritmos que usam o vetor gradiente para a resolução de problemas de otimização.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ascendente </a:t>
                </a:r>
                <a:r>
                  <a:rPr lang="pt-BR" dirty="0"/>
                  <a:t>para problemas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maximização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descendente</a:t>
                </a:r>
                <a:r>
                  <a:rPr lang="pt-BR" dirty="0"/>
                  <a:t> para problemas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minimização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Falamos sobre as três versões do gradiente descendente e as comparamos: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Batelada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Estocástico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Mini-batch</a:t>
                </a:r>
              </a:p>
              <a:p>
                <a:r>
                  <a:rPr lang="pt-BR" dirty="0"/>
                  <a:t>Neste tópico, discutiremos o quão importante é o ajuste do passo de aprendizagem,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7282" cy="5032376"/>
              </a:xfrm>
              <a:blipFill>
                <a:blip r:embed="rId2"/>
                <a:stretch>
                  <a:fillRect l="-935" t="-2663" r="-17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771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enhuma descrição de foto disponíve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6" y="201872"/>
            <a:ext cx="2856519" cy="285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ric Jang: Machine Learning 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07" y="100064"/>
            <a:ext cx="3676745" cy="31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chine learning meme | Programmer humor, Silly memes, Original mem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501" y="402472"/>
            <a:ext cx="2780309" cy="31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om Hello world to directly Machine Learning? : ProgrammerHum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77" y="3274522"/>
            <a:ext cx="2560736" cy="338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25+ Best Machine Learning Memes | Know Memes, Imgur Memes, Artificial  Intelligence Mem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670" y="3792114"/>
            <a:ext cx="3377487" cy="271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he Role of Mathematics in Machine Learning | by Balaka Biswas | Level Up  Cod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152" y="3538660"/>
            <a:ext cx="3329401" cy="322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569" y="2494549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1748780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923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226234" y="657185"/>
            <a:ext cx="3578724" cy="4587393"/>
            <a:chOff x="1226234" y="657185"/>
            <a:chExt cx="3578724" cy="4587393"/>
          </a:xfrm>
        </p:grpSpPr>
        <p:grpSp>
          <p:nvGrpSpPr>
            <p:cNvPr id="25" name="Group 24"/>
            <p:cNvGrpSpPr/>
            <p:nvPr/>
          </p:nvGrpSpPr>
          <p:grpSpPr>
            <a:xfrm rot="10800000">
              <a:off x="1569134" y="657185"/>
              <a:ext cx="2806700" cy="4067687"/>
              <a:chOff x="5943600" y="2032000"/>
              <a:chExt cx="2806700" cy="4067687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30" name="Flowchart: Connector 29"/>
            <p:cNvSpPr/>
            <p:nvPr/>
          </p:nvSpPr>
          <p:spPr>
            <a:xfrm>
              <a:off x="2915334" y="4682376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1232584" y="293725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226234" y="4738488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rot="5400000">
              <a:off x="1234573" y="4193493"/>
              <a:ext cx="108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99362" y="4721358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2279398" y="4435292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4090837" y="370600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1736473" y="354822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3" name="Curved Connector 52"/>
            <p:cNvCxnSpPr>
              <a:stCxn id="46" idx="7"/>
              <a:endCxn id="37" idx="7"/>
            </p:cNvCxnSpPr>
            <p:nvPr/>
          </p:nvCxnSpPr>
          <p:spPr>
            <a:xfrm rot="16200000" flipH="1">
              <a:off x="1637571" y="3735162"/>
              <a:ext cx="887069" cy="542925"/>
            </a:xfrm>
            <a:prstGeom prst="curvedConnector3">
              <a:avLst>
                <a:gd name="adj1" fmla="val -274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37" idx="0"/>
            </p:cNvCxnSpPr>
            <p:nvPr/>
          </p:nvCxnSpPr>
          <p:spPr>
            <a:xfrm rot="5400000" flipH="1" flipV="1">
              <a:off x="2876235" y="3220688"/>
              <a:ext cx="660631" cy="176857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Connector 54"/>
            <p:cNvSpPr/>
            <p:nvPr/>
          </p:nvSpPr>
          <p:spPr>
            <a:xfrm>
              <a:off x="3498051" y="449719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6" name="Curved Connector 55"/>
            <p:cNvCxnSpPr>
              <a:stCxn id="45" idx="2"/>
            </p:cNvCxnSpPr>
            <p:nvPr/>
          </p:nvCxnSpPr>
          <p:spPr>
            <a:xfrm rot="10800000" flipV="1">
              <a:off x="3540913" y="3756767"/>
              <a:ext cx="549924" cy="72680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Connector 59"/>
            <p:cNvSpPr/>
            <p:nvPr/>
          </p:nvSpPr>
          <p:spPr>
            <a:xfrm>
              <a:off x="1849761" y="382072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61" name="Curved Connector 60"/>
            <p:cNvCxnSpPr>
              <a:stCxn id="55" idx="0"/>
            </p:cNvCxnSpPr>
            <p:nvPr/>
          </p:nvCxnSpPr>
          <p:spPr>
            <a:xfrm rot="16200000" flipV="1">
              <a:off x="2433788" y="3390064"/>
              <a:ext cx="625712" cy="15885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5372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1368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5" name="Straight Arrow Connector 4"/>
            <p:cNvCxnSpPr/>
            <p:nvPr/>
          </p:nvCxnSpPr>
          <p:spPr>
            <a:xfrm>
              <a:off x="6804722" y="3162300"/>
              <a:ext cx="358078" cy="97155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693861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antes do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644147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2" idx="0"/>
            </p:cNvCxnSpPr>
            <p:nvPr/>
          </p:nvCxnSpPr>
          <p:spPr>
            <a:xfrm flipV="1">
              <a:off x="69862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negativo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</a:t>
                  </a:r>
                  <a:r>
                    <a:rPr lang="nl-BE" sz="1400" dirty="0" err="1"/>
                    <a:t>aumenta</a:t>
                  </a:r>
                  <a:r>
                    <a:rPr lang="nl-BE" sz="1400" dirty="0"/>
                    <a:t>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6704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após</a:t>
                  </a:r>
                  <a:r>
                    <a:rPr lang="en-US" sz="1400" b="1" dirty="0"/>
                    <a:t> 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882272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82054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positivo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diminiu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/>
            <p:cNvCxnSpPr/>
            <p:nvPr/>
          </p:nvCxnSpPr>
          <p:spPr>
            <a:xfrm flipH="1">
              <a:off x="9179906" y="3209455"/>
              <a:ext cx="396591" cy="907881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931986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30214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97840" y="1894739"/>
            <a:ext cx="3469041" cy="2223658"/>
            <a:chOff x="6426200" y="2839619"/>
            <a:chExt cx="3469041" cy="222365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867643" y="4416946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75413" y="3276600"/>
              <a:ext cx="2209800" cy="1387355"/>
            </a:xfrm>
            <a:custGeom>
              <a:avLst/>
              <a:gdLst>
                <a:gd name="connsiteX0" fmla="*/ 0 w 1699260"/>
                <a:gd name="connsiteY0" fmla="*/ 0 h 1575619"/>
                <a:gd name="connsiteX1" fmla="*/ 365760 w 1699260"/>
                <a:gd name="connsiteY1" fmla="*/ 1348740 h 1575619"/>
                <a:gd name="connsiteX2" fmla="*/ 1699260 w 1699260"/>
                <a:gd name="connsiteY2" fmla="*/ 1562100 h 157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9260" h="1575619">
                  <a:moveTo>
                    <a:pt x="0" y="0"/>
                  </a:moveTo>
                  <a:cubicBezTo>
                    <a:pt x="41275" y="544195"/>
                    <a:pt x="82550" y="1088390"/>
                    <a:pt x="365760" y="1348740"/>
                  </a:cubicBezTo>
                  <a:cubicBezTo>
                    <a:pt x="648970" y="1609090"/>
                    <a:pt x="1174115" y="1585595"/>
                    <a:pt x="169926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24020" y="1913568"/>
            <a:ext cx="3469041" cy="2223658"/>
            <a:chOff x="4224020" y="1913568"/>
            <a:chExt cx="3469041" cy="2223658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230370" y="199882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24020" y="3800058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6665463" y="3490895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419600" y="2415540"/>
              <a:ext cx="2209800" cy="1104900"/>
            </a:xfrm>
            <a:custGeom>
              <a:avLst/>
              <a:gdLst>
                <a:gd name="connsiteX0" fmla="*/ 0 w 2209800"/>
                <a:gd name="connsiteY0" fmla="*/ 0 h 1104900"/>
                <a:gd name="connsiteX1" fmla="*/ 800100 w 2209800"/>
                <a:gd name="connsiteY1" fmla="*/ 838200 h 1104900"/>
                <a:gd name="connsiteX2" fmla="*/ 2209800 w 2209800"/>
                <a:gd name="connsiteY2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1104900">
                  <a:moveTo>
                    <a:pt x="0" y="0"/>
                  </a:moveTo>
                  <a:cubicBezTo>
                    <a:pt x="215900" y="327025"/>
                    <a:pt x="431800" y="654050"/>
                    <a:pt x="800100" y="838200"/>
                  </a:cubicBezTo>
                  <a:cubicBezTo>
                    <a:pt x="1168400" y="1022350"/>
                    <a:pt x="1902460" y="1054100"/>
                    <a:pt x="2209800" y="1104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393632" y="1979992"/>
            <a:ext cx="3469041" cy="2223658"/>
            <a:chOff x="8393632" y="1979992"/>
            <a:chExt cx="3469041" cy="2223658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8399982" y="2065245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8393632" y="3866482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10835075" y="3557319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11540" y="2247900"/>
              <a:ext cx="1676400" cy="929640"/>
            </a:xfrm>
            <a:custGeom>
              <a:avLst/>
              <a:gdLst>
                <a:gd name="connsiteX0" fmla="*/ 0 w 1676400"/>
                <a:gd name="connsiteY0" fmla="*/ 929640 h 929640"/>
                <a:gd name="connsiteX1" fmla="*/ 1379220 w 1676400"/>
                <a:gd name="connsiteY1" fmla="*/ 746760 h 929640"/>
                <a:gd name="connsiteX2" fmla="*/ 1676400 w 1676400"/>
                <a:gd name="connsiteY2" fmla="*/ 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929640">
                  <a:moveTo>
                    <a:pt x="0" y="929640"/>
                  </a:moveTo>
                  <a:cubicBezTo>
                    <a:pt x="549910" y="915670"/>
                    <a:pt x="1099820" y="901700"/>
                    <a:pt x="1379220" y="746760"/>
                  </a:cubicBezTo>
                  <a:cubicBezTo>
                    <a:pt x="1658620" y="591820"/>
                    <a:pt x="1667510" y="295910"/>
                    <a:pt x="16764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0370" y="4542555"/>
            <a:ext cx="3469041" cy="2223658"/>
            <a:chOff x="4230370" y="4542555"/>
            <a:chExt cx="3469041" cy="222365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236720" y="4627808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30370" y="6429045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6671813" y="6119882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296262" y="5421973"/>
              <a:ext cx="2422570" cy="464820"/>
              <a:chOff x="4856408" y="5438056"/>
              <a:chExt cx="2422570" cy="46482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256786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5658106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59424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6467601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877660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>
                <a:off x="4856408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6612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6818898" y="2134388"/>
            <a:ext cx="3549478" cy="3157828"/>
            <a:chOff x="6818898" y="2134388"/>
            <a:chExt cx="3549478" cy="3157828"/>
          </a:xfrm>
        </p:grpSpPr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9" name="Straight Connector 118"/>
            <p:cNvCxnSpPr/>
            <p:nvPr/>
          </p:nvCxnSpPr>
          <p:spPr>
            <a:xfrm flipH="1">
              <a:off x="7936368" y="4340403"/>
              <a:ext cx="136931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8074119" y="4165165"/>
              <a:ext cx="153100" cy="1752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8216880" y="4030041"/>
              <a:ext cx="86539" cy="1506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8304826" y="3915692"/>
              <a:ext cx="65154" cy="11250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8368145" y="3829031"/>
              <a:ext cx="65154" cy="921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H="1">
              <a:off x="7750018" y="4513680"/>
              <a:ext cx="193832" cy="1828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Multiply 131"/>
            <p:cNvSpPr>
              <a:spLocks noChangeAspect="1"/>
            </p:cNvSpPr>
            <p:nvPr/>
          </p:nvSpPr>
          <p:spPr>
            <a:xfrm>
              <a:off x="7907441" y="44699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91128" y="435855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>
              <a:spLocks noChangeAspect="1"/>
            </p:cNvSpPr>
            <p:nvPr/>
          </p:nvSpPr>
          <p:spPr>
            <a:xfrm>
              <a:off x="8073299" y="425760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>
              <a:spLocks noChangeAspect="1"/>
            </p:cNvSpPr>
            <p:nvPr/>
          </p:nvSpPr>
          <p:spPr>
            <a:xfrm>
              <a:off x="8300077" y="39203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75312" y="413656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Multiply 154"/>
            <p:cNvSpPr>
              <a:spLocks noChangeAspect="1"/>
            </p:cNvSpPr>
            <p:nvPr/>
          </p:nvSpPr>
          <p:spPr>
            <a:xfrm>
              <a:off x="8241507" y="401144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817120" y="895312"/>
            <a:ext cx="3539783" cy="4892060"/>
            <a:chOff x="2817120" y="895312"/>
            <a:chExt cx="3539783" cy="4892060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3657598" y="1683325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4017598" y="2042031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4377598" y="2402031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4197598" y="2222031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3837598" y="1862031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3477598" y="1502031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>
              <a:off x="4253250" y="5216278"/>
              <a:ext cx="386493" cy="1537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Multiply 135"/>
            <p:cNvSpPr>
              <a:spLocks/>
            </p:cNvSpPr>
            <p:nvPr/>
          </p:nvSpPr>
          <p:spPr>
            <a:xfrm>
              <a:off x="4216841" y="533844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>
              <a:spLocks/>
            </p:cNvSpPr>
            <p:nvPr/>
          </p:nvSpPr>
          <p:spPr>
            <a:xfrm>
              <a:off x="4598658" y="517060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4468132" y="3344554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 flipV="1">
              <a:off x="4516368" y="3611183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4522774" y="366130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4540454" y="3778347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 flipH="1" flipV="1">
              <a:off x="4551995" y="384103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4557568" y="3898479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Multiply 137"/>
            <p:cNvSpPr>
              <a:spLocks noChangeAspect="1"/>
            </p:cNvSpPr>
            <p:nvPr/>
          </p:nvSpPr>
          <p:spPr>
            <a:xfrm>
              <a:off x="4396841" y="4994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4433250" y="4936612"/>
              <a:ext cx="145222" cy="1017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433250" y="5036924"/>
              <a:ext cx="206493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Multiply 138"/>
            <p:cNvSpPr>
              <a:spLocks noChangeAspect="1"/>
            </p:cNvSpPr>
            <p:nvPr/>
          </p:nvSpPr>
          <p:spPr>
            <a:xfrm>
              <a:off x="4541256" y="489210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>
              <a:spLocks noChangeAspect="1"/>
            </p:cNvSpPr>
            <p:nvPr/>
          </p:nvSpPr>
          <p:spPr>
            <a:xfrm>
              <a:off x="4416484" y="478241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>
              <a:spLocks noChangeAspect="1"/>
            </p:cNvSpPr>
            <p:nvPr/>
          </p:nvSpPr>
          <p:spPr>
            <a:xfrm>
              <a:off x="4527814" y="466584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>
              <a:spLocks/>
            </p:cNvSpPr>
            <p:nvPr/>
          </p:nvSpPr>
          <p:spPr>
            <a:xfrm>
              <a:off x="4432482" y="449732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>
              <a:spLocks/>
            </p:cNvSpPr>
            <p:nvPr/>
          </p:nvSpPr>
          <p:spPr>
            <a:xfrm>
              <a:off x="4586752" y="4430025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Multiply 143"/>
            <p:cNvSpPr>
              <a:spLocks/>
            </p:cNvSpPr>
            <p:nvPr/>
          </p:nvSpPr>
          <p:spPr>
            <a:xfrm>
              <a:off x="4489301" y="425465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Multiply 144"/>
            <p:cNvSpPr>
              <a:spLocks/>
            </p:cNvSpPr>
            <p:nvPr/>
          </p:nvSpPr>
          <p:spPr>
            <a:xfrm>
              <a:off x="4647454" y="4169248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Multiply 145"/>
            <p:cNvSpPr>
              <a:spLocks/>
            </p:cNvSpPr>
            <p:nvPr/>
          </p:nvSpPr>
          <p:spPr>
            <a:xfrm>
              <a:off x="4515354" y="4085156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Multiply 146"/>
            <p:cNvSpPr>
              <a:spLocks noChangeAspect="1"/>
            </p:cNvSpPr>
            <p:nvPr/>
          </p:nvSpPr>
          <p:spPr>
            <a:xfrm>
              <a:off x="4601229" y="3950902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Multiply 147"/>
            <p:cNvSpPr>
              <a:spLocks noChangeAspect="1"/>
            </p:cNvSpPr>
            <p:nvPr/>
          </p:nvSpPr>
          <p:spPr>
            <a:xfrm>
              <a:off x="4598029" y="3846380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Multiply 148"/>
            <p:cNvSpPr>
              <a:spLocks noChangeAspect="1"/>
            </p:cNvSpPr>
            <p:nvPr/>
          </p:nvSpPr>
          <p:spPr>
            <a:xfrm>
              <a:off x="4517694" y="3803997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Multiply 149"/>
            <p:cNvSpPr>
              <a:spLocks noChangeAspect="1"/>
            </p:cNvSpPr>
            <p:nvPr/>
          </p:nvSpPr>
          <p:spPr>
            <a:xfrm>
              <a:off x="4496498" y="3683246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Multiply 150"/>
            <p:cNvSpPr>
              <a:spLocks noChangeAspect="1"/>
            </p:cNvSpPr>
            <p:nvPr/>
          </p:nvSpPr>
          <p:spPr>
            <a:xfrm>
              <a:off x="4486717" y="3557718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10800000" flipH="1" flipV="1">
              <a:off x="4569109" y="3960140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551996" y="4006045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V="1">
              <a:off x="4570316" y="4113719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522717" y="4217178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 flipH="1">
              <a:off x="4490591" y="4331172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 flipH="1">
              <a:off x="4466582" y="4460600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4438387" y="4578734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4460231" y="4699147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 flipV="1">
              <a:off x="4470137" y="4820883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513192" y="3490807"/>
              <a:ext cx="42247" cy="12037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 flipH="1" flipV="1">
              <a:off x="4527096" y="3725595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Multiply 151"/>
            <p:cNvSpPr>
              <a:spLocks noChangeAspect="1"/>
            </p:cNvSpPr>
            <p:nvPr/>
          </p:nvSpPr>
          <p:spPr>
            <a:xfrm>
              <a:off x="4568482" y="3722621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Multiply 152"/>
            <p:cNvSpPr>
              <a:spLocks noChangeAspect="1"/>
            </p:cNvSpPr>
            <p:nvPr/>
          </p:nvSpPr>
          <p:spPr>
            <a:xfrm>
              <a:off x="4553694" y="3612134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>
              <a:off x="3030134" y="1302987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4496439" y="4118552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0847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36633" y="2134388"/>
            <a:ext cx="3836177" cy="3649708"/>
            <a:chOff x="936633" y="2134388"/>
            <a:chExt cx="3836177" cy="3649708"/>
          </a:xfrm>
        </p:grpSpPr>
        <p:grpSp>
          <p:nvGrpSpPr>
            <p:cNvPr id="56" name="Group 55"/>
            <p:cNvGrpSpPr/>
            <p:nvPr/>
          </p:nvGrpSpPr>
          <p:grpSpPr>
            <a:xfrm>
              <a:off x="1705732" y="2134388"/>
              <a:ext cx="3067078" cy="3649708"/>
              <a:chOff x="1705732" y="2134388"/>
              <a:chExt cx="3067078" cy="3649708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800709" y="25585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80709" y="27385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160709" y="29185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340709" y="30985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520709" y="32785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700709" y="34585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Multiply 34"/>
              <p:cNvSpPr>
                <a:spLocks noChangeAspect="1"/>
              </p:cNvSpPr>
              <p:nvPr/>
            </p:nvSpPr>
            <p:spPr>
              <a:xfrm>
                <a:off x="2797024" y="3544166"/>
                <a:ext cx="158298" cy="180000"/>
              </a:xfrm>
              <a:prstGeom prst="mathMultiply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Rectangle 39"/>
              <p:cNvSpPr/>
              <p:nvPr/>
            </p:nvSpPr>
            <p:spPr>
              <a:xfrm rot="2700000">
                <a:off x="1772158" y="4675745"/>
                <a:ext cx="864000" cy="86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8929" r="-357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rot="5400000">
                <a:off x="3287827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221018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2158585" y="4458583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/>
                  <p:cNvSpPr/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3" name="Rectangl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TextBox 56"/>
            <p:cNvSpPr txBox="1"/>
            <p:nvPr/>
          </p:nvSpPr>
          <p:spPr>
            <a:xfrm>
              <a:off x="936633" y="4158937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59" name="Straight Arrow Connector 58"/>
            <p:cNvCxnSpPr>
              <a:endCxn id="50" idx="2"/>
            </p:cNvCxnSpPr>
            <p:nvPr/>
          </p:nvCxnSpPr>
          <p:spPr>
            <a:xfrm>
              <a:off x="1784106" y="4369151"/>
              <a:ext cx="374479" cy="140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921535" y="2134388"/>
            <a:ext cx="3675609" cy="3546185"/>
            <a:chOff x="5921535" y="2134388"/>
            <a:chExt cx="3675609" cy="3546185"/>
          </a:xfrm>
        </p:grpSpPr>
        <p:grpSp>
          <p:nvGrpSpPr>
            <p:cNvPr id="55" name="Group 54"/>
            <p:cNvGrpSpPr/>
            <p:nvPr/>
          </p:nvGrpSpPr>
          <p:grpSpPr>
            <a:xfrm>
              <a:off x="6542714" y="2134388"/>
              <a:ext cx="3054430" cy="3546185"/>
              <a:chOff x="6542714" y="2134388"/>
              <a:chExt cx="3054430" cy="35461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Oval 40"/>
              <p:cNvSpPr/>
              <p:nvPr/>
            </p:nvSpPr>
            <p:spPr>
              <a:xfrm>
                <a:off x="6542714" y="4601785"/>
                <a:ext cx="1008000" cy="10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626709" y="25712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806709" y="27512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986709" y="29312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166709" y="31112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346709" y="32912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526709" y="34712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Multiply 47"/>
              <p:cNvSpPr>
                <a:spLocks noChangeAspect="1"/>
              </p:cNvSpPr>
              <p:nvPr/>
            </p:nvSpPr>
            <p:spPr>
              <a:xfrm>
                <a:off x="7623024" y="3556866"/>
                <a:ext cx="158298" cy="180000"/>
              </a:xfrm>
              <a:prstGeom prst="mathMultiply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209452" y="4588707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9091" r="-54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/>
              <p:cNvCxnSpPr/>
              <p:nvPr/>
            </p:nvCxnSpPr>
            <p:spPr>
              <a:xfrm rot="5400000">
                <a:off x="8121956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703887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4" name="Rectangl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TextBox 66"/>
            <p:cNvSpPr txBox="1"/>
            <p:nvPr/>
          </p:nvSpPr>
          <p:spPr>
            <a:xfrm>
              <a:off x="5921535" y="4379643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6763186" y="4583136"/>
              <a:ext cx="446266" cy="453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77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549E3-7E5B-04E3-09ED-A7C3171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3790" y="1825624"/>
                <a:ext cx="6306533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Conforme nós vimos, no gradiente descendente, o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negativo</a:t>
                </a:r>
                <a:r>
                  <a:rPr lang="pt-BR" dirty="0"/>
                  <a:t> do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vetor gradiente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, 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direção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de decrescimento mais rápido de uma função</a:t>
                </a:r>
                <a:r>
                  <a:rPr lang="pt-BR" b="0" i="0" dirty="0">
                    <a:effectLst/>
                  </a:rPr>
                  <a:t> a partir de um ponto e sua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magnitude</a:t>
                </a:r>
                <a:r>
                  <a:rPr lang="pt-BR" b="0" i="0" dirty="0">
                    <a:effectLst/>
                  </a:rPr>
                  <a:t> indica 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taxa de variação da função</a:t>
                </a:r>
                <a:r>
                  <a:rPr lang="pt-BR" b="0" i="0" dirty="0">
                    <a:effectLst/>
                  </a:rPr>
                  <a:t> nessa direção.</a:t>
                </a:r>
                <a:endParaRPr lang="pt-BR" b="1" i="1" dirty="0">
                  <a:effectLst/>
                </a:endParaRPr>
              </a:p>
              <a:p>
                <a:r>
                  <a:rPr lang="pt-BR" dirty="0"/>
                  <a:t>Porém, ele não nos informa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distância</a:t>
                </a:r>
                <a:r>
                  <a:rPr lang="pt-BR" dirty="0"/>
                  <a:t> até o ponto de máximo.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3790" y="1825624"/>
                <a:ext cx="6306533" cy="5032375"/>
              </a:xfrm>
              <a:blipFill>
                <a:blip r:embed="rId2"/>
                <a:stretch>
                  <a:fillRect l="-1739" t="-1937" r="-14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860F9137-10B0-2765-3CAF-0E8F4196E6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46"/>
          <a:stretch/>
        </p:blipFill>
        <p:spPr>
          <a:xfrm>
            <a:off x="191677" y="2780906"/>
            <a:ext cx="5270984" cy="188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00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25535" y="2360642"/>
            <a:ext cx="3217781" cy="2544915"/>
            <a:chOff x="8677971" y="3786094"/>
            <a:chExt cx="3514029" cy="273046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971" y="4063458"/>
              <a:ext cx="3514029" cy="245309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107097" y="3786094"/>
              <a:ext cx="2606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Gradiente Descendente Estocástico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0685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703328" y="1720211"/>
            <a:ext cx="4337255" cy="3027979"/>
            <a:chOff x="703328" y="1720211"/>
            <a:chExt cx="4337255" cy="3027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8" name="Group 147"/>
            <p:cNvGrpSpPr/>
            <p:nvPr/>
          </p:nvGrpSpPr>
          <p:grpSpPr>
            <a:xfrm>
              <a:off x="703328" y="1796190"/>
              <a:ext cx="4337255" cy="2952000"/>
              <a:chOff x="703328" y="1796190"/>
              <a:chExt cx="4337255" cy="2952000"/>
            </a:xfrm>
          </p:grpSpPr>
          <p:sp>
            <p:nvSpPr>
              <p:cNvPr id="5" name="Oval 4"/>
              <p:cNvSpPr>
                <a:spLocks/>
              </p:cNvSpPr>
              <p:nvPr/>
            </p:nvSpPr>
            <p:spPr>
              <a:xfrm rot="5400000">
                <a:off x="1914555" y="1533349"/>
                <a:ext cx="1800000" cy="36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Oval 5"/>
              <p:cNvSpPr/>
              <p:nvPr/>
            </p:nvSpPr>
            <p:spPr>
              <a:xfrm rot="5400000">
                <a:off x="2275849" y="1893349"/>
                <a:ext cx="1080000" cy="28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Oval 6"/>
              <p:cNvSpPr/>
              <p:nvPr/>
            </p:nvSpPr>
            <p:spPr>
              <a:xfrm rot="5400000">
                <a:off x="2635849" y="2253349"/>
                <a:ext cx="3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Oval 7"/>
              <p:cNvSpPr/>
              <p:nvPr/>
            </p:nvSpPr>
            <p:spPr>
              <a:xfrm rot="5400000">
                <a:off x="2455849" y="2073349"/>
                <a:ext cx="720000" cy="25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Oval 8"/>
              <p:cNvSpPr/>
              <p:nvPr/>
            </p:nvSpPr>
            <p:spPr>
              <a:xfrm rot="5400000">
                <a:off x="2095849" y="1713349"/>
                <a:ext cx="1440000" cy="32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Oval 9"/>
              <p:cNvSpPr>
                <a:spLocks/>
              </p:cNvSpPr>
              <p:nvPr/>
            </p:nvSpPr>
            <p:spPr>
              <a:xfrm rot="5400000">
                <a:off x="1735849" y="1353349"/>
                <a:ext cx="2160000" cy="39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882035" y="2613351"/>
                <a:ext cx="126728" cy="107999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Multiply 13"/>
              <p:cNvSpPr>
                <a:spLocks noChangeAspect="1"/>
              </p:cNvSpPr>
              <p:nvPr/>
            </p:nvSpPr>
            <p:spPr>
              <a:xfrm rot="5400000">
                <a:off x="2765706" y="3264787"/>
                <a:ext cx="108000" cy="122807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rot="5400000">
                <a:off x="2864103" y="2606190"/>
                <a:ext cx="0" cy="428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rot="10800000">
                <a:off x="703328" y="1796190"/>
                <a:ext cx="0" cy="295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Connector 57"/>
              <p:cNvCxnSpPr/>
              <p:nvPr/>
            </p:nvCxnSpPr>
            <p:spPr>
              <a:xfrm flipH="1">
                <a:off x="1008763" y="2894795"/>
                <a:ext cx="246068" cy="79855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1252243" y="2894796"/>
                <a:ext cx="119416" cy="7002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1371659" y="3094820"/>
                <a:ext cx="223667" cy="5002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 flipV="1">
                <a:off x="1595327" y="3094820"/>
                <a:ext cx="116827" cy="39147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1712155" y="3199595"/>
                <a:ext cx="178705" cy="2867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7" idx="5"/>
              </p:cNvCxnSpPr>
              <p:nvPr/>
            </p:nvCxnSpPr>
            <p:spPr>
              <a:xfrm flipH="1" flipV="1">
                <a:off x="1890860" y="3199596"/>
                <a:ext cx="161314" cy="2610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 rot="5400000">
                <a:off x="2733403" y="2491912"/>
                <a:ext cx="194229" cy="167639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8" name="Straight Connector 77"/>
              <p:cNvCxnSpPr>
                <a:endCxn id="7" idx="5"/>
              </p:cNvCxnSpPr>
              <p:nvPr/>
            </p:nvCxnSpPr>
            <p:spPr>
              <a:xfrm flipH="1">
                <a:off x="2052174" y="3294072"/>
                <a:ext cx="178706" cy="1665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 rot="5400000">
                <a:off x="2811989" y="2702869"/>
                <a:ext cx="104228" cy="12428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2226329" y="3290561"/>
                <a:ext cx="325194" cy="10050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2551523" y="3322418"/>
                <a:ext cx="251184" cy="7509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/>
          <p:cNvGrpSpPr/>
          <p:nvPr/>
        </p:nvGrpSpPr>
        <p:grpSpPr>
          <a:xfrm>
            <a:off x="6546300" y="1715075"/>
            <a:ext cx="4305533" cy="3007924"/>
            <a:chOff x="6546300" y="1715075"/>
            <a:chExt cx="4305533" cy="3007924"/>
          </a:xfrm>
        </p:grpSpPr>
        <p:sp>
          <p:nvSpPr>
            <p:cNvPr id="99" name="Oval 98"/>
            <p:cNvSpPr>
              <a:spLocks/>
            </p:cNvSpPr>
            <p:nvPr/>
          </p:nvSpPr>
          <p:spPr>
            <a:xfrm rot="5400000">
              <a:off x="7757527" y="1508158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Oval 99"/>
            <p:cNvSpPr/>
            <p:nvPr/>
          </p:nvSpPr>
          <p:spPr>
            <a:xfrm rot="5400000">
              <a:off x="8118821" y="1868158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Oval 100"/>
            <p:cNvSpPr/>
            <p:nvPr/>
          </p:nvSpPr>
          <p:spPr>
            <a:xfrm rot="5400000">
              <a:off x="8478821" y="2228158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Oval 101"/>
            <p:cNvSpPr/>
            <p:nvPr/>
          </p:nvSpPr>
          <p:spPr>
            <a:xfrm rot="5400000">
              <a:off x="8298821" y="2048158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Oval 102"/>
            <p:cNvSpPr/>
            <p:nvPr/>
          </p:nvSpPr>
          <p:spPr>
            <a:xfrm rot="5400000">
              <a:off x="7938821" y="1688158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>
              <a:spLocks/>
            </p:cNvSpPr>
            <p:nvPr/>
          </p:nvSpPr>
          <p:spPr>
            <a:xfrm rot="5400000">
              <a:off x="7578821" y="1328158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 flipV="1">
              <a:off x="6725007" y="2588160"/>
              <a:ext cx="126728" cy="1079998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Multiply 105"/>
            <p:cNvSpPr>
              <a:spLocks noChangeAspect="1"/>
            </p:cNvSpPr>
            <p:nvPr/>
          </p:nvSpPr>
          <p:spPr>
            <a:xfrm rot="5400000">
              <a:off x="8610393" y="3244561"/>
              <a:ext cx="108000" cy="122807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rot="5400000">
              <a:off x="8707075" y="2580999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rot="10800000">
              <a:off x="6546300" y="1770999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Oval 116"/>
            <p:cNvSpPr>
              <a:spLocks noChangeAspect="1"/>
            </p:cNvSpPr>
            <p:nvPr/>
          </p:nvSpPr>
          <p:spPr>
            <a:xfrm rot="5400000">
              <a:off x="8576375" y="2466721"/>
              <a:ext cx="194229" cy="16763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>
              <a:spLocks noChangeAspect="1"/>
            </p:cNvSpPr>
            <p:nvPr/>
          </p:nvSpPr>
          <p:spPr>
            <a:xfrm rot="5400000">
              <a:off x="8654961" y="2677678"/>
              <a:ext cx="104228" cy="12428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H="1">
              <a:off x="6858633" y="3322418"/>
              <a:ext cx="262864" cy="34574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7121498" y="3322418"/>
              <a:ext cx="401988" cy="13821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17" idx="4"/>
            </p:cNvCxnSpPr>
            <p:nvPr/>
          </p:nvCxnSpPr>
          <p:spPr>
            <a:xfrm flipH="1">
              <a:off x="7525721" y="3304921"/>
              <a:ext cx="309569" cy="152442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7" idx="5"/>
              <a:endCxn id="117" idx="4"/>
            </p:cNvCxnSpPr>
            <p:nvPr/>
          </p:nvCxnSpPr>
          <p:spPr>
            <a:xfrm flipH="1" flipV="1">
              <a:off x="7835290" y="3304921"/>
              <a:ext cx="245503" cy="6867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endCxn id="117" idx="5"/>
            </p:cNvCxnSpPr>
            <p:nvPr/>
          </p:nvCxnSpPr>
          <p:spPr>
            <a:xfrm flipH="1">
              <a:off x="8080793" y="3300431"/>
              <a:ext cx="308855" cy="7316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 flipV="1">
              <a:off x="8387173" y="3301525"/>
              <a:ext cx="247978" cy="6633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2729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4688114" y="4847771"/>
            <a:ext cx="136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88114" y="3586843"/>
            <a:ext cx="1514993" cy="126093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88114" y="3568700"/>
            <a:ext cx="722993" cy="127907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11107" y="3577771"/>
            <a:ext cx="792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34114" y="479377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30"/>
          <p:cNvSpPr txBox="1"/>
          <p:nvPr/>
        </p:nvSpPr>
        <p:spPr>
          <a:xfrm>
            <a:off x="4111398" y="3824968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</a:t>
            </a:r>
          </a:p>
          <a:p>
            <a:pPr algn="ctr"/>
            <a:r>
              <a:rPr lang="pt-BR" sz="1200" dirty="0"/>
              <a:t>momentum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68895" y="484777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</a:t>
            </a:r>
          </a:p>
          <a:p>
            <a:pPr algn="ctr"/>
            <a:r>
              <a:rPr lang="pt-BR" sz="1200" dirty="0"/>
              <a:t>gradiente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62895" y="397468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 corrente</a:t>
            </a:r>
          </a:p>
        </p:txBody>
      </p:sp>
      <p:pic>
        <p:nvPicPr>
          <p:cNvPr id="34" name="Picture 2" descr="The Ravine - Jam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147" y="1029161"/>
            <a:ext cx="4280274" cy="428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22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549E3-7E5B-04E3-09ED-A7C3171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33534" y="1825624"/>
                <a:ext cx="6466789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Portanto,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andarmos na direção apontada pelo gradiente</a:t>
                </a:r>
                <a:r>
                  <a:rPr lang="pt-BR" dirty="0"/>
                  <a:t>, usamos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porcentagem</a:t>
                </a:r>
                <a:r>
                  <a:rPr lang="pt-BR" dirty="0"/>
                  <a:t> de seu valor.</a:t>
                </a:r>
              </a:p>
              <a:p>
                <a:r>
                  <a:rPr lang="pt-BR" dirty="0"/>
                  <a:t>Essa porcentagem é dada pelo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</a:t>
                </a:r>
                <a:r>
                  <a:rPr lang="pt-BR" b="0" i="0" dirty="0">
                    <a:effectLst/>
                  </a:rPr>
                  <a:t> passo de aprendizagem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controla o quão "grande" ou "pequena"</a:t>
                </a:r>
                <a:r>
                  <a:rPr lang="pt-BR" b="0" i="0" dirty="0">
                    <a:effectLst/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é a</a:t>
                </a:r>
                <a:r>
                  <a:rPr lang="pt-BR" b="0" i="0" dirty="0">
                    <a:effectLst/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atualização aplicada aos pesos </a:t>
                </a:r>
                <a:r>
                  <a:rPr lang="pt-BR" b="0" i="0" dirty="0">
                    <a:effectLst/>
                  </a:rPr>
                  <a:t>do modelo em cada iteração do processo de treinamento.</a:t>
                </a:r>
              </a:p>
              <a:p>
                <a:r>
                  <a:rPr lang="pt-BR" dirty="0"/>
                  <a:t>Ou seja, ele determina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tamanho do passo dado na direção oposta à indicada pelo vetor gradiente</a:t>
                </a:r>
                <a:r>
                  <a:rPr lang="pt-BR" dirty="0"/>
                  <a:t>.</a:t>
                </a:r>
                <a:endParaRPr lang="pt-BR" b="0" i="0" dirty="0">
                  <a:effectLst/>
                </a:endParaRPr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3534" y="1825624"/>
                <a:ext cx="6466789" cy="5032375"/>
              </a:xfrm>
              <a:blipFill>
                <a:blip r:embed="rId2"/>
                <a:stretch>
                  <a:fillRect l="-1697" t="-2663" r="-2168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0979B72-FA06-3341-0C8C-22E5606766C2}"/>
                  </a:ext>
                </a:extLst>
              </p:cNvPr>
              <p:cNvSpPr txBox="1"/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0979B72-FA06-3341-0C8C-22E560676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89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F82374-172C-DD33-1E6D-772199B0F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61" y="2225495"/>
            <a:ext cx="10935878" cy="2407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1" dirty="0"/>
              <a:t>Portanto, como veremos, a escolha do passo de aprendizagem é muito importante para o aprendizado de um modelo de ML.</a:t>
            </a:r>
          </a:p>
        </p:txBody>
      </p:sp>
    </p:spTree>
    <p:extLst>
      <p:ext uri="{BB962C8B-B14F-4D97-AF65-F5344CB8AC3E}">
        <p14:creationId xmlns:p14="http://schemas.microsoft.com/office/powerpoint/2010/main" val="84098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FB011-1700-FEDE-C81B-65D08163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37D7F6-2609-AE39-CC56-50E8812A0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80974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0" i="0" dirty="0">
                    <a:effectLst/>
                  </a:rPr>
                  <a:t>O passo de aprendizagem é um </a:t>
                </a:r>
                <a:r>
                  <a:rPr lang="pt-BR" b="1" i="1" dirty="0" err="1">
                    <a:solidFill>
                      <a:srgbClr val="7030A0"/>
                    </a:solidFill>
                    <a:effectLst/>
                  </a:rPr>
                  <a:t>hiperparâmetro</a:t>
                </a:r>
                <a:r>
                  <a:rPr lang="pt-BR" b="0" i="0" dirty="0">
                    <a:effectLst/>
                  </a:rPr>
                  <a:t> que influencia diretamente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desempenho e a convergência </a:t>
                </a:r>
                <a:r>
                  <a:rPr lang="pt-BR" b="0" i="0" dirty="0">
                    <a:effectLst/>
                  </a:rPr>
                  <a:t>do algoritmo do gradiente descendente.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sz="2400" b="1" i="0" dirty="0">
                    <a:effectLst/>
                  </a:rPr>
                  <a:t>Hiperparâmetros</a:t>
                </a:r>
                <a:r>
                  <a:rPr lang="pt-BR" sz="2400" b="0" i="0" dirty="0">
                    <a:effectLst/>
                  </a:rPr>
                  <a:t>: são </a:t>
                </a:r>
                <a:r>
                  <a:rPr lang="pt-BR" sz="2400" b="1" i="1" dirty="0">
                    <a:solidFill>
                      <a:srgbClr val="00B050"/>
                    </a:solidFill>
                    <a:effectLst/>
                  </a:rPr>
                  <a:t>parâmetros que não são aprendidos durante o treinamento </a:t>
                </a:r>
                <a:r>
                  <a:rPr lang="pt-BR" sz="2400" b="0" i="0" dirty="0">
                    <a:effectLst/>
                  </a:rPr>
                  <a:t>do modelo, mas que influenciam </a:t>
                </a:r>
                <a:r>
                  <a:rPr lang="pt-BR" sz="2400" dirty="0"/>
                  <a:t>seu</a:t>
                </a:r>
                <a:r>
                  <a:rPr lang="pt-BR" sz="2400" b="0" i="0" dirty="0">
                    <a:effectLst/>
                  </a:rPr>
                  <a:t> aprendizado.</a:t>
                </a:r>
                <a:endParaRPr lang="pt-BR" b="0" i="0" dirty="0">
                  <a:effectLst/>
                </a:endParaRPr>
              </a:p>
              <a:p>
                <a:r>
                  <a:rPr lang="pt-BR" b="0" i="0" dirty="0">
                    <a:effectLst/>
                  </a:rPr>
                  <a:t>Valores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muito pequenos </a:t>
                </a:r>
                <a:r>
                  <a:rPr lang="pt-BR" b="0" i="0" dirty="0">
                    <a:effectLst/>
                  </a:rPr>
                  <a:t>podem resultar em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treinamento lento</a:t>
                </a:r>
                <a:r>
                  <a:rPr lang="pt-BR" b="0" i="0" dirty="0">
                    <a:effectLst/>
                  </a:rPr>
                  <a:t>, enquanto valores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muito grandes</a:t>
                </a:r>
                <a:r>
                  <a:rPr lang="pt-BR" b="0" i="0" dirty="0">
                    <a:effectLst/>
                  </a:rPr>
                  <a:t> podem causar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divergência</a:t>
                </a:r>
                <a:r>
                  <a:rPr lang="pt-BR" b="0" i="0" dirty="0">
                    <a:effectLst/>
                  </a:rPr>
                  <a:t>. </a:t>
                </a:r>
              </a:p>
              <a:p>
                <a:r>
                  <a:rPr lang="pt-BR" b="0" i="0" dirty="0">
                    <a:effectLst/>
                  </a:rPr>
                  <a:t>Em geral, a escolha do passo é feita empiricamente por meio de experimentação.</a:t>
                </a:r>
              </a:p>
              <a:p>
                <a:r>
                  <a:rPr lang="pt-BR" dirty="0"/>
                  <a:t>Uma regra empírica para </a:t>
                </a:r>
                <a:r>
                  <a:rPr lang="pt-BR" b="1" i="1" dirty="0"/>
                  <a:t>exploração</a:t>
                </a:r>
                <a:r>
                  <a:rPr lang="pt-BR" dirty="0"/>
                  <a:t> do passo de aprendizagem é usar a seguinte sequência (</a:t>
                </a:r>
                <a:r>
                  <a:rPr lang="pt-BR" b="1" i="1" dirty="0"/>
                  <a:t>ajuste manual</a:t>
                </a:r>
                <a:r>
                  <a:rPr lang="pt-BR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0.001, 0.003, 0.01, 0.03, 0.1, 0.3, 1.0, 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37D7F6-2609-AE39-CC56-50E8812A0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80974" cy="5032375"/>
              </a:xfrm>
              <a:blipFill>
                <a:blip r:embed="rId3"/>
                <a:stretch>
                  <a:fillRect l="-981" t="-2663" r="-1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c 16">
            <a:extLst>
              <a:ext uri="{FF2B5EF4-FFF2-40B4-BE49-F238E27FC236}">
                <a16:creationId xmlns:a16="http://schemas.microsoft.com/office/drawing/2014/main" id="{FADFFC9D-BD51-9093-3AFE-1567CE0EE43C}"/>
              </a:ext>
            </a:extLst>
          </p:cNvPr>
          <p:cNvSpPr/>
          <p:nvPr/>
        </p:nvSpPr>
        <p:spPr>
          <a:xfrm rot="7589185">
            <a:off x="4144164" y="5194536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7">
                <a:extLst>
                  <a:ext uri="{FF2B5EF4-FFF2-40B4-BE49-F238E27FC236}">
                    <a16:creationId xmlns:a16="http://schemas.microsoft.com/office/drawing/2014/main" id="{3E05BB30-5F5E-02E5-F40C-5ED014858567}"/>
                  </a:ext>
                </a:extLst>
              </p:cNvPr>
              <p:cNvSpPr txBox="1"/>
              <p:nvPr/>
            </p:nvSpPr>
            <p:spPr>
              <a:xfrm>
                <a:off x="4240751" y="6480330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TextBox 17">
                <a:extLst>
                  <a:ext uri="{FF2B5EF4-FFF2-40B4-BE49-F238E27FC236}">
                    <a16:creationId xmlns:a16="http://schemas.microsoft.com/office/drawing/2014/main" id="{3E05BB30-5F5E-02E5-F40C-5ED014858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751" y="6480330"/>
                <a:ext cx="10595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c 18">
            <a:extLst>
              <a:ext uri="{FF2B5EF4-FFF2-40B4-BE49-F238E27FC236}">
                <a16:creationId xmlns:a16="http://schemas.microsoft.com/office/drawing/2014/main" id="{7E54F900-1BCF-B720-53AA-630E39DA0CA7}"/>
              </a:ext>
            </a:extLst>
          </p:cNvPr>
          <p:cNvSpPr/>
          <p:nvPr/>
        </p:nvSpPr>
        <p:spPr>
          <a:xfrm rot="7589185">
            <a:off x="5120693" y="5220906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143895B5-9CD7-6B2A-5B40-B65ADC335727}"/>
                  </a:ext>
                </a:extLst>
              </p:cNvPr>
              <p:cNvSpPr txBox="1"/>
              <p:nvPr/>
            </p:nvSpPr>
            <p:spPr>
              <a:xfrm>
                <a:off x="5268460" y="6499845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143895B5-9CD7-6B2A-5B40-B65ADC335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460" y="6499845"/>
                <a:ext cx="10595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c 20">
            <a:extLst>
              <a:ext uri="{FF2B5EF4-FFF2-40B4-BE49-F238E27FC236}">
                <a16:creationId xmlns:a16="http://schemas.microsoft.com/office/drawing/2014/main" id="{35953112-E242-B812-3BDA-2555E5932180}"/>
              </a:ext>
            </a:extLst>
          </p:cNvPr>
          <p:cNvSpPr/>
          <p:nvPr/>
        </p:nvSpPr>
        <p:spPr>
          <a:xfrm rot="7381844">
            <a:off x="6086074" y="5429728"/>
            <a:ext cx="821031" cy="115523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21">
                <a:extLst>
                  <a:ext uri="{FF2B5EF4-FFF2-40B4-BE49-F238E27FC236}">
                    <a16:creationId xmlns:a16="http://schemas.microsoft.com/office/drawing/2014/main" id="{E8AC4AC6-AC67-A956-F839-099263F85B11}"/>
                  </a:ext>
                </a:extLst>
              </p:cNvPr>
              <p:cNvSpPr txBox="1"/>
              <p:nvPr/>
            </p:nvSpPr>
            <p:spPr>
              <a:xfrm>
                <a:off x="6047412" y="6489012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21">
                <a:extLst>
                  <a:ext uri="{FF2B5EF4-FFF2-40B4-BE49-F238E27FC236}">
                    <a16:creationId xmlns:a16="http://schemas.microsoft.com/office/drawing/2014/main" id="{E8AC4AC6-AC67-A956-F839-099263F85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412" y="6489012"/>
                <a:ext cx="10595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22">
            <a:extLst>
              <a:ext uri="{FF2B5EF4-FFF2-40B4-BE49-F238E27FC236}">
                <a16:creationId xmlns:a16="http://schemas.microsoft.com/office/drawing/2014/main" id="{7975BFFB-0E0B-DB6F-4946-7B7CFBBD7764}"/>
              </a:ext>
            </a:extLst>
          </p:cNvPr>
          <p:cNvSpPr/>
          <p:nvPr/>
        </p:nvSpPr>
        <p:spPr>
          <a:xfrm rot="7285154">
            <a:off x="6889653" y="5492856"/>
            <a:ext cx="729866" cy="108008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c 25">
            <a:extLst>
              <a:ext uri="{FF2B5EF4-FFF2-40B4-BE49-F238E27FC236}">
                <a16:creationId xmlns:a16="http://schemas.microsoft.com/office/drawing/2014/main" id="{38544561-E633-C2CD-7154-BE26A6E6C18E}"/>
              </a:ext>
            </a:extLst>
          </p:cNvPr>
          <p:cNvSpPr/>
          <p:nvPr/>
        </p:nvSpPr>
        <p:spPr>
          <a:xfrm rot="7043539">
            <a:off x="7606310" y="5646660"/>
            <a:ext cx="574483" cy="919370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rc 26">
            <a:extLst>
              <a:ext uri="{FF2B5EF4-FFF2-40B4-BE49-F238E27FC236}">
                <a16:creationId xmlns:a16="http://schemas.microsoft.com/office/drawing/2014/main" id="{4EF49F99-C5ED-5CB9-69BE-6074CF85E4B4}"/>
              </a:ext>
            </a:extLst>
          </p:cNvPr>
          <p:cNvSpPr/>
          <p:nvPr/>
        </p:nvSpPr>
        <p:spPr>
          <a:xfrm rot="7439932">
            <a:off x="8202137" y="5725698"/>
            <a:ext cx="492730" cy="824698"/>
          </a:xfrm>
          <a:prstGeom prst="arc">
            <a:avLst>
              <a:gd name="adj1" fmla="val 15558147"/>
              <a:gd name="adj2" fmla="val 2091548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28">
                <a:extLst>
                  <a:ext uri="{FF2B5EF4-FFF2-40B4-BE49-F238E27FC236}">
                    <a16:creationId xmlns:a16="http://schemas.microsoft.com/office/drawing/2014/main" id="{F8424A97-4931-D4FB-2715-5C7B8EF2182B}"/>
                  </a:ext>
                </a:extLst>
              </p:cNvPr>
              <p:cNvSpPr txBox="1"/>
              <p:nvPr/>
            </p:nvSpPr>
            <p:spPr>
              <a:xfrm>
                <a:off x="7504301" y="6482262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TextBox 28">
                <a:extLst>
                  <a:ext uri="{FF2B5EF4-FFF2-40B4-BE49-F238E27FC236}">
                    <a16:creationId xmlns:a16="http://schemas.microsoft.com/office/drawing/2014/main" id="{F8424A97-4931-D4FB-2715-5C7B8EF21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301" y="6482262"/>
                <a:ext cx="10595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9">
                <a:extLst>
                  <a:ext uri="{FF2B5EF4-FFF2-40B4-BE49-F238E27FC236}">
                    <a16:creationId xmlns:a16="http://schemas.microsoft.com/office/drawing/2014/main" id="{F4403508-F5BF-1E8E-02DB-4035FA6169FC}"/>
                  </a:ext>
                </a:extLst>
              </p:cNvPr>
              <p:cNvSpPr txBox="1"/>
              <p:nvPr/>
            </p:nvSpPr>
            <p:spPr>
              <a:xfrm>
                <a:off x="8141180" y="6493794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TextBox 29">
                <a:extLst>
                  <a:ext uri="{FF2B5EF4-FFF2-40B4-BE49-F238E27FC236}">
                    <a16:creationId xmlns:a16="http://schemas.microsoft.com/office/drawing/2014/main" id="{F4403508-F5BF-1E8E-02DB-4035FA616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180" y="6493794"/>
                <a:ext cx="105954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4060A1D-2E52-39F5-0DF8-189C862047D9}"/>
                  </a:ext>
                </a:extLst>
              </p:cNvPr>
              <p:cNvSpPr txBox="1"/>
              <p:nvPr/>
            </p:nvSpPr>
            <p:spPr>
              <a:xfrm>
                <a:off x="6822682" y="6490418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4060A1D-2E52-39F5-0DF8-189C86204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682" y="6490418"/>
                <a:ext cx="105954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3">
            <a:extLst>
              <a:ext uri="{FF2B5EF4-FFF2-40B4-BE49-F238E27FC236}">
                <a16:creationId xmlns:a16="http://schemas.microsoft.com/office/drawing/2014/main" id="{A93A9D3A-8C54-B58D-C4C0-7F2E2E3666A0}"/>
              </a:ext>
            </a:extLst>
          </p:cNvPr>
          <p:cNvSpPr/>
          <p:nvPr/>
        </p:nvSpPr>
        <p:spPr>
          <a:xfrm>
            <a:off x="0" y="6572663"/>
            <a:ext cx="38380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10"/>
              </a:rPr>
              <a:t>Exemplo: </a:t>
            </a:r>
            <a:r>
              <a:rPr lang="pt-BR" sz="1200" dirty="0" err="1">
                <a:hlinkClick r:id="rId10"/>
              </a:rPr>
              <a:t>selecionando_o_passo_de_aprendizagem.ipynb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3809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D4CFC-DDCB-8078-3C54-56133CAA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pequeno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E83549-CA46-62F5-CF24-FC969E4A47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3481" y="1825624"/>
                <a:ext cx="11218682" cy="270395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Caso o passo de aprendizagem seja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muito pequeno</a:t>
                </a:r>
                <a:r>
                  <a:rPr lang="pt-BR" dirty="0"/>
                  <a:t>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do algoritmo será muito lenta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No exemplo abaixo,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pt-BR" dirty="0"/>
                  <a:t>, o algoritmo atinge o ponto de mínimo, i.e., converge, após mais de 250 épocas.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Passos muito curtos, fazem com que o algoritmo caminhe vagarosamente em direção ao </a:t>
                </a:r>
                <a:r>
                  <a:rPr lang="pt-BR" b="1" i="1" dirty="0"/>
                  <a:t>mínimo global</a:t>
                </a:r>
                <a:r>
                  <a:rPr lang="pt-BR" dirty="0"/>
                  <a:t>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E83549-CA46-62F5-CF24-FC969E4A47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3481" y="1825624"/>
                <a:ext cx="11218682" cy="2703957"/>
              </a:xfrm>
              <a:blipFill>
                <a:blip r:embed="rId3"/>
                <a:stretch>
                  <a:fillRect l="-978" t="-3604" r="-16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5">
            <a:extLst>
              <a:ext uri="{FF2B5EF4-FFF2-40B4-BE49-F238E27FC236}">
                <a16:creationId xmlns:a16="http://schemas.microsoft.com/office/drawing/2014/main" id="{404700FD-2AD0-0263-A281-0518044D23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4529581"/>
            <a:ext cx="2794921" cy="223339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C026D89-CF0B-9034-ECD6-7E0ECB93400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1" r="9381" b="2090"/>
          <a:stretch/>
        </p:blipFill>
        <p:spPr>
          <a:xfrm>
            <a:off x="5117246" y="4529581"/>
            <a:ext cx="2461767" cy="2230891"/>
          </a:xfrm>
          <a:prstGeom prst="rect">
            <a:avLst/>
          </a:prstGeom>
        </p:spPr>
      </p:pic>
      <p:cxnSp>
        <p:nvCxnSpPr>
          <p:cNvPr id="8" name="Straight Arrow Connector 10">
            <a:extLst>
              <a:ext uri="{FF2B5EF4-FFF2-40B4-BE49-F238E27FC236}">
                <a16:creationId xmlns:a16="http://schemas.microsoft.com/office/drawing/2014/main" id="{00ACB6AA-75DC-2F42-67F7-9B365EB6FD7D}"/>
              </a:ext>
            </a:extLst>
          </p:cNvPr>
          <p:cNvCxnSpPr>
            <a:cxnSpLocks/>
          </p:cNvCxnSpPr>
          <p:nvPr/>
        </p:nvCxnSpPr>
        <p:spPr>
          <a:xfrm flipV="1">
            <a:off x="5119618" y="6502653"/>
            <a:ext cx="303166" cy="257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8E1AC9A0-8AE3-88D2-924C-3555079253D3}"/>
                  </a:ext>
                </a:extLst>
              </p:cNvPr>
              <p:cNvSpPr txBox="1"/>
              <p:nvPr/>
            </p:nvSpPr>
            <p:spPr>
              <a:xfrm>
                <a:off x="4428429" y="6550223"/>
                <a:ext cx="8127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400" dirty="0"/>
                  <a:t> inicial</a:t>
                </a:r>
              </a:p>
            </p:txBody>
          </p:sp>
        </mc:Choice>
        <mc:Fallback xmlns="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8E1AC9A0-8AE3-88D2-924C-355507925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429" y="6550223"/>
                <a:ext cx="812715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F21DC2AF-EDF3-1582-F5C3-58459BFDB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9420224" y="4529582"/>
            <a:ext cx="2010613" cy="223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66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07E1E-02FA-BE90-DF8D-F7CD2EFB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69917BF-2F45-6A09-7D88-35A718CBA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53715" cy="488173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Caso o passo seja grande, o algoritmo pode nunca convergir.</a:t>
                </a:r>
              </a:p>
              <a:p>
                <a:r>
                  <a:rPr lang="pt-BR" dirty="0"/>
                  <a:t>Se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for grande,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mas não tão grande assim</a:t>
                </a:r>
                <a:r>
                  <a:rPr lang="pt-BR" dirty="0"/>
                  <a:t>, o algoritmo pode ficar “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pulando</a:t>
                </a:r>
                <a:r>
                  <a:rPr lang="pt-BR" dirty="0"/>
                  <a:t>” ou “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oscilando</a:t>
                </a:r>
                <a:r>
                  <a:rPr lang="pt-BR" dirty="0"/>
                  <a:t>”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 um lado para o outro da superfície de erro </a:t>
                </a:r>
                <a:r>
                  <a:rPr lang="pt-BR" dirty="0"/>
                  <a:t>até que, por sorte, ele converge.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>
                    <a:ea typeface="Cambria Math" panose="02040503050406030204" pitchFamily="18" charset="0"/>
                  </a:rPr>
                  <a:t>No exemplo abaixo,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=1.3×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pt-BR" dirty="0"/>
                  <a:t>, o algoritmo oscila inicialmente, mas acaba convergindo após 20 épocas.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69917BF-2F45-6A09-7D88-35A718CBA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53715" cy="4881733"/>
              </a:xfrm>
              <a:blipFill>
                <a:blip r:embed="rId3"/>
                <a:stretch>
                  <a:fillRect l="-975" t="-19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>
            <a:extLst>
              <a:ext uri="{FF2B5EF4-FFF2-40B4-BE49-F238E27FC236}">
                <a16:creationId xmlns:a16="http://schemas.microsoft.com/office/drawing/2014/main" id="{E1C923F9-D8D5-387C-D5B7-782CE5422B7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1172949" y="4372942"/>
            <a:ext cx="2677839" cy="2368858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5F7D6C9C-2DF4-F962-D10F-5412C1DA080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0" r="9378" b="2314"/>
          <a:stretch/>
        </p:blipFill>
        <p:spPr>
          <a:xfrm>
            <a:off x="5413644" y="4373526"/>
            <a:ext cx="2369910" cy="2373159"/>
          </a:xfrm>
          <a:prstGeom prst="rect">
            <a:avLst/>
          </a:prstGeom>
        </p:spPr>
      </p:pic>
      <p:cxnSp>
        <p:nvCxnSpPr>
          <p:cNvPr id="7" name="Straight Arrow Connector 7">
            <a:extLst>
              <a:ext uri="{FF2B5EF4-FFF2-40B4-BE49-F238E27FC236}">
                <a16:creationId xmlns:a16="http://schemas.microsoft.com/office/drawing/2014/main" id="{98A69CEB-47F4-A85F-762F-6622419002E6}"/>
              </a:ext>
            </a:extLst>
          </p:cNvPr>
          <p:cNvCxnSpPr>
            <a:cxnSpLocks/>
          </p:cNvCxnSpPr>
          <p:nvPr/>
        </p:nvCxnSpPr>
        <p:spPr>
          <a:xfrm flipV="1">
            <a:off x="5385153" y="6533910"/>
            <a:ext cx="277779" cy="1657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0">
                <a:extLst>
                  <a:ext uri="{FF2B5EF4-FFF2-40B4-BE49-F238E27FC236}">
                    <a16:creationId xmlns:a16="http://schemas.microsoft.com/office/drawing/2014/main" id="{54AC2781-3C16-CFC1-9D56-9FC370256E77}"/>
                  </a:ext>
                </a:extLst>
              </p:cNvPr>
              <p:cNvSpPr txBox="1"/>
              <p:nvPr/>
            </p:nvSpPr>
            <p:spPr>
              <a:xfrm>
                <a:off x="4380464" y="6530351"/>
                <a:ext cx="12634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/>
                  <a:t> inicial</a:t>
                </a:r>
              </a:p>
            </p:txBody>
          </p:sp>
        </mc:Choice>
        <mc:Fallback xmlns="">
          <p:sp>
            <p:nvSpPr>
              <p:cNvPr id="8" name="TextBox 10">
                <a:extLst>
                  <a:ext uri="{FF2B5EF4-FFF2-40B4-BE49-F238E27FC236}">
                    <a16:creationId xmlns:a16="http://schemas.microsoft.com/office/drawing/2014/main" id="{54AC2781-3C16-CFC1-9D56-9FC370256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464" y="6530351"/>
                <a:ext cx="1263477" cy="338554"/>
              </a:xfrm>
              <a:prstGeom prst="rect">
                <a:avLst/>
              </a:prstGeom>
              <a:blipFill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6232E825-A6A5-D6AD-ED62-433ACECDE1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9337328" y="4375353"/>
            <a:ext cx="2129926" cy="236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93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56583" y="1825624"/>
                <a:ext cx="654145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Em outros casos, quando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muito grande, a cada época, o algoritmo “pula” para um valor mais alto do que o anterior, e assim, acaba divergindo.</a:t>
                </a:r>
              </a:p>
              <a:p>
                <a:r>
                  <a:rPr lang="pt-BR" dirty="0"/>
                  <a:t>Ou seja, ao invés de se aproximar do ponto de mínimo a cada época, ele se distancia dele.</a:t>
                </a:r>
              </a:p>
              <a:p>
                <a:r>
                  <a:rPr lang="pt-BR" dirty="0"/>
                  <a:t>Nesse caso ocorre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ciclo de feedback positivo </a:t>
                </a:r>
                <a:r>
                  <a:rPr lang="pt-BR" dirty="0"/>
                  <a:t>onde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 cada época </a:t>
                </a:r>
                <a:r>
                  <a:rPr lang="pt-BR" dirty="0"/>
                  <a:t>os valores dos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pesos se tornam maiores e maiores </a:t>
                </a:r>
                <a:r>
                  <a:rPr lang="pt-BR" dirty="0"/>
                  <a:t>até que ocorra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estouro da precisão numérica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56583" y="1825624"/>
                <a:ext cx="6541454" cy="5032375"/>
              </a:xfrm>
              <a:blipFill>
                <a:blip r:embed="rId3"/>
                <a:stretch>
                  <a:fillRect l="-1678" t="-1937" r="-2982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Agrupar 5">
            <a:extLst>
              <a:ext uri="{FF2B5EF4-FFF2-40B4-BE49-F238E27FC236}">
                <a16:creationId xmlns:a16="http://schemas.microsoft.com/office/drawing/2014/main" id="{E0A98745-EC18-6F40-59B4-A8FC12CA3344}"/>
              </a:ext>
            </a:extLst>
          </p:cNvPr>
          <p:cNvGrpSpPr/>
          <p:nvPr/>
        </p:nvGrpSpPr>
        <p:grpSpPr>
          <a:xfrm>
            <a:off x="838200" y="2419395"/>
            <a:ext cx="4151243" cy="3007892"/>
            <a:chOff x="767703" y="2398995"/>
            <a:chExt cx="3868625" cy="2806985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5A818B0E-3846-85AC-CA3B-8E7732D85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53" r="2828" b="2316"/>
            <a:stretch/>
          </p:blipFill>
          <p:spPr>
            <a:xfrm>
              <a:off x="767703" y="2894295"/>
              <a:ext cx="3548545" cy="231168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/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sz="1400" dirty="0"/>
                    <a:t>feedback positivo</a:t>
                  </a:r>
                  <a14:m>
                    <m:oMath xmlns:m="http://schemas.openxmlformats.org/officeDocument/2006/math">
                      <m:r>
                        <a:rPr lang="pt-B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pt-BR" sz="1400" dirty="0"/>
                    <a:t> estouro da precisão numérica</a:t>
                  </a:r>
                </a:p>
              </p:txBody>
            </p:sp>
          </mc:Choice>
          <mc:Fallback xmlns="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3704" b="-111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37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18941</TotalTime>
  <Words>3759</Words>
  <Application>Microsoft Office PowerPoint</Application>
  <PresentationFormat>Widescreen</PresentationFormat>
  <Paragraphs>275</Paragraphs>
  <Slides>32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T319 - Introdução ao Aprendizado de Máquina: Regressão Linear (Parte III)</vt:lpstr>
      <vt:lpstr>Recapitulando</vt:lpstr>
      <vt:lpstr>Escolha do passo de aprendizagem</vt:lpstr>
      <vt:lpstr>Escolha do passo de aprendizagem</vt:lpstr>
      <vt:lpstr>Apresentação do PowerPoint</vt:lpstr>
      <vt:lpstr>Escolha do passo de aprendizagem</vt:lpstr>
      <vt:lpstr>Passo de aprendizado pequeno</vt:lpstr>
      <vt:lpstr>Passo de aprendizado grande</vt:lpstr>
      <vt:lpstr>Passo de aprendizado grande</vt:lpstr>
      <vt:lpstr>Passo de aprendizado ideal</vt:lpstr>
      <vt:lpstr>Apresentação do PowerPoint</vt:lpstr>
      <vt:lpstr>Como depurar o algoritmo do GD?</vt:lpstr>
      <vt:lpstr>Como depurar o algoritmo do GD?</vt:lpstr>
      <vt:lpstr>Apresentação do PowerPoint</vt:lpstr>
      <vt:lpstr>Como configurar o passo de aprendizagem?</vt:lpstr>
      <vt:lpstr>Redução Programada do Passo de Aprendizagem</vt:lpstr>
      <vt:lpstr>Exemplo: GDE com Redução Programada de α</vt:lpstr>
      <vt:lpstr>Tarefas</vt:lpstr>
      <vt:lpstr>Apresentação do PowerPoint</vt:lpstr>
      <vt:lpstr>Apresentação do PowerPoint</vt:lpstr>
      <vt:lpstr>FIGURAS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2285</cp:revision>
  <dcterms:created xsi:type="dcterms:W3CDTF">2020-02-17T11:18:32Z</dcterms:created>
  <dcterms:modified xsi:type="dcterms:W3CDTF">2023-09-29T01:51:30Z</dcterms:modified>
</cp:coreProperties>
</file>