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615" autoAdjust="0"/>
  </p:normalViewPr>
  <p:slideViewPr>
    <p:cSldViewPr snapToGrid="0">
      <p:cViewPr varScale="1">
        <p:scale>
          <a:sx n="76" d="100"/>
          <a:sy n="76"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28/10/2023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https://colab.research.google.com/github/zz4fap/t319_aprendizado_de_maquina/blob/main/notebooks/regression/validacao_cruzada.ipynb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muio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ideia principal por trás da</a:t>
            </a:r>
            <a:r>
              <a:rPr lang="pt-BR" baseline="0" dirty="0"/>
              <a:t> estratégia do k-Fold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computational pois treina-se e valida-se o modelo k vezes, ou seja, o algoritmo de treinamento deve ser executado novamente do zero k vezes, o que significa que leva k vezes mais tempo para fazer uma avaliação (treinamento+validação).</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ideia principal por trás da</a:t>
            </a:r>
            <a:r>
              <a:rPr lang="pt-BR" baseline="0" dirty="0"/>
              <a:t> estratégia do k-Fold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computational pois treina-se e valida-se o modelo k vezes, ou seja, o algoritmo de treinamento deve ser executado novamente do zero k vezes, o que significa que leva k vezes mais tempo para fazer uma avaliação (treinamento+validação).</a:t>
            </a:r>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como conjunto de validação e as observações restantes (N-p) como o conjunto de treinamento.</a:t>
            </a:r>
          </a:p>
          <a:p>
            <a:endParaRPr lang="pt-BR" dirty="0"/>
          </a:p>
          <a:p>
            <a:r>
              <a:rPr lang="pt-BR" dirty="0"/>
              <a:t>Essa estratégia deixa 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estratégia mais extrema para se realizar 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28/10/2023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28/10/2023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28/10/2023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28/10/2023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28/10/2023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28/10/2023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28/10/2023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28/10/2023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28/10/2023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a:t>Leave-p-out: Exemplo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endParaRPr lang="pt-BR" b="1" dirty="0"/>
              </a:p>
              <a:p>
                <a:r>
                  <a:rPr lang="pt-BR" b="1" dirty="0"/>
                  <a:t>p </a:t>
                </a:r>
                <a:r>
                  <a:rPr lang="pt-BR" dirty="0"/>
                  <a:t>= 2: 4950 combinações possíveis com 98 exemplos para treinamento e 2 para validação.</a:t>
                </a:r>
              </a:p>
              <a:p>
                <a:r>
                  <a:rPr lang="pt-BR" dirty="0"/>
                  <a:t>Tempo médio para execução com N = 100 é de aproximadamente 700 [s]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12 [m]).</a:t>
                </a:r>
              </a:p>
              <a:p>
                <a:r>
                  <a:rPr lang="pt-BR" dirty="0"/>
                  <a:t>Gráficos mostram a média e desvio padrão do MSE para as 4950 etapas 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MSE, sejam mínimos.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4195783"/>
                <a:ext cx="11006139" cy="2662217"/>
              </a:xfrm>
              <a:blipFill rotWithShape="0">
                <a:blip r:embed="rId4"/>
                <a:stretch>
                  <a:fillRect l="-609" t="-4577" b="-3432"/>
                </a:stretch>
              </a:blipFill>
            </p:spPr>
            <p:txBody>
              <a:bodyPr/>
              <a:lstStyle/>
              <a:p>
                <a:r>
                  <a:rPr lang="en-US">
                    <a:noFill/>
                  </a:rPr>
                  <a:t> </a:t>
                </a:r>
              </a:p>
            </p:txBody>
          </p:sp>
        </mc:Fallback>
      </mc:AlternateContent>
      <p:sp>
        <p:nvSpPr>
          <p:cNvPr id="11" name="Rectangle 10"/>
          <p:cNvSpPr/>
          <p:nvPr/>
        </p:nvSpPr>
        <p:spPr>
          <a:xfrm>
            <a:off x="8787285" y="6430612"/>
            <a:ext cx="3404715" cy="369332"/>
          </a:xfrm>
          <a:prstGeom prst="rect">
            <a:avLst/>
          </a:prstGeom>
        </p:spPr>
        <p:txBody>
          <a:bodyPr wrap="none">
            <a:spAutoFit/>
          </a:bodyPr>
          <a:lstStyle/>
          <a:p>
            <a:r>
              <a:rPr lang="pt-BR" dirty="0">
                <a:hlinkClick r:id="rId5"/>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a:t>subajuste</a:t>
            </a:r>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26448" y="862255"/>
            <a:ext cx="3718163" cy="338554"/>
          </a:xfrm>
          <a:prstGeom prst="rect">
            <a:avLst/>
          </a:prstGeom>
          <a:noFill/>
        </p:spPr>
        <p:txBody>
          <a:bodyPr wrap="square" rtlCol="0">
            <a:spAutoFit/>
          </a:bodyPr>
          <a:lstStyle/>
          <a:p>
            <a:pPr algn="ctr"/>
            <a:r>
              <a:rPr lang="pt-BR" sz="1600" b="1" dirty="0"/>
              <a:t>Ponto ótimo </a:t>
            </a:r>
            <a:r>
              <a:rPr lang="pt-BR" sz="1600" dirty="0"/>
              <a:t>(MSE e desvio padrão baixos)</a:t>
            </a:r>
          </a:p>
        </p:txBody>
      </p:sp>
      <p:cxnSp>
        <p:nvCxnSpPr>
          <p:cNvPr id="17" name="Straight Arrow Connector 16"/>
          <p:cNvCxnSpPr>
            <a:endCxn id="18" idx="7"/>
          </p:cNvCxnSpPr>
          <p:nvPr/>
        </p:nvCxnSpPr>
        <p:spPr>
          <a:xfrm flipH="1">
            <a:off x="1675579" y="1164489"/>
            <a:ext cx="391180"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38554" y="697587"/>
            <a:ext cx="1228870" cy="338554"/>
          </a:xfrm>
          <a:prstGeom prst="rect">
            <a:avLst/>
          </a:prstGeom>
          <a:noFill/>
        </p:spPr>
        <p:txBody>
          <a:bodyPr wrap="square" rtlCol="0">
            <a:spAutoFit/>
          </a:bodyPr>
          <a:lstStyle/>
          <a:p>
            <a:pPr algn="ctr"/>
            <a:r>
              <a:rPr lang="pt-BR" sz="1600" b="1" dirty="0"/>
              <a:t>sobreajuste</a:t>
            </a:r>
          </a:p>
        </p:txBody>
      </p:sp>
      <p:cxnSp>
        <p:nvCxnSpPr>
          <p:cNvPr id="32" name="Straight Arrow Connector 31"/>
          <p:cNvCxnSpPr>
            <a:stCxn id="31" idx="2"/>
          </p:cNvCxnSpPr>
          <p:nvPr/>
        </p:nvCxnSpPr>
        <p:spPr>
          <a:xfrm>
            <a:off x="5252989" y="1036141"/>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36141"/>
            <a:ext cx="569029" cy="318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634334" y="1677592"/>
            <a:ext cx="3442045" cy="1815882"/>
          </a:xfrm>
          <a:prstGeom prst="rect">
            <a:avLst/>
          </a:prstGeom>
          <a:noFill/>
        </p:spPr>
        <p:txBody>
          <a:bodyPr wrap="square" rtlCol="0">
            <a:spAutoFit/>
          </a:bodyPr>
          <a:lstStyle/>
          <a:p>
            <a:pPr marL="285750" indent="-285750">
              <a:buFont typeface="Arial" panose="020B0604020202020204" pitchFamily="34" charset="0"/>
              <a:buChar char="•"/>
            </a:pPr>
            <a:r>
              <a:rPr lang="pt-BR" sz="1400" dirty="0"/>
              <a:t>Para ordem igual a 1, a média e desvio padrão são elevados: </a:t>
            </a:r>
            <a:r>
              <a:rPr lang="pt-BR" sz="1400" b="1" dirty="0"/>
              <a:t>subajuste</a:t>
            </a:r>
            <a:r>
              <a:rPr lang="pt-BR" sz="1400" dirty="0"/>
              <a:t>.</a:t>
            </a:r>
          </a:p>
          <a:p>
            <a:pPr marL="285750" indent="-285750">
              <a:buFont typeface="Arial" panose="020B0604020202020204" pitchFamily="34" charset="0"/>
              <a:buChar char="•"/>
            </a:pPr>
            <a:r>
              <a:rPr lang="pt-BR" sz="1400" dirty="0"/>
              <a:t>Conforme a ordem aumenta, ambos diminuem, atingindo o </a:t>
            </a:r>
            <a:r>
              <a:rPr lang="pt-BR" sz="1400" b="1" dirty="0"/>
              <a:t>ponto ótimo </a:t>
            </a:r>
            <a:r>
              <a:rPr lang="pt-BR" sz="1400" dirty="0"/>
              <a:t>quando igual a 2.</a:t>
            </a:r>
          </a:p>
          <a:p>
            <a:pPr marL="285750" indent="-285750">
              <a:buFont typeface="Arial" panose="020B0604020202020204" pitchFamily="34" charset="0"/>
              <a:buChar char="•"/>
            </a:pPr>
            <a:r>
              <a:rPr lang="pt-BR" sz="1400" dirty="0"/>
              <a:t>Porém, conforme a ordem continua a aumentar, ambos aumentam, indicando </a:t>
            </a:r>
            <a:r>
              <a:rPr lang="pt-BR" sz="1400" b="1" dirty="0"/>
              <a:t>sobreajuste</a:t>
            </a:r>
            <a:r>
              <a:rPr lang="pt-BR" sz="1400" dirty="0"/>
              <a:t>.</a:t>
            </a:r>
          </a:p>
        </p:txBody>
      </p:sp>
    </p:spTree>
    <p:extLst>
      <p:ext uri="{BB962C8B-B14F-4D97-AF65-F5344CB8AC3E}">
        <p14:creationId xmlns:p14="http://schemas.microsoft.com/office/powerpoint/2010/main" val="306303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estratégia utilizar?</a:t>
            </a:r>
          </a:p>
        </p:txBody>
      </p:sp>
      <p:sp>
        <p:nvSpPr>
          <p:cNvPr id="3" name="Content Placeholder 2"/>
          <p:cNvSpPr>
            <a:spLocks noGrp="1"/>
          </p:cNvSpPr>
          <p:nvPr>
            <p:ph idx="1"/>
          </p:nvPr>
        </p:nvSpPr>
        <p:spPr>
          <a:xfrm>
            <a:off x="838198" y="1690688"/>
            <a:ext cx="11177017" cy="5167312"/>
          </a:xfrm>
        </p:spPr>
        <p:txBody>
          <a:bodyPr>
            <a:normAutofit lnSpcReduction="10000"/>
          </a:bodyPr>
          <a:lstStyle/>
          <a:p>
            <a:r>
              <a:rPr lang="pt-BR" dirty="0"/>
              <a:t>Dentre as três estratégias, o </a:t>
            </a:r>
            <a:r>
              <a:rPr lang="pt-BR" b="1" i="1" dirty="0"/>
              <a:t>leave-p-out</a:t>
            </a:r>
            <a:r>
              <a:rPr lang="pt-BR" dirty="0"/>
              <a:t> </a:t>
            </a:r>
            <a:r>
              <a:rPr lang="pt-BR" b="1" i="1" dirty="0"/>
              <a:t>dá indicações mais claras de qual ordem usar</a:t>
            </a:r>
            <a:r>
              <a:rPr lang="pt-BR" dirty="0"/>
              <a:t>, pois usa um número maior de pares treinamento/validação, </a:t>
            </a:r>
            <a:r>
              <a:rPr lang="pt-BR" b="1" i="1" dirty="0">
                <a:solidFill>
                  <a:srgbClr val="00B050"/>
                </a:solidFill>
              </a:rPr>
              <a:t>aumentando a confiabilidade dos valores da média e do desvio padrão do MSE</a:t>
            </a:r>
            <a:r>
              <a:rPr lang="pt-BR" dirty="0"/>
              <a:t>.</a:t>
            </a:r>
          </a:p>
          <a:p>
            <a:r>
              <a:rPr lang="pt-BR" dirty="0"/>
              <a:t>Porém, ele é bastante custoso em relação ao tempo necessário para se executá-lo, mesmo com uma base de 100 amostras leva-se quase 5 minutos.</a:t>
            </a:r>
          </a:p>
          <a:p>
            <a:r>
              <a:rPr lang="pt-BR" dirty="0"/>
              <a:t>Portanto, deve-se utilizá-lo com bases de dados relativamente pequenas.</a:t>
            </a:r>
          </a:p>
          <a:p>
            <a:r>
              <a:rPr lang="pt-BR" dirty="0"/>
              <a:t>Para bases maiores, o </a:t>
            </a:r>
            <a:r>
              <a:rPr lang="pt-BR" b="1" i="1" dirty="0"/>
              <a:t>k-fold</a:t>
            </a:r>
            <a:r>
              <a:rPr lang="pt-BR" dirty="0"/>
              <a:t> é uma opção melhor e mais eficiente do que o </a:t>
            </a:r>
            <a:r>
              <a:rPr lang="pt-BR" b="1" i="1" dirty="0" err="1"/>
              <a:t>holdout</a:t>
            </a:r>
            <a:r>
              <a:rPr lang="pt-BR" dirty="0"/>
              <a:t> e </a:t>
            </a:r>
            <a:r>
              <a:rPr lang="pt-BR" b="1" i="1" dirty="0" err="1"/>
              <a:t>leave</a:t>
            </a:r>
            <a:r>
              <a:rPr lang="pt-BR" b="1" i="1" dirty="0"/>
              <a:t>-</a:t>
            </a:r>
            <a:r>
              <a:rPr lang="pt-BR" b="1" i="1" dirty="0" err="1"/>
              <a:t>p-out</a:t>
            </a:r>
            <a:r>
              <a:rPr lang="pt-BR" dirty="0"/>
              <a:t>.</a:t>
            </a:r>
          </a:p>
          <a:p>
            <a:r>
              <a:rPr lang="pt-BR" dirty="0"/>
              <a:t>Para bases muito grandes, o </a:t>
            </a:r>
            <a:r>
              <a:rPr lang="pt-BR" b="1" i="1" dirty="0"/>
              <a:t>holdout</a:t>
            </a:r>
            <a:r>
              <a:rPr lang="pt-BR" dirty="0"/>
              <a:t> já daria boas indicações sobre qual ordem utilizar, pois a probabilidade dos conjuntos serem representativos é maior.</a:t>
            </a:r>
          </a:p>
        </p:txBody>
      </p:sp>
    </p:spTree>
    <p:extLst>
      <p:ext uri="{BB962C8B-B14F-4D97-AF65-F5344CB8AC3E}">
        <p14:creationId xmlns:p14="http://schemas.microsoft.com/office/powerpoint/2010/main" val="37855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1" y="1690688"/>
            <a:ext cx="7205662" cy="5167312"/>
          </a:xfrm>
        </p:spPr>
        <p:txBody>
          <a:bodyPr>
            <a:normAutofit fontScale="85000" lnSpcReduction="10000"/>
          </a:bodyPr>
          <a:lstStyle/>
          <a:p>
            <a:r>
              <a:rPr lang="pt-BR" dirty="0"/>
              <a:t>Nos exemplos anteriores foi fácil definir a ordem, mas </a:t>
            </a:r>
            <a:r>
              <a:rPr lang="pt-BR" b="1" i="1" dirty="0">
                <a:solidFill>
                  <a:srgbClr val="00B050"/>
                </a:solidFill>
              </a:rPr>
              <a:t>qual ordem escolher se os erros de treinamento e validação são pequenos, similares e praticamente constantes para várias ordens de polinômio?</a:t>
            </a:r>
          </a:p>
          <a:p>
            <a:pPr lvl="1">
              <a:buFont typeface="Wingdings" panose="05000000000000000000" pitchFamily="2" charset="2"/>
              <a:buChar char="§"/>
            </a:pPr>
            <a:r>
              <a:rPr lang="pt-BR" dirty="0"/>
              <a:t>Isso ocorre quando o número de amostras é muito maior do que a complexidade (i.e., ordem) do modelo.</a:t>
            </a:r>
          </a:p>
          <a:p>
            <a:r>
              <a:rPr lang="pt-BR" dirty="0"/>
              <a:t>A resposta é aplicar o princípio da </a:t>
            </a:r>
            <a:r>
              <a:rPr lang="pt-BR" b="1" i="1" dirty="0"/>
              <a:t>navalha de Occam</a:t>
            </a:r>
            <a:r>
              <a:rPr lang="pt-BR" i="1" dirty="0"/>
              <a:t>.</a:t>
            </a:r>
            <a:endParaRPr lang="pt-BR" dirty="0"/>
          </a:p>
          <a:p>
            <a:r>
              <a:rPr lang="pt-BR" dirty="0"/>
              <a:t>A </a:t>
            </a:r>
            <a:r>
              <a:rPr lang="pt-BR" b="1" i="1" dirty="0"/>
              <a:t>navalha de Occam </a:t>
            </a:r>
            <a:r>
              <a:rPr lang="pt-BR" dirty="0"/>
              <a:t>é um </a:t>
            </a:r>
            <a:r>
              <a:rPr lang="pt-BR" b="1" i="1" dirty="0"/>
              <a:t>princípio lógico </a:t>
            </a:r>
            <a:r>
              <a:rPr lang="pt-BR" dirty="0"/>
              <a:t>que afirma que de múltiplas explicações possíveis para um fenômeno, a explicação mais simples é geralmente a mais provável de ser a correta.</a:t>
            </a:r>
          </a:p>
          <a:p>
            <a:pPr lvl="1">
              <a:buFont typeface="Wingdings" panose="05000000000000000000" pitchFamily="2" charset="2"/>
              <a:buChar char="§"/>
            </a:pPr>
            <a:r>
              <a:rPr lang="pt-BR" dirty="0"/>
              <a:t>Ou seja, deve-se preferir explicações mais simples às mais complicadas.</a:t>
            </a:r>
          </a:p>
          <a:p>
            <a:r>
              <a:rPr lang="pt-BR" dirty="0"/>
              <a:t>Portanto, usando a </a:t>
            </a:r>
            <a:r>
              <a:rPr lang="pt-BR" b="1" i="1" dirty="0"/>
              <a:t>navalha de </a:t>
            </a:r>
            <a:r>
              <a:rPr lang="pt-BR" b="1" i="1" dirty="0" err="1"/>
              <a:t>Occam</a:t>
            </a:r>
            <a:r>
              <a:rPr lang="pt-BR" i="1" dirty="0"/>
              <a:t> </a:t>
            </a:r>
            <a:r>
              <a:rPr lang="pt-BR" dirty="0"/>
              <a:t>escolhemos a função hipótese </a:t>
            </a:r>
            <a:r>
              <a:rPr lang="pt-BR" b="1" i="1" dirty="0">
                <a:solidFill>
                  <a:srgbClr val="00B0F0"/>
                </a:solidFill>
              </a:rPr>
              <a:t>menos complexa </a:t>
            </a:r>
            <a:r>
              <a:rPr lang="pt-BR" b="1" i="1" dirty="0">
                <a:solidFill>
                  <a:srgbClr val="00B050"/>
                </a:solidFill>
              </a:rPr>
              <a:t>(i.e., a mais simples), mas que se ajusta bem aos dados</a:t>
            </a:r>
            <a:r>
              <a:rPr lang="pt-BR" dirty="0"/>
              <a:t>.</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385934"/>
            <a:ext cx="4090985" cy="2062103"/>
          </a:xfrm>
          <a:prstGeom prst="rect">
            <a:avLst/>
          </a:prstGeom>
        </p:spPr>
        <p:txBody>
          <a:bodyPr wrap="square">
            <a:spAutoFit/>
          </a:bodyPr>
          <a:lstStyle/>
          <a:p>
            <a:pPr marL="285750" indent="-285750">
              <a:buFont typeface="Arial" panose="020B0604020202020204" pitchFamily="34" charset="0"/>
              <a:buChar char="•"/>
            </a:pPr>
            <a:r>
              <a:rPr lang="pt-BR" sz="1600" dirty="0"/>
              <a:t>Mesma função observável dos exemplos anteriores.</a:t>
            </a:r>
          </a:p>
          <a:p>
            <a:pPr marL="285750" indent="-285750">
              <a:buFont typeface="Arial" panose="020B0604020202020204" pitchFamily="34" charset="0"/>
              <a:buChar char="•"/>
            </a:pPr>
            <a:r>
              <a:rPr lang="pt-BR" sz="1600" dirty="0"/>
              <a:t>Base de dados com </a:t>
            </a:r>
            <a:r>
              <a:rPr lang="pt-BR" sz="1600" b="1" dirty="0"/>
              <a:t>10000 exemplos:</a:t>
            </a:r>
          </a:p>
          <a:p>
            <a:pPr marL="742950" lvl="1" indent="-285750">
              <a:buFont typeface="Wingdings" panose="05000000000000000000" pitchFamily="2" charset="2"/>
              <a:buChar char="§"/>
            </a:pPr>
            <a:r>
              <a:rPr lang="pt-BR" sz="1600" dirty="0"/>
              <a:t>Evita o sobreajuste, pois os modelos têm complexidade muito menor do que o número de exemplos.</a:t>
            </a:r>
          </a:p>
          <a:p>
            <a:pPr marL="285750" indent="-285750">
              <a:buFont typeface="Arial" panose="020B0604020202020204" pitchFamily="34" charset="0"/>
              <a:buChar char="•"/>
            </a:pPr>
            <a:r>
              <a:rPr lang="pt-BR" sz="1600" dirty="0"/>
              <a:t>Holdout com 30% para validação.</a:t>
            </a:r>
          </a:p>
          <a:p>
            <a:pPr marL="285750" indent="-285750">
              <a:buFont typeface="Arial" panose="020B0604020202020204" pitchFamily="34" charset="0"/>
              <a:buChar char="•"/>
            </a:pPr>
            <a:r>
              <a:rPr lang="pt-BR" sz="1600" b="1" dirty="0">
                <a:solidFill>
                  <a:srgbClr val="FF0000"/>
                </a:solidFill>
              </a:rPr>
              <a:t>Qual ordem escolher?</a:t>
            </a:r>
          </a:p>
        </p:txBody>
      </p:sp>
      <p:cxnSp>
        <p:nvCxnSpPr>
          <p:cNvPr id="7" name="Straight Arrow Connector 6"/>
          <p:cNvCxnSpPr>
            <a:cxnSpLocks/>
          </p:cNvCxnSpPr>
          <p:nvPr/>
        </p:nvCxnSpPr>
        <p:spPr>
          <a:xfrm>
            <a:off x="7412827" y="2262971"/>
            <a:ext cx="750785" cy="3629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C4E67120-B258-515A-AA77-68D240267A57}"/>
              </a:ext>
            </a:extLst>
          </p:cNvPr>
          <p:cNvSpPr txBox="1"/>
          <p:nvPr/>
        </p:nvSpPr>
        <p:spPr>
          <a:xfrm>
            <a:off x="9483365" y="2262971"/>
            <a:ext cx="2083324" cy="738664"/>
          </a:xfrm>
          <a:prstGeom prst="rect">
            <a:avLst/>
          </a:prstGeom>
          <a:noFill/>
        </p:spPr>
        <p:txBody>
          <a:bodyPr wrap="square">
            <a:spAutoFit/>
          </a:bodyPr>
          <a:lstStyle/>
          <a:p>
            <a:pPr algn="ctr"/>
            <a:r>
              <a:rPr lang="pt-BR" sz="1400" b="1" dirty="0"/>
              <a:t>Teoricamente, qualquer ordem maior ou igual a 2 já seria uma boa escolha.</a:t>
            </a:r>
          </a:p>
        </p:txBody>
      </p:sp>
    </p:spTree>
    <p:extLst>
      <p:ext uri="{BB962C8B-B14F-4D97-AF65-F5344CB8AC3E}">
        <p14:creationId xmlns:p14="http://schemas.microsoft.com/office/powerpoint/2010/main" val="116634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a:t>Projeto </a:t>
            </a:r>
            <a:r>
              <a:rPr lang="pt-BR" b="1" dirty="0"/>
              <a:t>Final</a:t>
            </a:r>
          </a:p>
          <a:p>
            <a:pPr lvl="1"/>
            <a:r>
              <a:rPr lang="pt-BR" dirty="0"/>
              <a:t>Projeto pode ser feito em grupos de no máximo 3 alunos.</a:t>
            </a:r>
          </a:p>
          <a:p>
            <a:pPr lvl="1"/>
            <a:r>
              <a:rPr lang="pt-BR" b="1" dirty="0">
                <a:solidFill>
                  <a:srgbClr val="00B050"/>
                </a:solidFill>
              </a:rPr>
              <a:t>Entrega: 12/12/2023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a:t>Vimos que o </a:t>
            </a:r>
            <a:r>
              <a:rPr lang="pt-BR" b="1" i="1" dirty="0"/>
              <a:t>escalonamento de atributos </a:t>
            </a:r>
            <a:r>
              <a:rPr lang="pt-BR" dirty="0"/>
              <a:t>ajuda a acelerar o aprendizado do algoritmo do gradiente descendente quandos os atributos têm intervalos de variação muito diferentes.</a:t>
            </a:r>
          </a:p>
          <a:p>
            <a:r>
              <a:rPr lang="pt-BR" dirty="0"/>
              <a:t>Aprendemos que </a:t>
            </a:r>
            <a:r>
              <a:rPr lang="pt-BR" b="1" i="1" dirty="0"/>
              <a:t>funções hipótese polinomiais </a:t>
            </a:r>
            <a:r>
              <a:rPr lang="pt-BR" dirty="0"/>
              <a:t>podem ser utilizadas para aproximar funções que não têm um mapeamento linear.</a:t>
            </a:r>
          </a:p>
          <a:p>
            <a:r>
              <a:rPr lang="pt-BR" dirty="0"/>
              <a:t>Porém, </a:t>
            </a:r>
            <a:r>
              <a:rPr lang="pt-BR" b="1" i="1" dirty="0"/>
              <a:t>precisamos encontrar a ordem ideal para o polinômio aproximador</a:t>
            </a:r>
            <a:r>
              <a:rPr lang="pt-BR" dirty="0"/>
              <a:t>.</a:t>
            </a:r>
          </a:p>
          <a:p>
            <a:pPr lvl="1">
              <a:buFont typeface="Wingdings" panose="05000000000000000000" pitchFamily="2" charset="2"/>
              <a:buChar char="§"/>
            </a:pPr>
            <a:r>
              <a:rPr lang="pt-BR" dirty="0"/>
              <a:t>Polinômios de ordem muito baixa podem não ter flexibilidade o suficiente para aproximar os dados, o que causa </a:t>
            </a:r>
            <a:r>
              <a:rPr lang="pt-BR" b="1" i="1" dirty="0"/>
              <a:t>subajuste</a:t>
            </a:r>
            <a:r>
              <a:rPr lang="pt-BR" dirty="0"/>
              <a:t>.</a:t>
            </a:r>
          </a:p>
          <a:p>
            <a:pPr lvl="1">
              <a:buFont typeface="Wingdings" panose="05000000000000000000" pitchFamily="2" charset="2"/>
              <a:buChar char="§"/>
            </a:pPr>
            <a:r>
              <a:rPr lang="pt-BR" dirty="0"/>
              <a:t>Polinômios de ordem muito alta podem ser tão flexíveis que acabam memorizando os dados de treinamento, o que causa </a:t>
            </a:r>
            <a:r>
              <a:rPr lang="pt-BR" b="1" i="1" dirty="0"/>
              <a:t>sobreajuste</a:t>
            </a:r>
            <a:r>
              <a:rPr lang="pt-BR" dirty="0"/>
              <a:t>.</a:t>
            </a:r>
          </a:p>
          <a:p>
            <a:r>
              <a:rPr lang="pt-BR" dirty="0"/>
              <a:t>Na sequência, veremos como escolher a </a:t>
            </a:r>
            <a:r>
              <a:rPr lang="pt-BR" b="1" i="1" dirty="0"/>
              <a:t>ordem</a:t>
            </a:r>
            <a:r>
              <a:rPr lang="pt-BR" dirty="0"/>
              <a:t> da </a:t>
            </a:r>
            <a:r>
              <a:rPr lang="pt-BR" b="1" i="1" dirty="0"/>
              <a:t>função hipótese polinomial </a:t>
            </a:r>
            <a:r>
              <a:rPr lang="pt-BR" dirty="0"/>
              <a:t>quando não conhecemos o </a:t>
            </a:r>
            <a:r>
              <a:rPr lang="pt-BR" b="1" i="1" dirty="0"/>
              <a:t>mapeamento 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554480"/>
            <a:ext cx="11177017" cy="5303520"/>
          </a:xfrm>
        </p:spPr>
        <p:txBody>
          <a:bodyPr>
            <a:normAutofit fontScale="85000" lnSpcReduction="10000"/>
          </a:bodyPr>
          <a:lstStyle/>
          <a:p>
            <a:r>
              <a:rPr lang="pt-BR" b="1" i="1" dirty="0"/>
              <a:t>Validação cruzada</a:t>
            </a:r>
            <a:r>
              <a:rPr lang="pt-BR" dirty="0"/>
              <a:t> é uma forma de se avaliar </a:t>
            </a:r>
            <a:r>
              <a:rPr lang="pt-BR" b="1" i="1" dirty="0"/>
              <a:t>quantitativamente</a:t>
            </a:r>
            <a:r>
              <a:rPr lang="pt-BR" dirty="0"/>
              <a:t> o sobreajuste ou subajuste de um modelo e, com isso, </a:t>
            </a:r>
            <a:r>
              <a:rPr lang="pt-BR" b="1" i="1" dirty="0"/>
              <a:t>encontrar sua ordem ideal</a:t>
            </a:r>
            <a:r>
              <a:rPr lang="pt-BR" dirty="0"/>
              <a:t>.</a:t>
            </a:r>
          </a:p>
          <a:p>
            <a:pPr lvl="1">
              <a:buFont typeface="Wingdings" panose="05000000000000000000" pitchFamily="2" charset="2"/>
              <a:buChar char="§"/>
            </a:pPr>
            <a:r>
              <a:rPr lang="pt-BR" dirty="0"/>
              <a:t>Ou seja, podemos verificar quais ordens do polinômio fazem o modelo se ajustar demais ou insuficientemente aos exemplos de treinamento.</a:t>
            </a:r>
          </a:p>
          <a:p>
            <a:r>
              <a:rPr lang="pt-BR" dirty="0"/>
              <a:t>Para realizar a </a:t>
            </a:r>
            <a:r>
              <a:rPr lang="pt-BR" b="1" i="1" dirty="0"/>
              <a:t>validação cruzada</a:t>
            </a:r>
            <a:r>
              <a:rPr lang="pt-BR" dirty="0"/>
              <a:t>, nós dividimos o conjunto total de exemplos em dois outros conjuntos, o de treinamento e o de validação (ou teste) do modelo.</a:t>
            </a:r>
          </a:p>
          <a:p>
            <a:r>
              <a:rPr lang="pt-BR" dirty="0"/>
              <a:t>O objetivo da </a:t>
            </a:r>
            <a:r>
              <a:rPr lang="pt-BR" b="1" i="1" dirty="0"/>
              <a:t>validação cruzada </a:t>
            </a:r>
            <a:r>
              <a:rPr lang="pt-BR" dirty="0"/>
              <a:t>é encontrar um ponto de equilíbrio entre a </a:t>
            </a:r>
            <a:r>
              <a:rPr lang="pt-BR" b="1" i="1" dirty="0"/>
              <a:t>flexibilidade</a:t>
            </a:r>
            <a:r>
              <a:rPr lang="pt-BR" dirty="0"/>
              <a:t> e o </a:t>
            </a:r>
            <a:r>
              <a:rPr lang="pt-BR" b="1" i="1" dirty="0"/>
              <a:t>grau de generalização</a:t>
            </a:r>
            <a:r>
              <a:rPr lang="pt-BR" dirty="0"/>
              <a:t> da </a:t>
            </a:r>
            <a:r>
              <a:rPr lang="pt-BR" b="1" i="1" dirty="0"/>
              <a:t>função hipótese polinomial</a:t>
            </a:r>
            <a:r>
              <a:rPr lang="pt-BR" dirty="0"/>
              <a:t>.</a:t>
            </a:r>
          </a:p>
          <a:p>
            <a:pPr lvl="1">
              <a:buFont typeface="Wingdings" panose="05000000000000000000" pitchFamily="2" charset="2"/>
              <a:buChar char="§"/>
            </a:pPr>
            <a:r>
              <a:rPr lang="pt-BR" dirty="0"/>
              <a:t>Flexibilidade o suficiente para se ajustar à função verdadeira (</a:t>
            </a:r>
            <a:r>
              <a:rPr lang="pt-BR" b="1" i="1" dirty="0">
                <a:solidFill>
                  <a:srgbClr val="00B050"/>
                </a:solidFill>
              </a:rPr>
              <a:t>medida através do erro de treinamento</a:t>
            </a:r>
            <a:r>
              <a:rPr lang="pt-BR" dirty="0"/>
              <a:t>).</a:t>
            </a:r>
          </a:p>
          <a:p>
            <a:pPr lvl="1">
              <a:buFont typeface="Wingdings" panose="05000000000000000000" pitchFamily="2" charset="2"/>
              <a:buChar char="§"/>
            </a:pPr>
            <a:r>
              <a:rPr lang="pt-BR" dirty="0"/>
              <a:t>Grau de generalização: capacidade de gerar saídas próximas às verdadeiras para exemplos não vistos durante o treinamento (</a:t>
            </a:r>
            <a:r>
              <a:rPr lang="pt-BR" b="1" i="1" dirty="0">
                <a:solidFill>
                  <a:srgbClr val="00B050"/>
                </a:solidFill>
              </a:rPr>
              <a:t>medido através do erro de validação</a:t>
            </a:r>
            <a:r>
              <a:rPr lang="pt-BR" dirty="0"/>
              <a:t>).</a:t>
            </a:r>
          </a:p>
          <a:p>
            <a:r>
              <a:rPr lang="pt-BR" dirty="0"/>
              <a:t>As 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a:t>Leave-p-out</a:t>
            </a:r>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199" y="2340864"/>
            <a:ext cx="11238539" cy="4517135"/>
          </a:xfrm>
        </p:spPr>
        <p:txBody>
          <a:bodyPr>
            <a:normAutofit fontScale="85000" lnSpcReduction="20000"/>
          </a:bodyPr>
          <a:lstStyle/>
          <a:p>
            <a:r>
              <a:rPr lang="pt-BR" dirty="0"/>
              <a:t>É a estratégia </a:t>
            </a:r>
            <a:r>
              <a:rPr lang="pt-BR" b="1" i="1" dirty="0"/>
              <a:t>mais simples </a:t>
            </a:r>
            <a:r>
              <a:rPr lang="pt-BR" dirty="0"/>
              <a:t>das três e apresenta a menor complexidade computacional, pois realiza-se </a:t>
            </a:r>
            <a:r>
              <a:rPr lang="pt-BR" b="1" i="1" dirty="0">
                <a:solidFill>
                  <a:srgbClr val="00B050"/>
                </a:solidFill>
              </a:rPr>
              <a:t>apenas um treinamento e uma validação</a:t>
            </a:r>
            <a:r>
              <a:rPr lang="pt-BR" dirty="0"/>
              <a:t>.</a:t>
            </a:r>
          </a:p>
          <a:p>
            <a:r>
              <a:rPr lang="pt-BR" dirty="0"/>
              <a:t>Divide-se </a:t>
            </a:r>
            <a:r>
              <a:rPr lang="pt-BR" b="1" i="1" dirty="0"/>
              <a:t>aleatoriamente</a:t>
            </a:r>
            <a:r>
              <a:rPr lang="pt-BR" dirty="0"/>
              <a:t> o conjunto total de dados em </a:t>
            </a:r>
            <a:r>
              <a:rPr lang="pt-BR" b="1" i="1" dirty="0"/>
              <a:t>p</a:t>
            </a:r>
            <a:r>
              <a:rPr lang="pt-BR" dirty="0"/>
              <a:t> % para treinamento e (100 - p) % para validação.</a:t>
            </a:r>
          </a:p>
          <a:p>
            <a:pPr lvl="1">
              <a:buFont typeface="Wingdings" panose="05000000000000000000" pitchFamily="2" charset="2"/>
              <a:buChar char="§"/>
            </a:pPr>
            <a:r>
              <a:rPr lang="pt-BR" dirty="0"/>
              <a:t>Normalmente, divide-se o conjunto total de dados em 70/80% para treinamento e 30/20% para validação.</a:t>
            </a:r>
          </a:p>
          <a:p>
            <a:r>
              <a:rPr lang="pt-BR" dirty="0"/>
              <a:t>Entretanto, devemos nos assegurar que os conjuntos de treinamento e validação sejam suficientemente </a:t>
            </a:r>
            <a:r>
              <a:rPr lang="pt-BR" b="1" i="1" dirty="0">
                <a:solidFill>
                  <a:srgbClr val="00B050"/>
                </a:solidFill>
              </a:rPr>
              <a:t>representativos do mapeamento verdadeiro</a:t>
            </a:r>
            <a:r>
              <a:rPr lang="pt-BR" dirty="0"/>
              <a:t> que se pretende aproximar.</a:t>
            </a:r>
          </a:p>
          <a:p>
            <a:r>
              <a:rPr lang="pt-BR" b="1" dirty="0"/>
              <a:t>Desvantagem</a:t>
            </a:r>
            <a:endParaRPr lang="pt-BR" dirty="0"/>
          </a:p>
          <a:p>
            <a:pPr lvl="1">
              <a:buFont typeface="Wingdings" panose="05000000000000000000" pitchFamily="2" charset="2"/>
              <a:buChar char="§"/>
            </a:pPr>
            <a:r>
              <a:rPr lang="pt-BR" dirty="0"/>
              <a:t>Pode sofrer com o problema do </a:t>
            </a:r>
            <a:r>
              <a:rPr lang="pt-BR" b="1" i="1" dirty="0"/>
              <a:t>viés de seleção</a:t>
            </a:r>
            <a:r>
              <a:rPr lang="pt-BR" dirty="0"/>
              <a:t>: a qualidade do modelo pode depender muito de quais exemplos vão para o conjunto de treinamento e quais vão para o conjunto de validação.</a:t>
            </a:r>
          </a:p>
          <a:p>
            <a:pPr lvl="1">
              <a:buFont typeface="Wingdings" panose="05000000000000000000" pitchFamily="2" charset="2"/>
              <a:buChar char="§"/>
            </a:pPr>
            <a:r>
              <a:rPr lang="pt-BR" dirty="0"/>
              <a:t>Portanto, o desempenho do modelo pode ser significativamente diferente dependendo de como a divisão é feita, ou seja, os resultados podem depender de uma escolha aleatória particular dos exemplos dos conjuntos de treinamento e validação.</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225192" y="365125"/>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482" y="59959"/>
            <a:ext cx="3587257" cy="220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a:t>Holdout: Exemplo</a:t>
            </a:r>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a:t>70% para conjunto de treinamento e 30% para conjunto de validação.</a:t>
            </a:r>
          </a:p>
          <a:p>
            <a:r>
              <a:rPr lang="pt-BR" dirty="0"/>
              <a:t>Tempo médio para execução com N = 100 é de aproximadamente 160 ms.</a:t>
            </a:r>
          </a:p>
          <a:p>
            <a:r>
              <a:rPr lang="pt-BR" dirty="0"/>
              <a:t>Erro de treinamento </a:t>
            </a:r>
            <a:r>
              <a:rPr lang="pt-BR" b="1" i="1" dirty="0"/>
              <a:t>diminui</a:t>
            </a:r>
            <a:r>
              <a:rPr lang="pt-BR" dirty="0"/>
              <a:t> conforme a ordem do polinômio aumenta. </a:t>
            </a:r>
          </a:p>
          <a:p>
            <a:r>
              <a:rPr lang="pt-BR" dirty="0"/>
              <a:t>Erro de validação </a:t>
            </a:r>
            <a:r>
              <a:rPr lang="pt-BR" b="1" i="1" dirty="0"/>
              <a:t>aumenta</a:t>
            </a:r>
            <a:r>
              <a:rPr lang="pt-BR" dirty="0"/>
              <a:t> conforme a ordem do polinômio aumenta.</a:t>
            </a:r>
          </a:p>
          <a:p>
            <a:r>
              <a:rPr lang="pt-BR" dirty="0"/>
              <a:t>Qual ordem escolher? </a:t>
            </a:r>
          </a:p>
          <a:p>
            <a:pPr lvl="1">
              <a:buFont typeface="Wingdings" panose="05000000000000000000" pitchFamily="2" charset="2"/>
              <a:buChar char="§"/>
            </a:pPr>
            <a:r>
              <a:rPr lang="pt-BR" dirty="0"/>
              <a:t>O ponto onde </a:t>
            </a:r>
            <a:r>
              <a:rPr lang="pt-BR" b="1" i="1" dirty="0">
                <a:solidFill>
                  <a:srgbClr val="FF0000"/>
                </a:solidFill>
              </a:rPr>
              <a:t>ambos</a:t>
            </a:r>
            <a:r>
              <a:rPr lang="pt-BR" dirty="0">
                <a:solidFill>
                  <a:srgbClr val="FF0000"/>
                </a:solidFill>
              </a:rPr>
              <a:t> </a:t>
            </a:r>
            <a:r>
              <a:rPr lang="pt-BR" dirty="0"/>
              <a:t>os erros sejam mínimos (balanço entre flexibilidade e grau de generalização) e com menor complexidade.</a:t>
            </a:r>
          </a:p>
        </p:txBody>
      </p:sp>
      <p:sp>
        <p:nvSpPr>
          <p:cNvPr id="6" name="Rectangle 5"/>
          <p:cNvSpPr/>
          <p:nvPr/>
        </p:nvSpPr>
        <p:spPr>
          <a:xfrm>
            <a:off x="9199025" y="6519446"/>
            <a:ext cx="3037883" cy="338554"/>
          </a:xfrm>
          <a:prstGeom prst="rect">
            <a:avLst/>
          </a:prstGeom>
        </p:spPr>
        <p:txBody>
          <a:bodyPr wrap="none">
            <a:spAutoFit/>
          </a:bodyPr>
          <a:lstStyle/>
          <a:p>
            <a:r>
              <a:rPr lang="pt-BR" sz="1600" dirty="0">
                <a:solidFill>
                  <a:schemeClr val="accent5"/>
                </a:solidFill>
                <a:hlinkClick r:id="rId3"/>
              </a:rPr>
              <a:t>Exemplo: validacao_cruzada.ipynb</a:t>
            </a:r>
            <a:endParaRPr lang="pt-BR" sz="1600"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branco, </a:t>
                </a:r>
                <a14:m>
                  <m:oMath xmlns:m="http://schemas.openxmlformats.org/officeDocument/2006/math">
                    <m:r>
                      <a:rPr lang="pt-BR" sz="1600" i="1">
                        <a:latin typeface="Cambria Math" panose="02040503050406030204" pitchFamily="18" charset="0"/>
                      </a:rPr>
                      <m:t>𝑤</m:t>
                    </m:r>
                  </m:oMath>
                </a14:m>
                <a:r>
                  <a:rPr lang="pt-BR" sz="1600" dirty="0"/>
                  <a:t>.</a:t>
                </a:r>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a:t>subajuste</a:t>
            </a:r>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a:t>sobreajuste</a:t>
            </a:r>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3392470" cy="338554"/>
          </a:xfrm>
          <a:prstGeom prst="rect">
            <a:avLst/>
          </a:prstGeom>
          <a:noFill/>
        </p:spPr>
        <p:txBody>
          <a:bodyPr wrap="square" rtlCol="0">
            <a:spAutoFit/>
          </a:bodyPr>
          <a:lstStyle/>
          <a:p>
            <a:pPr algn="ctr"/>
            <a:r>
              <a:rPr lang="pt-BR" sz="1600" b="1" dirty="0"/>
              <a:t>Ponto ótimo </a:t>
            </a:r>
            <a:r>
              <a:rPr lang="pt-BR" sz="1600" dirty="0"/>
              <a:t>(mudança de tendência)</a:t>
            </a:r>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241024" cy="1607037"/>
          </a:xfrm>
        </p:spPr>
        <p:txBody>
          <a:bodyPr>
            <a:noAutofit/>
          </a:bodyPr>
          <a:lstStyle/>
          <a:p>
            <a:r>
              <a:rPr lang="pt-BR" sz="2300" dirty="0"/>
              <a:t>Estratégia mais elaborada que o </a:t>
            </a:r>
            <a:r>
              <a:rPr lang="pt-BR" sz="2300" dirty="0" err="1"/>
              <a:t>Holdout</a:t>
            </a:r>
            <a:r>
              <a:rPr lang="pt-BR" sz="2300" dirty="0"/>
              <a:t> e que nos </a:t>
            </a:r>
            <a:r>
              <a:rPr lang="pt-BR" sz="2300" b="1" i="1" dirty="0"/>
              <a:t>fornece indicações mais claras</a:t>
            </a:r>
            <a:r>
              <a:rPr lang="pt-BR" sz="2300" dirty="0"/>
              <a:t>.</a:t>
            </a:r>
          </a:p>
          <a:p>
            <a:r>
              <a:rPr lang="pt-BR" sz="2300" dirty="0"/>
              <a:t>Consiste em </a:t>
            </a:r>
            <a:r>
              <a:rPr lang="pt-BR" sz="2300" b="1" i="1" dirty="0"/>
              <a:t>embaralhar</a:t>
            </a:r>
            <a:r>
              <a:rPr lang="pt-BR" sz="2300" dirty="0"/>
              <a:t> (opcional) </a:t>
            </a:r>
            <a:r>
              <a:rPr lang="pt-BR" sz="2300" b="1" i="1" dirty="0"/>
              <a:t>e</a:t>
            </a:r>
            <a:r>
              <a:rPr lang="pt-BR" sz="2300" dirty="0"/>
              <a:t> </a:t>
            </a:r>
            <a:r>
              <a:rPr lang="pt-BR" sz="2300" b="1" i="1" dirty="0"/>
              <a:t>dividir o conjunto total de dados em k subconjuntos</a:t>
            </a:r>
            <a:r>
              <a:rPr lang="pt-BR" sz="2300" dirty="0"/>
              <a:t> (ou </a:t>
            </a:r>
            <a:r>
              <a:rPr lang="pt-BR" sz="2300" i="1" dirty="0" err="1"/>
              <a:t>folds</a:t>
            </a:r>
            <a:r>
              <a:rPr lang="pt-BR" sz="2300" dirty="0"/>
              <a:t>) de tamanhos iguais (se possível) e realizar </a:t>
            </a:r>
            <a:r>
              <a:rPr lang="pt-BR" sz="2300" b="1" i="1" dirty="0"/>
              <a:t>k treinamentos distintos</a:t>
            </a:r>
            <a:r>
              <a:rPr lang="pt-BR" sz="2300" dirty="0"/>
              <a:t>, onde cada um dos </a:t>
            </a:r>
            <a:r>
              <a:rPr lang="pt-BR" sz="2300" b="1" i="1" dirty="0"/>
              <a:t>k</a:t>
            </a:r>
            <a:r>
              <a:rPr lang="pt-BR" sz="2300" dirty="0"/>
              <a:t> treinamentos considera </a:t>
            </a:r>
            <a:r>
              <a:rPr lang="pt-BR" sz="2300" b="1" i="1" dirty="0"/>
              <a:t>k-1</a:t>
            </a:r>
            <a:r>
              <a:rPr lang="pt-BR" sz="2300" dirty="0"/>
              <a:t> </a:t>
            </a:r>
            <a:r>
              <a:rPr lang="pt-BR" sz="2300" i="1" dirty="0"/>
              <a:t>folds</a:t>
            </a:r>
            <a:r>
              <a:rPr lang="pt-BR" sz="2300" dirty="0"/>
              <a:t> para treinamento e </a:t>
            </a:r>
            <a:r>
              <a:rPr lang="pt-BR" sz="2300" b="1" i="1" dirty="0"/>
              <a:t>1</a:t>
            </a:r>
            <a:r>
              <a:rPr lang="pt-BR" sz="2300" dirty="0"/>
              <a:t> </a:t>
            </a:r>
            <a:r>
              <a:rPr lang="pt-BR" sz="2300" i="1" dirty="0"/>
              <a:t>fold</a:t>
            </a:r>
            <a:r>
              <a:rPr lang="pt-BR" sz="2300" dirty="0"/>
              <a:t> para validação.</a:t>
            </a:r>
          </a:p>
        </p:txBody>
      </p:sp>
      <p:sp>
        <p:nvSpPr>
          <p:cNvPr id="50" name="Content Placeholder 2"/>
          <p:cNvSpPr txBox="1">
            <a:spLocks/>
          </p:cNvSpPr>
          <p:nvPr/>
        </p:nvSpPr>
        <p:spPr>
          <a:xfrm>
            <a:off x="838200" y="5174320"/>
            <a:ext cx="11241024" cy="16836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pt-BR" sz="2200" dirty="0"/>
              <a:t>Cada exemplo entra em um conjunto de validação exatamente </a:t>
            </a:r>
            <a:r>
              <a:rPr lang="pt-BR" sz="2200" b="1" dirty="0"/>
              <a:t>1</a:t>
            </a:r>
            <a:r>
              <a:rPr lang="pt-BR" sz="2200" dirty="0"/>
              <a:t> vez e em um conjunto de treinamento </a:t>
            </a:r>
            <a:r>
              <a:rPr lang="pt-BR" sz="2200" b="1" i="1" dirty="0"/>
              <a:t>k-1</a:t>
            </a:r>
            <a:r>
              <a:rPr lang="pt-BR" sz="2200" dirty="0"/>
              <a:t> vezes.</a:t>
            </a:r>
          </a:p>
          <a:p>
            <a:pPr>
              <a:spcBef>
                <a:spcPts val="400"/>
              </a:spcBef>
            </a:pPr>
            <a:r>
              <a:rPr lang="pt-BR" sz="2200" dirty="0"/>
              <a:t>O desempenho do modelo é dado pela </a:t>
            </a:r>
            <a:r>
              <a:rPr lang="pt-BR" sz="2200" b="1" i="1" dirty="0"/>
              <a:t>média dos erros de validação </a:t>
            </a:r>
            <a:r>
              <a:rPr lang="pt-BR" sz="2200" dirty="0"/>
              <a:t>calculados para cada um dos </a:t>
            </a:r>
            <a:r>
              <a:rPr lang="pt-BR" sz="2200" b="1" i="1" dirty="0"/>
              <a:t>k</a:t>
            </a:r>
            <a:r>
              <a:rPr lang="pt-BR" sz="2200" dirty="0"/>
              <a:t> </a:t>
            </a:r>
            <a:r>
              <a:rPr lang="pt-BR" sz="2200" i="1" dirty="0" err="1"/>
              <a:t>folds</a:t>
            </a:r>
            <a:r>
              <a:rPr lang="pt-BR" sz="2200" dirty="0"/>
              <a:t> usados para validação do modelo. </a:t>
            </a:r>
          </a:p>
          <a:p>
            <a:pPr>
              <a:spcBef>
                <a:spcPts val="400"/>
              </a:spcBef>
            </a:pPr>
            <a:r>
              <a:rPr lang="pt-BR" sz="2200" dirty="0"/>
              <a:t>Uma alta </a:t>
            </a:r>
            <a:r>
              <a:rPr lang="pt-BR" sz="2200" b="1" i="1" dirty="0"/>
              <a:t>variância do erro de validação </a:t>
            </a:r>
            <a:r>
              <a:rPr lang="pt-BR" sz="2200" dirty="0"/>
              <a:t>é um forte indicador de </a:t>
            </a:r>
            <a:r>
              <a:rPr lang="pt-BR" sz="2200" dirty="0" err="1"/>
              <a:t>sobreajuste</a:t>
            </a:r>
            <a:r>
              <a:rPr lang="pt-BR" sz="2200"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28796"/>
            <a:ext cx="7291620" cy="2511691"/>
          </a:xfrm>
          <a:prstGeom prst="rect">
            <a:avLst/>
          </a:prstGeom>
        </p:spPr>
      </p:pic>
      <p:sp>
        <p:nvSpPr>
          <p:cNvPr id="5" name="CaixaDeTexto 4"/>
          <p:cNvSpPr txBox="1"/>
          <p:nvPr/>
        </p:nvSpPr>
        <p:spPr>
          <a:xfrm>
            <a:off x="1170142" y="3675770"/>
            <a:ext cx="1360967" cy="584775"/>
          </a:xfrm>
          <a:prstGeom prst="rect">
            <a:avLst/>
          </a:prstGeom>
          <a:noFill/>
        </p:spPr>
        <p:txBody>
          <a:bodyPr wrap="square" rtlCol="0">
            <a:spAutoFit/>
          </a:bodyPr>
          <a:lstStyle/>
          <a:p>
            <a:pPr algn="ctr"/>
            <a:r>
              <a:rPr lang="pt-BR" sz="3200" b="1" dirty="0"/>
              <a:t>k = 5</a:t>
            </a:r>
            <a:endParaRPr lang="en-US" sz="3200" b="1" dirty="0"/>
          </a:p>
        </p:txBody>
      </p:sp>
    </p:spTree>
    <p:extLst>
      <p:ext uri="{BB962C8B-B14F-4D97-AF65-F5344CB8AC3E}">
        <p14:creationId xmlns:p14="http://schemas.microsoft.com/office/powerpoint/2010/main" val="38403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7"/>
            <a:ext cx="10515600" cy="1020615"/>
          </a:xfrm>
        </p:spPr>
        <p:txBody>
          <a:bodyPr/>
          <a:lstStyle/>
          <a:p>
            <a:r>
              <a:rPr lang="pt-BR" dirty="0"/>
              <a:t>k-Fold</a:t>
            </a:r>
          </a:p>
        </p:txBody>
      </p:sp>
      <p:sp>
        <p:nvSpPr>
          <p:cNvPr id="3" name="Content Placeholder 2"/>
          <p:cNvSpPr>
            <a:spLocks noGrp="1"/>
          </p:cNvSpPr>
          <p:nvPr>
            <p:ph idx="1"/>
          </p:nvPr>
        </p:nvSpPr>
        <p:spPr>
          <a:xfrm>
            <a:off x="838199" y="1527142"/>
            <a:ext cx="11167873" cy="5330858"/>
          </a:xfrm>
        </p:spPr>
        <p:txBody>
          <a:bodyPr>
            <a:normAutofit/>
          </a:bodyPr>
          <a:lstStyle/>
          <a:p>
            <a:r>
              <a:rPr lang="pt-BR" sz="2400" dirty="0"/>
              <a:t>Como regra geral, normalmente, se utiliza </a:t>
            </a:r>
            <a:r>
              <a:rPr lang="pt-BR" sz="2400" b="1" i="1" dirty="0"/>
              <a:t>k</a:t>
            </a:r>
            <a:r>
              <a:rPr lang="pt-BR" sz="2400" dirty="0"/>
              <a:t> = 5 ou 10.</a:t>
            </a:r>
          </a:p>
          <a:p>
            <a:r>
              <a:rPr lang="pt-BR" sz="2400" dirty="0"/>
              <a:t>Porém, tenha em mente que o valor de </a:t>
            </a:r>
            <a:r>
              <a:rPr lang="pt-BR" sz="2400" b="1" i="1" dirty="0"/>
              <a:t>k</a:t>
            </a:r>
            <a:r>
              <a:rPr lang="pt-BR" sz="2400" dirty="0"/>
              <a:t> deve ser escolhido de forma que os conjuntos de treinamento e validação sejam grandes o suficiente para serem </a:t>
            </a:r>
            <a:r>
              <a:rPr lang="pt-BR" sz="2400" b="1" i="1" dirty="0"/>
              <a:t>estatisticamente representativos </a:t>
            </a:r>
            <a:r>
              <a:rPr lang="pt-BR" sz="2400" dirty="0"/>
              <a:t>do mapeamento verdadeiro.</a:t>
            </a:r>
          </a:p>
          <a:p>
            <a:r>
              <a:rPr lang="pt-BR" sz="2400" dirty="0"/>
              <a:t>O k-</a:t>
            </a:r>
            <a:r>
              <a:rPr lang="pt-BR" sz="2400" dirty="0" err="1"/>
              <a:t>Fold</a:t>
            </a:r>
            <a:r>
              <a:rPr lang="pt-BR" sz="2400" dirty="0"/>
              <a:t> é bastante útil quando se tem conjuntos de dados pequenos a moderados.</a:t>
            </a:r>
          </a:p>
          <a:p>
            <a:r>
              <a:rPr lang="pt-BR" sz="2400" b="1" dirty="0"/>
              <a:t>Vantagem</a:t>
            </a:r>
          </a:p>
          <a:p>
            <a:pPr lvl="1">
              <a:buFont typeface="Wingdings" panose="05000000000000000000" pitchFamily="2" charset="2"/>
              <a:buChar char="§"/>
            </a:pPr>
            <a:r>
              <a:rPr lang="pt-BR" dirty="0"/>
              <a:t>Reduz significativamente o problema do </a:t>
            </a:r>
            <a:r>
              <a:rPr lang="pt-BR" b="1" i="1" dirty="0"/>
              <a:t>viés de seleção</a:t>
            </a:r>
            <a:r>
              <a:rPr lang="pt-BR" dirty="0"/>
              <a:t> em relação ao </a:t>
            </a:r>
            <a:r>
              <a:rPr lang="pt-BR" b="1" i="1" dirty="0" err="1"/>
              <a:t>holdout</a:t>
            </a:r>
            <a:r>
              <a:rPr lang="pt-BR" dirty="0"/>
              <a:t>.</a:t>
            </a:r>
          </a:p>
          <a:p>
            <a:pPr lvl="2">
              <a:buFont typeface="Courier New" panose="02070309020205020404" pitchFamily="49" charset="0"/>
              <a:buChar char="o"/>
            </a:pPr>
            <a:r>
              <a:rPr lang="pt-BR" dirty="0"/>
              <a:t>Pois faz-se a avaliação do modelo através de uma média de </a:t>
            </a:r>
            <a:r>
              <a:rPr lang="pt-BR" b="1" i="1" dirty="0"/>
              <a:t>k</a:t>
            </a:r>
            <a:r>
              <a:rPr lang="pt-BR" dirty="0"/>
              <a:t> avaliações.</a:t>
            </a:r>
          </a:p>
          <a:p>
            <a:pPr lvl="2">
              <a:buFont typeface="Courier New" panose="02070309020205020404" pitchFamily="49" charset="0"/>
              <a:buChar char="o"/>
            </a:pPr>
            <a:r>
              <a:rPr lang="pt-BR" dirty="0"/>
              <a:t>Todos os exemplos do conjunto total de dados aparecem nos conjuntos de treinamento e validação.</a:t>
            </a:r>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i="1" dirty="0"/>
              <a:t>k</a:t>
            </a:r>
            <a:r>
              <a:rPr lang="pt-BR" dirty="0"/>
              <a:t> vezes, o que significa que leva-se aproximadamente </a:t>
            </a:r>
            <a:r>
              <a:rPr lang="pt-BR" b="1" i="1" dirty="0"/>
              <a:t>k</a:t>
            </a:r>
            <a:r>
              <a:rPr lang="pt-BR" dirty="0"/>
              <a:t> vezes mais tempo que o </a:t>
            </a:r>
            <a:r>
              <a:rPr lang="pt-BR" b="1" i="1" dirty="0"/>
              <a:t>holdout</a:t>
            </a:r>
            <a:r>
              <a:rPr lang="pt-BR" dirty="0"/>
              <a:t> para se realizar a avaliação do modelo (treinamento + validação).</a:t>
            </a:r>
          </a:p>
        </p:txBody>
      </p:sp>
    </p:spTree>
    <p:extLst>
      <p:ext uri="{BB962C8B-B14F-4D97-AF65-F5344CB8AC3E}">
        <p14:creationId xmlns:p14="http://schemas.microsoft.com/office/powerpoint/2010/main" val="200005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a:t>k-Fold: Exemplo</a:t>
            </a:r>
          </a:p>
        </p:txBody>
      </p:sp>
      <p:sp>
        <p:nvSpPr>
          <p:cNvPr id="3" name="Content Placeholder 2"/>
          <p:cNvSpPr>
            <a:spLocks noGrp="1"/>
          </p:cNvSpPr>
          <p:nvPr>
            <p:ph idx="1"/>
          </p:nvPr>
        </p:nvSpPr>
        <p:spPr>
          <a:xfrm>
            <a:off x="838198" y="4191105"/>
            <a:ext cx="11182005" cy="2651371"/>
          </a:xfrm>
        </p:spPr>
        <p:txBody>
          <a:bodyPr>
            <a:normAutofit fontScale="77500" lnSpcReduction="20000"/>
          </a:bodyPr>
          <a:lstStyle/>
          <a:p>
            <a:r>
              <a:rPr lang="pt-BR" dirty="0"/>
              <a:t>Usa-se a mesma função observável do exemplo anterior.</a:t>
            </a:r>
          </a:p>
          <a:p>
            <a:r>
              <a:rPr lang="pt-BR" b="1" dirty="0"/>
              <a:t>k</a:t>
            </a:r>
            <a:r>
              <a:rPr lang="pt-BR" dirty="0"/>
              <a:t> = 10 folds: 10 iterações com 9 grupos para treinamento e 1 para teste.</a:t>
            </a:r>
          </a:p>
          <a:p>
            <a:r>
              <a:rPr lang="pt-BR" dirty="0"/>
              <a:t>Tempo médio para execução com N = 100 exemplos é de aproximadamente 1.5 s.</a:t>
            </a:r>
          </a:p>
          <a:p>
            <a:r>
              <a:rPr lang="pt-BR" dirty="0"/>
              <a:t>Gráficos mostram a média e desvio padrão do MSE para as 10 etapas 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MSE, sejam mínimos.</a:t>
            </a:r>
          </a:p>
        </p:txBody>
      </p:sp>
      <p:sp>
        <p:nvSpPr>
          <p:cNvPr id="10" name="Rectangle 9"/>
          <p:cNvSpPr/>
          <p:nvPr/>
        </p:nvSpPr>
        <p:spPr>
          <a:xfrm>
            <a:off x="9148813" y="6503922"/>
            <a:ext cx="3037883" cy="338554"/>
          </a:xfrm>
          <a:prstGeom prst="rect">
            <a:avLst/>
          </a:prstGeom>
        </p:spPr>
        <p:txBody>
          <a:bodyPr wrap="none">
            <a:spAutoFit/>
          </a:bodyPr>
          <a:lstStyle/>
          <a:p>
            <a:r>
              <a:rPr lang="pt-BR" sz="1600" dirty="0">
                <a:hlinkClick r:id="rId3"/>
              </a:rPr>
              <a:t>Exemplo: validacao_cruzada.ipynb</a:t>
            </a:r>
            <a:endParaRPr lang="pt-BR" sz="1600"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148813" y="1271053"/>
            <a:ext cx="3038605" cy="3493264"/>
          </a:xfrm>
          <a:prstGeom prst="rect">
            <a:avLst/>
          </a:prstGeom>
          <a:noFill/>
        </p:spPr>
        <p:txBody>
          <a:bodyPr wrap="square" rtlCol="0">
            <a:spAutoFit/>
          </a:bodyPr>
          <a:lstStyle/>
          <a:p>
            <a:pPr algn="ctr"/>
            <a:r>
              <a:rPr lang="pt-BR" sz="1300" dirty="0"/>
              <a:t>Conforme o modelo se </a:t>
            </a:r>
            <a:r>
              <a:rPr lang="pt-BR" sz="1300" b="1" i="1" dirty="0"/>
              <a:t>sobreajusta </a:t>
            </a:r>
            <a:r>
              <a:rPr lang="pt-BR" sz="1300" dirty="0"/>
              <a:t>aos dados de treinamento, a </a:t>
            </a:r>
            <a:r>
              <a:rPr lang="pt-BR" sz="1300" b="1" i="1" dirty="0"/>
              <a:t>variância do erro de validação aumenta</a:t>
            </a:r>
            <a:r>
              <a:rPr lang="pt-BR" sz="1300" dirty="0"/>
              <a:t>, </a:t>
            </a:r>
            <a:r>
              <a:rPr lang="pt-BR" sz="1300" b="1" i="1" dirty="0"/>
              <a:t>devido a redução de seu grau de generalização </a:t>
            </a:r>
            <a:r>
              <a:rPr lang="pt-BR" sz="1300" dirty="0"/>
              <a:t>(modelo aprendido se distancia muito do modelo gerador).</a:t>
            </a:r>
          </a:p>
          <a:p>
            <a:pPr algn="ctr"/>
            <a:endParaRPr lang="pt-BR" sz="1300" dirty="0"/>
          </a:p>
          <a:p>
            <a:pPr algn="ctr"/>
            <a:r>
              <a:rPr lang="pt-BR" sz="1300" dirty="0"/>
              <a:t>Modelos com altíssimo grau de flexibilidade (maior do que o necessário) apresentam variância do erro de treinamento muito baixa e variância do erro de validação muito alta (</a:t>
            </a:r>
            <a:r>
              <a:rPr lang="pt-BR" sz="1300" b="1" i="1" dirty="0"/>
              <a:t>sobreajuste</a:t>
            </a:r>
            <a:r>
              <a:rPr lang="pt-BR" sz="1300" dirty="0"/>
              <a:t>).</a:t>
            </a:r>
          </a:p>
          <a:p>
            <a:pPr algn="ctr"/>
            <a:endParaRPr lang="pt-BR" sz="1300" dirty="0"/>
          </a:p>
          <a:p>
            <a:pPr algn="ctr"/>
            <a:r>
              <a:rPr lang="pt-BR" sz="1300" dirty="0"/>
              <a:t>Modelos com </a:t>
            </a:r>
            <a:r>
              <a:rPr lang="pt-BR" sz="1300" b="1" i="1" dirty="0"/>
              <a:t>baixíssimo grau de flexibilidade</a:t>
            </a:r>
            <a:r>
              <a:rPr lang="pt-BR" sz="1300" dirty="0"/>
              <a:t> (menor do que o necessário) têm ambas as variâncias altas (</a:t>
            </a:r>
            <a:r>
              <a:rPr lang="pt-BR" sz="1300" b="1" dirty="0"/>
              <a:t>subajuste</a:t>
            </a:r>
            <a:r>
              <a:rPr lang="pt-BR" sz="1300" dirty="0"/>
              <a:t>).</a:t>
            </a:r>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a:t>sobreajuste</a:t>
            </a:r>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a:t>subajuste</a:t>
            </a:r>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12650" y="932209"/>
            <a:ext cx="3425302" cy="338554"/>
          </a:xfrm>
          <a:prstGeom prst="rect">
            <a:avLst/>
          </a:prstGeom>
          <a:noFill/>
        </p:spPr>
        <p:txBody>
          <a:bodyPr wrap="square" rtlCol="0">
            <a:spAutoFit/>
          </a:bodyPr>
          <a:lstStyle/>
          <a:p>
            <a:pPr algn="ctr"/>
            <a:r>
              <a:rPr lang="pt-BR" sz="1600" b="1" dirty="0"/>
              <a:t>Ponto ótimo </a:t>
            </a:r>
            <a:r>
              <a:rPr lang="pt-BR" sz="1400" dirty="0"/>
              <a:t>(MSE e desvio padrão baixos)</a:t>
            </a:r>
            <a:endParaRPr lang="pt-BR" sz="1600" dirty="0"/>
          </a:p>
        </p:txBody>
      </p:sp>
      <p:cxnSp>
        <p:nvCxnSpPr>
          <p:cNvPr id="27" name="Straight Arrow Connector 26"/>
          <p:cNvCxnSpPr>
            <a:endCxn id="28" idx="7"/>
          </p:cNvCxnSpPr>
          <p:nvPr/>
        </p:nvCxnSpPr>
        <p:spPr>
          <a:xfrm flipH="1">
            <a:off x="2280178" y="1231264"/>
            <a:ext cx="221722" cy="1068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endCxn id="48" idx="1"/>
          </p:cNvCxnSpPr>
          <p:nvPr/>
        </p:nvCxnSpPr>
        <p:spPr>
          <a:xfrm>
            <a:off x="2501900" y="1231264"/>
            <a:ext cx="3693716" cy="1110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404594"/>
                <a:ext cx="11259314" cy="5453406"/>
              </a:xfrm>
            </p:spPr>
            <p:txBody>
              <a:bodyPr>
                <a:normAutofit fontScale="85000" lnSpcReduction="20000"/>
              </a:bodyPr>
              <a:lstStyle/>
              <a:p>
                <a:r>
                  <a:rPr lang="pt-BR" dirty="0"/>
                  <a:t>Valida um modelo usando </a:t>
                </a:r>
                <a:r>
                  <a:rPr lang="pt-BR" b="1" i="1" dirty="0"/>
                  <a:t>todas as combinações possíveis </a:t>
                </a:r>
                <a:r>
                  <a:rPr lang="pt-BR" dirty="0"/>
                  <a:t>de </a:t>
                </a:r>
                <a:r>
                  <a:rPr lang="pt-BR" b="1" i="1" dirty="0"/>
                  <a:t>p</a:t>
                </a:r>
                <a:r>
                  <a:rPr lang="pt-BR" dirty="0"/>
                  <a:t> exemplos como </a:t>
                </a:r>
                <a:r>
                  <a:rPr lang="pt-BR" b="1" i="1" dirty="0">
                    <a:solidFill>
                      <a:srgbClr val="00B050"/>
                    </a:solidFill>
                  </a:rPr>
                  <a:t>conjunto de validação</a:t>
                </a:r>
                <a:r>
                  <a:rPr lang="pt-BR" b="1" dirty="0">
                    <a:solidFill>
                      <a:srgbClr val="00B050"/>
                    </a:solidFill>
                  </a:rPr>
                  <a:t> </a:t>
                </a:r>
                <a:r>
                  <a:rPr lang="pt-BR" dirty="0"/>
                  <a:t>e os </a:t>
                </a:r>
                <a:r>
                  <a:rPr lang="pt-BR" b="1" i="1" dirty="0"/>
                  <a:t>N-p</a:t>
                </a:r>
                <a:r>
                  <a:rPr lang="pt-BR" dirty="0"/>
                  <a:t> exemplos restantes como </a:t>
                </a:r>
                <a:r>
                  <a:rPr lang="pt-BR" b="1" i="1" dirty="0">
                    <a:solidFill>
                      <a:srgbClr val="00B050"/>
                    </a:solidFill>
                  </a:rPr>
                  <a:t>conjunto de treinamento</a:t>
                </a:r>
                <a:r>
                  <a:rPr lang="pt-BR" dirty="0"/>
                  <a:t>.</a:t>
                </a:r>
              </a:p>
              <a:p>
                <a:r>
                  <a:rPr lang="pt-BR" dirty="0"/>
                  <a:t>Para um conjunto de dados com </a:t>
                </a:r>
                <a14:m>
                  <m:oMath xmlns:m="http://schemas.openxmlformats.org/officeDocument/2006/math">
                    <m:r>
                      <a:rPr lang="pt-BR" b="1" i="1" smtClean="0">
                        <a:latin typeface="Cambria Math" panose="02040503050406030204" pitchFamily="18" charset="0"/>
                      </a:rPr>
                      <m:t>𝑵</m:t>
                    </m:r>
                  </m:oMath>
                </a14:m>
                <a:r>
                  <a:rPr lang="pt-BR" dirty="0"/>
                  <a:t> amostras e um valor </a:t>
                </a:r>
                <a:r>
                  <a:rPr lang="pt-BR" b="1" i="1" dirty="0"/>
                  <a:t>p</a:t>
                </a:r>
                <a:r>
                  <a:rPr lang="pt-BR" dirty="0"/>
                  <a:t>, 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a:t> </a:t>
                </a:r>
              </a:p>
              <a:p>
                <a:pPr marL="0" indent="0">
                  <a:buNone/>
                </a:pPr>
                <a:r>
                  <a:rPr lang="pt-BR" dirty="0"/>
                  <a:t>pares de conjuntos treinamento/validação, portanto, a </a:t>
                </a:r>
                <a:r>
                  <a:rPr lang="pt-BR" b="1" i="1" dirty="0">
                    <a:solidFill>
                      <a:srgbClr val="00B050"/>
                    </a:solidFill>
                  </a:rPr>
                  <a:t>complexidade computacional desta estratégia aumenta drasticamente com o aumento de p</a:t>
                </a:r>
                <a:r>
                  <a:rPr lang="pt-BR" dirty="0"/>
                  <a:t>. </a:t>
                </a:r>
              </a:p>
              <a:p>
                <a:r>
                  <a:rPr lang="pt-BR" dirty="0"/>
                  <a:t>Exemplos para um número total de amostras, </a:t>
                </a:r>
                <a14:m>
                  <m:oMath xmlns:m="http://schemas.openxmlformats.org/officeDocument/2006/math">
                    <m:r>
                      <a:rPr lang="pt-BR" i="1">
                        <a:latin typeface="Cambria Math" panose="02040503050406030204" pitchFamily="18" charset="0"/>
                      </a:rPr>
                      <m:t>𝑁</m:t>
                    </m:r>
                  </m:oMath>
                </a14:m>
                <a:r>
                  <a:rPr lang="pt-BR" dirty="0"/>
                  <a:t>, igual a </a:t>
                </a:r>
                <a14:m>
                  <m:oMath xmlns:m="http://schemas.openxmlformats.org/officeDocument/2006/math">
                    <m:r>
                      <a:rPr lang="pt-BR" i="1">
                        <a:latin typeface="Cambria Math" panose="02040503050406030204" pitchFamily="18" charset="0"/>
                      </a:rPr>
                      <m:t>100</m:t>
                    </m:r>
                  </m:oMath>
                </a14:m>
                <a:r>
                  <a:rPr lang="pt-BR" dirty="0"/>
                  <a:t>: </a:t>
                </a:r>
              </a:p>
              <a:p>
                <a:pPr lvl="1">
                  <a:buFont typeface="Wingdings" panose="05000000000000000000" pitchFamily="2" charset="2"/>
                  <a:buChar char="§"/>
                </a:pPr>
                <a:r>
                  <a:rPr lang="pt-BR" sz="2500" b="1" i="1" dirty="0"/>
                  <a:t>p</a:t>
                </a:r>
                <a:r>
                  <a:rPr lang="pt-BR" sz="2500" dirty="0"/>
                  <a:t> = 1 -&gt; 100 combinações, ou seja, 100 treinamentos e validações.</a:t>
                </a:r>
              </a:p>
              <a:p>
                <a:pPr lvl="1">
                  <a:buFont typeface="Wingdings" panose="05000000000000000000" pitchFamily="2" charset="2"/>
                  <a:buChar char="§"/>
                </a:pPr>
                <a:r>
                  <a:rPr lang="pt-BR" sz="2500" b="1" i="1" dirty="0"/>
                  <a:t>p</a:t>
                </a:r>
                <a:r>
                  <a:rPr lang="pt-BR" sz="2500" dirty="0"/>
                  <a:t> = 2 -&gt; 4.950 combinações, ou seja, 4.950 treinamentos e validações.</a:t>
                </a:r>
              </a:p>
              <a:p>
                <a:pPr lvl="1">
                  <a:buFont typeface="Wingdings" panose="05000000000000000000" pitchFamily="2" charset="2"/>
                  <a:buChar char="§"/>
                </a:pPr>
                <a:r>
                  <a:rPr lang="pt-BR" sz="2500" b="1" i="1" dirty="0"/>
                  <a:t>p</a:t>
                </a:r>
                <a:r>
                  <a:rPr lang="pt-BR" sz="2500" dirty="0"/>
                  <a:t> = 5 -&gt; </a:t>
                </a:r>
                <a:r>
                  <a:rPr lang="pt-BR" altLang="pt-BR" sz="2500" dirty="0"/>
                  <a:t>75.287.520 </a:t>
                </a:r>
                <a:r>
                  <a:rPr lang="pt-BR" sz="2500" dirty="0"/>
                  <a:t>combinações, ou seja, </a:t>
                </a:r>
                <a:r>
                  <a:rPr lang="pt-BR" altLang="pt-BR" sz="2500" dirty="0"/>
                  <a:t>75.287.520 </a:t>
                </a:r>
                <a:r>
                  <a:rPr lang="pt-BR" sz="2500" dirty="0"/>
                  <a:t>treinamentos e validações.</a:t>
                </a:r>
                <a:endParaRPr lang="pt-BR" altLang="pt-BR" sz="2500" dirty="0"/>
              </a:p>
              <a:p>
                <a:r>
                  <a:rPr lang="pt-BR" b="1" i="1" dirty="0"/>
                  <a:t>Fornece estimativas de erro e desvio padrão muito mais precisas do que as abordagens anteriores</a:t>
                </a:r>
                <a:r>
                  <a:rPr lang="pt-BR" dirty="0"/>
                  <a:t>, pois tem-se mais etapas de treinamento/validação.</a:t>
                </a:r>
              </a:p>
              <a:p>
                <a:r>
                  <a:rPr lang="pt-BR" b="1" dirty="0"/>
                  <a:t>Desvantagem</a:t>
                </a:r>
              </a:p>
              <a:p>
                <a:pPr lvl="1">
                  <a:buFont typeface="Wingdings" panose="05000000000000000000" pitchFamily="2" charset="2"/>
                  <a:buChar char="§"/>
                </a:pPr>
                <a:r>
                  <a:rPr lang="pt-BR" dirty="0"/>
                  <a:t>É uma </a:t>
                </a:r>
                <a:r>
                  <a:rPr lang="pt-BR" b="1" i="1" dirty="0"/>
                  <a:t>estratégia exaustiva</a:t>
                </a:r>
                <a:r>
                  <a:rPr lang="pt-BR" dirty="0"/>
                  <a:t>, pois treina e valida o modelo para todas as combinações possíveis e, para uma base de dados grande e um valor de </a:t>
                </a:r>
                <a:r>
                  <a:rPr lang="pt-BR" b="1" i="1" dirty="0"/>
                  <a:t>p</a:t>
                </a:r>
                <a:r>
                  <a:rPr lang="pt-BR" dirty="0"/>
                  <a:t> moderadamente grande, pode se tornar inviável computacionalmente.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404594"/>
                <a:ext cx="11259314" cy="5453406"/>
              </a:xfrm>
              <a:blipFill>
                <a:blip r:embed="rId3"/>
                <a:stretch>
                  <a:fillRect l="-812" t="-2570"/>
                </a:stretch>
              </a:blipFill>
            </p:spPr>
            <p:txBody>
              <a:bodyPr/>
              <a:lstStyle/>
              <a:p>
                <a:r>
                  <a:rPr lang="pt-BR">
                    <a:noFill/>
                  </a:rPr>
                  <a:t> </a:t>
                </a:r>
              </a:p>
            </p:txBody>
          </p:sp>
        </mc:Fallback>
      </mc:AlternateContent>
      <p:sp>
        <p:nvSpPr>
          <p:cNvPr id="4" name="TextBox 3"/>
          <p:cNvSpPr txBox="1"/>
          <p:nvPr/>
        </p:nvSpPr>
        <p:spPr>
          <a:xfrm>
            <a:off x="1777259" y="2394555"/>
            <a:ext cx="3086101" cy="523220"/>
          </a:xfrm>
          <a:prstGeom prst="rect">
            <a:avLst/>
          </a:prstGeom>
          <a:noFill/>
        </p:spPr>
        <p:txBody>
          <a:bodyPr wrap="square" rtlCol="0">
            <a:spAutoFit/>
          </a:bodyPr>
          <a:lstStyle/>
          <a:p>
            <a:pPr algn="ctr"/>
            <a:r>
              <a:rPr lang="pt-BR" sz="1400" dirty="0">
                <a:solidFill>
                  <a:srgbClr val="0070C0"/>
                </a:solidFill>
              </a:rPr>
              <a:t>Quantos subconjuntos de </a:t>
            </a:r>
            <a:r>
              <a:rPr lang="pt-BR" sz="1400" i="1" dirty="0">
                <a:solidFill>
                  <a:srgbClr val="0070C0"/>
                </a:solidFill>
              </a:rPr>
              <a:t>p</a:t>
            </a:r>
            <a:r>
              <a:rPr lang="pt-BR" sz="1400" dirty="0">
                <a:solidFill>
                  <a:srgbClr val="0070C0"/>
                </a:solidFill>
              </a:rPr>
              <a:t> exemplos podemos criar a partir de </a:t>
            </a:r>
            <a:r>
              <a:rPr lang="pt-BR" sz="1400" i="1" dirty="0">
                <a:solidFill>
                  <a:srgbClr val="0070C0"/>
                </a:solidFill>
              </a:rPr>
              <a:t>N</a:t>
            </a:r>
            <a:r>
              <a:rPr lang="pt-BR" sz="1400" dirty="0">
                <a:solidFill>
                  <a:srgbClr val="0070C0"/>
                </a:solidFill>
              </a:rPr>
              <a:t> exemplos?</a:t>
            </a:r>
          </a:p>
        </p:txBody>
      </p:sp>
      <p:cxnSp>
        <p:nvCxnSpPr>
          <p:cNvPr id="6" name="Conector de seta reta 5"/>
          <p:cNvCxnSpPr/>
          <p:nvPr/>
        </p:nvCxnSpPr>
        <p:spPr>
          <a:xfrm flipV="1">
            <a:off x="4720856" y="2535591"/>
            <a:ext cx="637954" cy="52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8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14289</TotalTime>
  <Words>3880</Words>
  <Application>Microsoft Office PowerPoint</Application>
  <PresentationFormat>Widescreen</PresentationFormat>
  <Paragraphs>258</Paragraphs>
  <Slides>18</Slides>
  <Notes>13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18</vt:i4>
      </vt:variant>
    </vt:vector>
  </HeadingPairs>
  <TitlesOfParts>
    <vt:vector size="26"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Apresentação do PowerPoint</vt:lpstr>
      <vt:lpstr>Apresentação do PowerPoint</vt:lpstr>
      <vt:lpstr>FIGURAS</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2011</cp:revision>
  <dcterms:created xsi:type="dcterms:W3CDTF">2020-02-17T11:18:32Z</dcterms:created>
  <dcterms:modified xsi:type="dcterms:W3CDTF">2023-10-28T18:24:07Z</dcterms:modified>
</cp:coreProperties>
</file>