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416" r:id="rId3"/>
    <p:sldId id="364" r:id="rId4"/>
    <p:sldId id="417" r:id="rId5"/>
    <p:sldId id="422" r:id="rId6"/>
    <p:sldId id="392" r:id="rId7"/>
    <p:sldId id="383" r:id="rId8"/>
    <p:sldId id="394" r:id="rId9"/>
    <p:sldId id="421" r:id="rId10"/>
    <p:sldId id="384" r:id="rId11"/>
    <p:sldId id="411" r:id="rId12"/>
    <p:sldId id="423" r:id="rId13"/>
    <p:sldId id="397" r:id="rId14"/>
    <p:sldId id="419" r:id="rId15"/>
    <p:sldId id="317" r:id="rId16"/>
    <p:sldId id="33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4" autoAdjust="0"/>
    <p:restoredTop sz="81933" autoAdjust="0"/>
  </p:normalViewPr>
  <p:slideViewPr>
    <p:cSldViewPr snapToGrid="0">
      <p:cViewPr varScale="1">
        <p:scale>
          <a:sx n="67" d="100"/>
          <a:sy n="67" d="100"/>
        </p:scale>
        <p:origin x="14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arly_stoppingv2.ipyn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86991/reason-for-not-shrinking-the-bias-intercept-term-in-regression" TargetMode="External"/><Relationship Id="rId3" Type="http://schemas.openxmlformats.org/officeDocument/2006/relationships/hyperlink" Target="https://en.wikipedia.org/wiki/Norm_(mathematics)#Euclidean_norm" TargetMode="External"/><Relationship Id="rId7" Type="http://schemas.openxmlformats.org/officeDocument/2006/relationships/hyperlink" Target="https://en.wikipedia.org/wiki/Norm_(mathematics)#Euclidean_n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ackoverflow.com/questions/12578336/why-is-the-bias-term-not-regularized-in-ridge-regression" TargetMode="External"/><Relationship Id="rId5" Type="http://schemas.openxmlformats.org/officeDocument/2006/relationships/hyperlink" Target="https://stackoverflow.com/questions/54017246/why-is-theta0-skipped-while-performing-regulariztion-on-regression" TargetMode="External"/><Relationship Id="rId10" Type="http://schemas.openxmlformats.org/officeDocument/2006/relationships/hyperlink" Target="https://stackoverflow.com/questions/12578336/why-is-the-bias-term-not-regularized-in-ridge-regression" TargetMode="External"/><Relationship Id="rId4" Type="http://schemas.openxmlformats.org/officeDocument/2006/relationships/hyperlink" Target="https://stats.stackexchange.com/questions/86991/reason-for-not-shrinking-the-bias-intercept-term-in-regression" TargetMode="External"/><Relationship Id="rId9" Type="http://schemas.openxmlformats.org/officeDocument/2006/relationships/hyperlink" Target="https://stackoverflow.com/questions/54017246/why-is-theta0-skipped-while-performing-regulariztion-on-regres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 </a:t>
            </a:r>
            <a:r>
              <a:rPr lang="en-US" dirty="0" err="1"/>
              <a:t>prática</a:t>
            </a:r>
            <a:r>
              <a:rPr lang="en-US" dirty="0"/>
              <a:t>, o early stopping é </a:t>
            </a:r>
            <a:r>
              <a:rPr lang="en-US" dirty="0" err="1"/>
              <a:t>implementado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</a:t>
            </a:r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treinamento</a:t>
            </a:r>
            <a:r>
              <a:rPr lang="en-US" dirty="0"/>
              <a:t> e </a:t>
            </a:r>
            <a:r>
              <a:rPr lang="en-US" dirty="0" err="1"/>
              <a:t>medindo</a:t>
            </a:r>
            <a:r>
              <a:rPr lang="en-US" dirty="0"/>
              <a:t> a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estatisticamente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. O </a:t>
            </a:r>
            <a:r>
              <a:rPr lang="en-US" dirty="0" err="1"/>
              <a:t>modelo</a:t>
            </a:r>
            <a:r>
              <a:rPr lang="en-US" dirty="0"/>
              <a:t> é </a:t>
            </a:r>
            <a:r>
              <a:rPr lang="en-US" dirty="0" err="1"/>
              <a:t>treinado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que o </a:t>
            </a:r>
            <a:r>
              <a:rPr lang="en-US" dirty="0" err="1"/>
              <a:t>desempenho</a:t>
            </a:r>
            <a:r>
              <a:rPr lang="en-US" dirty="0"/>
              <a:t> no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melhore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. O </a:t>
            </a:r>
            <a:r>
              <a:rPr lang="en-US" dirty="0" err="1"/>
              <a:t>modelo</a:t>
            </a:r>
            <a:r>
              <a:rPr lang="en-US" dirty="0"/>
              <a:t> é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testado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testes.</a:t>
            </a:r>
          </a:p>
          <a:p>
            <a:endParaRPr lang="en-US" dirty="0"/>
          </a:p>
          <a:p>
            <a:r>
              <a:rPr lang="en-US" dirty="0" err="1"/>
              <a:t>Intuitivamente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do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</a:t>
            </a:r>
            <a:r>
              <a:rPr lang="en-US" dirty="0"/>
              <a:t> </a:t>
            </a:r>
            <a:r>
              <a:rPr lang="en-US" dirty="0" err="1"/>
              <a:t>tenderá</a:t>
            </a:r>
            <a:r>
              <a:rPr lang="en-US" dirty="0"/>
              <a:t> 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à </a:t>
            </a:r>
            <a:r>
              <a:rPr lang="en-US" dirty="0" err="1"/>
              <a:t>medida</a:t>
            </a:r>
            <a:r>
              <a:rPr lang="en-US" dirty="0"/>
              <a:t> que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iterações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épocas</a:t>
            </a:r>
            <a:r>
              <a:rPr lang="en-US" dirty="0"/>
              <a:t>) </a:t>
            </a:r>
            <a:r>
              <a:rPr lang="en-US" dirty="0" err="1"/>
              <a:t>aumenta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regularizar</a:t>
            </a:r>
            <a:r>
              <a:rPr lang="en-US" dirty="0"/>
              <a:t> no tempo, a </a:t>
            </a:r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controlada</a:t>
            </a:r>
            <a:r>
              <a:rPr lang="en-US" dirty="0"/>
              <a:t>, </a:t>
            </a:r>
            <a:r>
              <a:rPr lang="en-US" dirty="0" err="1"/>
              <a:t>melhorando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generalização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o early stopping é </a:t>
            </a:r>
            <a:r>
              <a:rPr lang="en-US" dirty="0" err="1"/>
              <a:t>implementado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</a:t>
            </a:r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treinamento</a:t>
            </a:r>
            <a:r>
              <a:rPr lang="en-US" dirty="0"/>
              <a:t> e </a:t>
            </a:r>
            <a:r>
              <a:rPr lang="en-US" dirty="0" err="1"/>
              <a:t>medindo</a:t>
            </a:r>
            <a:r>
              <a:rPr lang="en-US" dirty="0"/>
              <a:t> a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estatisticamente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. O </a:t>
            </a:r>
            <a:r>
              <a:rPr lang="en-US" dirty="0" err="1"/>
              <a:t>modelo</a:t>
            </a:r>
            <a:r>
              <a:rPr lang="en-US" dirty="0"/>
              <a:t> é </a:t>
            </a:r>
            <a:r>
              <a:rPr lang="en-US" dirty="0" err="1"/>
              <a:t>treinado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que o </a:t>
            </a:r>
            <a:r>
              <a:rPr lang="en-US" dirty="0" err="1"/>
              <a:t>desempenho</a:t>
            </a:r>
            <a:r>
              <a:rPr lang="en-US" dirty="0"/>
              <a:t> no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melhore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. O </a:t>
            </a:r>
            <a:r>
              <a:rPr lang="en-US" dirty="0" err="1"/>
              <a:t>modelo</a:t>
            </a:r>
            <a:r>
              <a:rPr lang="en-US" dirty="0"/>
              <a:t> é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testado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testes.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0957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b="0" dirty="0"/>
              <a:t>:</a:t>
            </a:r>
            <a:r>
              <a:rPr lang="pt-BR" b="0" baseline="0" dirty="0"/>
              <a:t> </a:t>
            </a:r>
            <a:r>
              <a:rPr lang="pt-BR" dirty="0"/>
              <a:t>https://mybinder.org/v2/gh/zz4fap/t319_aprendizado_de_maquina/main?filepath=notebooks%2Fregression%2F</a:t>
            </a:r>
            <a:r>
              <a:rPr lang="pt-BR" sz="1200" dirty="0"/>
              <a:t>early_stopv2.ipynb</a:t>
            </a:r>
          </a:p>
          <a:p>
            <a:endParaRPr lang="pt-BR" sz="1200" dirty="0"/>
          </a:p>
          <a:p>
            <a:r>
              <a:rPr lang="pt-BR" sz="1200" dirty="0"/>
              <a:t>Exemplo: </a:t>
            </a:r>
            <a:r>
              <a:rPr lang="pt-BR" baseline="0" dirty="0"/>
              <a:t>https://colab.research.google.com/github/zz4fap/t319_aprendizado_de_maquina/blob/main/notebooks/regression/</a:t>
            </a:r>
            <a:r>
              <a:rPr lang="pt-BR" sz="1200" dirty="0"/>
              <a:t>early_stopv2.ipynb</a:t>
            </a:r>
          </a:p>
          <a:p>
            <a:endParaRPr lang="pt-BR" dirty="0"/>
          </a:p>
          <a:p>
            <a:r>
              <a:rPr lang="pt-BR" dirty="0"/>
              <a:t>A figura mostra um modelo complexo (um modelo de regressão polinomial de alto grau) sendo treinado usando</a:t>
            </a:r>
            <a:r>
              <a:rPr lang="pt-BR" baseline="0" dirty="0"/>
              <a:t> o gradiente descendente estocástico</a:t>
            </a:r>
            <a:r>
              <a:rPr lang="pt-BR" dirty="0"/>
              <a:t>. À medida que as épocas passam, o algoritmo aprende e seu erro quadrático médio no conjunto de treinamento diminui, juntamente com</a:t>
            </a:r>
            <a:r>
              <a:rPr lang="pt-BR" baseline="0" dirty="0"/>
              <a:t> o </a:t>
            </a:r>
            <a:r>
              <a:rPr lang="pt-BR" dirty="0"/>
              <a:t>erro de predição no conjunto de validação. No entanto, após algumas</a:t>
            </a:r>
            <a:r>
              <a:rPr lang="pt-BR" baseline="0" dirty="0"/>
              <a:t> épocas</a:t>
            </a:r>
            <a:r>
              <a:rPr lang="pt-BR" dirty="0"/>
              <a:t>, o erro de validação para de diminuir e começa a voltar a crescer. Isso indica que o modelo começou a sobreajustar os dados de treinamento. Com a parada antecipada, você apenas para de treinar assim que o erro de validação atinge o mínimo.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Com</a:t>
            </a:r>
            <a:r>
              <a:rPr lang="pt-BR" baseline="0" dirty="0"/>
              <a:t> o gradiente descendente estocástico e o mini-batch</a:t>
            </a:r>
            <a:r>
              <a:rPr lang="pt-BR" dirty="0"/>
              <a:t>, as curvas de erro não são tão suaves e pode ser difícil saber se você atingiu o mínimo ou não. Uma solução é parar apenas depois que o erro de validação estiver acima do mínimo por algum tempo (quando você estiver confiante de que o modelo não ficará melhor) e reverta os pesos do modelo para o ponto em que o erro de validação atingiu o mínimo.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early_stoppingv2.ipynb</a:t>
            </a:r>
            <a:endParaRPr lang="pt-BR" dirty="0"/>
          </a:p>
          <a:p>
            <a:r>
              <a:rPr lang="pt-BR" b="1" dirty="0"/>
              <a:t>Link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https://colab.research.google.com/github/zz4fap/tp555-machine-learning/blob/master/exemplos/polynomial/regularization/early_stoppingv2.ipynb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87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https://colab.research.google.com/github/zz4fap/t319_aprendizado_de_maquina/blob/main/projeto/projeto_final_T319_1S2022.ipynb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</a:t>
            </a:r>
            <a:r>
              <a:rPr lang="pt-BR" baseline="0" dirty="0"/>
              <a:t> </a:t>
            </a:r>
            <a:r>
              <a:rPr lang="pt-BR" dirty="0"/>
              <a:t>https://mybinder.org/v2/gh/zz4fap/t319_aprendizado_de_maquina/main?filepath=projeto%2Fprojeto_final_T319_1S2022.ipynb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0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Anteriormente, nós vimos como realizar a seleção do modelo através da validação cruzada. Uma abordagem alternativa é a procura</a:t>
            </a:r>
            <a:r>
              <a:rPr lang="pt-BR" baseline="0" dirty="0"/>
              <a:t> por uma hipótese que minimize o erro e a complexidade da hipótese. </a:t>
            </a:r>
          </a:p>
          <a:p>
            <a:endParaRPr lang="pt-BR" baseline="0" dirty="0"/>
          </a:p>
          <a:p>
            <a:r>
              <a:rPr lang="pt-BR" b="0" i="0" baseline="0" dirty="0"/>
              <a:t>A </a:t>
            </a:r>
            <a:r>
              <a:rPr lang="pt-BR" b="1" baseline="0" dirty="0"/>
              <a:t>Regularização</a:t>
            </a:r>
            <a:r>
              <a:rPr lang="pt-BR" baseline="0" dirty="0"/>
              <a:t> penaliza explicitamente </a:t>
            </a:r>
            <a:r>
              <a:rPr lang="pt-BR" b="1" baseline="0" dirty="0"/>
              <a:t>hipóteses</a:t>
            </a:r>
            <a:r>
              <a:rPr lang="pt-BR" baseline="0" dirty="0"/>
              <a:t> complexas. Essa abordagem se chama </a:t>
            </a:r>
            <a:r>
              <a:rPr lang="pt-BR" b="1" baseline="0" dirty="0"/>
              <a:t>regularização</a:t>
            </a:r>
            <a:r>
              <a:rPr lang="pt-BR" baseline="0" dirty="0"/>
              <a:t> pois busca por  uma </a:t>
            </a:r>
            <a:r>
              <a:rPr lang="pt-BR" b="1" baseline="0" dirty="0"/>
              <a:t>hipótese</a:t>
            </a:r>
            <a:r>
              <a:rPr lang="pt-BR" baseline="0" dirty="0"/>
              <a:t> que seja mais </a:t>
            </a:r>
            <a:r>
              <a:rPr lang="pt-BR" b="1" baseline="0" dirty="0"/>
              <a:t>regular</a:t>
            </a:r>
            <a:r>
              <a:rPr lang="pt-BR" baseline="0" dirty="0"/>
              <a:t>, ou seja, menos complexa.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termo </a:t>
            </a:r>
            <a:r>
              <a:rPr lang="pt-BR" b="1" dirty="0"/>
              <a:t>regularização</a:t>
            </a:r>
            <a:r>
              <a:rPr lang="pt-BR" dirty="0"/>
              <a:t> refere-se a procedimentos que visam obter um modelo de aproximação bem-comportado através da incorporação de informações adicionais ao processo de treinamento do modelo, na forma de restrições de suavidade junto ao mapeamento, ou de penalizações proporcionais à norma do vetor de pesos.</a:t>
            </a:r>
          </a:p>
          <a:p>
            <a:endParaRPr lang="pt-BR" dirty="0"/>
          </a:p>
          <a:p>
            <a:r>
              <a:rPr lang="pt-BR" dirty="0"/>
              <a:t>As 3 técnicas mencionadas aqui, rigde regression, LASSO e elastic net, introduzem restrições ligadas a alguma norma do vetor de pesos, sendo, por este motivo, também conhecidas como técnicas de </a:t>
            </a:r>
            <a:r>
              <a:rPr lang="pt-BR" b="1" i="1" dirty="0"/>
              <a:t>shrinkage</a:t>
            </a:r>
            <a:r>
              <a:rPr lang="pt-BR" b="0" i="0" baseline="0" dirty="0"/>
              <a:t> (redução, encolhimento).</a:t>
            </a:r>
          </a:p>
          <a:p>
            <a:endParaRPr lang="pt-BR" b="0" i="0" baseline="0" dirty="0"/>
          </a:p>
          <a:p>
            <a:r>
              <a:rPr lang="pt-BR" b="0" i="0" baseline="0" dirty="0"/>
              <a:t>Referência:</a:t>
            </a:r>
          </a:p>
          <a:p>
            <a:r>
              <a:rPr lang="pt-BR" dirty="0"/>
              <a:t>https://dafriedman97.github.io/mlbook/content/c2/s1/regularized.html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s.a.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-&gt; 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sujeito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</a:t>
                </a:r>
              </a:p>
              <a:p>
                <a:endParaRPr lang="en-US" sz="1200" b="0" i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pesos.</a:t>
                </a:r>
              </a:p>
              <a:p>
                <a:endParaRPr lang="pt-BR" baseline="0" dirty="0"/>
              </a:p>
              <a:p>
                <a:r>
                  <a:rPr lang="pt-BR" baseline="0" dirty="0"/>
                  <a:t>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/>
                  <a:t> é também conhecido como parâmetro de complexidade e controla a quantidade de redução/encolhimento dos pesos: quanto maior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/>
                  <a:t>, maior a quantidade de redução/encolhimento.</a:t>
                </a:r>
              </a:p>
              <a:p>
                <a:endParaRPr lang="pt-BR" baseline="0" dirty="0"/>
              </a:p>
              <a:p>
                <a:r>
                  <a:rPr lang="pt-BR" b="1" baseline="0" dirty="0"/>
                  <a:t>Referência</a:t>
                </a:r>
                <a:r>
                  <a:rPr lang="pt-BR" baseline="0" dirty="0"/>
                  <a:t>:</a:t>
                </a:r>
              </a:p>
              <a:p>
                <a:endParaRPr lang="pt-BR" baseline="0" dirty="0"/>
              </a:p>
              <a:p>
                <a:r>
                  <a:rPr lang="pt-BR" baseline="0" dirty="0"/>
                  <a:t>[1] https://machinelearningmastery.com/weight-regularization-to-reduce-overfitting-of-deep-learning-models/</a:t>
                </a:r>
              </a:p>
              <a:p>
                <a:endParaRPr lang="pt-BR" b="1" baseline="0" dirty="0"/>
              </a:p>
              <a:p>
                <a:r>
                  <a:rPr lang="pt-BR" b="1" baseline="0" dirty="0"/>
                  <a:t>Norma 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também, 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possível.</a:t>
                </a:r>
              </a:p>
              <a:p>
                <a:endParaRPr lang="pt-BR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correta.</a:t>
                </a:r>
              </a:p>
              <a:p>
                <a:endParaRPr lang="pt-BR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do </a:t>
                </a:r>
                <a:r>
                  <a:rPr lang="pt-BR" b="1" i="1" dirty="0"/>
                  <a:t>termo de penalização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Ele fornece 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dita o deslocamento 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7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8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9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10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https://mybinder.org/v2/gh/zz4fap/t319_aprendizado_de_maquina/main?filepath=notebooks%2Fregression%2Fridge_regression.ipynb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/>
                  <a:t>Exemplo: </a:t>
                </a:r>
                <a:r>
                  <a:rPr lang="pt-BR" baseline="0" dirty="0"/>
                  <a:t>https://colab.research.google.com/github/zz4fap/t319_aprendizado_de_maquina/blob/main/notebooks/regression/</a:t>
                </a:r>
                <a:r>
                  <a:rPr lang="pt-BR" dirty="0"/>
                  <a:t>ridge_regression.ipynb</a:t>
                </a:r>
              </a:p>
              <a:p>
                <a:endParaRPr lang="pt-BR" dirty="0"/>
              </a:p>
              <a:p>
                <a:r>
                  <a:rPr lang="pt-BR" dirty="0"/>
                  <a:t>É importante escalonar os dados (por exemplo, usando a classe StandardScaler) antes de executar a regressão </a:t>
                </a:r>
                <a:r>
                  <a:rPr lang="pt-BR" dirty="0" err="1"/>
                  <a:t>Ridge</a:t>
                </a:r>
                <a:r>
                  <a:rPr lang="pt-BR" dirty="0"/>
                  <a:t>, pois ela</a:t>
                </a:r>
                <a:r>
                  <a:rPr lang="pt-BR" baseline="0" dirty="0"/>
                  <a:t> é</a:t>
                </a:r>
                <a:r>
                  <a:rPr lang="pt-BR" dirty="0"/>
                  <a:t> sensível à escala dos atributos. Isso é verdade para a maioria dos modelos regularizados.</a:t>
                </a:r>
              </a:p>
              <a:p>
                <a:endParaRPr lang="pt-BR" dirty="0"/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/>
              </a:p>
              <a:p>
                <a:r>
                  <a:rPr lang="pt-BR" dirty="0"/>
                  <a:t>Observe como o aumento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</a:t>
                </a:r>
                <a:r>
                  <a:rPr lang="pt-BR" baseline="0" dirty="0"/>
                  <a:t> complexas</a:t>
                </a:r>
                <a:r>
                  <a:rPr lang="pt-BR" dirty="0"/>
                  <a:t>); isso reduz a variância do modelo, mas aumenta seu bias.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Observe como o aumento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leva a hipóteses mais planas (ou seja, menos extremas, menos</a:t>
                </a:r>
                <a:r>
                  <a:rPr lang="pt-BR" baseline="0" dirty="0" smtClean="0"/>
                  <a:t> complexas</a:t>
                </a:r>
                <a:r>
                  <a:rPr lang="pt-BR" dirty="0" smtClean="0"/>
                  <a:t>); isso reduz a variância do modelo, mas aumenta seu bias.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mais uma vez que o peso a0 não participa da norma envolvida na penalização. Na realidade, a solução para a0 é o próprio valor médio da saída desejada.</a:t>
            </a:r>
          </a:p>
          <a:p>
            <a:endParaRPr lang="pt-BR" dirty="0"/>
          </a:p>
          <a:p>
            <a:r>
              <a:rPr lang="pt-BR" dirty="0"/>
              <a:t>Uma característica importante da regressão</a:t>
            </a:r>
            <a:r>
              <a:rPr lang="pt-BR" baseline="0" dirty="0"/>
              <a:t> LASSO </a:t>
            </a:r>
            <a:r>
              <a:rPr lang="pt-BR" dirty="0"/>
              <a:t>é que ela tende a eliminar completamente os pesos dos atributos menos importantes (ou seja, defini-los como zero).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norma do vetor de pesos é diferenciável em qualquer ponto, exceto no ponto ai = 0 (i=1,...,K), onde ela faz uma curva acentuada ao cruzar o eixo y.</a:t>
            </a:r>
          </a:p>
          <a:p>
            <a:endParaRPr lang="pt-BR" baseline="0" dirty="0"/>
          </a:p>
          <a:p>
            <a:r>
              <a:rPr lang="pt-BR" b="1" baseline="0" dirty="0"/>
              <a:t>IMPORTANTE</a:t>
            </a:r>
          </a:p>
          <a:p>
            <a:r>
              <a:rPr lang="pt-BR" dirty="0"/>
              <a:t>Conforme mencionado na documentação do Scikit-Learn, a classe LASSO não é recomendada para uso com alfa = 0. Nesses casos, a classe LinearRegression deve ser usada.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29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Exemplo</a:t>
                </a:r>
                <a:r>
                  <a:rPr lang="pt-BR" b="0" dirty="0"/>
                  <a:t>:</a:t>
                </a:r>
                <a:r>
                  <a:rPr lang="pt-BR" b="0" baseline="0" dirty="0"/>
                  <a:t> </a:t>
                </a:r>
                <a:r>
                  <a:rPr lang="pt-BR" dirty="0"/>
                  <a:t>https://mybinder.org/v2/gh/zz4fap/t319_aprendizado_de_maquina/main?filepath=notebooks%2Fregression%2F</a:t>
                </a:r>
                <a:r>
                  <a:rPr lang="pt-BR" b="0" dirty="0"/>
                  <a:t>lasso_regression.ipynb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/>
                  <a:t>Exemplo: </a:t>
                </a:r>
                <a:r>
                  <a:rPr lang="pt-BR" baseline="0" dirty="0"/>
                  <a:t>https://colab.research.google.com/github/zz4fap/t319_aprendizado_de_maquina/blob/main/notebooks/regression/</a:t>
                </a:r>
                <a:r>
                  <a:rPr lang="pt-BR" b="0" dirty="0"/>
                  <a:t>lasso_regression.ipynb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na figura acima foi</a:t>
                </a:r>
                <a:r>
                  <a:rPr lang="pt-BR" baseline="0" dirty="0" smtClean="0"/>
                  <a:t> utilizado um polinômio de ordem 10, onde </a:t>
                </a:r>
                <a:r>
                  <a:rPr lang="pt-BR" dirty="0" smtClean="0"/>
                  <a:t>a linha em vermelho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na figura (com </a:t>
                </a:r>
                <a:r>
                  <a:rPr lang="pt-BR" dirty="0" smtClean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= 0.0315) parece quase linear: todos os pesos para os atributos de</a:t>
                </a:r>
                <a:r>
                  <a:rPr lang="pt-BR" baseline="0" dirty="0" smtClean="0"/>
                  <a:t> alto grau do</a:t>
                </a:r>
                <a:r>
                  <a:rPr lang="pt-BR" dirty="0" smtClean="0"/>
                  <a:t> polinômio são iguais a zero. Em outras palavras, a</a:t>
                </a:r>
                <a:r>
                  <a:rPr lang="pt-BR" baseline="0" dirty="0" smtClean="0"/>
                  <a:t> regressão LASSO </a:t>
                </a:r>
                <a:r>
                  <a:rPr lang="pt-BR" dirty="0" smtClean="0"/>
                  <a:t>executa automaticamente a seleção de atributos e gera um modelo esparso (ou seja, com poucos pesos de atributos diferentes de zero).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32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Na figura abaixo, temos as curvas de nível da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 de</a:t>
                </a:r>
                <a:r>
                  <a:rPr lang="pt-BR" baseline="0" dirty="0"/>
                  <a:t> um </a:t>
                </a:r>
                <a:r>
                  <a:rPr lang="pt-BR" dirty="0"/>
                  <a:t>problema de regressão linear, bem como as regiões do espaço de hipóteses</a:t>
                </a:r>
                <a:r>
                  <a:rPr lang="pt-BR" baseline="0" dirty="0"/>
                  <a:t> </a:t>
                </a:r>
                <a:r>
                  <a:rPr lang="pt-BR" dirty="0"/>
                  <a:t>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esquerda, a área dentro do quadrado azul representa o conjunto de pesos </a:t>
                </a:r>
                <a:r>
                  <a:rPr lang="pt-BR" b="1" baseline="0" dirty="0"/>
                  <a:t>a</a:t>
                </a:r>
                <a:r>
                  <a:rPr lang="pt-BR" b="0" baseline="0" dirty="0"/>
                  <a:t> no espaço de pesos em 2 dimensões que tem norma L1 menor do que </a:t>
                </a:r>
                <a:r>
                  <a:rPr lang="pt-BR" b="1" baseline="0" dirty="0"/>
                  <a:t>c</a:t>
                </a:r>
                <a:r>
                  <a:rPr lang="pt-BR" b="0" baseline="0" dirty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E claro, os cantos são os pontos que exibem valor zero em alguma direção (dimensão).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Portanto, a regularização L2 não tende a produzir pesos iguais a zero.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mais informações, por favor, leia a seção 18.6.2 do livro do Peter Norvig.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Na figura abaixo, temos as curvas de nível da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problema de regressão linear, bem como as regiões do espaço 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pt-BR" b="1" i="0">
                    <a:latin typeface="Cambria Math" panose="02040503050406030204" pitchFamily="18" charset="0"/>
                  </a:rPr>
                  <a:t>𝒂‖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 smtClean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esquerda, a área dentro do quadrado azul representa o conjunto de pesos </a:t>
                </a:r>
                <a:r>
                  <a:rPr lang="pt-BR" b="1" baseline="0" dirty="0" smtClean="0"/>
                  <a:t>a</a:t>
                </a:r>
                <a:r>
                  <a:rPr lang="pt-BR" b="0" baseline="0" dirty="0" smtClean="0"/>
                  <a:t> no espaço de pesos em 2 dimensões que tem norma L1 menor do que </a:t>
                </a:r>
                <a:r>
                  <a:rPr lang="pt-BR" b="1" baseline="0" dirty="0" smtClean="0"/>
                  <a:t>c</a:t>
                </a:r>
                <a:r>
                  <a:rPr lang="pt-BR" b="0" baseline="0" dirty="0" smtClean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E claro, os cantos são os pontos que exibem valor zero em alguma direção.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Portanto, a regularização L2 não tende a produzir pesos iguais a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1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mais informações, por favor, leia a seção 18.6.2 do livro do Peter Norvig.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47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Exemplo</a:t>
                </a:r>
                <a:r>
                  <a:rPr lang="pt-BR" b="0" dirty="0"/>
                  <a:t>:</a:t>
                </a:r>
                <a:r>
                  <a:rPr lang="pt-BR" b="0" baseline="0" dirty="0"/>
                  <a:t> </a:t>
                </a:r>
                <a:r>
                  <a:rPr lang="pt-BR" dirty="0"/>
                  <a:t>https://mybinder.org/v2/gh/zz4fap/t319_aprendizado_de_maquina/main?filepath=notebooks%2Fregression%2F</a:t>
                </a:r>
                <a:r>
                  <a:rPr lang="pt-BR" sz="1200" dirty="0"/>
                  <a:t>elastic_net_regression.ipynb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/>
                  <a:t>Exemplo: </a:t>
                </a:r>
                <a:r>
                  <a:rPr lang="pt-BR" baseline="0" dirty="0"/>
                  <a:t>https://colab.research.google.com/github/zz4fap/t319_aprendizado_de_maquina/blob/main/notebooks/regression/</a:t>
                </a:r>
                <a:r>
                  <a:rPr lang="pt-BR" sz="1200" dirty="0"/>
                  <a:t>elastic_net_regression.ipynb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Uma solução intermediária entre ridge regression e LASSO é a elastic net,</a:t>
                </a:r>
                <a:r>
                  <a:rPr lang="pt-BR" baseline="0" dirty="0"/>
                  <a:t> </a:t>
                </a:r>
                <a:r>
                  <a:rPr lang="pt-BR" dirty="0"/>
                  <a:t>a qual faz uso de uma combinação entre as penalizações baseadas nas normas L1 e L2 do vetor de pesos.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à Ridge regression, 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</a:t>
                </a:r>
                <a:r>
                  <a:rPr lang="pt-BR" baseline="0" dirty="0"/>
                  <a:t> </a:t>
                </a:r>
                <a:r>
                  <a:rPr lang="pt-BR" dirty="0"/>
                  <a:t>é equivalente à Regressão Lasso.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solução intermediária entre ridge regression e LASSO é a elastic net,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a qual faz uso de uma combinação entre as penalizações baseadas nas normas L1 e L2 do vetor de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0, a Elastic-net é equivalente à Ridge regression, e 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1, ela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equivalente à Regressão Lasso.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84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Então, quando você deve usar a regressão linear, Ridge, LASSO ou Elastic-Net? </a:t>
            </a:r>
          </a:p>
          <a:p>
            <a:endParaRPr lang="pt-BR" dirty="0"/>
          </a:p>
          <a:p>
            <a:r>
              <a:rPr lang="pt-BR" dirty="0"/>
              <a:t>Quase sempre é preferível ter pelo menos um pouco de regularização, então geralmente você deve evitar a regressão linear simples. Ridge é um bom começo, mas se você suspeitar que apenas alguns atributos são realmente úteis, você deve preferir LASSO ou Elastic-Net, pois eles tendem a reduzir os pesos dos atributos inúteis a zero. Em geral, o Elastic-Net é preferível ao LASSO, pois o LASSO pode se comportar de maneira errática quando o número de atributos é maior do que o número de exemplos de treinamento ou quando vários atributos</a:t>
            </a:r>
            <a:r>
              <a:rPr lang="pt-BR" baseline="0" dirty="0"/>
              <a:t> </a:t>
            </a:r>
            <a:r>
              <a:rPr lang="pt-BR" dirty="0"/>
              <a:t>são fortemente correlacionados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6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colab.research.google.com/github/zz4fap/t319_aprendizado_de_maquina/blob/main/notebooks/regression/elastic_net_regressio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notebooks/regression/early_stopv2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0.png"/><Relationship Id="rId4" Type="http://schemas.openxmlformats.org/officeDocument/2006/relationships/hyperlink" Target="https://colab.research.google.com/github/zz4fap/t319_aprendizado_de_maquina/blob/main/notebooks/regression/ridge_regression.ipynb" TargetMode="Externa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colab.research.google.com/github/zz4fap/t319_aprendizado_de_maquina/blob/main/notebooks/regression/lasso_regression.ipynb" TargetMode="Externa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0"/>
            <a:ext cx="9144000" cy="2817309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VI)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0"/>
            <a:ext cx="10515600" cy="726741"/>
          </a:xfrm>
        </p:spPr>
        <p:txBody>
          <a:bodyPr/>
          <a:lstStyle/>
          <a:p>
            <a:r>
              <a:rPr lang="pt-BR" dirty="0"/>
              <a:t>Elastic-net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i="1" dirty="0"/>
                  <a:t>Elastic-net</a:t>
                </a:r>
                <a:r>
                  <a:rPr lang="pt-BR" dirty="0"/>
                  <a:t> é uma solução intermediária entre as regressões Ridge e LASSO.</a:t>
                </a:r>
              </a:p>
              <a:p>
                <a:r>
                  <a:rPr lang="pt-BR" dirty="0"/>
                  <a:t>É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entre as penalizações baseadas nas normas L1 e L2 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pt-BR" dirty="0"/>
                  <a:t> é o termo de mistura ou parâmetro de elasticidade entre as duas normas.</a:t>
                </a:r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</a:t>
                </a:r>
                <a:r>
                  <a:rPr lang="pt-BR" i="1" dirty="0"/>
                  <a:t>Elastic-net</a:t>
                </a:r>
                <a:r>
                  <a:rPr lang="pt-BR" dirty="0"/>
                  <a:t> é equivalente a regressão Ridge 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 é equivalente a regressão LASSO.</a:t>
                </a:r>
              </a:p>
              <a:p>
                <a:r>
                  <a:rPr lang="pt-BR" dirty="0"/>
                  <a:t>A seleção dos hiperparâmetros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pode ser feita por meio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. Isso também se aplica ao dois outros métodos anteriores.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  <a:blipFill rotWithShape="0">
                <a:blip r:embed="rId3"/>
                <a:stretch>
                  <a:fillRect l="-814" t="-4056" r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80635" y="6451182"/>
            <a:ext cx="338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elastic_net_regression.ipynb</a:t>
            </a:r>
            <a:endParaRPr lang="pt-BR" sz="1600" dirty="0"/>
          </a:p>
        </p:txBody>
      </p:sp>
      <p:pic>
        <p:nvPicPr>
          <p:cNvPr id="5" name="Picture 2" descr="https://miro.medium.com/max/761/1*nrWncnoJ4V_BkzEf1pd4M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0764" r="2427" b="3407"/>
          <a:stretch/>
        </p:blipFill>
        <p:spPr bwMode="auto">
          <a:xfrm>
            <a:off x="795653" y="4350327"/>
            <a:ext cx="6170268" cy="243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ea typeface="Cambria Math" panose="02040503050406030204" pitchFamily="18" charset="0"/>
                  </a:rPr>
                  <a:t>O hiperparâmetro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sz="1600" dirty="0"/>
                  <a:t> dita a relação de compromisso entre as duas regularizações.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02" t="-2190" r="-601" b="-8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utilizar regressão LASSO, Ridge ou Elastic-Net?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Regressão Ridge</a:t>
                </a:r>
                <a:r>
                  <a:rPr lang="pt-BR" dirty="0"/>
                  <a:t>: um bom começo. No entanto, se você suspeitar que apenas alguns atributos são realmente úteis, você deve preferir LASSO ou </a:t>
                </a:r>
                <a:r>
                  <a:rPr lang="pt-BR" i="1" dirty="0"/>
                  <a:t>Elastic-Net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Regressão LASSO</a:t>
                </a:r>
                <a:r>
                  <a:rPr lang="pt-BR" dirty="0"/>
                  <a:t>: boa para </a:t>
                </a:r>
                <a:r>
                  <a:rPr lang="pt-BR" b="1" i="1" dirty="0"/>
                  <a:t>seleção automática de atributos</a:t>
                </a:r>
                <a:r>
                  <a:rPr lang="pt-BR" dirty="0"/>
                  <a:t>. No entanto, se o número de atributos,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, for maior que o número de exemplos de treinamento,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ou quando houverem atributos fortemente correlacionados, deve-se usar a regressão </a:t>
                </a:r>
                <a:r>
                  <a:rPr lang="pt-BR" i="1" dirty="0"/>
                  <a:t>Elastic-Net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Elastic-Net</a:t>
                </a:r>
                <a:r>
                  <a:rPr lang="pt-BR" dirty="0"/>
                  <a:t>: é mais versátil que as anteriores, pois o parâmetro de elasticidade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ajustável. Uma proporção de 50% entre as penalizações L1 e L2 é uma boa escolha inicial para esse parâmetro.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  <a:blipFill rotWithShape="0">
                <a:blip r:embed="rId3"/>
                <a:stretch>
                  <a:fillRect l="-984" t="-2267" r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5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Early-stop: Parada antecipada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02788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O algoritmo do </a:t>
            </a:r>
            <a:r>
              <a:rPr lang="pt-BR" b="1" i="1" dirty="0">
                <a:ea typeface="+mn-lt"/>
                <a:cs typeface="+mn-lt"/>
              </a:rPr>
              <a:t>gradiente descendente</a:t>
            </a:r>
            <a:r>
              <a:rPr lang="pt-BR" dirty="0">
                <a:ea typeface="+mn-lt"/>
                <a:cs typeface="+mn-lt"/>
              </a:rPr>
              <a:t> tende a aprender modelos cada vez mais </a:t>
            </a:r>
            <a:r>
              <a:rPr lang="pt-BR" b="1" i="1" dirty="0">
                <a:ea typeface="+mn-lt"/>
                <a:cs typeface="+mn-lt"/>
              </a:rPr>
              <a:t>complexos</a:t>
            </a:r>
            <a:r>
              <a:rPr lang="pt-BR" dirty="0">
                <a:ea typeface="+mn-lt"/>
                <a:cs typeface="+mn-lt"/>
              </a:rPr>
              <a:t> à medida que o número de épocas aumenta.</a:t>
            </a:r>
          </a:p>
          <a:p>
            <a:r>
              <a:rPr lang="pt-BR" dirty="0">
                <a:ea typeface="+mn-lt"/>
                <a:cs typeface="+mn-lt"/>
              </a:rPr>
              <a:t>Ou seja, ele se </a:t>
            </a:r>
            <a:r>
              <a:rPr lang="pt-BR" b="1" i="1" dirty="0">
                <a:ea typeface="+mn-lt"/>
                <a:cs typeface="+mn-lt"/>
              </a:rPr>
              <a:t>sobreajusta</a:t>
            </a:r>
            <a:r>
              <a:rPr lang="pt-BR" dirty="0">
                <a:ea typeface="+mn-lt"/>
                <a:cs typeface="+mn-lt"/>
              </a:rPr>
              <a:t> ao conjunto de treinamento ao longo do tempo. </a:t>
            </a:r>
            <a:endParaRPr lang="pt-BR" dirty="0"/>
          </a:p>
          <a:p>
            <a:r>
              <a:rPr lang="pt-BR" dirty="0"/>
              <a:t>Uma forma de se </a:t>
            </a:r>
            <a:r>
              <a:rPr lang="pt-BR" b="1" i="1" dirty="0"/>
              <a:t>regularizar</a:t>
            </a:r>
            <a:r>
              <a:rPr lang="pt-BR" dirty="0"/>
              <a:t> algoritmos de </a:t>
            </a:r>
            <a:r>
              <a:rPr lang="pt-BR" b="1" i="1" dirty="0"/>
              <a:t>aprendizado iterativo</a:t>
            </a:r>
            <a:r>
              <a:rPr lang="pt-BR" dirty="0"/>
              <a:t>, como o </a:t>
            </a:r>
            <a:r>
              <a:rPr lang="pt-BR" b="1" i="1" dirty="0"/>
              <a:t>gradiente descendente</a:t>
            </a:r>
            <a:r>
              <a:rPr lang="pt-BR" dirty="0"/>
              <a:t>, é interromper seu treinamento assim que o </a:t>
            </a:r>
            <a:r>
              <a:rPr lang="pt-BR" b="1" i="1" dirty="0"/>
              <a:t>erro de validação </a:t>
            </a:r>
            <a:r>
              <a:rPr lang="pt-BR" dirty="0"/>
              <a:t>comece a crescer sistematicamente.</a:t>
            </a:r>
          </a:p>
          <a:p>
            <a:r>
              <a:rPr lang="pt-BR" dirty="0"/>
              <a:t>Essa abordagem é chamada de </a:t>
            </a:r>
            <a:r>
              <a:rPr lang="pt-BR" b="1" i="1" dirty="0"/>
              <a:t>early-stop </a:t>
            </a:r>
            <a:r>
              <a:rPr lang="pt-BR" dirty="0"/>
              <a:t>e pode </a:t>
            </a:r>
            <a:r>
              <a:rPr lang="pt-BR" dirty="0">
                <a:cs typeface="Calibri"/>
              </a:rPr>
              <a:t>ser vista como uma </a:t>
            </a:r>
            <a:r>
              <a:rPr lang="pt-BR" b="1" i="1" dirty="0">
                <a:cs typeface="Calibri"/>
              </a:rPr>
              <a:t>regularização temporal</a:t>
            </a:r>
            <a:r>
              <a:rPr lang="pt-BR" dirty="0">
                <a:cs typeface="Calibri"/>
              </a:rPr>
              <a:t>.</a:t>
            </a:r>
            <a:endParaRPr lang="pt-BR" dirty="0"/>
          </a:p>
          <a:p>
            <a:r>
              <a:rPr lang="pt-BR" dirty="0"/>
              <a:t>Assim como as outras abordagens, ela tem o objetivo de evitar o </a:t>
            </a:r>
            <a:r>
              <a:rPr lang="pt-BR" b="1" i="1" dirty="0"/>
              <a:t>sobreajuste</a:t>
            </a:r>
            <a:r>
              <a:rPr lang="pt-BR" dirty="0"/>
              <a:t> de um modelo.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Ao se regularizar no </a:t>
            </a:r>
            <a:r>
              <a:rPr lang="pt-BR" b="1" i="1" dirty="0">
                <a:ea typeface="+mn-lt"/>
                <a:cs typeface="+mn-lt"/>
              </a:rPr>
              <a:t>tempo</a:t>
            </a:r>
            <a:r>
              <a:rPr lang="pt-BR" dirty="0">
                <a:ea typeface="+mn-lt"/>
                <a:cs typeface="+mn-lt"/>
              </a:rPr>
              <a:t>, a complexidade do modelo pode ser controlada, melhorando sua </a:t>
            </a:r>
            <a:r>
              <a:rPr lang="pt-BR" b="1" i="1" dirty="0">
                <a:ea typeface="+mn-lt"/>
                <a:cs typeface="+mn-lt"/>
              </a:rPr>
              <a:t>generalização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r>
              <a:rPr lang="pt-BR" dirty="0">
                <a:ea typeface="+mn-lt"/>
                <a:cs typeface="+mn-lt"/>
              </a:rPr>
              <a:t>Mas como saber quando interromper o treinamento? Ou seja, qual é o critério de parada?</a:t>
            </a:r>
          </a:p>
        </p:txBody>
      </p:sp>
    </p:spTree>
    <p:extLst>
      <p:ext uri="{BB962C8B-B14F-4D97-AF65-F5344CB8AC3E}">
        <p14:creationId xmlns:p14="http://schemas.microsoft.com/office/powerpoint/2010/main" val="27243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486"/>
            <a:ext cx="10515600" cy="781856"/>
          </a:xfrm>
        </p:spPr>
        <p:txBody>
          <a:bodyPr>
            <a:normAutofit/>
          </a:bodyPr>
          <a:lstStyle/>
          <a:p>
            <a:r>
              <a:rPr lang="pt-BR" dirty="0"/>
              <a:t>Exemplo: Early-stop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233712"/>
            <a:ext cx="8037516" cy="562428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Existem duas estratégias para se definir o critério de parada: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Interromper o treinamento quando o erro de validação aumenta por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(paciência) épocas sucessivas.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b="1" dirty="0">
                <a:ea typeface="+mn-lt"/>
                <a:cs typeface="+mn-lt"/>
              </a:rPr>
              <a:t>Problema</a:t>
            </a:r>
            <a:r>
              <a:rPr lang="pt-BR" sz="2400" dirty="0">
                <a:ea typeface="+mn-lt"/>
                <a:cs typeface="+mn-lt"/>
              </a:rPr>
              <a:t>: como o erro de validação pode oscilar bastante (e.g., SGD), nem sempre é fácil desenvolver detectores automáticos de mínimos e encerrar o treinamento.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Permitir que o treinamento prossiga por um determinado número de épocas, mas sempre armazenando os pesos associados ao </a:t>
            </a:r>
            <a:r>
              <a:rPr lang="pt-BR" sz="2800" b="1" i="1" dirty="0">
                <a:ea typeface="+mn-lt"/>
                <a:cs typeface="+mn-lt"/>
              </a:rPr>
              <a:t>menor erro de validação</a:t>
            </a:r>
            <a:r>
              <a:rPr lang="pt-BR" sz="2800" dirty="0">
                <a:ea typeface="+mn-lt"/>
                <a:cs typeface="+mn-lt"/>
              </a:rPr>
              <a:t>.</a:t>
            </a:r>
            <a:endParaRPr lang="pt-BR" dirty="0"/>
          </a:p>
          <a:p>
            <a:r>
              <a:rPr lang="pt-BR" dirty="0"/>
              <a:t>A figura mostra um modelo de regressão polinomial com grau igual a 90 sendo treinado usando o </a:t>
            </a:r>
            <a:r>
              <a:rPr lang="pt-BR" b="1" i="1" dirty="0"/>
              <a:t>gradiente descendente estocástico</a:t>
            </a:r>
            <a:r>
              <a:rPr lang="pt-BR" dirty="0"/>
              <a:t> e apenas 100 amostras de treinamento. </a:t>
            </a:r>
          </a:p>
          <a:p>
            <a:r>
              <a:rPr lang="pt-BR" dirty="0"/>
              <a:t>À medida que as épocas passam, o algoritmo aprende e seu erro quadrático médio no conjunto de treinamento diminui, juntamente com o erro no conjunto de validação. </a:t>
            </a:r>
          </a:p>
          <a:p>
            <a:r>
              <a:rPr lang="pt-BR" dirty="0"/>
              <a:t>No entanto, após algumas épocas, o erro de validação para de diminuir e começa a crescer. </a:t>
            </a:r>
          </a:p>
          <a:p>
            <a:r>
              <a:rPr lang="pt-BR" dirty="0"/>
              <a:t>Isso indica que o modelo começou a </a:t>
            </a:r>
            <a:r>
              <a:rPr lang="pt-BR" b="1" i="1" dirty="0"/>
              <a:t>sobreajustar</a:t>
            </a:r>
            <a:r>
              <a:rPr lang="pt-BR" dirty="0"/>
              <a:t> aos dados de treinamento.</a:t>
            </a:r>
          </a:p>
        </p:txBody>
      </p:sp>
      <p:sp>
        <p:nvSpPr>
          <p:cNvPr id="3" name="Rectangle 2"/>
          <p:cNvSpPr/>
          <p:nvPr/>
        </p:nvSpPr>
        <p:spPr>
          <a:xfrm>
            <a:off x="9428833" y="6367833"/>
            <a:ext cx="2582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3"/>
              </a:rPr>
              <a:t>Exemplo: early_stopv2.ipynb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842" r="9071"/>
          <a:stretch/>
        </p:blipFill>
        <p:spPr>
          <a:xfrm>
            <a:off x="8875715" y="4033888"/>
            <a:ext cx="3271935" cy="218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9822" r="9410"/>
          <a:stretch/>
        </p:blipFill>
        <p:spPr>
          <a:xfrm>
            <a:off x="8886602" y="1716440"/>
            <a:ext cx="3261048" cy="2260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20037" y="930404"/>
                <a:ext cx="3261048" cy="67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+0.5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37" y="930404"/>
                <a:ext cx="3261048" cy="671851"/>
              </a:xfrm>
              <a:prstGeom prst="rect">
                <a:avLst/>
              </a:prstGeom>
              <a:blipFill rotWithShape="0">
                <a:blip r:embed="rId6"/>
                <a:stretch>
                  <a:fillRect r="-561" b="-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10018208" y="950500"/>
            <a:ext cx="1379914" cy="303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1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VI</a:t>
            </a:r>
            <a:r>
              <a:rPr lang="pt-BR" dirty="0"/>
              <a:t>” que se encontra no MS </a:t>
            </a:r>
            <a:r>
              <a:rPr lang="pt-BR"/>
              <a:t>Teams.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37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5942"/>
            <a:ext cx="2451100" cy="29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-fitting methods - funny :) | Data science learning, Dat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4" y="515942"/>
            <a:ext cx="245860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3" y="515942"/>
            <a:ext cx="3460750" cy="21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03184"/>
            <a:ext cx="2689225" cy="16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oa I know linear regression - Neo - Whoa, I know kung fu | Mem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28" y="2881324"/>
            <a:ext cx="2397566" cy="23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gression: Modeling and Assumptions | by Kumar Rohit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61" y="3115358"/>
            <a:ext cx="2598966" cy="25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Primer for Clinicians–Part 7 | HIStal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6" y="4584248"/>
            <a:ext cx="3311145" cy="18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38647" cy="503237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Anteriormente, vimos como escolher o melhor modelo de regressão utilizando as técnicas de </a:t>
            </a:r>
            <a:r>
              <a:rPr lang="pt-BR" b="1" i="1" dirty="0"/>
              <a:t>validação cruzada</a:t>
            </a:r>
            <a:r>
              <a:rPr lang="pt-BR" dirty="0"/>
              <a:t>: holdout, k-Fold e leave-P-out.</a:t>
            </a:r>
          </a:p>
          <a:p>
            <a:r>
              <a:rPr lang="pt-BR" dirty="0"/>
              <a:t>Escolhemos sempre o modelo menos complexo, mas que generaliza bem. </a:t>
            </a:r>
          </a:p>
          <a:p>
            <a:r>
              <a:rPr lang="pt-BR" dirty="0"/>
              <a:t>Ou seja, escolhemos o modelo que apresenta valores baixos para ambos os erros, de treinamento e de validação.</a:t>
            </a:r>
          </a:p>
          <a:p>
            <a:r>
              <a:rPr lang="pt-BR" dirty="0"/>
              <a:t>Uma abordagem alternativa é </a:t>
            </a:r>
            <a:r>
              <a:rPr lang="pt-BR" b="1" i="1" dirty="0"/>
              <a:t>minimizar conjuntamente</a:t>
            </a:r>
            <a:r>
              <a:rPr lang="pt-BR" dirty="0"/>
              <a:t> o erro e a complexidade da </a:t>
            </a:r>
            <a:r>
              <a:rPr lang="pt-BR" b="1" i="1" dirty="0"/>
              <a:t>função hipótese</a:t>
            </a:r>
            <a:r>
              <a:rPr lang="pt-BR" dirty="0"/>
              <a:t>.</a:t>
            </a:r>
          </a:p>
          <a:p>
            <a:r>
              <a:rPr lang="pt-BR" dirty="0"/>
              <a:t>Como veremos, esta abordagem combina erro e complexidade </a:t>
            </a:r>
            <a:r>
              <a:rPr lang="pt-BR" b="1" i="1" dirty="0"/>
              <a:t>em uma única função de erro</a:t>
            </a:r>
            <a:r>
              <a:rPr lang="pt-BR" dirty="0"/>
              <a:t>, possibilitando que encontremos a melhor </a:t>
            </a:r>
            <a:r>
              <a:rPr lang="pt-BR" b="1" i="1" dirty="0"/>
              <a:t>função hipótese </a:t>
            </a:r>
            <a:r>
              <a:rPr lang="pt-BR" dirty="0"/>
              <a:t>de uma só vez.</a:t>
            </a:r>
          </a:p>
          <a:p>
            <a:r>
              <a:rPr lang="pt-BR" dirty="0"/>
              <a:t>Portanto, hoje, veremos as seguintes abordagens para se encontrar o melhor modelo de regressão: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Regularização</a:t>
            </a:r>
            <a:r>
              <a:rPr lang="pt-BR" dirty="0"/>
              <a:t>: penaliza </a:t>
            </a:r>
            <a:r>
              <a:rPr lang="pt-BR" b="1" i="1" dirty="0"/>
              <a:t>funções hipótese </a:t>
            </a:r>
            <a:r>
              <a:rPr lang="pt-BR" dirty="0"/>
              <a:t>muito complexas, ou seja, muito flexíveis.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Early-stop</a:t>
            </a:r>
            <a:r>
              <a:rPr lang="pt-BR" dirty="0"/>
              <a:t>: encerra o treinamento de </a:t>
            </a:r>
            <a:r>
              <a:rPr lang="pt-BR" b="1" i="1" dirty="0"/>
              <a:t>algoritmos iterativos </a:t>
            </a:r>
            <a:r>
              <a:rPr lang="pt-BR" dirty="0"/>
              <a:t>quando o erro de validação for o menor possível.</a:t>
            </a:r>
          </a:p>
        </p:txBody>
      </p:sp>
    </p:spTree>
    <p:extLst>
      <p:ext uri="{BB962C8B-B14F-4D97-AF65-F5344CB8AC3E}">
        <p14:creationId xmlns:p14="http://schemas.microsoft.com/office/powerpoint/2010/main" val="22212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30"/>
            <a:ext cx="10959058" cy="1325563"/>
          </a:xfrm>
        </p:spPr>
        <p:txBody>
          <a:bodyPr>
            <a:normAutofit/>
          </a:bodyPr>
          <a:lstStyle/>
          <a:p>
            <a:r>
              <a:rPr lang="pt-BR" dirty="0"/>
              <a:t>Regularização: penalizando a complexidade dos 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3968"/>
            <a:ext cx="11149014" cy="499403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Grandes magnitudes dos pesos de um modelo são um claro sinal de um modelo mais complexo que sobreajustou os dados de treinamento.</a:t>
            </a:r>
          </a:p>
          <a:p>
            <a:r>
              <a:rPr lang="pt-BR" b="1" i="1" dirty="0"/>
              <a:t>Regularização</a:t>
            </a:r>
            <a:r>
              <a:rPr lang="pt-BR" dirty="0"/>
              <a:t>: deixar o modelo menos flexível (ou seja, complexo).</a:t>
            </a:r>
          </a:p>
          <a:p>
            <a:r>
              <a:rPr lang="pt-BR" dirty="0"/>
              <a:t>A ideia por trás da </a:t>
            </a:r>
            <a:r>
              <a:rPr lang="pt-BR" b="1" i="1" dirty="0"/>
              <a:t>regularização</a:t>
            </a:r>
            <a:r>
              <a:rPr lang="pt-BR" dirty="0"/>
              <a:t> é penalizar, explicitamente, </a:t>
            </a:r>
            <a:r>
              <a:rPr lang="pt-BR" b="1" i="1" dirty="0"/>
              <a:t>funções hipótese</a:t>
            </a:r>
            <a:r>
              <a:rPr lang="pt-BR" dirty="0"/>
              <a:t> complexas.</a:t>
            </a:r>
          </a:p>
          <a:p>
            <a:r>
              <a:rPr lang="pt-BR" dirty="0"/>
              <a:t>Técnicas de </a:t>
            </a:r>
            <a:r>
              <a:rPr lang="pt-BR" b="1" i="1" dirty="0"/>
              <a:t>regularização</a:t>
            </a:r>
            <a:r>
              <a:rPr lang="pt-BR" dirty="0"/>
              <a:t> reduzem o risco de </a:t>
            </a:r>
            <a:r>
              <a:rPr lang="pt-BR" b="1" i="1" dirty="0" err="1"/>
              <a:t>sobreajuste</a:t>
            </a:r>
            <a:r>
              <a:rPr lang="pt-BR" dirty="0"/>
              <a:t> do modelo ao conjunto de treinamento, aumentando sua capacidade de </a:t>
            </a:r>
            <a:r>
              <a:rPr lang="pt-BR" b="1" i="1" dirty="0"/>
              <a:t>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Quanto menos graus de liberdade o modelo tiver, mais difícil será para ele se </a:t>
            </a:r>
            <a:r>
              <a:rPr lang="pt-BR" b="1" i="1" dirty="0" err="1"/>
              <a:t>sobreajustar</a:t>
            </a:r>
            <a:r>
              <a:rPr lang="pt-BR" dirty="0"/>
              <a:t> aos dados de treinamento.</a:t>
            </a:r>
          </a:p>
          <a:p>
            <a:r>
              <a:rPr lang="pt-BR" dirty="0"/>
              <a:t>O risco de </a:t>
            </a:r>
            <a:r>
              <a:rPr lang="pt-BR" b="1" i="1" dirty="0" err="1"/>
              <a:t>sobreajuste</a:t>
            </a:r>
            <a:r>
              <a:rPr lang="pt-BR" dirty="0"/>
              <a:t> é reduzido incorporando-se </a:t>
            </a:r>
            <a:r>
              <a:rPr lang="pt-BR" b="1" i="1" dirty="0"/>
              <a:t>penalizações </a:t>
            </a:r>
            <a:r>
              <a:rPr lang="pt-BR" dirty="0"/>
              <a:t>proporcionais a alguma </a:t>
            </a:r>
            <a:r>
              <a:rPr lang="pt-BR" b="1" i="1" dirty="0"/>
              <a:t>norma</a:t>
            </a:r>
            <a:r>
              <a:rPr lang="pt-BR" dirty="0"/>
              <a:t> do </a:t>
            </a:r>
            <a:r>
              <a:rPr lang="pt-BR" b="1" i="1" dirty="0"/>
              <a:t>vetor de pesos </a:t>
            </a:r>
            <a:r>
              <a:rPr lang="pt-BR" dirty="0"/>
              <a:t>ao processo de treinamento.</a:t>
            </a:r>
          </a:p>
          <a:p>
            <a:r>
              <a:rPr lang="pt-BR" dirty="0"/>
              <a:t>As principais técnicas de </a:t>
            </a:r>
            <a:r>
              <a:rPr lang="pt-BR" b="1" i="1" dirty="0"/>
              <a:t>regularização</a:t>
            </a:r>
            <a:r>
              <a:rPr lang="pt-BR" dirty="0"/>
              <a:t> são: </a:t>
            </a:r>
            <a:r>
              <a:rPr lang="pt-BR" i="1" dirty="0" err="1"/>
              <a:t>Rigde</a:t>
            </a:r>
            <a:r>
              <a:rPr lang="pt-BR" dirty="0"/>
              <a:t>, LASSO e </a:t>
            </a:r>
            <a:r>
              <a:rPr lang="pt-BR" i="1" dirty="0" err="1"/>
              <a:t>elastic</a:t>
            </a:r>
            <a:r>
              <a:rPr lang="pt-BR" i="1" dirty="0"/>
              <a:t>-net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/>
              <a:t>regularização</a:t>
            </a:r>
            <a:r>
              <a:rPr lang="pt-BR" dirty="0"/>
              <a:t> força o algoritmo de aprendizado não apenas a se ajustar aos dados, mas também a manter os pesos do modelo os menores possíveis.</a:t>
            </a:r>
          </a:p>
        </p:txBody>
      </p:sp>
    </p:spTree>
    <p:extLst>
      <p:ext uri="{BB962C8B-B14F-4D97-AF65-F5344CB8AC3E}">
        <p14:creationId xmlns:p14="http://schemas.microsoft.com/office/powerpoint/2010/main" val="318552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Ao invés de minimizarmos apenas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como fizemos antes, introduzimos um</a:t>
                </a:r>
                <a:r>
                  <a:rPr lang="pt-BR" b="1" dirty="0"/>
                  <a:t>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i="1" dirty="0"/>
                  <a:t>norma Euclidiana</a:t>
                </a:r>
                <a:r>
                  <a:rPr lang="pt-BR" dirty="0"/>
                  <a:t> (ou seja, a </a:t>
                </a:r>
                <a:r>
                  <a:rPr lang="pt-BR" b="1" i="1" dirty="0"/>
                  <a:t>norma L2</a:t>
                </a:r>
                <a:r>
                  <a:rPr lang="pt-BR" dirty="0"/>
                  <a:t>) do vetor de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sz="2400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pt-BR" sz="2400" dirty="0"/>
                  <a:t>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matriz de atributos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o vetor de pesos.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como um </a:t>
                </a:r>
                <a:r>
                  <a:rPr lang="pt-BR" b="1" i="1" dirty="0"/>
                  <a:t>problema de otimização com restrições </a:t>
                </a:r>
                <a:r>
                  <a:rPr lang="pt-BR" dirty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restringe a magnitude dos pesos </a:t>
                </a:r>
                <a:r>
                  <a:rPr lang="pt-BR" dirty="0"/>
                  <a:t>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altera a complexidade (ou seja, a flexibilidade) da função hipótese.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da </a:t>
                </a:r>
                <a:r>
                  <a:rPr lang="pt-BR" b="1" i="1" dirty="0"/>
                  <a:t>norma L2</a:t>
                </a:r>
                <a:r>
                  <a:rPr lang="pt-BR" dirty="0"/>
                  <a:t>, pois a </a:t>
                </a:r>
                <a:r>
                  <a:rPr lang="pt-BR" b="1" i="1" dirty="0"/>
                  <a:t>complexidade</a:t>
                </a:r>
                <a:r>
                  <a:rPr lang="pt-BR" dirty="0"/>
                  <a:t>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dita o deslocamento 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  <a:blipFill rotWithShape="0">
                <a:blip r:embed="rId3"/>
                <a:stretch>
                  <a:fillRect l="-826" t="-2284" r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94626" y="2677311"/>
            <a:ext cx="897661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744384" y="2396941"/>
            <a:ext cx="1050242" cy="52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98884" y="3995409"/>
                <a:ext cx="4508896" cy="1175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diminui,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/>
                  <a:t> também diminui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400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aumenta,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/>
                  <a:t> pode assumir valores maiores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400" dirty="0"/>
                  <a:t> pode assumir qualquer valor.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dirty="0"/>
                  <a:t> define o tamanho da região de factibilidade.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84" y="3995409"/>
                <a:ext cx="4508896" cy="1175194"/>
              </a:xfrm>
              <a:prstGeom prst="rect">
                <a:avLst/>
              </a:prstGeom>
              <a:blipFill rotWithShape="0">
                <a:blip r:embed="rId4"/>
                <a:stretch>
                  <a:fillRect l="-135" b="-4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56114" y="239694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 em 1 e não em 0.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8509819" y="2550830"/>
            <a:ext cx="446295" cy="3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4" t="5351" r="3408" b="3790"/>
          <a:stretch/>
        </p:blipFill>
        <p:spPr bwMode="auto">
          <a:xfrm>
            <a:off x="7207092" y="27710"/>
            <a:ext cx="1178602" cy="175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90128" y="675540"/>
                <a:ext cx="236954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Região de factibilidade</a:t>
                </a:r>
                <a:r>
                  <a:rPr lang="pt-BR" sz="1200" dirty="0"/>
                  <a:t>: possíveis valores que os pesos podem assumir. O raio do círculo é dado pelo fator de regularização,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2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128" y="675540"/>
                <a:ext cx="2369544" cy="830997"/>
              </a:xfrm>
              <a:prstGeom prst="rect">
                <a:avLst/>
              </a:prstGeom>
              <a:blipFill rotWithShape="0">
                <a:blip r:embed="rId6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4" idx="1"/>
          </p:cNvCxnSpPr>
          <p:nvPr/>
        </p:nvCxnSpPr>
        <p:spPr>
          <a:xfrm flipV="1">
            <a:off x="7799294" y="1091039"/>
            <a:ext cx="1090834" cy="200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equação de erro regularizado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, continua sendo quadrática com relação aos pesos, e portanto, a superfície de erro continua sendo convexa.</a:t>
                </a:r>
              </a:p>
              <a:p>
                <a:r>
                  <a:rPr lang="pt-BR" dirty="0"/>
                  <a:t>Desta forma, encontramos uma solução de forma fechada seguindo o mesmo procedimento que usamos para encontrar 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:</a:t>
                </a: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mesmo que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não possua </a:t>
                </a:r>
                <a:r>
                  <a:rPr lang="pt-BR" b="1" i="1" dirty="0"/>
                  <a:t>posto completo </a:t>
                </a:r>
                <a:r>
                  <a:rPr lang="pt-BR" dirty="0"/>
                  <a:t>(i.e., matriz singular), a inversa na equação acima sempre existirá por conta da adição do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à diagonal principal da matriz quadrada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como a </a:t>
                </a:r>
                <a:r>
                  <a:rPr lang="pt-BR" b="1" i="1" dirty="0"/>
                  <a:t>norma L2 </a:t>
                </a:r>
                <a:r>
                  <a:rPr lang="pt-BR" dirty="0"/>
                  <a:t>é diferenciável, os problemas de aprendizagem usando a regularização de Ridge também podem ser resolvidos iterativamente através do </a:t>
                </a:r>
                <a:r>
                  <a:rPr lang="pt-BR" b="1" i="1" dirty="0"/>
                  <a:t>algoritmo do gradiente descendente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OBS.3</a:t>
                </a:r>
                <a:r>
                  <a:rPr lang="pt-BR" dirty="0"/>
                  <a:t>: 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deve ser adicionado apenas à função de erro durante o treinamento. Depois que o modelo é treinado, a avaliação do seu desempenho não utiliza a regularização.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 rotWithShape="0">
                <a:blip r:embed="rId2"/>
                <a:stretch>
                  <a:fillRect l="-765" t="-2300" r="-273" b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91622" y="3556086"/>
            <a:ext cx="679915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271537" y="4041278"/>
            <a:ext cx="2636516" cy="681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45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441"/>
            <a:ext cx="10515600" cy="782110"/>
          </a:xfrm>
        </p:spPr>
        <p:txBody>
          <a:bodyPr/>
          <a:lstStyle/>
          <a:p>
            <a:r>
              <a:rPr lang="pt-BR" dirty="0"/>
              <a:t>Ridge Regression: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Função observável: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(0, 0.09)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/>
                  <a:t>Função hipótese polinomial </a:t>
                </a:r>
                <a:r>
                  <a:rPr lang="pt-BR" dirty="0"/>
                  <a:t>de ordem 15 treinada com 30 amostras geradas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regressão </a:t>
                </a:r>
                <a:r>
                  <a:rPr lang="pt-BR" dirty="0" err="1"/>
                  <a:t>Ridge</a:t>
                </a:r>
                <a:r>
                  <a:rPr lang="pt-BR" dirty="0"/>
                  <a:t> se torna uma regressão polinomial sem regularização e sobreajusta.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 modelo se “</a:t>
                </a:r>
                <a:r>
                  <a:rPr lang="pt-BR" i="1" dirty="0"/>
                  <a:t>contorce”</a:t>
                </a:r>
                <a:r>
                  <a:rPr lang="pt-BR" dirty="0"/>
                  <a:t> menos e passa a se ajustar à função verdadeira.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continuar aumentando, todos os pesos acabarão muito próximos de zero e o resultado será uma reta que passa pela </a:t>
                </a:r>
                <a:r>
                  <a:rPr lang="pt-BR" b="1" i="1" dirty="0"/>
                  <a:t>média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</a:t>
                </a:r>
              </a:p>
              <a:p>
                <a:r>
                  <a:rPr lang="pt-BR" b="1" dirty="0">
                    <a:solidFill>
                      <a:srgbClr val="00B050"/>
                    </a:solidFill>
                  </a:rPr>
                  <a:t>O aumento de </a:t>
                </a:r>
                <a14:m>
                  <m:oMath xmlns:m="http://schemas.openxmlformats.org/officeDocument/2006/math">
                    <m:r>
                      <a:rPr lang="pt-BR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pt-BR" b="1" dirty="0">
                    <a:solidFill>
                      <a:srgbClr val="00B050"/>
                    </a:solidFill>
                  </a:rPr>
                  <a:t> leva a hipóteses menos complexas. </a:t>
                </a:r>
                <a:r>
                  <a:rPr lang="pt-BR" dirty="0"/>
                  <a:t>Isso reduz a variância do modelo, mas aumenta seu bias. Ou seja, ele tende a </a:t>
                </a:r>
                <a:r>
                  <a:rPr lang="pt-BR" b="1" i="1" dirty="0"/>
                  <a:t>subajustar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os pesos e a norma L2 do vetor de pesos diminuem (figuras 4 e 5).</a:t>
                </a:r>
              </a:p>
              <a:p>
                <a:r>
                  <a:rPr lang="pt-BR" dirty="0"/>
                  <a:t>Devemos utilizamos técnicas de </a:t>
                </a:r>
                <a:r>
                  <a:rPr lang="pt-BR" b="1" i="1" dirty="0"/>
                  <a:t>validação cruzada </a:t>
                </a:r>
                <a:r>
                  <a:rPr lang="pt-BR" dirty="0"/>
                  <a:t>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  <a:blipFill rotWithShape="0">
                <a:blip r:embed="rId3"/>
                <a:stretch>
                  <a:fillRect l="-438" t="-3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78188" y="6481435"/>
            <a:ext cx="2899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ridge_regression.ipynb</a:t>
            </a:r>
            <a:endParaRPr lang="pt-BR" sz="1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1395" r="9410" b="4252"/>
          <a:stretch/>
        </p:blipFill>
        <p:spPr>
          <a:xfrm>
            <a:off x="9697647" y="1054181"/>
            <a:ext cx="2468976" cy="23252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9604" r="9365" b="3094"/>
          <a:stretch/>
        </p:blipFill>
        <p:spPr>
          <a:xfrm>
            <a:off x="29028" y="1054181"/>
            <a:ext cx="2397733" cy="23299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2426760" y="1049442"/>
            <a:ext cx="2398231" cy="23299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4824991" y="1049441"/>
            <a:ext cx="2398230" cy="23299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46" name="Rectangle 45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10574" r="6601" b="5555"/>
          <a:stretch/>
        </p:blipFill>
        <p:spPr>
          <a:xfrm>
            <a:off x="7222720" y="1054181"/>
            <a:ext cx="2542781" cy="232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Valor dos pesos diminiu, mas só zera para valores muito grandes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1124" t="-1274" r="-112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4119824" y="3379394"/>
            <a:ext cx="1688123" cy="38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regressão LASSO </a:t>
                </a:r>
                <a:r>
                  <a:rPr lang="pt-BR" dirty="0"/>
                  <a:t>(</a:t>
                </a:r>
                <a:r>
                  <a:rPr lang="pt-BR" i="1" dirty="0"/>
                  <a:t>Least Absolute Shrinkage and Selection Operator</a:t>
                </a:r>
                <a:r>
                  <a:rPr lang="pt-BR" dirty="0"/>
                  <a:t>) adiciona à função de erro um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dirty="0"/>
                  <a:t>norma L1 </a:t>
                </a:r>
                <a:r>
                  <a:rPr lang="pt-BR" dirty="0"/>
                  <a:t>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acima como 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marL="0" indent="0">
                  <a:buNone/>
                </a:pPr>
                <a:r>
                  <a:rPr lang="pt-BR" b="1" dirty="0"/>
                  <a:t>OBS</a:t>
                </a:r>
                <a:r>
                  <a:rPr lang="pt-BR" dirty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também não faz parte do cálculo da norma.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  <a:blipFill rotWithShape="0">
                <a:blip r:embed="rId3"/>
                <a:stretch>
                  <a:fillRect l="-1141" t="-2663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76911" y="2914033"/>
            <a:ext cx="1025260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7543" y="2496457"/>
            <a:ext cx="1175657" cy="417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5749" r="56564" b="3790"/>
          <a:stretch/>
        </p:blipFill>
        <p:spPr bwMode="auto">
          <a:xfrm>
            <a:off x="7558700" y="27710"/>
            <a:ext cx="1222444" cy="18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159070" y="511661"/>
            <a:ext cx="2369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Região de factibilidade</a:t>
            </a:r>
            <a:r>
              <a:rPr lang="pt-BR" sz="1200" dirty="0"/>
              <a:t>: possíveis valores que os pesos podem assumir. A área do quadrado é dada pelo fator de regularização.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69922" y="927161"/>
            <a:ext cx="1108549" cy="255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3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725121"/>
          </a:xfrm>
        </p:spPr>
        <p:txBody>
          <a:bodyPr/>
          <a:lstStyle/>
          <a:p>
            <a:r>
              <a:rPr lang="pt-BR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Mesmas funções observável e hipótese do exemplo anterior.</a:t>
                </a:r>
              </a:p>
              <a:p>
                <a:r>
                  <a:rPr lang="pt-BR" dirty="0"/>
                  <a:t>Valores pequenos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fazem o </a:t>
                </a:r>
                <a:r>
                  <a:rPr lang="pt-BR" dirty="0" err="1"/>
                  <a:t>regressor</a:t>
                </a:r>
                <a:r>
                  <a:rPr lang="pt-BR" dirty="0"/>
                  <a:t> LASSO se comportar com um </a:t>
                </a:r>
                <a:r>
                  <a:rPr lang="pt-BR" dirty="0" err="1"/>
                  <a:t>regressor</a:t>
                </a:r>
                <a:r>
                  <a:rPr lang="pt-BR" dirty="0"/>
                  <a:t> tradicional e valores muito grandes fazem os pesos serem anulados.</a:t>
                </a:r>
              </a:p>
              <a:p>
                <a:r>
                  <a:rPr lang="pt-BR" dirty="0"/>
                  <a:t>A regularização com </a:t>
                </a:r>
                <a:r>
                  <a:rPr lang="pt-BR" b="1" i="1" dirty="0"/>
                  <a:t>norma L1 </a:t>
                </a:r>
                <a:r>
                  <a:rPr lang="pt-BR" dirty="0"/>
                  <a:t>tem como vantagem a produção de </a:t>
                </a:r>
                <a:r>
                  <a:rPr lang="pt-BR" b="1" i="1" dirty="0"/>
                  <a:t>modelos esparsos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vários elementos do vetor de pesos acabam sendo </a:t>
                </a:r>
                <a:r>
                  <a:rPr lang="pt-BR" b="1" i="1" dirty="0"/>
                  <a:t>anulados</a:t>
                </a:r>
                <a:r>
                  <a:rPr lang="pt-BR" dirty="0"/>
                  <a:t>, indicando que os atributos correspondentes são irrelevantes para o processo de regressão. </a:t>
                </a:r>
              </a:p>
              <a:p>
                <a:r>
                  <a:rPr lang="pt-BR" dirty="0"/>
                  <a:t>Isso sugere a ocorrência implícita de um processo de </a:t>
                </a:r>
                <a:r>
                  <a:rPr lang="pt-BR" b="1" i="1" dirty="0"/>
                  <a:t>seleção automática de atributos</a:t>
                </a:r>
                <a:r>
                  <a:rPr lang="pt-BR" dirty="0"/>
                  <a:t> e leva a </a:t>
                </a:r>
                <a:r>
                  <a:rPr lang="pt-BR" b="1" i="1" dirty="0"/>
                  <a:t>modelos</a:t>
                </a:r>
                <a:r>
                  <a:rPr lang="pt-BR" dirty="0"/>
                  <a:t> mais </a:t>
                </a:r>
                <a:r>
                  <a:rPr lang="pt-BR" b="1" i="1" dirty="0"/>
                  <a:t>regulares</a:t>
                </a:r>
                <a:r>
                  <a:rPr lang="pt-BR" dirty="0"/>
                  <a:t>, ou seja, </a:t>
                </a:r>
                <a:r>
                  <a:rPr lang="pt-BR" b="1" i="1" dirty="0"/>
                  <a:t>menos complexos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Desvantagem</a:t>
                </a:r>
                <a:r>
                  <a:rPr lang="pt-BR" dirty="0"/>
                  <a:t>: como a </a:t>
                </a:r>
                <a:r>
                  <a:rPr lang="pt-BR" b="1" i="1" dirty="0"/>
                  <a:t>norma L1</a:t>
                </a:r>
                <a:r>
                  <a:rPr lang="pt-BR" dirty="0"/>
                  <a:t> não possui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problema da minimização não possui solução em forma fechada, mas pode ser implementada com o GD.</a:t>
                </a:r>
              </a:p>
              <a:p>
                <a:r>
                  <a:rPr lang="pt-BR" dirty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  <a:blipFill rotWithShape="0">
                <a:blip r:embed="rId3"/>
                <a:stretch>
                  <a:fillRect l="-599" t="-3737" r="-163" b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613403" y="6550223"/>
            <a:ext cx="2559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lasso_regression.ipynb</a:t>
            </a:r>
            <a:endParaRPr lang="pt-BR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313" r="9271" b="3125"/>
          <a:stretch/>
        </p:blipFill>
        <p:spPr>
          <a:xfrm>
            <a:off x="17877" y="983692"/>
            <a:ext cx="2400761" cy="232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624" r="9271" b="3125"/>
          <a:stretch/>
        </p:blipFill>
        <p:spPr>
          <a:xfrm>
            <a:off x="2418638" y="983692"/>
            <a:ext cx="2414588" cy="233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9687" r="9271" b="2813"/>
          <a:stretch/>
        </p:blipFill>
        <p:spPr>
          <a:xfrm>
            <a:off x="4833226" y="986936"/>
            <a:ext cx="2371725" cy="232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1506" r="6881" b="5591"/>
          <a:stretch/>
        </p:blipFill>
        <p:spPr>
          <a:xfrm>
            <a:off x="7247814" y="983692"/>
            <a:ext cx="2506163" cy="2325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383" r="9747" b="5581"/>
          <a:stretch/>
        </p:blipFill>
        <p:spPr>
          <a:xfrm>
            <a:off x="9753977" y="983692"/>
            <a:ext cx="2418973" cy="2325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7358816" y="331999"/>
            <a:ext cx="2531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Valor dos pesos se torna igual a zero, restringindo a flexibilidade da hipótese a uma reta.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3665" y="701331"/>
            <a:ext cx="925724" cy="1641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03"/>
            <a:ext cx="10515600" cy="7291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Por que LASSO produz modelos esparsos?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512" y="3627456"/>
                <a:ext cx="11592509" cy="323054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figura mostra as </a:t>
                </a:r>
                <a:r>
                  <a:rPr lang="pt-BR" b="1" i="1" dirty="0"/>
                  <a:t>curvas de nível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de um problema de regressão linear com dois pesos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as regiões do </a:t>
                </a:r>
                <a:r>
                  <a:rPr lang="pt-BR" b="1" i="1" dirty="0"/>
                  <a:t>espaço de hipóteses </a:t>
                </a:r>
                <a:r>
                  <a:rPr lang="pt-BR" dirty="0"/>
                  <a:t>onde as restrições L1 (esquerda) e L2 (direita) são válidas.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solução para ambos os métodos corresponde ao ponto, dentro da </a:t>
                </a:r>
                <a:r>
                  <a:rPr lang="pt-BR" b="1" i="1" dirty="0"/>
                  <a:t>região de factibilidade</a:t>
                </a:r>
                <a:r>
                  <a:rPr lang="pt-BR" dirty="0"/>
                  <a:t> (área em azul), mais próximo do ponto de mínimo da função de erro.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É fácil ver que para uma posição arbitrária do mínimo, será comum que um </a:t>
                </a:r>
                <a:r>
                  <a:rPr lang="pt-BR" b="1" i="1" dirty="0"/>
                  <a:t>canto</a:t>
                </a:r>
                <a:r>
                  <a:rPr lang="pt-BR" dirty="0"/>
                  <a:t> (ou ponta) do quadrado seja o ponto mais próximo do ponto de mínimo da função de erro.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Os </a:t>
                </a:r>
                <a:r>
                  <a:rPr lang="pt-BR" b="1" i="1" dirty="0"/>
                  <a:t>cantos</a:t>
                </a:r>
                <a:r>
                  <a:rPr lang="pt-BR" dirty="0"/>
                  <a:t> na </a:t>
                </a:r>
                <a:r>
                  <a:rPr lang="pt-BR" b="1" i="1" dirty="0"/>
                  <a:t>região de factibilidade </a:t>
                </a:r>
                <a:r>
                  <a:rPr lang="pt-BR" dirty="0"/>
                  <a:t>da restrição L1 aumentam as chances de alguns pesos assumirem o valor zero.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E claro, os </a:t>
                </a:r>
                <a:r>
                  <a:rPr lang="pt-BR" b="1" i="1" dirty="0"/>
                  <a:t>cantos</a:t>
                </a:r>
                <a:r>
                  <a:rPr lang="pt-BR" dirty="0"/>
                  <a:t> são os pontos que possuem valor igual a 0 em alguma das dimensões (i.e., pesos).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512" y="3627456"/>
                <a:ext cx="11592509" cy="3230544"/>
              </a:xfrm>
              <a:blipFill rotWithShape="0">
                <a:blip r:embed="rId3"/>
                <a:stretch>
                  <a:fillRect l="-578" t="-3962" r="-946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50209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LASSO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7936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115" y="1154932"/>
                <a:ext cx="30770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O quadrado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no espaço de pesos bidimensional que tenham norma L1 menor 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solução deve estar dentro do quadrado, o mais próximo do mínimo.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1154932"/>
                <a:ext cx="3077028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88" t="-1319" r="-2772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881508" y="1151188"/>
                <a:ext cx="3248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O círculo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no espaço de pesos bidimensional que tenham norma L2 menor 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solução deve estar dentro do círculo, o mais próximo do mínimo.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508" y="1151188"/>
                <a:ext cx="3248539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313" t="-1583" r="-168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3125" r="3605"/>
          <a:stretch/>
        </p:blipFill>
        <p:spPr>
          <a:xfrm>
            <a:off x="6055763" y="1050242"/>
            <a:ext cx="2681837" cy="244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t="3219" r="2945" b="1"/>
          <a:stretch/>
        </p:blipFill>
        <p:spPr>
          <a:xfrm>
            <a:off x="3074800" y="1112186"/>
            <a:ext cx="2693378" cy="23863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466303" y="159793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pontos de mínimo</a:t>
            </a:r>
            <a:endParaRPr lang="en-US" sz="1400" dirty="0"/>
          </a:p>
        </p:txBody>
      </p:sp>
      <p:cxnSp>
        <p:nvCxnSpPr>
          <p:cNvPr id="12" name="Conector de seta reta 11"/>
          <p:cNvCxnSpPr>
            <a:stCxn id="5" idx="3"/>
          </p:cNvCxnSpPr>
          <p:nvPr/>
        </p:nvCxnSpPr>
        <p:spPr>
          <a:xfrm>
            <a:off x="6380703" y="1859543"/>
            <a:ext cx="834013" cy="14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1"/>
          </p:cNvCxnSpPr>
          <p:nvPr/>
        </p:nvCxnSpPr>
        <p:spPr>
          <a:xfrm flipH="1">
            <a:off x="4471517" y="1859543"/>
            <a:ext cx="994786" cy="180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8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15889</TotalTime>
  <Words>4159</Words>
  <Application>Microsoft Office PowerPoint</Application>
  <PresentationFormat>Widescreen</PresentationFormat>
  <Paragraphs>240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VI)</vt:lpstr>
      <vt:lpstr>Recapitulando</vt:lpstr>
      <vt:lpstr>Regularização: penalizando a complexidade dos modelos</vt:lpstr>
      <vt:lpstr>Ridge Regression</vt:lpstr>
      <vt:lpstr>Ridge Regression</vt:lpstr>
      <vt:lpstr>Ridge Regression: Exemplo</vt:lpstr>
      <vt:lpstr>LASSO Regression</vt:lpstr>
      <vt:lpstr>LASSO Regression</vt:lpstr>
      <vt:lpstr>Por que LASSO produz modelos esparsos?</vt:lpstr>
      <vt:lpstr>Elastic-net</vt:lpstr>
      <vt:lpstr>Quando utilizar regressão LASSO, Ridge ou Elastic-Net?</vt:lpstr>
      <vt:lpstr>Early-stop: Parada antecipada</vt:lpstr>
      <vt:lpstr>Exemplo: Early-stop</vt:lpstr>
      <vt:lpstr>Tarefas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2029</cp:revision>
  <dcterms:created xsi:type="dcterms:W3CDTF">2020-02-17T11:18:32Z</dcterms:created>
  <dcterms:modified xsi:type="dcterms:W3CDTF">2023-10-28T18:24:57Z</dcterms:modified>
</cp:coreProperties>
</file>