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2"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26" autoAdjust="0"/>
  </p:normalViewPr>
  <p:slideViewPr>
    <p:cSldViewPr snapToGrid="0">
      <p:cViewPr varScale="1">
        <p:scale>
          <a:sx n="67" d="100"/>
          <a:sy n="67" d="100"/>
        </p:scale>
        <p:origin x="8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12/06/2021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08247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https://colab.research.google.com/github/zz4fap/t319_aprendizado_de_maquina/blob/main/labs/Laboratorio5.ipynb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https://mybinder.org/v2/gh/zz4fap/t319_aprendizado_de_maquina/main?filepath=labs%2FLaboratorio5.ipynb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12/06/2021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12/06/2021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12/06/2021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12/06/2021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12/06/2021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12/06/2021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12/06/2021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12/06/2021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12/06/2021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12/06/2021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12/06/2021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12/06/2021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validacao_cruzada.ipyn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zz4fap/t319_aprendizado_de_maquina/blob/main/docs/Resolu%C3%A7%C3%A3o%20e%20entrega%20dos%20laborat%C3%B3rios.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810 [s].</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p:sp>
        <p:nvSpPr>
          <p:cNvPr id="11" name="Rectangle 10"/>
          <p:cNvSpPr/>
          <p:nvPr/>
        </p:nvSpPr>
        <p:spPr>
          <a:xfrm>
            <a:off x="8787285" y="6430612"/>
            <a:ext cx="3404715" cy="369332"/>
          </a:xfrm>
          <a:prstGeom prst="rect">
            <a:avLst/>
          </a:prstGeom>
        </p:spPr>
        <p:txBody>
          <a:bodyPr wrap="none">
            <a:spAutoFit/>
          </a:bodyPr>
          <a:lstStyle/>
          <a:p>
            <a:r>
              <a:rPr lang="pt-BR" dirty="0">
                <a:hlinkClick r:id="rId4"/>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5" y="825935"/>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17" name="Straight Arrow Connector 16"/>
          <p:cNvCxnSpPr>
            <a:stCxn id="16" idx="2"/>
            <a:endCxn id="18" idx="7"/>
          </p:cNvCxnSpPr>
          <p:nvPr/>
        </p:nvCxnSpPr>
        <p:spPr>
          <a:xfrm flipH="1">
            <a:off x="1675579" y="1164489"/>
            <a:ext cx="391181"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Conforme a ordem aumenta,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9" y="1825624"/>
            <a:ext cx="10906126"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maior número de pares </a:t>
            </a:r>
            <a:r>
              <a:rPr lang="pt-BR" dirty="0" smtClean="0"/>
              <a:t>treinamento/validação, </a:t>
            </a:r>
            <a:r>
              <a:rPr lang="pt-BR" dirty="0"/>
              <a:t>aumentando a confiabilidade </a:t>
            </a:r>
            <a:r>
              <a:rPr lang="pt-BR" dirty="0" smtClean="0"/>
              <a:t>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13 minutos!</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825624"/>
            <a:ext cx="7400744" cy="5032376"/>
          </a:xfrm>
        </p:spPr>
        <p:txBody>
          <a:bodyPr>
            <a:normAutofit lnSpcReduction="10000"/>
          </a:bodyPr>
          <a:lstStyle/>
          <a:p>
            <a:r>
              <a:rPr lang="pt-BR" dirty="0"/>
              <a:t>E se os </a:t>
            </a:r>
            <a:r>
              <a:rPr lang="pt-BR" dirty="0" smtClean="0"/>
              <a:t>erros de treinamento e validação </a:t>
            </a:r>
            <a:r>
              <a:rPr lang="pt-BR" dirty="0"/>
              <a:t>são pequenos </a:t>
            </a:r>
            <a:r>
              <a:rPr lang="pt-BR" dirty="0" smtClean="0"/>
              <a:t>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a:t>é um princípio lógico que </a:t>
            </a:r>
            <a:r>
              <a:rPr lang="pt-BR" dirty="0" smtClean="0"/>
              <a:t>diz que deve-se </a:t>
            </a:r>
            <a:r>
              <a:rPr lang="pt-BR" dirty="0"/>
              <a:t>preferir explicações mais simples às mais complicadas</a:t>
            </a:r>
            <a:r>
              <a:rPr lang="pt-BR" dirty="0" smtClean="0"/>
              <a:t>.</a:t>
            </a:r>
            <a:endParaRPr lang="pt-BR" dirty="0"/>
          </a:p>
          <a:p>
            <a:r>
              <a:rPr lang="pt-BR" dirty="0" smtClean="0"/>
              <a:t>Portanto</a:t>
            </a:r>
            <a:r>
              <a:rPr lang="pt-BR" dirty="0"/>
              <a:t>, escolhemos modelos usando a </a:t>
            </a:r>
            <a:r>
              <a:rPr lang="pt-BR" b="1" dirty="0"/>
              <a:t>navalha de Occam</a:t>
            </a:r>
            <a:r>
              <a:rPr lang="pt-BR" dirty="0"/>
              <a:t>: 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238944" y="4232063"/>
            <a:ext cx="3895904"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10000 exemplos.</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spTree>
    <p:extLst>
      <p:ext uri="{BB962C8B-B14F-4D97-AF65-F5344CB8AC3E}">
        <p14:creationId xmlns:p14="http://schemas.microsoft.com/office/powerpoint/2010/main" val="995709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smtClean="0"/>
              <a:t>V </a:t>
            </a:r>
            <a:r>
              <a:rPr lang="pt-BR" i="1" dirty="0"/>
              <a:t>(1S2021)</a:t>
            </a:r>
            <a:r>
              <a:rPr lang="pt-BR" dirty="0"/>
              <a:t>” que se encontra no MS Teams.</a:t>
            </a:r>
          </a:p>
          <a:p>
            <a:r>
              <a:rPr lang="pt-BR" b="1" dirty="0"/>
              <a:t>Exercício Prático</a:t>
            </a:r>
            <a:r>
              <a:rPr lang="pt-BR" dirty="0"/>
              <a:t>: </a:t>
            </a:r>
            <a:r>
              <a:rPr lang="pt-BR" b="1" dirty="0"/>
              <a:t>Laboratório </a:t>
            </a:r>
            <a:r>
              <a:rPr lang="pt-BR" b="1" dirty="0" smtClean="0"/>
              <a:t>#</a:t>
            </a:r>
            <a:r>
              <a:rPr lang="pt-BR" b="1" dirty="0"/>
              <a:t>6</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3"/>
              </a:rPr>
              <a:t>Instruções para resolução e entrega dos laboratórios</a:t>
            </a:r>
            <a:r>
              <a:rPr lang="pt-BR" dirty="0" smtClean="0"/>
              <a:t>.</a:t>
            </a:r>
          </a:p>
          <a:p>
            <a:pPr lvl="1"/>
            <a:r>
              <a:rPr lang="pt-BR" b="1" dirty="0">
                <a:solidFill>
                  <a:srgbClr val="FF0000"/>
                </a:solidFill>
              </a:rPr>
              <a:t>Laboratórios podem ser feitos em grupo</a:t>
            </a:r>
            <a:r>
              <a:rPr lang="pt-BR" b="1" dirty="0" smtClean="0">
                <a:solidFill>
                  <a:srgbClr val="FF0000"/>
                </a:solidFill>
              </a:rPr>
              <a:t>.</a:t>
            </a:r>
            <a:endParaRPr lang="pt-BR" b="1" dirty="0">
              <a:solidFill>
                <a:srgbClr val="FF0000"/>
              </a:solidFill>
            </a:endParaRP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precisamos encontrar a ordem ideal para o polinômio aproximador.</a:t>
            </a:r>
          </a:p>
          <a:p>
            <a:pPr lvl="1">
              <a:buFont typeface="Wingdings" panose="05000000000000000000" pitchFamily="2" charset="2"/>
              <a:buChar char="§"/>
            </a:pPr>
            <a:r>
              <a:rPr lang="pt-BR" dirty="0" smtClean="0"/>
              <a:t>Polinômios de ordem baixa podem não </a:t>
            </a:r>
            <a:r>
              <a:rPr lang="pt-BR" dirty="0" smtClean="0"/>
              <a:t>têm </a:t>
            </a:r>
            <a:r>
              <a:rPr lang="pt-BR" dirty="0" smtClean="0"/>
              <a:t>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ordem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063991" cy="5358984"/>
          </a:xfrm>
        </p:spPr>
        <p:txBody>
          <a:bodyPr>
            <a:normAutofit fontScale="92500" lnSpcReduction="10000"/>
          </a:bodyPr>
          <a:lstStyle/>
          <a:p>
            <a:r>
              <a:rPr lang="pt-BR" b="1" i="1" dirty="0"/>
              <a:t>Validação cruzada</a:t>
            </a:r>
            <a:r>
              <a:rPr lang="pt-BR" dirty="0"/>
              <a:t> é uma das formas de se avaliar quantitativamente o sobreajuste ou subajuste de um </a:t>
            </a:r>
            <a:r>
              <a:rPr lang="pt-BR" dirty="0" smtClean="0"/>
              <a:t>modelo e, com isso, </a:t>
            </a:r>
            <a:r>
              <a:rPr lang="pt-BR" b="1" i="1" dirty="0" smtClean="0"/>
              <a:t>encontrar sua ordem ótima</a:t>
            </a:r>
            <a:r>
              <a:rPr lang="pt-BR" dirty="0" smtClean="0"/>
              <a:t>.</a:t>
            </a:r>
          </a:p>
          <a:p>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é testar a capacidade do modelo em prever </a:t>
            </a:r>
            <a:r>
              <a:rPr lang="pt-BR" dirty="0" smtClean="0"/>
              <a:t>as saídas para exemplos que </a:t>
            </a:r>
            <a:r>
              <a:rPr lang="pt-BR" dirty="0"/>
              <a:t>não foram utilizados durante o treinamento (conjunto de validação), ou seja</a:t>
            </a:r>
            <a:r>
              <a:rPr lang="pt-BR" dirty="0" smtClean="0"/>
              <a:t>, a capacidade do modelo em </a:t>
            </a:r>
            <a:r>
              <a:rPr lang="pt-BR" b="1" i="1" dirty="0"/>
              <a:t>generalizar</a:t>
            </a:r>
            <a:r>
              <a:rPr lang="pt-BR" dirty="0" smtClean="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1990514"/>
            <a:ext cx="10977564" cy="4867486"/>
          </a:xfrm>
        </p:spPr>
        <p:txBody>
          <a:bodyPr>
            <a:normAutofit fontScale="85000" lnSpcReduction="20000"/>
          </a:bodyPr>
          <a:lstStyle/>
          <a:p>
            <a:r>
              <a:rPr lang="pt-BR" dirty="0"/>
              <a:t>É a estratégia mais simples das 3 e não acarreta em aumento da complexidade computacional, pois tem-se apenas um único par de conjuntos de treinamento e validação</a:t>
            </a:r>
            <a:r>
              <a:rPr lang="pt-BR" dirty="0" smtClean="0"/>
              <a:t>.</a:t>
            </a:r>
          </a:p>
          <a:p>
            <a:r>
              <a:rPr lang="pt-BR" dirty="0" smtClean="0"/>
              <a:t>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dirty="0"/>
              <a:t>Divide-se </a:t>
            </a:r>
            <a:r>
              <a:rPr lang="pt-BR" b="1" i="1" dirty="0" smtClean="0"/>
              <a:t>aleatoriamente</a:t>
            </a:r>
            <a:r>
              <a:rPr lang="pt-BR" dirty="0" smtClean="0"/>
              <a:t> </a:t>
            </a:r>
            <a:r>
              <a:rPr lang="pt-BR" dirty="0"/>
              <a:t>o conjunto total de dados em p % para treinamento e (</a:t>
            </a:r>
            <a:r>
              <a:rPr lang="pt-BR" dirty="0" smtClean="0"/>
              <a:t>100 - p</a:t>
            </a:r>
            <a:r>
              <a:rPr lang="pt-BR" dirty="0"/>
              <a:t>) % para validação.</a:t>
            </a:r>
          </a:p>
          <a:p>
            <a:r>
              <a:rPr lang="pt-BR" dirty="0"/>
              <a:t>Normalmente divide-se o conjunto </a:t>
            </a:r>
            <a:r>
              <a:rPr lang="pt-BR" dirty="0" smtClean="0"/>
              <a:t>total de </a:t>
            </a:r>
            <a:r>
              <a:rPr lang="pt-BR" dirty="0"/>
              <a:t>dados em 70/80% </a:t>
            </a:r>
            <a:r>
              <a:rPr lang="pt-BR" dirty="0" smtClean="0"/>
              <a:t>para treinamento </a:t>
            </a:r>
            <a:r>
              <a:rPr lang="pt-BR" dirty="0"/>
              <a:t>e 30/20% </a:t>
            </a:r>
            <a:r>
              <a:rPr lang="pt-BR" dirty="0" smtClean="0"/>
              <a:t>para validação.</a:t>
            </a:r>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validação pode 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379196" y="205651"/>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737" y="59960"/>
            <a:ext cx="3140002" cy="19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r>
              <a:rPr lang="pt-BR" dirty="0" smtClean="0"/>
              <a:t>).</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838200"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5007816" y="1970073"/>
                <a:ext cx="2234117" cy="1323439"/>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r>
                      <a:rPr lang="pt-BR" sz="1600" i="1">
                        <a:latin typeface="Cambria Math" panose="02040503050406030204" pitchFamily="18" charset="0"/>
                      </a:rPr>
                      <m:t>𝑦</m:t>
                    </m:r>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5007816" y="1970073"/>
                <a:ext cx="2234117" cy="1323439"/>
              </a:xfrm>
              <a:prstGeom prst="rect">
                <a:avLst/>
              </a:prstGeom>
              <a:blipFill rotWithShape="0">
                <a:blip r:embed="rId6"/>
                <a:stretch>
                  <a:fillRect t="-1382" r="-2180" b="-461"/>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folds </a:t>
            </a:r>
            <a:r>
              <a:rPr lang="pt-BR" sz="2400" dirty="0" smtClean="0"/>
              <a:t>(subconjuntos)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01930"/>
            <a:ext cx="7493498" cy="2581230"/>
          </a:xfrm>
          <a:prstGeom prst="rect">
            <a:avLst/>
          </a:prstGeom>
        </p:spPr>
      </p:pic>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0974049" cy="4725077"/>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a:t>holdout</a:t>
            </a:r>
            <a:r>
              <a:rPr lang="pt-BR" sz="2400" dirty="0"/>
              <a:t>: todos 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pequenos ou limitados</a:t>
            </a:r>
            <a:r>
              <a:rPr lang="pt-BR" sz="2400" dirty="0" smtClean="0"/>
              <a:t>.</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leva-se </a:t>
            </a:r>
            <a:r>
              <a:rPr lang="pt-BR" b="1" dirty="0"/>
              <a:t>k</a:t>
            </a:r>
            <a:r>
              <a:rPr lang="pt-BR" dirty="0"/>
              <a:t> vezes mais tempo 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48573"/>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1.9 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289998" y="1432202"/>
            <a:ext cx="2786486" cy="2308324"/>
          </a:xfrm>
          <a:prstGeom prst="rect">
            <a:avLst/>
          </a:prstGeom>
          <a:noFill/>
        </p:spPr>
        <p:txBody>
          <a:bodyPr wrap="square" rtlCol="0">
            <a:spAutoFit/>
          </a:bodyPr>
          <a:lstStyle/>
          <a:p>
            <a:pPr algn="ctr"/>
            <a:r>
              <a:rPr lang="pt-BR" sz="1600" dirty="0" smtClean="0"/>
              <a:t>Conforme o modelo se </a:t>
            </a:r>
            <a:r>
              <a:rPr lang="pt-BR" sz="1600" b="1" i="1" dirty="0" smtClean="0"/>
              <a:t>sobreajusta </a:t>
            </a:r>
            <a:r>
              <a:rPr lang="pt-BR" sz="1600" dirty="0"/>
              <a:t>a</a:t>
            </a:r>
            <a:r>
              <a:rPr lang="pt-BR" sz="1600" dirty="0" smtClean="0"/>
              <a:t>os dados de treinamento, sua variância aumenta, devido a redução de seu grau de generalização.</a:t>
            </a:r>
          </a:p>
          <a:p>
            <a:pPr algn="ctr"/>
            <a:endParaRPr lang="pt-BR" sz="1600" dirty="0"/>
          </a:p>
          <a:p>
            <a:pPr algn="ctr"/>
            <a:r>
              <a:rPr lang="pt-BR" sz="1600" dirty="0" smtClean="0"/>
              <a:t>Em teoria, a variância deve ser igual a 0 para modelos com alto grau de generalização.</a:t>
            </a:r>
            <a:endParaRPr lang="pt-BR" sz="16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7" name="Straight Arrow Connector 26"/>
          <p:cNvCxnSpPr>
            <a:stCxn id="26" idx="2"/>
            <a:endCxn id="28" idx="7"/>
          </p:cNvCxnSpPr>
          <p:nvPr/>
        </p:nvCxnSpPr>
        <p:spPr>
          <a:xfrm flipH="1">
            <a:off x="2280178" y="1261796"/>
            <a:ext cx="323113" cy="10381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stCxn id="26" idx="2"/>
            <a:endCxn id="48" idx="1"/>
          </p:cNvCxnSpPr>
          <p:nvPr/>
        </p:nvCxnSpPr>
        <p:spPr>
          <a:xfrm>
            <a:off x="2603291" y="1261796"/>
            <a:ext cx="3592325" cy="1080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306654"/>
                <a:ext cx="11134726" cy="5465618"/>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a:t>
                </a:r>
                <a:r>
                  <a:rPr lang="pt-BR" dirty="0" smtClean="0"/>
                  <a:t>treinamento/teste</a:t>
                </a:r>
                <a:r>
                  <a:rPr lang="pt-BR" dirty="0" smtClean="0"/>
                  <a:t>,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a:t>
                </a:r>
                <a:endParaRPr lang="pt-BR" sz="2500" dirty="0"/>
              </a:p>
              <a:p>
                <a:pPr lvl="1"/>
                <a:r>
                  <a:rPr lang="pt-BR" sz="2500" dirty="0"/>
                  <a:t>p = </a:t>
                </a:r>
                <a:r>
                  <a:rPr lang="pt-BR" sz="2500" dirty="0" smtClean="0"/>
                  <a:t>2 -&gt; 4.950 </a:t>
                </a:r>
                <a:r>
                  <a:rPr lang="pt-BR" sz="2500" dirty="0"/>
                  <a:t>combinações</a:t>
                </a:r>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folds </a:t>
                </a:r>
                <a:r>
                  <a:rPr lang="pt-BR" dirty="0" smtClean="0"/>
                  <a:t>igual </a:t>
                </a:r>
                <a:r>
                  <a:rPr lang="pt-BR" dirty="0"/>
                  <a:t>ao número total de </a:t>
                </a:r>
                <a:r>
                  <a:rPr lang="pt-BR" dirty="0" smtClean="0"/>
                  <a:t>exemplos), então o k-Fold é equivalente à estratégia do leave-one-out, ou seja, </a:t>
                </a:r>
                <a:r>
                  <a:rPr lang="pt-BR" b="1" i="1" dirty="0" smtClean="0"/>
                  <a:t>p</a:t>
                </a:r>
                <a:r>
                  <a:rPr lang="pt-BR" dirty="0" smtClean="0"/>
                  <a:t> = 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306654"/>
                <a:ext cx="11134726" cy="5465618"/>
              </a:xfrm>
              <a:blipFill rotWithShape="0">
                <a:blip r:embed="rId3"/>
                <a:stretch>
                  <a:fillRect l="-821" t="-2564" r="-657" b="-2453"/>
                </a:stretch>
              </a:blipFill>
            </p:spPr>
            <p:txBody>
              <a:bodyPr/>
              <a:lstStyle/>
              <a:p>
                <a:r>
                  <a:rPr lang="pt-BR">
                    <a:noFill/>
                  </a:rPr>
                  <a:t> </a:t>
                </a:r>
              </a:p>
            </p:txBody>
          </p:sp>
        </mc:Fallback>
      </mc:AlternateContent>
      <p:sp>
        <p:nvSpPr>
          <p:cNvPr id="4" name="TextBox 3"/>
          <p:cNvSpPr txBox="1"/>
          <p:nvPr/>
        </p:nvSpPr>
        <p:spPr>
          <a:xfrm>
            <a:off x="7515224"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crirar a partir de N exemplos?</a:t>
            </a:r>
            <a:endParaRPr lang="pt-BR" sz="1400" dirty="0">
              <a:solidFill>
                <a:srgbClr val="0070C0"/>
              </a:solidFill>
            </a:endParaRPr>
          </a:p>
        </p:txBody>
      </p: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13084</TotalTime>
  <Words>2871</Words>
  <Application>Microsoft Office PowerPoint</Application>
  <PresentationFormat>Widescreen</PresentationFormat>
  <Paragraphs>234</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PowerPoint Presentation</vt:lpstr>
      <vt:lpstr>PowerPoint Presentation</vt:lpstr>
      <vt:lpstr>FIGURAS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1871</cp:revision>
  <dcterms:created xsi:type="dcterms:W3CDTF">2020-02-17T11:18:32Z</dcterms:created>
  <dcterms:modified xsi:type="dcterms:W3CDTF">2021-06-12T11:06:44Z</dcterms:modified>
</cp:coreProperties>
</file>