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463" r:id="rId3"/>
    <p:sldId id="298" r:id="rId4"/>
    <p:sldId id="333" r:id="rId5"/>
    <p:sldId id="334" r:id="rId6"/>
    <p:sldId id="398" r:id="rId7"/>
    <p:sldId id="286" r:id="rId8"/>
    <p:sldId id="427" r:id="rId9"/>
    <p:sldId id="268" r:id="rId10"/>
    <p:sldId id="336" r:id="rId11"/>
    <p:sldId id="428" r:id="rId12"/>
    <p:sldId id="335" r:id="rId13"/>
    <p:sldId id="441" r:id="rId14"/>
    <p:sldId id="317" r:id="rId15"/>
    <p:sldId id="332" r:id="rId16"/>
    <p:sldId id="299" r:id="rId17"/>
    <p:sldId id="295" r:id="rId18"/>
    <p:sldId id="396" r:id="rId19"/>
    <p:sldId id="421"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78097" autoAdjust="0"/>
  </p:normalViewPr>
  <p:slideViewPr>
    <p:cSldViewPr snapToGrid="0">
      <p:cViewPr varScale="1">
        <p:scale>
          <a:sx n="58" d="100"/>
          <a:sy n="58" d="100"/>
        </p:scale>
        <p:origin x="10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24/03/2021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r>
              <a:rPr lang="pt-BR" sz="1200" noProof="0" dirty="0" smtClean="0"/>
              <a:t>.</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endParaRPr lang="pt-BR" sz="1200" noProof="0" dirty="0"/>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a:t>
            </a:r>
            <a:r>
              <a:rPr lang="pt-BR" sz="1200" b="1" noProof="0" dirty="0" err="1"/>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a:t>
            </a:r>
            <a:r>
              <a:rPr lang="pt-BR" sz="1200" baseline="0" dirty="0" err="1"/>
              <a:t>max</a:t>
            </a:r>
            <a:r>
              <a:rPr lang="pt-BR" sz="1200" baseline="0" dirty="0"/>
              <a:t>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err="1"/>
              <a:t>Escalonamento</a:t>
            </a:r>
            <a:r>
              <a:rPr lang="nl-BE" b="1" dirty="0"/>
              <a:t> dos </a:t>
            </a:r>
            <a:r>
              <a:rPr lang="nl-BE" b="1" dirty="0" err="1"/>
              <a:t>objetivos</a:t>
            </a:r>
            <a:r>
              <a:rPr lang="nl-BE" b="1" dirty="0"/>
              <a:t> </a:t>
            </a:r>
            <a:r>
              <a:rPr lang="nl-BE" b="1" dirty="0" err="1"/>
              <a:t>ou</a:t>
            </a:r>
            <a:r>
              <a:rPr lang="nl-BE" b="1" dirty="0"/>
              <a:t> </a:t>
            </a:r>
            <a:r>
              <a:rPr lang="nl-BE" b="1" dirty="0" err="1"/>
              <a:t>rótulos</a:t>
            </a:r>
            <a:endParaRPr lang="nl-BE" b="1" dirty="0"/>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6355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normalização é usada quando se sabe que a distribuição dos</a:t>
            </a:r>
            <a:r>
              <a:rPr lang="pt-BR" baseline="0" dirty="0" smtClean="0"/>
              <a:t> atributos </a:t>
            </a:r>
            <a:r>
              <a:rPr lang="pt-BR" dirty="0" smtClean="0"/>
              <a:t>não segue uma distribuição Gaussiana. Isso pode ser útil em algoritmos que não assumem nenhuma distribuição de dados, como K-vizinhos mais próximos e redes neurais.</a:t>
            </a:r>
          </a:p>
          <a:p>
            <a:endParaRPr lang="pt-BR" dirty="0" smtClean="0"/>
          </a:p>
          <a:p>
            <a:r>
              <a:rPr lang="pt-BR" dirty="0" smtClean="0"/>
              <a:t>A padronização, por outro lado, pode ser útil nos casos em que os atributos seguem uma distribuição gaussiana. No entanto, isso não precisa ser necessariamente verdade. Além disso, ao contrário da normalização, a padronização não tem um intervalo delimitador. Portanto, mesmo que os</a:t>
            </a:r>
            <a:r>
              <a:rPr lang="pt-BR" baseline="0" dirty="0" smtClean="0"/>
              <a:t> atributos</a:t>
            </a:r>
            <a:r>
              <a:rPr lang="pt-BR" dirty="0" smtClean="0"/>
              <a:t> tenham valores discrepantes, eles não serão afetados pela padronização.</a:t>
            </a:r>
          </a:p>
          <a:p>
            <a:endParaRPr lang="pt-BR" dirty="0" smtClean="0"/>
          </a:p>
          <a:p>
            <a:r>
              <a:rPr lang="pt-BR" dirty="0" smtClean="0"/>
              <a:t>No entanto, a escolha de usar normalização ou padronização dependerá do problema e do algoritmo de aprendizado de máquina que está sendo usando. Não existe uma regra rígida e direta para informar quando normalizar ou padronizar os atributos. Portanto,</a:t>
            </a:r>
            <a:r>
              <a:rPr lang="pt-BR" baseline="0" dirty="0" smtClean="0"/>
              <a:t> é comum treinar</a:t>
            </a:r>
            <a:r>
              <a:rPr lang="pt-BR" dirty="0" smtClean="0"/>
              <a:t> o modelo com</a:t>
            </a:r>
            <a:r>
              <a:rPr lang="pt-BR" baseline="0" dirty="0" smtClean="0"/>
              <a:t> os</a:t>
            </a:r>
            <a:r>
              <a:rPr lang="pt-BR" dirty="0" smtClean="0"/>
              <a:t> dados brutos, normalizados e padronizados e em seguida comparar o desempenho</a:t>
            </a:r>
            <a:r>
              <a:rPr lang="pt-BR" baseline="0" dirty="0" smtClean="0"/>
              <a:t> para cada um dos casos</a:t>
            </a:r>
            <a:r>
              <a:rPr lang="pt-BR" dirty="0" smtClean="0"/>
              <a:t>.</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57205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Exemplo: escalonamento_de_atributos_com_scikit_learn.ipynb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em apenas 3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a:t>
                </a:r>
                <a:r>
                  <a:rPr lang="pt-BR" baseline="0" smtClean="0"/>
                  <a:t>., o gradiente no </a:t>
                </a:r>
                <a:r>
                  <a:rPr lang="pt-BR" baseline="0" dirty="0" smtClean="0"/>
                  <a:t>ponto de mínimo é igual a zero pois a </a:t>
                </a:r>
                <a:r>
                  <a:rPr lang="pt-BR" baseline="0" smtClean="0"/>
                  <a:t>inclinação da tangente neste ponto é igual a 0.</a:t>
                </a:r>
                <a:endParaRPr lang="pt-BR" dirty="0"/>
              </a:p>
              <a:p>
                <a:endParaRPr lang="pt-BR" dirty="0"/>
              </a:p>
            </p:txBody>
          </p:sp>
        </mc:Choice>
        <mc:Fallback xmlns="">
          <p:sp>
            <p:nvSpPr>
              <p:cNvPr id="3" name="Notes Placeholder 2"/>
              <p:cNvSpPr>
                <a:spLocks noGrp="1"/>
              </p:cNvSpPr>
              <p:nvPr>
                <p:ph type="body" idx="1"/>
              </p:nvPr>
            </p:nvSpPr>
            <p:spPr/>
            <p:txBody>
              <a:bodyPr/>
              <a:lstStyle/>
              <a:p>
                <a:r>
                  <a:rPr lang="pt-BR" dirty="0" smtClean="0"/>
                  <a:t>Exemplo:</a:t>
                </a:r>
                <a:r>
                  <a:rPr lang="pt-BR" baseline="0" dirty="0" smtClean="0"/>
                  <a:t> </a:t>
                </a:r>
                <a:r>
                  <a:rPr lang="pt-BR" baseline="0" dirty="0" smtClean="0"/>
                  <a:t>feature_scaling_gradient_variation.ipynb</a:t>
                </a:r>
              </a:p>
              <a:p>
                <a:endParaRPr lang="pt-BR" baseline="0" dirty="0" smtClean="0"/>
              </a:p>
              <a:p>
                <a:pPr algn="just"/>
                <a:r>
                  <a:rPr lang="pt-BR" dirty="0" smtClean="0"/>
                  <a:t>Pesos de atributos com variação muito grande são atualizados mais rapidamente do que pesos de atributos com variação pequena.</a:t>
                </a:r>
              </a:p>
              <a:p>
                <a:pPr lvl="1" algn="just"/>
                <a:r>
                  <a:rPr lang="pt-BR" i="0">
                    <a:latin typeface="Cambria Math" panose="02040503050406030204" pitchFamily="18" charset="0"/>
                  </a:rPr>
                  <a:t>𝑥_</a:t>
                </a:r>
                <a:r>
                  <a:rPr lang="pt-BR" b="0" i="0" smtClean="0">
                    <a:latin typeface="Cambria Math" panose="02040503050406030204" pitchFamily="18" charset="0"/>
                  </a:rPr>
                  <a:t>1</a:t>
                </a:r>
                <a:r>
                  <a:rPr lang="pt-BR" dirty="0"/>
                  <a:t> contribui 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02555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24/03/2021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24/03/2021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24/03/2021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24/03/2021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z4fap/t319_aprendizado_de_maquina/blob/main/docs/Resolu%C3%A7%C3%A3o%20e%20entrega%20dos%20laborat%C3%B3rio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8.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Features</a:t>
            </a:r>
            <a:endParaRPr lang="nl-BE" dirty="0"/>
          </a:p>
        </p:txBody>
      </p:sp>
      <p:sp>
        <p:nvSpPr>
          <p:cNvPr id="10" name="Content Placeholder 2"/>
          <p:cNvSpPr txBox="1">
            <a:spLocks/>
          </p:cNvSpPr>
          <p:nvPr/>
        </p:nvSpPr>
        <p:spPr>
          <a:xfrm>
            <a:off x="838199" y="1650519"/>
            <a:ext cx="7741706" cy="49288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Após a padronização, a </a:t>
            </a:r>
            <a:r>
              <a:rPr lang="pt-BR" dirty="0"/>
              <a:t>superfície se aproxima mais da forma de 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direções dado que os atributos agora tem variações similares.</a:t>
            </a:r>
          </a:p>
          <a:p>
            <a:pPr algn="just"/>
            <a:r>
              <a:rPr lang="pt-BR" dirty="0" smtClean="0"/>
              <a:t>Nesse exemplo, o algoritmo </a:t>
            </a:r>
            <a:r>
              <a:rPr lang="pt-BR" dirty="0"/>
              <a:t>converge em apenas 3 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p>
          <a:p>
            <a:pPr algn="just"/>
            <a:endParaRPr lang="pt-BR" dirty="0"/>
          </a:p>
        </p:txBody>
      </p:sp>
      <p:sp>
        <p:nvSpPr>
          <p:cNvPr id="13" name="TextBox 12"/>
          <p:cNvSpPr txBox="1"/>
          <p:nvPr/>
        </p:nvSpPr>
        <p:spPr>
          <a:xfrm>
            <a:off x="8579905" y="95185"/>
            <a:ext cx="3578930" cy="338554"/>
          </a:xfrm>
          <a:prstGeom prst="rect">
            <a:avLst/>
          </a:prstGeom>
          <a:noFill/>
        </p:spPr>
        <p:txBody>
          <a:bodyPr wrap="square" rtlCol="0">
            <a:spAutoFit/>
          </a:bodyPr>
          <a:lstStyle/>
          <a:p>
            <a:pPr algn="ctr"/>
            <a:r>
              <a:rPr lang="pt-BR" sz="1600" b="1" dirty="0"/>
              <a:t>Padronização</a:t>
            </a:r>
          </a:p>
        </p:txBody>
      </p:sp>
      <p:pic>
        <p:nvPicPr>
          <p:cNvPr id="7" name="Picture 6"/>
          <p:cNvPicPr>
            <a:picLocks noChangeAspect="1"/>
          </p:cNvPicPr>
          <p:nvPr/>
        </p:nvPicPr>
        <p:blipFill rotWithShape="1">
          <a:blip r:embed="rId3"/>
          <a:srcRect l="1905" t="1634" r="5539" b="5810"/>
          <a:stretch/>
        </p:blipFill>
        <p:spPr>
          <a:xfrm>
            <a:off x="8579905" y="437211"/>
            <a:ext cx="3645260" cy="3071099"/>
          </a:xfrm>
          <a:prstGeom prst="rect">
            <a:avLst/>
          </a:prstGeom>
        </p:spPr>
      </p:pic>
      <p:pic>
        <p:nvPicPr>
          <p:cNvPr id="14" name="Picture 13"/>
          <p:cNvPicPr>
            <a:picLocks noChangeAspect="1"/>
          </p:cNvPicPr>
          <p:nvPr/>
        </p:nvPicPr>
        <p:blipFill rotWithShape="1">
          <a:blip r:embed="rId4"/>
          <a:srcRect l="4937" r="7489" b="2714"/>
          <a:stretch/>
        </p:blipFill>
        <p:spPr>
          <a:xfrm>
            <a:off x="8546740" y="3508310"/>
            <a:ext cx="3578929" cy="3349690"/>
          </a:xfrm>
          <a:prstGeom prst="rect">
            <a:avLst/>
          </a:prstGeom>
        </p:spPr>
      </p:pic>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20" y="53998"/>
            <a:ext cx="11103494" cy="828672"/>
          </a:xfrm>
        </p:spPr>
        <p:txBody>
          <a:bodyPr>
            <a:normAutofit/>
          </a:bodyPr>
          <a:lstStyle/>
          <a:p>
            <a:r>
              <a:rPr lang="pt-BR" dirty="0" smtClean="0"/>
              <a:t>Escalonamento e a variação do vetor gradiente</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203226"/>
            <a:ext cx="2000911" cy="20058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3821277"/>
            <a:ext cx="1963487" cy="2610415"/>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000311"/>
            <a:ext cx="1987947" cy="2628133"/>
          </a:xfrm>
          <a:prstGeom prst="rect">
            <a:avLst/>
          </a:prstGeom>
        </p:spPr>
      </p:pic>
      <p:sp>
        <p:nvSpPr>
          <p:cNvPr id="10" name="Rectangle 9"/>
          <p:cNvSpPr/>
          <p:nvPr/>
        </p:nvSpPr>
        <p:spPr>
          <a:xfrm>
            <a:off x="178156" y="3422537"/>
            <a:ext cx="1739448" cy="861774"/>
          </a:xfrm>
          <a:prstGeom prst="rect">
            <a:avLst/>
          </a:prstGeom>
        </p:spPr>
        <p:txBody>
          <a:bodyPr wrap="square">
            <a:spAutoFit/>
          </a:bodyPr>
          <a:lstStyle/>
          <a:p>
            <a:r>
              <a:rPr lang="pt-BR" sz="1400" b="1" dirty="0">
                <a:solidFill>
                  <a:srgbClr val="000000"/>
                </a:solidFill>
                <a:highlight>
                  <a:srgbClr val="FFFFFF"/>
                </a:highlight>
              </a:rPr>
              <a:t>Função </a:t>
            </a:r>
            <a:r>
              <a:rPr lang="pt-BR" sz="1400" b="1" dirty="0" smtClean="0">
                <a:solidFill>
                  <a:srgbClr val="000000"/>
                </a:solidFill>
                <a:highlight>
                  <a:srgbClr val="FFFFFF"/>
                </a:highlight>
              </a:rPr>
              <a:t>observável</a:t>
            </a:r>
            <a:endParaRPr lang="pt-BR" sz="1400" b="1" dirty="0">
              <a:solidFill>
                <a:srgbClr val="000000"/>
              </a:solidFill>
              <a:highlight>
                <a:srgbClr val="FFFFFF"/>
              </a:highlight>
            </a:endParaRPr>
          </a:p>
          <a:p>
            <a:r>
              <a:rPr lang="pt-BR" sz="1200" dirty="0">
                <a:solidFill>
                  <a:srgbClr val="000000"/>
                </a:solidFill>
                <a:highlight>
                  <a:srgbClr val="FFFFFF"/>
                </a:highlight>
              </a:rPr>
              <a:t>x1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000000"/>
                </a:solidFill>
                <a:highlight>
                  <a:srgbClr val="FFFFFF"/>
                </a:highlight>
              </a:rPr>
              <a:t>20.0 * randn</a:t>
            </a:r>
            <a:r>
              <a:rPr lang="pt-BR" sz="1200" b="1" dirty="0" smtClean="0">
                <a:solidFill>
                  <a:srgbClr val="000080"/>
                </a:solidFill>
                <a:highlight>
                  <a:srgbClr val="FFFFFF"/>
                </a:highlight>
              </a:rPr>
              <a:t>(</a:t>
            </a:r>
            <a:r>
              <a:rPr lang="pt-BR" sz="1200" dirty="0" smtClean="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x1 </a:t>
            </a:r>
            <a:r>
              <a:rPr lang="pt-BR" sz="1200" b="1" dirty="0">
                <a:solidFill>
                  <a:srgbClr val="000080"/>
                </a:solidFill>
                <a:highlight>
                  <a:srgbClr val="FFFFFF"/>
                </a:highlight>
              </a:rPr>
              <a:t>+</a:t>
            </a:r>
            <a:r>
              <a:rPr lang="pt-BR" sz="1200" dirty="0">
                <a:solidFill>
                  <a:srgbClr val="000000"/>
                </a:solidFill>
                <a:highlight>
                  <a:srgbClr val="FFFFFF"/>
                </a:highlight>
              </a:rPr>
              <a:t> 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p>
        </p:txBody>
      </p:sp>
      <p:sp>
        <p:nvSpPr>
          <p:cNvPr id="11" name="Rectangle 10"/>
          <p:cNvSpPr/>
          <p:nvPr/>
        </p:nvSpPr>
        <p:spPr>
          <a:xfrm>
            <a:off x="4745439" y="6429363"/>
            <a:ext cx="4948406" cy="369332"/>
          </a:xfrm>
          <a:prstGeom prst="rect">
            <a:avLst/>
          </a:prstGeom>
          <a:noFill/>
        </p:spPr>
        <p:txBody>
          <a:bodyPr wrap="square" rtlCol="0">
            <a:spAutoFit/>
          </a:bodyPr>
          <a:lstStyle/>
          <a:p>
            <a:pPr algn="ctr"/>
            <a:r>
              <a:rPr lang="pt-BR" u="sng" dirty="0">
                <a:solidFill>
                  <a:srgbClr val="00B0F0"/>
                </a:solidFill>
              </a:rPr>
              <a:t>Exemplo: feature_scaling_gradient_variation.ipynb</a:t>
            </a:r>
          </a:p>
        </p:txBody>
      </p:sp>
      <p:sp>
        <p:nvSpPr>
          <p:cNvPr id="12" name="TextBox 11"/>
          <p:cNvSpPr txBox="1"/>
          <p:nvPr/>
        </p:nvSpPr>
        <p:spPr>
          <a:xfrm rot="16200000">
            <a:off x="848661" y="493362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13" name="TextBox 12"/>
          <p:cNvSpPr txBox="1"/>
          <p:nvPr/>
        </p:nvSpPr>
        <p:spPr>
          <a:xfrm rot="16200000">
            <a:off x="848661" y="222911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148069"/>
            <a:ext cx="5743331" cy="2060957"/>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047850"/>
            <a:ext cx="5645654" cy="2060957"/>
          </a:xfrm>
          <a:prstGeom prst="rect">
            <a:avLst/>
          </a:prstGeom>
        </p:spPr>
      </p:pic>
      <p:pic>
        <p:nvPicPr>
          <p:cNvPr id="15" name="Picture 14"/>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047850"/>
            <a:ext cx="1972745" cy="1963159"/>
          </a:xfrm>
          <a:prstGeom prst="rect">
            <a:avLst/>
          </a:prstGeom>
        </p:spPr>
      </p:pic>
    </p:spTree>
    <p:extLst>
      <p:ext uri="{BB962C8B-B14F-4D97-AF65-F5344CB8AC3E}">
        <p14:creationId xmlns:p14="http://schemas.microsoft.com/office/powerpoint/2010/main" val="1708900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IV </a:t>
            </a:r>
            <a:r>
              <a:rPr lang="pt-BR" i="1" dirty="0"/>
              <a:t>(1S2021)</a:t>
            </a:r>
            <a:r>
              <a:rPr lang="pt-BR" dirty="0"/>
              <a:t>” que se encontra no MS Teams.</a:t>
            </a:r>
          </a:p>
          <a:p>
            <a:r>
              <a:rPr lang="pt-BR" b="1" dirty="0"/>
              <a:t>Exercício Prático</a:t>
            </a:r>
            <a:r>
              <a:rPr lang="pt-BR" dirty="0"/>
              <a:t>: </a:t>
            </a:r>
            <a:r>
              <a:rPr lang="pt-BR" b="1" dirty="0"/>
              <a:t>Laboratório </a:t>
            </a:r>
            <a:r>
              <a:rPr lang="pt-BR" b="1" dirty="0" smtClean="0"/>
              <a:t>#4</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2"/>
              </a:rPr>
              <a:t>Instruções para resolução e entrega dos laboratórios</a:t>
            </a:r>
            <a:r>
              <a:rPr lang="pt-BR" dirty="0" smtClean="0"/>
              <a:t>.</a:t>
            </a:r>
            <a:endParaRPr lang="pt-BR" dirty="0"/>
          </a:p>
        </p:txBody>
      </p:sp>
    </p:spTree>
    <p:extLst>
      <p:ext uri="{BB962C8B-B14F-4D97-AF65-F5344CB8AC3E}">
        <p14:creationId xmlns:p14="http://schemas.microsoft.com/office/powerpoint/2010/main" val="25070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xmlns=""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xmlns=""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xmlns=""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xmlns=""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p:txBody>
          <a:bodyPr/>
          <a:lstStyle/>
          <a:p>
            <a:r>
              <a:rPr lang="pt-BR" dirty="0" smtClean="0"/>
              <a:t>.</a:t>
            </a:r>
          </a:p>
          <a:p>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200" y="1690688"/>
                <a:ext cx="10515600" cy="48729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de magnitudes afeta o desempenho dos algoritmos de ML.</a:t>
                </a:r>
              </a:p>
              <a:p>
                <a:pPr algn="just"/>
                <a:r>
                  <a:rPr lang="pt-BR" b="1" dirty="0"/>
                  <a:t>Exemplo</a:t>
                </a:r>
                <a:r>
                  <a:rPr lang="pt-BR" dirty="0"/>
                  <a:t>: Suponha que você tenha dois atributos,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oMath>
                </a14:m>
                <a:r>
                  <a:rPr lang="pt-BR" dirty="0"/>
                  <a:t>e</a:t>
                </a:r>
                <a14:m>
                  <m:oMath xmlns:m="http://schemas.openxmlformats.org/officeDocument/2006/math">
                    <m:r>
                      <a:rPr lang="pt-BR" b="0" i="0" smtClean="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variando de 0 a 2000 (área de um imóvel em </a:t>
                </a:r>
                <a14:m>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𝑚</m:t>
                        </m:r>
                      </m:e>
                      <m:sup>
                        <m:r>
                          <a:rPr lang="pt-BR" b="0" i="1" smtClean="0">
                            <a:latin typeface="Cambria Math" panose="02040503050406030204" pitchFamily="18" charset="0"/>
                          </a:rPr>
                          <m:t>2</m:t>
                        </m:r>
                      </m:sup>
                    </m:sSup>
                  </m:oMath>
                </a14:m>
                <a:r>
                  <a:rPr lang="pt-BR" dirty="0"/>
                  <a:t>), e de 1 a 5 (número de quartos), respectivamente.</a:t>
                </a:r>
              </a:p>
              <a:p>
                <a:pPr algn="just"/>
                <a:r>
                  <a:rPr lang="pt-BR" dirty="0"/>
                  <a:t>Algoritmos de ML trabalham com números/magnitudes e não sabem o que eles representam nem suas unidades. </a:t>
                </a:r>
              </a:p>
              <a:p>
                <a:pPr algn="just"/>
                <a:r>
                  <a:rPr lang="pt-BR" dirty="0"/>
                  <a:t>Porém, algoritmos que usam </a:t>
                </a:r>
                <a:r>
                  <a:rPr lang="pt-BR" b="1" i="1" dirty="0"/>
                  <a:t>distância</a:t>
                </a:r>
                <a:r>
                  <a:rPr lang="pt-BR" dirty="0"/>
                  <a:t> (e.g., erro quadrático médio) como métrica de erro vão assumir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mais importância do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 entender que, por exemplo, 100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𝑚</m:t>
                        </m:r>
                      </m:e>
                      <m:sup>
                        <m:r>
                          <a:rPr lang="pt-BR" i="1">
                            <a:latin typeface="Cambria Math" panose="02040503050406030204" pitchFamily="18" charset="0"/>
                          </a:rPr>
                          <m:t>2</m:t>
                        </m:r>
                      </m:sup>
                    </m:sSup>
                  </m:oMath>
                </a14:m>
                <a:r>
                  <a:rPr lang="pt-BR" dirty="0"/>
                  <a:t> &gt; 2 quartos.</a:t>
                </a:r>
              </a:p>
              <a:p>
                <a:pPr algn="just"/>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algn="just"/>
                <a:endParaRPr lang="pt-BR" dirty="0"/>
              </a:p>
              <a:p>
                <a:pPr algn="just"/>
                <a:endParaRPr lang="pt-BR" dirty="0"/>
              </a:p>
              <a:p>
                <a:pPr marL="0" indent="0" algn="just">
                  <a:buNone/>
                </a:pPr>
                <a:endParaRPr lang="pt-BR" dirty="0"/>
              </a:p>
              <a:p>
                <a:pPr marL="0" indent="0" algn="just">
                  <a:buNone/>
                </a:pPr>
                <a:endParaRPr lang="pt-BR"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200" y="1690688"/>
                <a:ext cx="10515600" cy="4872950"/>
              </a:xfrm>
              <a:prstGeom prst="rect">
                <a:avLst/>
              </a:prstGeom>
              <a:blipFill rotWithShape="0">
                <a:blip r:embed="rId3"/>
                <a:stretch>
                  <a:fillRect l="-812" t="-2375" r="-870"/>
                </a:stretch>
              </a:blipFill>
            </p:spPr>
            <p:txBody>
              <a:bodyPr/>
              <a:lstStyle/>
              <a:p>
                <a:r>
                  <a:rPr lang="pt-BR">
                    <a:noFill/>
                  </a:rPr>
                  <a:t> </a:t>
                </a:r>
              </a:p>
            </p:txBody>
          </p:sp>
        </mc:Fallback>
      </mc:AlternateContent>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3142C1-FD08-4328-BCCB-5521CEABA2E7}"/>
              </a:ext>
            </a:extLst>
          </p:cNvPr>
          <p:cNvSpPr>
            <a:spLocks noGrp="1"/>
          </p:cNvSpPr>
          <p:nvPr>
            <p:ph type="title"/>
          </p:nvPr>
        </p:nvSpPr>
        <p:spPr/>
        <p:txBody>
          <a:bodyPr/>
          <a:lstStyle/>
          <a:p>
            <a:r>
              <a:rPr lang="pt-BR" dirty="0"/>
              <a:t>Escalonamento de </a:t>
            </a:r>
            <a:r>
              <a:rPr lang="pt-BR" dirty="0" err="1"/>
              <a:t>Features</a:t>
            </a:r>
            <a:endParaRPr lang="pt-BR"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C1642F2F-7A09-459E-9D90-1D9D3103E685}"/>
                  </a:ext>
                </a:extLst>
              </p:cNvPr>
              <p:cNvSpPr>
                <a:spLocks noGrp="1"/>
              </p:cNvSpPr>
              <p:nvPr>
                <p:ph idx="1"/>
              </p:nvPr>
            </p:nvSpPr>
            <p:spPr>
              <a:xfrm>
                <a:off x="838200" y="1690687"/>
                <a:ext cx="10915650" cy="3929825"/>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sup>
                            <m:r>
                              <a:rPr lang="pt-BR" i="1">
                                <a:latin typeface="Cambria Math" panose="02040503050406030204" pitchFamily="18" charset="0"/>
                              </a:rPr>
                              <m:t>2</m:t>
                            </m:r>
                          </m:sup>
                        </m:sSup>
                      </m:e>
                    </m:nary>
                  </m:oMath>
                </a14:m>
                <a:r>
                  <a:rPr lang="pt-BR" dirty="0"/>
                  <a:t>.</a:t>
                </a:r>
              </a:p>
            </p:txBody>
          </p:sp>
        </mc:Choice>
        <mc:Fallback xmlns="">
          <p:sp>
            <p:nvSpPr>
              <p:cNvPr id="4" name="Content Placeholder 2">
                <a:extLst>
                  <a:ext uri="{FF2B5EF4-FFF2-40B4-BE49-F238E27FC236}">
                    <a16:creationId xmlns:a16="http://schemas.microsoft.com/office/drawing/2014/main" xmlns=""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3929825"/>
              </a:xfrm>
              <a:blipFill rotWithShape="0">
                <a:blip r:embed="rId2"/>
                <a:stretch>
                  <a:fillRect l="-1006" t="-2481"/>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xmlns="" id="{0D8EEA24-1121-4936-A240-08F46CEAC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195" y="0"/>
            <a:ext cx="2417805" cy="347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p>
        </p:txBody>
      </p:sp>
      <p:sp>
        <p:nvSpPr>
          <p:cNvPr id="3" name="Content Placeholder 2"/>
          <p:cNvSpPr>
            <a:spLocks noGrp="1"/>
          </p:cNvSpPr>
          <p:nvPr>
            <p:ph idx="1"/>
          </p:nvPr>
        </p:nvSpPr>
        <p:spPr/>
        <p:txBody>
          <a:bodyPr>
            <a:normAutofit/>
          </a:bodyPr>
          <a:lstStyle/>
          <a:p>
            <a:r>
              <a:rPr lang="pt-BR" dirty="0"/>
              <a:t>Esse problema ocorre com todo algoritmo que se baseia no cálculo da distância durante a fase de treinamento.</a:t>
            </a:r>
          </a:p>
          <a:p>
            <a:r>
              <a:rPr lang="pt-BR" dirty="0"/>
              <a:t>Portanto, para evitar esse problema, a variação de todos os atributos deve ser escalonada para que cada atributo contribua com mesma importância/peso para o cálculo da distância (ou seja, do erro quadrático médio).</a:t>
            </a:r>
          </a:p>
          <a:p>
            <a:r>
              <a:rPr lang="pt-BR" dirty="0"/>
              <a:t> Ou seja, escalona-se os atributos para deixa-los com a mesma faixa de valores/magnitudes.</a:t>
            </a:r>
          </a:p>
        </p:txBody>
      </p:sp>
    </p:spTree>
    <p:extLst>
      <p:ext uri="{BB962C8B-B14F-4D97-AF65-F5344CB8AC3E}">
        <p14:creationId xmlns:p14="http://schemas.microsoft.com/office/powerpoint/2010/main" val="320411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p>
        </p:txBody>
      </p:sp>
      <p:sp>
        <p:nvSpPr>
          <p:cNvPr id="3" name="Content Placeholder 2"/>
          <p:cNvSpPr>
            <a:spLocks noGrp="1"/>
          </p:cNvSpPr>
          <p:nvPr>
            <p:ph idx="1"/>
          </p:nvPr>
        </p:nvSpPr>
        <p:spPr>
          <a:xfrm>
            <a:off x="838200" y="1825625"/>
            <a:ext cx="10515600" cy="1819233"/>
          </a:xfrm>
        </p:spPr>
        <p:txBody>
          <a:bodyPr/>
          <a:lstStyle/>
          <a:p>
            <a:pPr marL="0" indent="0" algn="just">
              <a:buNone/>
            </a:pPr>
            <a:r>
              <a:rPr lang="pt-BR" dirty="0"/>
              <a:t>Quando as features tem variações de valores bem diferentes, os contornos da superfície de erro vão ter formato elíptico,  dificultando a convergência de algoritmos que usam distância como métrica para o cálculo do erro, como o caso do gradiente descendente. </a:t>
            </a:r>
          </a:p>
          <a:p>
            <a:endParaRPr lang="pt-B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333" y="3441658"/>
            <a:ext cx="2288436" cy="315890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4872" y="4560274"/>
            <a:ext cx="2292375" cy="2040292"/>
          </a:xfrm>
          <a:prstGeom prst="rect">
            <a:avLst/>
          </a:prstGeom>
        </p:spPr>
      </p:pic>
    </p:spTree>
    <p:extLst>
      <p:ext uri="{BB962C8B-B14F-4D97-AF65-F5344CB8AC3E}">
        <p14:creationId xmlns:p14="http://schemas.microsoft.com/office/powerpoint/2010/main" val="116874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77"/>
            <a:ext cx="10515600" cy="718087"/>
          </a:xfrm>
        </p:spPr>
        <p:txBody>
          <a:bodyPr/>
          <a:lstStyle/>
          <a:p>
            <a:r>
              <a:rPr lang="en-US" dirty="0" err="1"/>
              <a:t>Escalonamento</a:t>
            </a:r>
            <a:r>
              <a:rPr lang="en-US" dirty="0"/>
              <a:t> de Features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4228"/>
                <a:ext cx="11231880" cy="5390351"/>
              </a:xfrm>
            </p:spPr>
            <p:txBody>
              <a:bodyPr>
                <a:normAutofit fontScale="70000" lnSpcReduction="20000"/>
              </a:bodyPr>
              <a:lstStyle/>
              <a:p>
                <a:r>
                  <a:rPr lang="pt-BR" dirty="0" smtClean="0"/>
                  <a:t>As duas formas mais comuns de escalonamento são:</a:t>
                </a:r>
                <a:endParaRPr lang="en-US" dirty="0"/>
              </a:p>
              <a:p>
                <a:pPr lvl="1">
                  <a:buFont typeface="Courier New" panose="02070309020205020404" pitchFamily="49" charset="0"/>
                  <a:buChar char="o"/>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sSup>
                            <m:sSupPr>
                              <m:ctrlPr>
                                <a:rPr lang="pt-BR"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pt-BR" sz="2600" b="0" i="1" smtClean="0">
                                  <a:latin typeface="Cambria Math" panose="02040503050406030204" pitchFamily="18" charset="0"/>
                                </a:rPr>
                                <m:t>′</m:t>
                              </m:r>
                            </m:sup>
                          </m:sSup>
                        </m:e>
                        <m:sub>
                          <m:r>
                            <a:rPr lang="en-US" sz="2600" b="0" i="1" smtClean="0">
                              <a:latin typeface="Cambria Math" panose="02040503050406030204" pitchFamily="18" charset="0"/>
                            </a:rPr>
                            <m:t>𝑘</m:t>
                          </m:r>
                        </m:sub>
                      </m:sSub>
                      <m:d>
                        <m:dPr>
                          <m:ctrlPr>
                            <a:rPr lang="pt-BR" sz="2600" b="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𝑘</m:t>
                              </m:r>
                            </m:sub>
                          </m:sSub>
                          <m:d>
                            <m:dPr>
                              <m:ctrlPr>
                                <a:rPr lang="pt-BR" sz="2600" b="0" i="1" smtClean="0">
                                  <a:latin typeface="Cambria Math" panose="02040503050406030204" pitchFamily="18" charset="0"/>
                                </a:rPr>
                              </m:ctrlPr>
                            </m:dPr>
                            <m:e>
                              <m:r>
                                <a:rPr lang="pt-BR" sz="2600" b="0" i="1" smtClean="0">
                                  <a:latin typeface="Cambria Math" panose="02040503050406030204" pitchFamily="18" charset="0"/>
                                </a:rPr>
                                <m:t>𝑖</m:t>
                              </m:r>
                            </m:e>
                          </m:d>
                          <m:r>
                            <a:rPr lang="pt-BR" sz="2600" b="0" i="1" smtClean="0">
                              <a:latin typeface="Cambria Math" panose="02040503050406030204" pitchFamily="18" charset="0"/>
                            </a:rPr>
                            <m:t>−</m:t>
                          </m:r>
                          <m:r>
                            <m:rPr>
                              <m:sty m:val="p"/>
                            </m:rPr>
                            <a:rPr lang="en-US" sz="2600" b="0" i="0" smtClean="0">
                              <a:latin typeface="Cambria Math" panose="02040503050406030204" pitchFamily="18" charset="0"/>
                            </a:rPr>
                            <m:t>min</m:t>
                          </m:r>
                          <m:d>
                            <m:dPr>
                              <m:ctrlPr>
                                <a:rPr lang="en-US" sz="2600" b="0" i="1" smtClean="0">
                                  <a:latin typeface="Cambria Math" panose="02040503050406030204" pitchFamily="18" charset="0"/>
                                </a:rPr>
                              </m:ctrlPr>
                            </m:dPr>
                            <m:e>
                              <m:r>
                                <a:rPr lang="en-US" sz="2600" b="1" i="1" smtClean="0">
                                  <a:latin typeface="Cambria Math" panose="02040503050406030204" pitchFamily="18" charset="0"/>
                                </a:rPr>
                                <m:t>𝒙</m:t>
                              </m:r>
                            </m:e>
                          </m:d>
                        </m:num>
                        <m:den>
                          <m:r>
                            <m:rPr>
                              <m:sty m:val="p"/>
                            </m:rPr>
                            <a:rPr lang="en-US" sz="2600">
                              <a:latin typeface="Cambria Math" panose="02040503050406030204" pitchFamily="18" charset="0"/>
                            </a:rPr>
                            <m:t>m</m:t>
                          </m:r>
                          <m:r>
                            <m:rPr>
                              <m:sty m:val="p"/>
                            </m:rPr>
                            <a:rPr lang="en-US" sz="2600" b="0" i="0" smtClean="0">
                              <a:latin typeface="Cambria Math" panose="02040503050406030204" pitchFamily="18" charset="0"/>
                            </a:rPr>
                            <m:t>ax</m:t>
                          </m:r>
                          <m:d>
                            <m:dPr>
                              <m:ctrlPr>
                                <a:rPr lang="en-US" sz="2600" i="1">
                                  <a:latin typeface="Cambria Math" panose="02040503050406030204" pitchFamily="18" charset="0"/>
                                </a:rPr>
                              </m:ctrlPr>
                            </m:dPr>
                            <m:e>
                              <m:r>
                                <a:rPr lang="en-US" sz="2600" b="1" i="1">
                                  <a:latin typeface="Cambria Math" panose="02040503050406030204" pitchFamily="18" charset="0"/>
                                </a:rPr>
                                <m:t>𝒙</m:t>
                              </m:r>
                            </m:e>
                          </m:d>
                          <m:r>
                            <a:rPr lang="en-US" sz="2600" b="0" i="1" smtClean="0">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den>
                      </m:f>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pt-BR" sz="2600" b="0" i="1" smtClean="0">
                              <a:latin typeface="Cambria Math" panose="02040503050406030204" pitchFamily="18" charset="0"/>
                            </a:rPr>
                            <m:t>0</m:t>
                          </m:r>
                          <m:r>
                            <a:rPr lang="en-US" sz="2600" i="1" smtClean="0">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smtClean="0">
                          <a:latin typeface="Cambria Math" panose="02040503050406030204" pitchFamily="18" charset="0"/>
                          <a:ea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1</m:t>
                      </m:r>
                    </m:oMath>
                  </m:oMathPara>
                </a14:m>
                <a:endParaRPr lang="nl-BE" sz="2600" dirty="0"/>
              </a:p>
              <a:p>
                <a:pPr lvl="1">
                  <a:buFont typeface="Courier New" panose="02070309020205020404" pitchFamily="49" charset="0"/>
                  <a:buChar char="o"/>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b="0" i="1" smtClean="0">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smtClean="0">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1" i="1" smtClean="0">
                                  <a:latin typeface="Cambria Math" panose="02040503050406030204" pitchFamily="18" charset="0"/>
                                </a:rPr>
                                <m:t>𝒙</m:t>
                              </m:r>
                            </m:sub>
                          </m:sSub>
                        </m:num>
                        <m:den>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𝜎</m:t>
                              </m:r>
                            </m:e>
                            <m:sub>
                              <m:r>
                                <a:rPr lang="en-US" sz="2600" b="1" i="1" smtClean="0">
                                  <a:latin typeface="Cambria Math" panose="02040503050406030204" pitchFamily="18" charset="0"/>
                                </a:rPr>
                                <m:t>𝒙</m:t>
                              </m:r>
                            </m:sub>
                          </m:sSub>
                        </m:den>
                      </m:f>
                    </m:oMath>
                  </m:oMathPara>
                </a14:m>
                <a:endParaRPr lang="nl-BE" sz="2600" dirty="0"/>
              </a:p>
              <a:p>
                <a:r>
                  <a:rPr lang="pt-BR" dirty="0"/>
                  <a:t>Ajuda a acelerar a convergência do gradiente descendente pois deixa as curvas de nível da superfície de erro mais circulares.</a:t>
                </a:r>
              </a:p>
              <a:p>
                <a:r>
                  <a:rPr lang="pt-BR" dirty="0"/>
                  <a:t>Possibilita comparar o peso/influência de cada atributo no modelo.</a:t>
                </a:r>
              </a:p>
              <a:p>
                <a:r>
                  <a:rPr lang="pt-BR" dirty="0"/>
                  <a:t>Aplicado durante pré-processamento das features</a:t>
                </a:r>
                <a:r>
                  <a:rPr lang="pt-BR" dirty="0" smtClean="0"/>
                  <a:t>.</a:t>
                </a:r>
              </a:p>
              <a:p>
                <a:r>
                  <a:rPr lang="pt-BR" b="1" i="1" dirty="0"/>
                  <a:t>Normalização </a:t>
                </a:r>
                <a:r>
                  <a:rPr lang="pt-BR" b="1" i="1" dirty="0" smtClean="0"/>
                  <a:t>mín-max </a:t>
                </a:r>
                <a:r>
                  <a:rPr lang="pt-BR" dirty="0" smtClean="0"/>
                  <a:t>faz com que os atributos variem entre </a:t>
                </a:r>
                <a:r>
                  <a:rPr lang="pt-BR" dirty="0"/>
                  <a:t>0 e </a:t>
                </a:r>
                <a:r>
                  <a:rPr lang="pt-BR" dirty="0" smtClean="0"/>
                  <a:t>1.</a:t>
                </a:r>
              </a:p>
              <a:p>
                <a:r>
                  <a:rPr lang="pt-BR" b="1" i="1" dirty="0" smtClean="0"/>
                  <a:t>Padronização</a:t>
                </a:r>
                <a:r>
                  <a:rPr lang="pt-BR" dirty="0" smtClean="0"/>
                  <a:t> faz com que os atributos tenham média </a:t>
                </a:r>
                <a:r>
                  <a:rPr lang="pt-BR" dirty="0"/>
                  <a:t>zero e </a:t>
                </a:r>
                <a:r>
                  <a:rPr lang="pt-BR" dirty="0" smtClean="0"/>
                  <a:t>desvio </a:t>
                </a:r>
                <a:r>
                  <a:rPr lang="pt-BR" dirty="0"/>
                  <a:t>padrão unitário. Observe que, neste caso, os valores não </a:t>
                </a:r>
                <a:r>
                  <a:rPr lang="pt-BR" dirty="0" smtClean="0"/>
                  <a:t>ficam restritos </a:t>
                </a:r>
                <a:r>
                  <a:rPr lang="pt-BR" dirty="0"/>
                  <a:t>a um intervalo específico.</a:t>
                </a:r>
              </a:p>
              <a:p>
                <a:r>
                  <a:rPr lang="pt-BR" b="1" dirty="0"/>
                  <a:t>OBS.1</a:t>
                </a:r>
                <a:r>
                  <a:rPr lang="pt-BR" dirty="0"/>
                  <a:t>: Quando temos um conjunto de validação/teste do modelo, a boa prática é aplicar os valores obtidos durante o escalonamento do conjunto de treinamento ao conjunto de validação.</a:t>
                </a:r>
              </a:p>
              <a:p>
                <a:r>
                  <a:rPr lang="pt-BR" b="1" dirty="0"/>
                  <a:t>OBS.2</a:t>
                </a:r>
                <a:r>
                  <a:rPr lang="pt-BR" dirty="0"/>
                  <a:t>: Em alguns casos, o escalonamento também é aplicado aos rótulos (</a:t>
                </a:r>
                <a:r>
                  <a:rPr lang="pt-BR" dirty="0" smtClean="0"/>
                  <a:t>ou seja, aos </a:t>
                </a:r>
                <a:r>
                  <a:rPr lang="pt-BR" dirty="0"/>
                  <a:t>objetivos), i.e., aos valores de </a:t>
                </a:r>
                <a14:m>
                  <m:oMath xmlns:m="http://schemas.openxmlformats.org/officeDocument/2006/math">
                    <m:r>
                      <a:rPr lang="pt-BR" b="0" i="1" smtClean="0">
                        <a:latin typeface="Cambria Math" panose="02040503050406030204" pitchFamily="18" charset="0"/>
                      </a:rPr>
                      <m:t>𝑦</m:t>
                    </m:r>
                  </m:oMath>
                </a14:m>
                <a:r>
                  <a:rPr lang="pt-BR" dirty="0"/>
                  <a:t>. Mas não se esqueça de desfazer o escalonamento para realizar predições que sejam significativas.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4228"/>
                <a:ext cx="11231880" cy="5390351"/>
              </a:xfrm>
              <a:blipFill rotWithShape="0">
                <a:blip r:embed="rId3"/>
                <a:stretch>
                  <a:fillRect l="-489" t="-2034" r="-380"/>
                </a:stretch>
              </a:blipFill>
            </p:spPr>
            <p:txBody>
              <a:bodyPr/>
              <a:lstStyle/>
              <a:p>
                <a:r>
                  <a:rPr lang="pt-BR">
                    <a:noFill/>
                  </a:rPr>
                  <a:t> </a:t>
                </a:r>
              </a:p>
            </p:txBody>
          </p:sp>
        </mc:Fallback>
      </mc:AlternateContent>
    </p:spTree>
    <p:extLst>
      <p:ext uri="{BB962C8B-B14F-4D97-AF65-F5344CB8AC3E}">
        <p14:creationId xmlns:p14="http://schemas.microsoft.com/office/powerpoint/2010/main" val="1778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835"/>
          </a:xfrm>
        </p:spPr>
        <p:txBody>
          <a:bodyPr>
            <a:normAutofit/>
          </a:bodyPr>
          <a:lstStyle/>
          <a:p>
            <a:r>
              <a:rPr lang="pt-BR" dirty="0"/>
              <a:t>Quando </a:t>
            </a:r>
            <a:r>
              <a:rPr lang="pt-BR" dirty="0" smtClean="0"/>
              <a:t>usar </a:t>
            </a:r>
            <a:r>
              <a:rPr lang="pt-BR" dirty="0"/>
              <a:t>normalização e </a:t>
            </a:r>
            <a:r>
              <a:rPr lang="pt-BR" dirty="0" smtClean="0"/>
              <a:t>padronização</a:t>
            </a:r>
            <a:r>
              <a:rPr lang="pt-BR" dirty="0"/>
              <a:t>?</a:t>
            </a:r>
          </a:p>
        </p:txBody>
      </p:sp>
      <p:sp>
        <p:nvSpPr>
          <p:cNvPr id="3" name="Content Placeholder 2"/>
          <p:cNvSpPr>
            <a:spLocks noGrp="1"/>
          </p:cNvSpPr>
          <p:nvPr>
            <p:ph idx="1"/>
          </p:nvPr>
        </p:nvSpPr>
        <p:spPr>
          <a:xfrm>
            <a:off x="838200" y="1483360"/>
            <a:ext cx="11034252" cy="5201919"/>
          </a:xfrm>
        </p:spPr>
        <p:txBody>
          <a:bodyPr>
            <a:normAutofit fontScale="85000" lnSpcReduction="20000"/>
          </a:bodyPr>
          <a:lstStyle/>
          <a:p>
            <a:r>
              <a:rPr lang="pt-BR" dirty="0" smtClean="0"/>
              <a:t>A </a:t>
            </a:r>
            <a:r>
              <a:rPr lang="pt-BR" b="1" dirty="0"/>
              <a:t>normalização</a:t>
            </a:r>
            <a:r>
              <a:rPr lang="pt-BR" dirty="0"/>
              <a:t> é uma boa técnica a ser usada quando </a:t>
            </a:r>
            <a:r>
              <a:rPr lang="pt-BR" dirty="0" smtClean="0"/>
              <a:t>não se conhece </a:t>
            </a:r>
            <a:r>
              <a:rPr lang="pt-BR" dirty="0"/>
              <a:t>a distribuição </a:t>
            </a:r>
            <a:r>
              <a:rPr lang="pt-BR" dirty="0" smtClean="0"/>
              <a:t>dos </a:t>
            </a:r>
            <a:r>
              <a:rPr lang="pt-BR" b="1" i="1" dirty="0" smtClean="0"/>
              <a:t>atributos</a:t>
            </a:r>
            <a:r>
              <a:rPr lang="pt-BR" dirty="0" smtClean="0"/>
              <a:t> ou </a:t>
            </a:r>
            <a:r>
              <a:rPr lang="pt-BR" dirty="0"/>
              <a:t>quando </a:t>
            </a:r>
            <a:r>
              <a:rPr lang="pt-BR" dirty="0" smtClean="0"/>
              <a:t>se sabe que </a:t>
            </a:r>
            <a:r>
              <a:rPr lang="pt-BR" dirty="0"/>
              <a:t>a distribuição não é </a:t>
            </a:r>
            <a:r>
              <a:rPr lang="pt-BR" dirty="0" smtClean="0"/>
              <a:t>Gaussiana (PDF com formato de sino</a:t>
            </a:r>
            <a:r>
              <a:rPr lang="pt-BR" dirty="0"/>
              <a:t>). A </a:t>
            </a:r>
            <a:r>
              <a:rPr lang="pt-BR" b="1" i="1" dirty="0"/>
              <a:t>normalização</a:t>
            </a:r>
            <a:r>
              <a:rPr lang="pt-BR" dirty="0"/>
              <a:t> é útil </a:t>
            </a:r>
            <a:r>
              <a:rPr lang="pt-BR" dirty="0" smtClean="0"/>
              <a:t>quando o algoritmo </a:t>
            </a:r>
            <a:r>
              <a:rPr lang="pt-BR" dirty="0"/>
              <a:t>que </a:t>
            </a:r>
            <a:r>
              <a:rPr lang="pt-BR" dirty="0" smtClean="0"/>
              <a:t>está sendo usando </a:t>
            </a:r>
            <a:r>
              <a:rPr lang="pt-BR" dirty="0"/>
              <a:t>não faz suposições sobre a </a:t>
            </a:r>
            <a:r>
              <a:rPr lang="pt-BR" dirty="0" smtClean="0"/>
              <a:t>distribuição dos atributos, </a:t>
            </a:r>
            <a:r>
              <a:rPr lang="pt-BR" dirty="0"/>
              <a:t>como </a:t>
            </a:r>
            <a:r>
              <a:rPr lang="pt-BR" dirty="0" smtClean="0"/>
              <a:t>por exemplo: k-vizinhos mais próximos (k-NN) </a:t>
            </a:r>
            <a:r>
              <a:rPr lang="pt-BR" dirty="0"/>
              <a:t>e </a:t>
            </a:r>
            <a:r>
              <a:rPr lang="pt-BR" dirty="0" smtClean="0"/>
              <a:t>as redes </a:t>
            </a:r>
            <a:r>
              <a:rPr lang="pt-BR" dirty="0"/>
              <a:t>neurais artificiais</a:t>
            </a:r>
            <a:r>
              <a:rPr lang="pt-BR" dirty="0" smtClean="0"/>
              <a:t>.</a:t>
            </a:r>
            <a:endParaRPr lang="pt-BR" dirty="0"/>
          </a:p>
          <a:p>
            <a:r>
              <a:rPr lang="pt-BR" dirty="0"/>
              <a:t>A </a:t>
            </a:r>
            <a:r>
              <a:rPr lang="pt-BR" b="1" i="1" dirty="0"/>
              <a:t>padronização</a:t>
            </a:r>
            <a:r>
              <a:rPr lang="pt-BR" dirty="0"/>
              <a:t> </a:t>
            </a:r>
            <a:r>
              <a:rPr lang="pt-BR" dirty="0" smtClean="0"/>
              <a:t>pode ser útil quando os atributos seguem uma </a:t>
            </a:r>
            <a:r>
              <a:rPr lang="pt-BR" dirty="0"/>
              <a:t>distribuição </a:t>
            </a:r>
            <a:r>
              <a:rPr lang="pt-BR" dirty="0" smtClean="0"/>
              <a:t>Gaussiana </a:t>
            </a:r>
            <a:r>
              <a:rPr lang="pt-BR" dirty="0"/>
              <a:t>(curva </a:t>
            </a:r>
            <a:r>
              <a:rPr lang="pt-BR" dirty="0" smtClean="0"/>
              <a:t>com formato de </a:t>
            </a:r>
            <a:r>
              <a:rPr lang="pt-BR" dirty="0"/>
              <a:t>sino). </a:t>
            </a:r>
            <a:r>
              <a:rPr lang="pt-BR" dirty="0" smtClean="0"/>
              <a:t>Entretanto, isso </a:t>
            </a:r>
            <a:r>
              <a:rPr lang="pt-BR" dirty="0"/>
              <a:t>não precisa ser estritamente verdadeiro, mas a técnica é mais eficaz se a distribuição </a:t>
            </a:r>
            <a:r>
              <a:rPr lang="pt-BR" dirty="0" smtClean="0"/>
              <a:t>dos atributos </a:t>
            </a:r>
            <a:r>
              <a:rPr lang="pt-BR" dirty="0"/>
              <a:t>for G</a:t>
            </a:r>
            <a:r>
              <a:rPr lang="pt-BR" dirty="0" smtClean="0"/>
              <a:t>aussiana</a:t>
            </a:r>
            <a:r>
              <a:rPr lang="pt-BR" dirty="0"/>
              <a:t>. Além disso, ao contrário da </a:t>
            </a:r>
            <a:r>
              <a:rPr lang="pt-BR" b="1" i="1" dirty="0"/>
              <a:t>normalização</a:t>
            </a:r>
            <a:r>
              <a:rPr lang="pt-BR" dirty="0"/>
              <a:t>, a </a:t>
            </a:r>
            <a:r>
              <a:rPr lang="pt-BR" b="1" i="1" dirty="0"/>
              <a:t>padronização</a:t>
            </a:r>
            <a:r>
              <a:rPr lang="pt-BR" dirty="0"/>
              <a:t> não tem um </a:t>
            </a:r>
            <a:r>
              <a:rPr lang="pt-BR" dirty="0" smtClean="0"/>
              <a:t>intervalo definido de valores. </a:t>
            </a:r>
            <a:r>
              <a:rPr lang="pt-BR" dirty="0"/>
              <a:t>Portanto, mesmo que os atributos tenham valores </a:t>
            </a:r>
            <a:r>
              <a:rPr lang="pt-BR" dirty="0" smtClean="0"/>
              <a:t>discrepantes (</a:t>
            </a:r>
            <a:r>
              <a:rPr lang="pt-BR" b="1" i="1" dirty="0" smtClean="0"/>
              <a:t>outliers</a:t>
            </a:r>
            <a:r>
              <a:rPr lang="pt-BR" dirty="0" smtClean="0"/>
              <a:t>), </a:t>
            </a:r>
            <a:r>
              <a:rPr lang="pt-BR" dirty="0"/>
              <a:t>eles não serão afetados pela </a:t>
            </a:r>
            <a:r>
              <a:rPr lang="pt-BR" dirty="0" smtClean="0"/>
              <a:t>padronização. A </a:t>
            </a:r>
            <a:r>
              <a:rPr lang="pt-BR" dirty="0"/>
              <a:t>padronização é útil quando </a:t>
            </a:r>
            <a:r>
              <a:rPr lang="pt-BR" dirty="0" smtClean="0"/>
              <a:t>o </a:t>
            </a:r>
            <a:r>
              <a:rPr lang="pt-BR" dirty="0"/>
              <a:t>algoritmo </a:t>
            </a:r>
            <a:r>
              <a:rPr lang="pt-BR" dirty="0" smtClean="0"/>
              <a:t>que está sendo </a:t>
            </a:r>
            <a:r>
              <a:rPr lang="pt-BR" dirty="0"/>
              <a:t>usando faz suposições sobre </a:t>
            </a:r>
            <a:r>
              <a:rPr lang="pt-BR" dirty="0" smtClean="0"/>
              <a:t>os atributos terem </a:t>
            </a:r>
            <a:r>
              <a:rPr lang="pt-BR" dirty="0"/>
              <a:t>uma distribuição Gaussiana, como </a:t>
            </a:r>
            <a:r>
              <a:rPr lang="pt-BR" dirty="0" smtClean="0"/>
              <a:t>por exemplo, o modelo de misturas Gaussianas.</a:t>
            </a:r>
          </a:p>
          <a:p>
            <a:r>
              <a:rPr lang="pt-BR" dirty="0"/>
              <a:t>No entanto, a escolha </a:t>
            </a:r>
            <a:r>
              <a:rPr lang="pt-BR" dirty="0" smtClean="0"/>
              <a:t>entre </a:t>
            </a:r>
            <a:r>
              <a:rPr lang="pt-BR" b="1" i="1" dirty="0" smtClean="0"/>
              <a:t>normalização</a:t>
            </a:r>
            <a:r>
              <a:rPr lang="pt-BR" dirty="0" smtClean="0"/>
              <a:t> </a:t>
            </a:r>
            <a:r>
              <a:rPr lang="pt-BR" dirty="0"/>
              <a:t>ou </a:t>
            </a:r>
            <a:r>
              <a:rPr lang="pt-BR" b="1" i="1" dirty="0"/>
              <a:t>padronização</a:t>
            </a:r>
            <a:r>
              <a:rPr lang="pt-BR" dirty="0"/>
              <a:t> dependerá do problema e do algoritmo de aprendizado de máquina que está sendo usando. Não existe uma regra rígida e direta para </a:t>
            </a:r>
            <a:r>
              <a:rPr lang="pt-BR" dirty="0" smtClean="0"/>
              <a:t>dizer quando </a:t>
            </a:r>
            <a:r>
              <a:rPr lang="pt-BR" b="1" i="1" dirty="0"/>
              <a:t>normalizar</a:t>
            </a:r>
            <a:r>
              <a:rPr lang="pt-BR" dirty="0"/>
              <a:t> ou </a:t>
            </a:r>
            <a:r>
              <a:rPr lang="pt-BR" b="1" i="1" dirty="0"/>
              <a:t>padronizar</a:t>
            </a:r>
            <a:r>
              <a:rPr lang="pt-BR" dirty="0"/>
              <a:t> os atributos. Portanto, é comum treinar o modelo com os dados brutos, normalizados e padronizados e em seguida comparar o desempenho para cada um dos casos</a:t>
            </a:r>
            <a:r>
              <a:rPr lang="pt-BR" dirty="0" smtClean="0"/>
              <a:t>.</a:t>
            </a:r>
            <a:endParaRPr lang="pt-BR" dirty="0"/>
          </a:p>
        </p:txBody>
      </p:sp>
    </p:spTree>
    <p:extLst>
      <p:ext uri="{BB962C8B-B14F-4D97-AF65-F5344CB8AC3E}">
        <p14:creationId xmlns:p14="http://schemas.microsoft.com/office/powerpoint/2010/main" val="142653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9" y="1650519"/>
                <a:ext cx="7708541" cy="482648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b="1" dirty="0"/>
                  <a:t>Exemplo</a:t>
                </a:r>
                <a:r>
                  <a:rPr lang="pt-BR" dirty="0"/>
                  <a:t>:</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oMath>
                </a14:m>
                <a:r>
                  <a:rPr lang="pt-BR" dirty="0"/>
                  <a:t>onde</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rPr>
                      <m:t>𝑁</m:t>
                    </m:r>
                    <m:r>
                      <a:rPr lang="pt-BR" b="0" i="1" smtClean="0">
                        <a:latin typeface="Cambria Math" panose="02040503050406030204" pitchFamily="18" charset="0"/>
                      </a:rPr>
                      <m:t>(0, 1)</m:t>
                    </m:r>
                  </m:oMath>
                </a14:m>
                <a:r>
                  <a:rPr lang="pt-BR" dirty="0"/>
                  <a: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r>
                      <a:rPr lang="pt-BR" i="1">
                        <a:latin typeface="Cambria Math" panose="02040503050406030204" pitchFamily="18" charset="0"/>
                      </a:rPr>
                      <m:t>(10, 1</m:t>
                    </m:r>
                    <m:r>
                      <a:rPr lang="pt-BR" b="0" i="0" smtClean="0">
                        <a:latin typeface="Cambria Math" panose="02040503050406030204" pitchFamily="18" charset="0"/>
                      </a:rPr>
                      <m:t>00</m:t>
                    </m:r>
                    <m:r>
                      <a:rPr lang="pt-BR" i="1">
                        <a:latin typeface="Cambria Math" panose="02040503050406030204" pitchFamily="18" charset="0"/>
                      </a:rPr>
                      <m:t>)</m:t>
                    </m:r>
                  </m:oMath>
                </a14:m>
                <a:r>
                  <a:rPr lang="pt-BR" dirty="0"/>
                  <a:t>.</a:t>
                </a:r>
              </a:p>
              <a:p>
                <a:pPr algn="just"/>
                <a:r>
                  <a:rPr lang="pt-BR" dirty="0"/>
                  <a:t>Superfície de erro em forma de “U” com maior 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Pesos de atributos com variação muito grande são atualizados mais rapidamente do que pesos de atributos com variação pequena.</a:t>
                </a:r>
              </a:p>
              <a:p>
                <a:pPr lvl="1" algn="just"/>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2</m:t>
                        </m:r>
                      </m:sub>
                    </m:sSub>
                  </m:oMath>
                </a14:m>
                <a:r>
                  <a:rPr lang="pt-BR" dirty="0"/>
                  <a:t> seja rapidamente atualizado.</a:t>
                </a:r>
              </a:p>
              <a:p>
                <a:pPr algn="just"/>
                <a:r>
                  <a:rPr lang="pt-BR" dirty="0"/>
                  <a:t>Como </a:t>
                </a:r>
                <a:r>
                  <a:rPr lang="pt-BR" dirty="0" smtClean="0"/>
                  <a:t>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quase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9" y="1650519"/>
                <a:ext cx="7708541" cy="4826481"/>
              </a:xfrm>
              <a:prstGeom prst="rect">
                <a:avLst/>
              </a:prstGeom>
              <a:blipFill rotWithShape="0">
                <a:blip r:embed="rId3"/>
                <a:stretch>
                  <a:fillRect l="-1186" t="-2904" r="-1186"/>
                </a:stretch>
              </a:blipFill>
            </p:spPr>
            <p:txBody>
              <a:bodyPr/>
              <a:lstStyle/>
              <a:p>
                <a:r>
                  <a:rPr lang="pt-BR">
                    <a:noFill/>
                  </a:rPr>
                  <a:t> </a:t>
                </a:r>
              </a:p>
            </p:txBody>
          </p:sp>
        </mc:Fallback>
      </mc:AlternateContent>
      <p:sp>
        <p:nvSpPr>
          <p:cNvPr id="12" name="TextBox 11"/>
          <p:cNvSpPr txBox="1"/>
          <p:nvPr/>
        </p:nvSpPr>
        <p:spPr>
          <a:xfrm>
            <a:off x="8546740" y="26571"/>
            <a:ext cx="3645260" cy="338554"/>
          </a:xfrm>
          <a:prstGeom prst="rect">
            <a:avLst/>
          </a:prstGeom>
          <a:noFill/>
        </p:spPr>
        <p:txBody>
          <a:bodyPr wrap="square" rtlCol="0">
            <a:spAutoFit/>
          </a:bodyPr>
          <a:lstStyle/>
          <a:p>
            <a:pPr algn="ctr"/>
            <a:r>
              <a:rPr lang="pt-BR" sz="1600" b="1" dirty="0"/>
              <a:t>Não Escalonado</a:t>
            </a:r>
          </a:p>
        </p:txBody>
      </p:sp>
      <p:pic>
        <p:nvPicPr>
          <p:cNvPr id="4" name="Picture 3"/>
          <p:cNvPicPr>
            <a:picLocks noChangeAspect="1"/>
          </p:cNvPicPr>
          <p:nvPr/>
        </p:nvPicPr>
        <p:blipFill rotWithShape="1">
          <a:blip r:embed="rId4"/>
          <a:srcRect l="4004" t="3759" r="5335" b="5913"/>
          <a:stretch/>
        </p:blipFill>
        <p:spPr>
          <a:xfrm>
            <a:off x="8546740" y="365125"/>
            <a:ext cx="3645260" cy="3059815"/>
          </a:xfrm>
          <a:prstGeom prst="rect">
            <a:avLst/>
          </a:prstGeom>
        </p:spPr>
      </p:pic>
      <p:pic>
        <p:nvPicPr>
          <p:cNvPr id="9" name="Picture 8"/>
          <p:cNvPicPr>
            <a:picLocks noChangeAspect="1"/>
          </p:cNvPicPr>
          <p:nvPr/>
        </p:nvPicPr>
        <p:blipFill rotWithShape="1">
          <a:blip r:embed="rId5"/>
          <a:srcRect l="4633" t="1815" r="8657" b="2964"/>
          <a:stretch/>
        </p:blipFill>
        <p:spPr>
          <a:xfrm>
            <a:off x="8546740" y="3424940"/>
            <a:ext cx="3645260" cy="3372583"/>
          </a:xfrm>
          <a:prstGeom prst="rect">
            <a:avLst/>
          </a:prstGeom>
        </p:spPr>
      </p:pic>
      <p:sp>
        <p:nvSpPr>
          <p:cNvPr id="3" name="Rectangle 2"/>
          <p:cNvSpPr/>
          <p:nvPr/>
        </p:nvSpPr>
        <p:spPr>
          <a:xfrm>
            <a:off x="1624449" y="6292334"/>
            <a:ext cx="6136039" cy="369332"/>
          </a:xfrm>
          <a:prstGeom prst="rect">
            <a:avLst/>
          </a:prstGeom>
          <a:noFill/>
        </p:spPr>
        <p:txBody>
          <a:bodyPr wrap="square" rtlCol="0">
            <a:spAutoFit/>
          </a:bodyPr>
          <a:lstStyle/>
          <a:p>
            <a:pPr algn="ctr"/>
            <a:r>
              <a:rPr lang="pt-BR" u="sng" dirty="0">
                <a:solidFill>
                  <a:srgbClr val="00B0F0"/>
                </a:solidFill>
              </a:rPr>
              <a:t>Exemplo: escalonamento_de_atributos_com_scikit_learn.ipynb</a:t>
            </a:r>
          </a:p>
        </p:txBody>
      </p:sp>
    </p:spTree>
    <p:extLst>
      <p:ext uri="{BB962C8B-B14F-4D97-AF65-F5344CB8AC3E}">
        <p14:creationId xmlns:p14="http://schemas.microsoft.com/office/powerpoint/2010/main" val="281364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16744</TotalTime>
  <Words>2112</Words>
  <Application>Microsoft Office PowerPoint</Application>
  <PresentationFormat>Widescreen</PresentationFormat>
  <Paragraphs>197</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T319 - Introdução ao Aprendizado de Máquina: Regressão Linear (Parte IV)</vt:lpstr>
      <vt:lpstr>Recapitulando</vt:lpstr>
      <vt:lpstr>Escalonamento de Features</vt:lpstr>
      <vt:lpstr>Escalonamento de Features</vt:lpstr>
      <vt:lpstr>Escalonamento de Features</vt:lpstr>
      <vt:lpstr>Escalonamento de Features</vt:lpstr>
      <vt:lpstr>Escalonamento de Features</vt:lpstr>
      <vt:lpstr>Quando usar normalização e padronização?</vt:lpstr>
      <vt:lpstr>Escalonamento de Features</vt:lpstr>
      <vt:lpstr>Escalonamento de Features</vt:lpstr>
      <vt:lpstr>Escalonamento e a variação do vetor gradiente</vt:lpstr>
      <vt:lpstr>Escalonamento de Features com SciKit-Learn</vt:lpstr>
      <vt:lpstr>Tarefas</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2125</cp:revision>
  <dcterms:created xsi:type="dcterms:W3CDTF">2020-02-17T11:18:32Z</dcterms:created>
  <dcterms:modified xsi:type="dcterms:W3CDTF">2021-03-25T01:49:08Z</dcterms:modified>
</cp:coreProperties>
</file>