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418" r:id="rId3"/>
    <p:sldId id="435" r:id="rId4"/>
    <p:sldId id="437" r:id="rId5"/>
    <p:sldId id="436" r:id="rId6"/>
    <p:sldId id="439" r:id="rId7"/>
    <p:sldId id="440" r:id="rId8"/>
    <p:sldId id="441" r:id="rId9"/>
    <p:sldId id="442" r:id="rId10"/>
    <p:sldId id="425" r:id="rId11"/>
    <p:sldId id="426" r:id="rId12"/>
    <p:sldId id="433" r:id="rId13"/>
    <p:sldId id="428" r:id="rId14"/>
    <p:sldId id="434" r:id="rId15"/>
    <p:sldId id="417" r:id="rId16"/>
    <p:sldId id="317" r:id="rId17"/>
    <p:sldId id="332" r:id="rId18"/>
    <p:sldId id="299" r:id="rId19"/>
    <p:sldId id="410" r:id="rId20"/>
    <p:sldId id="419" r:id="rId2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709" autoAdjust="0"/>
  </p:normalViewPr>
  <p:slideViewPr>
    <p:cSldViewPr snapToGrid="0">
      <p:cViewPr varScale="1">
        <p:scale>
          <a:sx n="99" d="100"/>
          <a:sy n="99" d="100"/>
        </p:scale>
        <p:origin x="9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22/11/2023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ideia principal por trás da</a:t>
            </a:r>
            <a:r>
              <a:rPr lang="pt-BR" baseline="0" dirty="0"/>
              <a:t> estratégia do k-Fold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computational pois treina-se e valida-se o modelo k vezes, ou seja, o algoritmo de treinamento deve ser executado novamente do zero k vezes, o que significa que leva k vezes mais tempo para fazer uma avaliação (treinamento+validação).</a:t>
            </a:r>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63495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385347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29475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31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195397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https://colab.research.google.com/github/zz4fap/t319_aprendizado_de_maquina/blob/main/notebooks/regression/validacao_cruzada.ipynb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ideia principal por trás da</a:t>
            </a:r>
            <a:r>
              <a:rPr lang="pt-BR" baseline="0" dirty="0"/>
              <a:t> estratégia do k-Fold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computational pois treina-se e valida-se o modelo k vezes, ou seja, o algoritmo de treinamento deve ser executado novamente do zero k vezes, o que significa que leva k vezes mais tempo para fazer uma avaliação (treinamento+validação).</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548639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22/11/2023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22/11/2023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22/11/2023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22/11/2023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22/11/2023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22/11/2023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validacao_cruzada.ipyn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a:t>Holdout: Exemplo</a:t>
            </a:r>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a:t>70% para conjunto de treinamento e 30% para conjunto de validação.</a:t>
            </a:r>
          </a:p>
          <a:p>
            <a:r>
              <a:rPr lang="pt-BR" dirty="0"/>
              <a:t>Tempo médio para execução com N = 100 é de aproximadamente 160 ms.</a:t>
            </a:r>
          </a:p>
          <a:p>
            <a:r>
              <a:rPr lang="pt-BR" dirty="0"/>
              <a:t>Erro de treinamento </a:t>
            </a:r>
            <a:r>
              <a:rPr lang="pt-BR" b="1" i="1" dirty="0"/>
              <a:t>diminui</a:t>
            </a:r>
            <a:r>
              <a:rPr lang="pt-BR" dirty="0"/>
              <a:t> conforme a ordem do polinômio aumenta. </a:t>
            </a:r>
          </a:p>
          <a:p>
            <a:r>
              <a:rPr lang="pt-BR" dirty="0"/>
              <a:t>Erro de validação </a:t>
            </a:r>
            <a:r>
              <a:rPr lang="pt-BR" b="1" i="1" dirty="0"/>
              <a:t>aumenta</a:t>
            </a:r>
            <a:r>
              <a:rPr lang="pt-BR" dirty="0"/>
              <a:t> conforme a ordem do polinômio aumenta.</a:t>
            </a:r>
          </a:p>
          <a:p>
            <a:r>
              <a:rPr lang="pt-BR" dirty="0"/>
              <a:t>Qual ordem escolher? </a:t>
            </a:r>
          </a:p>
          <a:p>
            <a:pPr lvl="1">
              <a:buFont typeface="Wingdings" panose="05000000000000000000" pitchFamily="2" charset="2"/>
              <a:buChar char="§"/>
            </a:pPr>
            <a:r>
              <a:rPr lang="pt-BR" dirty="0"/>
              <a:t>O ponto onde </a:t>
            </a:r>
            <a:r>
              <a:rPr lang="pt-BR" b="1" i="1" dirty="0">
                <a:solidFill>
                  <a:srgbClr val="FF0000"/>
                </a:solidFill>
              </a:rPr>
              <a:t>ambos</a:t>
            </a:r>
            <a:r>
              <a:rPr lang="pt-BR" dirty="0">
                <a:solidFill>
                  <a:srgbClr val="FF0000"/>
                </a:solidFill>
              </a:rPr>
              <a:t> </a:t>
            </a:r>
            <a:r>
              <a:rPr lang="pt-BR" dirty="0"/>
              <a:t>os erros sejam mínimos (balanço entre flexibilidade e grau de generalização) e com menor complexidade.</a:t>
            </a:r>
          </a:p>
        </p:txBody>
      </p:sp>
      <p:sp>
        <p:nvSpPr>
          <p:cNvPr id="6" name="Rectangle 5"/>
          <p:cNvSpPr/>
          <p:nvPr/>
        </p:nvSpPr>
        <p:spPr>
          <a:xfrm>
            <a:off x="9199025" y="6519446"/>
            <a:ext cx="2326599" cy="276999"/>
          </a:xfrm>
          <a:prstGeom prst="rect">
            <a:avLst/>
          </a:prstGeom>
        </p:spPr>
        <p:txBody>
          <a:bodyPr wrap="none">
            <a:spAutoFit/>
          </a:bodyPr>
          <a:lstStyle/>
          <a:p>
            <a:r>
              <a:rPr lang="pt-BR" sz="1200" dirty="0">
                <a:solidFill>
                  <a:schemeClr val="accent5"/>
                </a:solidFill>
                <a:hlinkClick r:id="rId3"/>
              </a:rPr>
              <a:t>Exemplo: validacao_cruzada.ipynb</a:t>
            </a:r>
            <a:endParaRPr lang="pt-BR" sz="1200"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branco, </a:t>
                </a:r>
                <a14:m>
                  <m:oMath xmlns:m="http://schemas.openxmlformats.org/officeDocument/2006/math">
                    <m:r>
                      <a:rPr lang="pt-BR" sz="1600" i="1">
                        <a:latin typeface="Cambria Math" panose="02040503050406030204" pitchFamily="18" charset="0"/>
                      </a:rPr>
                      <m:t>𝑤</m:t>
                    </m:r>
                  </m:oMath>
                </a14:m>
                <a:r>
                  <a:rPr lang="pt-BR" sz="1600" dirty="0"/>
                  <a:t>.</a:t>
                </a:r>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a:t>subajuste</a:t>
            </a:r>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a:t>sobreajuste</a:t>
            </a:r>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3392470" cy="338554"/>
          </a:xfrm>
          <a:prstGeom prst="rect">
            <a:avLst/>
          </a:prstGeom>
          <a:noFill/>
        </p:spPr>
        <p:txBody>
          <a:bodyPr wrap="square" rtlCol="0">
            <a:spAutoFit/>
          </a:bodyPr>
          <a:lstStyle/>
          <a:p>
            <a:pPr algn="ctr"/>
            <a:r>
              <a:rPr lang="pt-BR" sz="1600" b="1" dirty="0"/>
              <a:t>Ponto ótimo </a:t>
            </a:r>
            <a:r>
              <a:rPr lang="pt-BR" sz="1600" dirty="0"/>
              <a:t>(mudança de tendência)</a:t>
            </a:r>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241024" cy="1607037"/>
          </a:xfrm>
        </p:spPr>
        <p:txBody>
          <a:bodyPr>
            <a:noAutofit/>
          </a:bodyPr>
          <a:lstStyle/>
          <a:p>
            <a:r>
              <a:rPr lang="pt-BR" sz="2300" dirty="0"/>
              <a:t>Estratégia mais elaborada que o Holdout e que nos </a:t>
            </a:r>
            <a:r>
              <a:rPr lang="pt-BR" sz="2300" b="1" i="1" dirty="0"/>
              <a:t>fornece indicações mais claras</a:t>
            </a:r>
            <a:r>
              <a:rPr lang="pt-BR" sz="2300" dirty="0"/>
              <a:t>.</a:t>
            </a:r>
          </a:p>
          <a:p>
            <a:r>
              <a:rPr lang="pt-BR" sz="2300" dirty="0"/>
              <a:t>Consiste em </a:t>
            </a:r>
            <a:r>
              <a:rPr lang="pt-BR" sz="2300" b="1" i="1" dirty="0"/>
              <a:t>embaralhar</a:t>
            </a:r>
            <a:r>
              <a:rPr lang="pt-BR" sz="2300" dirty="0"/>
              <a:t> (opcional) </a:t>
            </a:r>
            <a:r>
              <a:rPr lang="pt-BR" sz="2300" b="1" i="1" dirty="0"/>
              <a:t>e</a:t>
            </a:r>
            <a:r>
              <a:rPr lang="pt-BR" sz="2300" dirty="0"/>
              <a:t> </a:t>
            </a:r>
            <a:r>
              <a:rPr lang="pt-BR" sz="2300" b="1" i="1" dirty="0"/>
              <a:t>dividir o conjunto total de dados em k subconjuntos</a:t>
            </a:r>
            <a:r>
              <a:rPr lang="pt-BR" sz="2300" dirty="0"/>
              <a:t> (ou </a:t>
            </a:r>
            <a:r>
              <a:rPr lang="pt-BR" sz="2300" i="1" dirty="0" err="1"/>
              <a:t>folds</a:t>
            </a:r>
            <a:r>
              <a:rPr lang="pt-BR" sz="2300" dirty="0"/>
              <a:t>) de tamanhos iguais (se possível) e realizar </a:t>
            </a:r>
            <a:r>
              <a:rPr lang="pt-BR" sz="2300" b="1" i="1" dirty="0"/>
              <a:t>k treinamentos distintos</a:t>
            </a:r>
            <a:r>
              <a:rPr lang="pt-BR" sz="2300" dirty="0"/>
              <a:t>, onde cada um dos </a:t>
            </a:r>
            <a:r>
              <a:rPr lang="pt-BR" sz="2300" b="1" i="1" dirty="0"/>
              <a:t>k</a:t>
            </a:r>
            <a:r>
              <a:rPr lang="pt-BR" sz="2300" dirty="0"/>
              <a:t> treinamentos considera </a:t>
            </a:r>
            <a:r>
              <a:rPr lang="pt-BR" sz="2300" b="1" i="1" dirty="0"/>
              <a:t>k-1</a:t>
            </a:r>
            <a:r>
              <a:rPr lang="pt-BR" sz="2300" dirty="0"/>
              <a:t> </a:t>
            </a:r>
            <a:r>
              <a:rPr lang="pt-BR" sz="2300" i="1" dirty="0"/>
              <a:t>folds</a:t>
            </a:r>
            <a:r>
              <a:rPr lang="pt-BR" sz="2300" dirty="0"/>
              <a:t> para treinamento e </a:t>
            </a:r>
            <a:r>
              <a:rPr lang="pt-BR" sz="2300" b="1" i="1" dirty="0"/>
              <a:t>1</a:t>
            </a:r>
            <a:r>
              <a:rPr lang="pt-BR" sz="2300" dirty="0"/>
              <a:t> </a:t>
            </a:r>
            <a:r>
              <a:rPr lang="pt-BR" sz="2300" i="1" dirty="0"/>
              <a:t>fold</a:t>
            </a:r>
            <a:r>
              <a:rPr lang="pt-BR" sz="2300" dirty="0"/>
              <a:t> para validação.</a:t>
            </a:r>
          </a:p>
        </p:txBody>
      </p:sp>
      <p:sp>
        <p:nvSpPr>
          <p:cNvPr id="50" name="Content Placeholder 2"/>
          <p:cNvSpPr txBox="1">
            <a:spLocks/>
          </p:cNvSpPr>
          <p:nvPr/>
        </p:nvSpPr>
        <p:spPr>
          <a:xfrm>
            <a:off x="838200" y="5174320"/>
            <a:ext cx="11241024" cy="16836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pt-BR" sz="2200" dirty="0"/>
              <a:t>Cada exemplo entra em um conjunto de validação exatamente </a:t>
            </a:r>
            <a:r>
              <a:rPr lang="pt-BR" sz="2200" b="1" dirty="0"/>
              <a:t>1</a:t>
            </a:r>
            <a:r>
              <a:rPr lang="pt-BR" sz="2200" dirty="0"/>
              <a:t> vez e em um conjunto de treinamento </a:t>
            </a:r>
            <a:r>
              <a:rPr lang="pt-BR" sz="2200" b="1" i="1" dirty="0"/>
              <a:t>k-1</a:t>
            </a:r>
            <a:r>
              <a:rPr lang="pt-BR" sz="2200" dirty="0"/>
              <a:t> vezes.</a:t>
            </a:r>
          </a:p>
          <a:p>
            <a:pPr>
              <a:spcBef>
                <a:spcPts val="400"/>
              </a:spcBef>
            </a:pPr>
            <a:r>
              <a:rPr lang="pt-BR" sz="2200" dirty="0"/>
              <a:t>O desempenho do modelo é dado pela </a:t>
            </a:r>
            <a:r>
              <a:rPr lang="pt-BR" sz="2200" b="1" i="1" dirty="0"/>
              <a:t>média dos erros de validação </a:t>
            </a:r>
            <a:r>
              <a:rPr lang="pt-BR" sz="2200" dirty="0"/>
              <a:t>calculados para cada um dos </a:t>
            </a:r>
            <a:r>
              <a:rPr lang="pt-BR" sz="2200" b="1" i="1" dirty="0"/>
              <a:t>k</a:t>
            </a:r>
            <a:r>
              <a:rPr lang="pt-BR" sz="2200" dirty="0"/>
              <a:t> </a:t>
            </a:r>
            <a:r>
              <a:rPr lang="pt-BR" sz="2200" i="1" dirty="0" err="1"/>
              <a:t>folds</a:t>
            </a:r>
            <a:r>
              <a:rPr lang="pt-BR" sz="2200" dirty="0"/>
              <a:t> usados para validação do modelo. </a:t>
            </a:r>
          </a:p>
          <a:p>
            <a:pPr>
              <a:spcBef>
                <a:spcPts val="400"/>
              </a:spcBef>
            </a:pPr>
            <a:r>
              <a:rPr lang="pt-BR" sz="2200" dirty="0"/>
              <a:t>Uma alta </a:t>
            </a:r>
            <a:r>
              <a:rPr lang="pt-BR" sz="2200" b="1" i="1" dirty="0"/>
              <a:t>variância do erro de validação </a:t>
            </a:r>
            <a:r>
              <a:rPr lang="pt-BR" sz="2200" dirty="0"/>
              <a:t>é um forte indicador de </a:t>
            </a:r>
            <a:r>
              <a:rPr lang="pt-BR" sz="2200" dirty="0" err="1"/>
              <a:t>sobreajuste</a:t>
            </a:r>
            <a:r>
              <a:rPr lang="pt-BR" sz="2200"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28796"/>
            <a:ext cx="7291620" cy="2511691"/>
          </a:xfrm>
          <a:prstGeom prst="rect">
            <a:avLst/>
          </a:prstGeom>
        </p:spPr>
      </p:pic>
      <p:sp>
        <p:nvSpPr>
          <p:cNvPr id="5" name="CaixaDeTexto 4"/>
          <p:cNvSpPr txBox="1"/>
          <p:nvPr/>
        </p:nvSpPr>
        <p:spPr>
          <a:xfrm>
            <a:off x="1170142" y="3675770"/>
            <a:ext cx="1360967" cy="584775"/>
          </a:xfrm>
          <a:prstGeom prst="rect">
            <a:avLst/>
          </a:prstGeom>
          <a:noFill/>
        </p:spPr>
        <p:txBody>
          <a:bodyPr wrap="square" rtlCol="0">
            <a:spAutoFit/>
          </a:bodyPr>
          <a:lstStyle/>
          <a:p>
            <a:pPr algn="ctr"/>
            <a:r>
              <a:rPr lang="pt-BR" sz="3200" b="1" dirty="0"/>
              <a:t>k = 5</a:t>
            </a:r>
            <a:endParaRPr lang="en-US" sz="3200" b="1" dirty="0"/>
          </a:p>
        </p:txBody>
      </p:sp>
    </p:spTree>
    <p:extLst>
      <p:ext uri="{BB962C8B-B14F-4D97-AF65-F5344CB8AC3E}">
        <p14:creationId xmlns:p14="http://schemas.microsoft.com/office/powerpoint/2010/main" val="38403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7"/>
            <a:ext cx="10515600" cy="1020615"/>
          </a:xfrm>
        </p:spPr>
        <p:txBody>
          <a:bodyPr/>
          <a:lstStyle/>
          <a:p>
            <a:r>
              <a:rPr lang="pt-BR" dirty="0"/>
              <a:t>k-Fold</a:t>
            </a:r>
          </a:p>
        </p:txBody>
      </p:sp>
      <p:sp>
        <p:nvSpPr>
          <p:cNvPr id="3" name="Content Placeholder 2"/>
          <p:cNvSpPr>
            <a:spLocks noGrp="1"/>
          </p:cNvSpPr>
          <p:nvPr>
            <p:ph idx="1"/>
          </p:nvPr>
        </p:nvSpPr>
        <p:spPr>
          <a:xfrm>
            <a:off x="838199" y="1527142"/>
            <a:ext cx="11167873" cy="5330858"/>
          </a:xfrm>
        </p:spPr>
        <p:txBody>
          <a:bodyPr>
            <a:normAutofit/>
          </a:bodyPr>
          <a:lstStyle/>
          <a:p>
            <a:r>
              <a:rPr lang="pt-BR" sz="2400" dirty="0"/>
              <a:t>Como regra geral, normalmente, se utiliza </a:t>
            </a:r>
            <a:r>
              <a:rPr lang="pt-BR" sz="2400" b="1" i="1" dirty="0"/>
              <a:t>k</a:t>
            </a:r>
            <a:r>
              <a:rPr lang="pt-BR" sz="2400" dirty="0"/>
              <a:t> = 5 ou 10.</a:t>
            </a:r>
          </a:p>
          <a:p>
            <a:r>
              <a:rPr lang="pt-BR" sz="2400" dirty="0"/>
              <a:t>Porém, tenha em mente que o valor de </a:t>
            </a:r>
            <a:r>
              <a:rPr lang="pt-BR" sz="2400" b="1" i="1" dirty="0"/>
              <a:t>k</a:t>
            </a:r>
            <a:r>
              <a:rPr lang="pt-BR" sz="2400" dirty="0"/>
              <a:t> deve ser escolhido de forma que os conjuntos de treinamento e validação sejam grandes o suficiente para serem </a:t>
            </a:r>
            <a:r>
              <a:rPr lang="pt-BR" sz="2400" b="1" i="1" dirty="0"/>
              <a:t>estatisticamente representativos </a:t>
            </a:r>
            <a:r>
              <a:rPr lang="pt-BR" sz="2400" dirty="0"/>
              <a:t>do mapeamento verdadeiro.</a:t>
            </a:r>
          </a:p>
          <a:p>
            <a:r>
              <a:rPr lang="pt-BR" sz="2400" dirty="0"/>
              <a:t>O k-</a:t>
            </a:r>
            <a:r>
              <a:rPr lang="pt-BR" sz="2400" dirty="0" err="1"/>
              <a:t>Fold</a:t>
            </a:r>
            <a:r>
              <a:rPr lang="pt-BR" sz="2400" dirty="0"/>
              <a:t> é bastante útil quando se tem conjuntos de dados pequenos a moderados.</a:t>
            </a:r>
          </a:p>
          <a:p>
            <a:r>
              <a:rPr lang="pt-BR" sz="2400" b="1" dirty="0"/>
              <a:t>Vantagem</a:t>
            </a:r>
          </a:p>
          <a:p>
            <a:pPr lvl="1">
              <a:buFont typeface="Wingdings" panose="05000000000000000000" pitchFamily="2" charset="2"/>
              <a:buChar char="§"/>
            </a:pPr>
            <a:r>
              <a:rPr lang="pt-BR" dirty="0"/>
              <a:t>Reduz significativamente o problema do </a:t>
            </a:r>
            <a:r>
              <a:rPr lang="pt-BR" b="1" i="1" dirty="0"/>
              <a:t>viés de seleção</a:t>
            </a:r>
            <a:r>
              <a:rPr lang="pt-BR" dirty="0"/>
              <a:t> em relação ao </a:t>
            </a:r>
            <a:r>
              <a:rPr lang="pt-BR" b="1" i="1" dirty="0"/>
              <a:t>holdout</a:t>
            </a:r>
            <a:r>
              <a:rPr lang="pt-BR" dirty="0"/>
              <a:t>.</a:t>
            </a:r>
          </a:p>
          <a:p>
            <a:pPr lvl="2">
              <a:buFont typeface="Courier New" panose="02070309020205020404" pitchFamily="49" charset="0"/>
              <a:buChar char="o"/>
            </a:pPr>
            <a:r>
              <a:rPr lang="pt-BR" dirty="0"/>
              <a:t>Pois faz-se a avaliação do modelo através de uma média de </a:t>
            </a:r>
            <a:r>
              <a:rPr lang="pt-BR" b="1" i="1" dirty="0"/>
              <a:t>k</a:t>
            </a:r>
            <a:r>
              <a:rPr lang="pt-BR" dirty="0"/>
              <a:t> avaliações.</a:t>
            </a:r>
          </a:p>
          <a:p>
            <a:pPr lvl="2">
              <a:buFont typeface="Courier New" panose="02070309020205020404" pitchFamily="49" charset="0"/>
              <a:buChar char="o"/>
            </a:pPr>
            <a:r>
              <a:rPr lang="pt-BR" dirty="0"/>
              <a:t>Todos os exemplos do conjunto total de dados aparecem nos conjuntos de treinamento e validação.</a:t>
            </a:r>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i="1" dirty="0"/>
              <a:t>k</a:t>
            </a:r>
            <a:r>
              <a:rPr lang="pt-BR" dirty="0"/>
              <a:t> vezes, o que significa que leva-se aproximadamente </a:t>
            </a:r>
            <a:r>
              <a:rPr lang="pt-BR" b="1" i="1" dirty="0"/>
              <a:t>k</a:t>
            </a:r>
            <a:r>
              <a:rPr lang="pt-BR" dirty="0"/>
              <a:t> vezes mais tempo que o </a:t>
            </a:r>
            <a:r>
              <a:rPr lang="pt-BR" b="1" i="1" dirty="0"/>
              <a:t>holdout</a:t>
            </a:r>
            <a:r>
              <a:rPr lang="pt-BR" dirty="0"/>
              <a:t> para se realizar a avaliação do modelo (treinamento + validação).</a:t>
            </a:r>
          </a:p>
        </p:txBody>
      </p:sp>
    </p:spTree>
    <p:extLst>
      <p:ext uri="{BB962C8B-B14F-4D97-AF65-F5344CB8AC3E}">
        <p14:creationId xmlns:p14="http://schemas.microsoft.com/office/powerpoint/2010/main" val="2000057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a:t>k-Fold: Exemplo</a:t>
            </a:r>
          </a:p>
        </p:txBody>
      </p:sp>
      <p:sp>
        <p:nvSpPr>
          <p:cNvPr id="3" name="Content Placeholder 2"/>
          <p:cNvSpPr>
            <a:spLocks noGrp="1"/>
          </p:cNvSpPr>
          <p:nvPr>
            <p:ph idx="1"/>
          </p:nvPr>
        </p:nvSpPr>
        <p:spPr>
          <a:xfrm>
            <a:off x="838198" y="4191105"/>
            <a:ext cx="11182005" cy="2651371"/>
          </a:xfrm>
        </p:spPr>
        <p:txBody>
          <a:bodyPr>
            <a:normAutofit fontScale="77500" lnSpcReduction="20000"/>
          </a:bodyPr>
          <a:lstStyle/>
          <a:p>
            <a:r>
              <a:rPr lang="pt-BR" dirty="0"/>
              <a:t>Usa-se a mesma função observável do exemplo anterior.</a:t>
            </a:r>
          </a:p>
          <a:p>
            <a:r>
              <a:rPr lang="pt-BR" b="1" dirty="0"/>
              <a:t>k</a:t>
            </a:r>
            <a:r>
              <a:rPr lang="pt-BR" dirty="0"/>
              <a:t> = 10 folds: 10 iterações com 9 grupos para treinamento e 1 para teste.</a:t>
            </a:r>
          </a:p>
          <a:p>
            <a:r>
              <a:rPr lang="pt-BR" dirty="0"/>
              <a:t>Tempo médio para execução com N = 100 exemplos é de aproximadamente 1.5 s.</a:t>
            </a:r>
          </a:p>
          <a:p>
            <a:r>
              <a:rPr lang="pt-BR" dirty="0"/>
              <a:t>Gráficos mostram a média e desvio padrão do MSE para as 10 etapas 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MSE, sejam mínimos.</a:t>
            </a:r>
          </a:p>
        </p:txBody>
      </p:sp>
      <p:sp>
        <p:nvSpPr>
          <p:cNvPr id="10" name="Rectangle 9"/>
          <p:cNvSpPr/>
          <p:nvPr/>
        </p:nvSpPr>
        <p:spPr>
          <a:xfrm>
            <a:off x="9148813" y="6503922"/>
            <a:ext cx="3037883" cy="338554"/>
          </a:xfrm>
          <a:prstGeom prst="rect">
            <a:avLst/>
          </a:prstGeom>
        </p:spPr>
        <p:txBody>
          <a:bodyPr wrap="none">
            <a:spAutoFit/>
          </a:bodyPr>
          <a:lstStyle/>
          <a:p>
            <a:r>
              <a:rPr lang="pt-BR" sz="1600" dirty="0">
                <a:hlinkClick r:id="rId3"/>
              </a:rPr>
              <a:t>Exemplo: validacao_cruzada.ipynb</a:t>
            </a:r>
            <a:endParaRPr lang="pt-BR" sz="1600"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148813" y="1271053"/>
            <a:ext cx="3038605" cy="3493264"/>
          </a:xfrm>
          <a:prstGeom prst="rect">
            <a:avLst/>
          </a:prstGeom>
          <a:noFill/>
        </p:spPr>
        <p:txBody>
          <a:bodyPr wrap="square" rtlCol="0">
            <a:spAutoFit/>
          </a:bodyPr>
          <a:lstStyle/>
          <a:p>
            <a:pPr algn="ctr"/>
            <a:r>
              <a:rPr lang="pt-BR" sz="1300" dirty="0"/>
              <a:t>Conforme o modelo se </a:t>
            </a:r>
            <a:r>
              <a:rPr lang="pt-BR" sz="1300" b="1" i="1" dirty="0"/>
              <a:t>sobreajusta </a:t>
            </a:r>
            <a:r>
              <a:rPr lang="pt-BR" sz="1300" dirty="0"/>
              <a:t>aos dados de treinamento, a </a:t>
            </a:r>
            <a:r>
              <a:rPr lang="pt-BR" sz="1300" b="1" i="1" dirty="0"/>
              <a:t>variância do erro de validação aumenta</a:t>
            </a:r>
            <a:r>
              <a:rPr lang="pt-BR" sz="1300" dirty="0"/>
              <a:t>, </a:t>
            </a:r>
            <a:r>
              <a:rPr lang="pt-BR" sz="1300" b="1" i="1" dirty="0"/>
              <a:t>devido a redução de seu grau de generalização </a:t>
            </a:r>
            <a:r>
              <a:rPr lang="pt-BR" sz="1300" dirty="0"/>
              <a:t>(modelo aprendido se distancia muito do modelo gerador).</a:t>
            </a:r>
          </a:p>
          <a:p>
            <a:pPr algn="ctr"/>
            <a:endParaRPr lang="pt-BR" sz="1300" dirty="0"/>
          </a:p>
          <a:p>
            <a:pPr algn="ctr"/>
            <a:r>
              <a:rPr lang="pt-BR" sz="1300" dirty="0"/>
              <a:t>Modelos com altíssimo grau de flexibilidade (maior do que o necessário) apresentam variância do erro de treinamento muito baixa e variância do erro de validação muito alta (</a:t>
            </a:r>
            <a:r>
              <a:rPr lang="pt-BR" sz="1300" b="1" i="1" dirty="0"/>
              <a:t>sobreajuste</a:t>
            </a:r>
            <a:r>
              <a:rPr lang="pt-BR" sz="1300" dirty="0"/>
              <a:t>).</a:t>
            </a:r>
          </a:p>
          <a:p>
            <a:pPr algn="ctr"/>
            <a:endParaRPr lang="pt-BR" sz="1300" dirty="0"/>
          </a:p>
          <a:p>
            <a:pPr algn="ctr"/>
            <a:r>
              <a:rPr lang="pt-BR" sz="1300" dirty="0"/>
              <a:t>Modelos com </a:t>
            </a:r>
            <a:r>
              <a:rPr lang="pt-BR" sz="1300" b="1" i="1" dirty="0"/>
              <a:t>baixíssimo grau de flexibilidade</a:t>
            </a:r>
            <a:r>
              <a:rPr lang="pt-BR" sz="1300" dirty="0"/>
              <a:t> (menor do que o necessário) têm ambas as variâncias altas (</a:t>
            </a:r>
            <a:r>
              <a:rPr lang="pt-BR" sz="1300" b="1" dirty="0"/>
              <a:t>subajuste</a:t>
            </a:r>
            <a:r>
              <a:rPr lang="pt-BR" sz="1300" dirty="0"/>
              <a:t>).</a:t>
            </a:r>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a:t>sobreajuste</a:t>
            </a:r>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a:t>subajuste</a:t>
            </a:r>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12650" y="932209"/>
            <a:ext cx="3425302" cy="338554"/>
          </a:xfrm>
          <a:prstGeom prst="rect">
            <a:avLst/>
          </a:prstGeom>
          <a:noFill/>
        </p:spPr>
        <p:txBody>
          <a:bodyPr wrap="square" rtlCol="0">
            <a:spAutoFit/>
          </a:bodyPr>
          <a:lstStyle/>
          <a:p>
            <a:pPr algn="ctr"/>
            <a:r>
              <a:rPr lang="pt-BR" sz="1600" b="1" dirty="0"/>
              <a:t>Ponto ótimo </a:t>
            </a:r>
            <a:r>
              <a:rPr lang="pt-BR" sz="1400" dirty="0"/>
              <a:t>(MSE e desvio padrão baixos)</a:t>
            </a:r>
            <a:endParaRPr lang="pt-BR" sz="1600" dirty="0"/>
          </a:p>
        </p:txBody>
      </p:sp>
      <p:cxnSp>
        <p:nvCxnSpPr>
          <p:cNvPr id="27" name="Straight Arrow Connector 26"/>
          <p:cNvCxnSpPr>
            <a:endCxn id="28" idx="7"/>
          </p:cNvCxnSpPr>
          <p:nvPr/>
        </p:nvCxnSpPr>
        <p:spPr>
          <a:xfrm flipH="1">
            <a:off x="2280178" y="1231264"/>
            <a:ext cx="221722" cy="1068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endCxn id="48" idx="1"/>
          </p:cNvCxnSpPr>
          <p:nvPr/>
        </p:nvCxnSpPr>
        <p:spPr>
          <a:xfrm>
            <a:off x="2501900" y="1231264"/>
            <a:ext cx="3693716" cy="1110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1" y="1690688"/>
            <a:ext cx="7205662" cy="5167312"/>
          </a:xfrm>
        </p:spPr>
        <p:txBody>
          <a:bodyPr>
            <a:normAutofit fontScale="85000" lnSpcReduction="10000"/>
          </a:bodyPr>
          <a:lstStyle/>
          <a:p>
            <a:r>
              <a:rPr lang="pt-BR" dirty="0"/>
              <a:t>Nos exemplos anteriores foi fácil definir a ordem, mas </a:t>
            </a:r>
            <a:r>
              <a:rPr lang="pt-BR" b="1" i="1" dirty="0">
                <a:solidFill>
                  <a:srgbClr val="00B050"/>
                </a:solidFill>
              </a:rPr>
              <a:t>qual ordem escolher se os erros de treinamento e validação são pequenos, similares e praticamente constantes para várias ordens de polinômio?</a:t>
            </a:r>
          </a:p>
          <a:p>
            <a:pPr lvl="1">
              <a:buFont typeface="Wingdings" panose="05000000000000000000" pitchFamily="2" charset="2"/>
              <a:buChar char="§"/>
            </a:pPr>
            <a:r>
              <a:rPr lang="pt-BR" dirty="0"/>
              <a:t>Isso ocorre quando o número de amostras é muito maior do que a complexidade (i.e., ordem) do modelo.</a:t>
            </a:r>
          </a:p>
          <a:p>
            <a:r>
              <a:rPr lang="pt-BR" dirty="0"/>
              <a:t>A resposta é aplicar o princípio da </a:t>
            </a:r>
            <a:r>
              <a:rPr lang="pt-BR" b="1" i="1" dirty="0"/>
              <a:t>navalha de Occam</a:t>
            </a:r>
            <a:r>
              <a:rPr lang="pt-BR" i="1" dirty="0"/>
              <a:t>.</a:t>
            </a:r>
            <a:endParaRPr lang="pt-BR" dirty="0"/>
          </a:p>
          <a:p>
            <a:r>
              <a:rPr lang="pt-BR" dirty="0"/>
              <a:t>A </a:t>
            </a:r>
            <a:r>
              <a:rPr lang="pt-BR" b="1" i="1" dirty="0"/>
              <a:t>navalha de Occam </a:t>
            </a:r>
            <a:r>
              <a:rPr lang="pt-BR" dirty="0"/>
              <a:t>é um </a:t>
            </a:r>
            <a:r>
              <a:rPr lang="pt-BR" b="1" i="1" dirty="0"/>
              <a:t>princípio lógico </a:t>
            </a:r>
            <a:r>
              <a:rPr lang="pt-BR" dirty="0"/>
              <a:t>que afirma que de múltiplas explicações possíveis para um fenômeno, a explicação mais simples é geralmente a mais provável de ser a correta.</a:t>
            </a:r>
          </a:p>
          <a:p>
            <a:pPr lvl="1">
              <a:buFont typeface="Wingdings" panose="05000000000000000000" pitchFamily="2" charset="2"/>
              <a:buChar char="§"/>
            </a:pPr>
            <a:r>
              <a:rPr lang="pt-BR" dirty="0"/>
              <a:t>Ou seja, deve-se preferir explicações mais simples às mais complicadas.</a:t>
            </a:r>
          </a:p>
          <a:p>
            <a:r>
              <a:rPr lang="pt-BR" dirty="0"/>
              <a:t>Portanto, usando a </a:t>
            </a:r>
            <a:r>
              <a:rPr lang="pt-BR" b="1" i="1" dirty="0"/>
              <a:t>navalha de </a:t>
            </a:r>
            <a:r>
              <a:rPr lang="pt-BR" b="1" i="1" dirty="0" err="1"/>
              <a:t>Occam</a:t>
            </a:r>
            <a:r>
              <a:rPr lang="pt-BR" i="1" dirty="0"/>
              <a:t> </a:t>
            </a:r>
            <a:r>
              <a:rPr lang="pt-BR" dirty="0"/>
              <a:t>escolhemos a função hipótese </a:t>
            </a:r>
            <a:r>
              <a:rPr lang="pt-BR" b="1" i="1" dirty="0">
                <a:solidFill>
                  <a:srgbClr val="00B0F0"/>
                </a:solidFill>
              </a:rPr>
              <a:t>menos complexa </a:t>
            </a:r>
            <a:r>
              <a:rPr lang="pt-BR" b="1" i="1" dirty="0">
                <a:solidFill>
                  <a:srgbClr val="00B050"/>
                </a:solidFill>
              </a:rPr>
              <a:t>(i.e., a mais simples), mas que se ajusta bem aos dados</a:t>
            </a:r>
            <a:r>
              <a:rPr lang="pt-BR" dirty="0"/>
              <a:t>.</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385934"/>
            <a:ext cx="4090985" cy="2062103"/>
          </a:xfrm>
          <a:prstGeom prst="rect">
            <a:avLst/>
          </a:prstGeom>
        </p:spPr>
        <p:txBody>
          <a:bodyPr wrap="square">
            <a:spAutoFit/>
          </a:bodyPr>
          <a:lstStyle/>
          <a:p>
            <a:pPr marL="285750" indent="-285750">
              <a:buFont typeface="Arial" panose="020B0604020202020204" pitchFamily="34" charset="0"/>
              <a:buChar char="•"/>
            </a:pPr>
            <a:r>
              <a:rPr lang="pt-BR" sz="1600" dirty="0"/>
              <a:t>Mesma função observável dos exemplos anteriores.</a:t>
            </a:r>
          </a:p>
          <a:p>
            <a:pPr marL="285750" indent="-285750">
              <a:buFont typeface="Arial" panose="020B0604020202020204" pitchFamily="34" charset="0"/>
              <a:buChar char="•"/>
            </a:pPr>
            <a:r>
              <a:rPr lang="pt-BR" sz="1600" dirty="0"/>
              <a:t>Base de dados com </a:t>
            </a:r>
            <a:r>
              <a:rPr lang="pt-BR" sz="1600" b="1" dirty="0"/>
              <a:t>10000 exemplos:</a:t>
            </a:r>
          </a:p>
          <a:p>
            <a:pPr marL="742950" lvl="1" indent="-285750">
              <a:buFont typeface="Wingdings" panose="05000000000000000000" pitchFamily="2" charset="2"/>
              <a:buChar char="§"/>
            </a:pPr>
            <a:r>
              <a:rPr lang="pt-BR" sz="1600" dirty="0"/>
              <a:t>Evita o sobreajuste, pois os modelos têm complexidade muito menor do que o número de exemplos.</a:t>
            </a:r>
          </a:p>
          <a:p>
            <a:pPr marL="285750" indent="-285750">
              <a:buFont typeface="Arial" panose="020B0604020202020204" pitchFamily="34" charset="0"/>
              <a:buChar char="•"/>
            </a:pPr>
            <a:r>
              <a:rPr lang="pt-BR" sz="1600" dirty="0"/>
              <a:t>Holdout com 30% para validação.</a:t>
            </a:r>
          </a:p>
          <a:p>
            <a:pPr marL="285750" indent="-285750">
              <a:buFont typeface="Arial" panose="020B0604020202020204" pitchFamily="34" charset="0"/>
              <a:buChar char="•"/>
            </a:pPr>
            <a:r>
              <a:rPr lang="pt-BR" sz="1600" b="1" dirty="0">
                <a:solidFill>
                  <a:srgbClr val="FF0000"/>
                </a:solidFill>
              </a:rPr>
              <a:t>Qual ordem escolher?</a:t>
            </a:r>
          </a:p>
        </p:txBody>
      </p:sp>
      <p:cxnSp>
        <p:nvCxnSpPr>
          <p:cNvPr id="7" name="Straight Arrow Connector 6"/>
          <p:cNvCxnSpPr>
            <a:cxnSpLocks/>
          </p:cNvCxnSpPr>
          <p:nvPr/>
        </p:nvCxnSpPr>
        <p:spPr>
          <a:xfrm>
            <a:off x="7412827" y="2262971"/>
            <a:ext cx="750785" cy="3629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C4E67120-B258-515A-AA77-68D240267A57}"/>
              </a:ext>
            </a:extLst>
          </p:cNvPr>
          <p:cNvSpPr txBox="1"/>
          <p:nvPr/>
        </p:nvSpPr>
        <p:spPr>
          <a:xfrm>
            <a:off x="9483365" y="2262971"/>
            <a:ext cx="2083324" cy="738664"/>
          </a:xfrm>
          <a:prstGeom prst="rect">
            <a:avLst/>
          </a:prstGeom>
          <a:noFill/>
        </p:spPr>
        <p:txBody>
          <a:bodyPr wrap="square">
            <a:spAutoFit/>
          </a:bodyPr>
          <a:lstStyle/>
          <a:p>
            <a:pPr algn="ctr"/>
            <a:r>
              <a:rPr lang="pt-BR" sz="1400" b="1" dirty="0"/>
              <a:t>Teoricamente, qualquer ordem maior ou igual a 2 já seria uma boa escolha.</a:t>
            </a:r>
          </a:p>
        </p:txBody>
      </p:sp>
    </p:spTree>
    <p:extLst>
      <p:ext uri="{BB962C8B-B14F-4D97-AF65-F5344CB8AC3E}">
        <p14:creationId xmlns:p14="http://schemas.microsoft.com/office/powerpoint/2010/main" val="116634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a:t>Projeto </a:t>
            </a:r>
            <a:r>
              <a:rPr lang="pt-BR" b="1" dirty="0"/>
              <a:t>Final</a:t>
            </a:r>
          </a:p>
          <a:p>
            <a:pPr lvl="1"/>
            <a:r>
              <a:rPr lang="pt-BR" dirty="0"/>
              <a:t>Projeto pode ser feito em grupos de no máximo 3 alunos.</a:t>
            </a:r>
          </a:p>
          <a:p>
            <a:pPr lvl="1"/>
            <a:r>
              <a:rPr lang="pt-BR" b="1" dirty="0">
                <a:solidFill>
                  <a:srgbClr val="00B050"/>
                </a:solidFill>
              </a:rPr>
              <a:t>Entrega: 12/12/2023 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62123" cy="5032376"/>
          </a:xfrm>
        </p:spPr>
        <p:txBody>
          <a:bodyPr>
            <a:normAutofit/>
          </a:bodyPr>
          <a:lstStyle/>
          <a:p>
            <a:r>
              <a:rPr lang="pt-BR" dirty="0"/>
              <a:t>Vimos que o </a:t>
            </a:r>
            <a:r>
              <a:rPr lang="pt-BR" b="1" i="1" dirty="0">
                <a:solidFill>
                  <a:srgbClr val="7030A0"/>
                </a:solidFill>
              </a:rPr>
              <a:t>escalonamento de atributos</a:t>
            </a:r>
            <a:r>
              <a:rPr lang="pt-BR" dirty="0"/>
              <a:t> </a:t>
            </a:r>
            <a:r>
              <a:rPr lang="pt-BR" b="1" i="1" dirty="0">
                <a:solidFill>
                  <a:srgbClr val="00B050"/>
                </a:solidFill>
              </a:rPr>
              <a:t>acelerara o aprendizado do GD </a:t>
            </a:r>
            <a:r>
              <a:rPr lang="pt-BR" dirty="0"/>
              <a:t>quando os atributos têm intervalos de variação muito diferentes.</a:t>
            </a:r>
          </a:p>
          <a:p>
            <a:r>
              <a:rPr lang="pt-BR" dirty="0"/>
              <a:t>Aprendemos que </a:t>
            </a:r>
            <a:r>
              <a:rPr lang="pt-BR" b="1" i="1" dirty="0">
                <a:solidFill>
                  <a:srgbClr val="7030A0"/>
                </a:solidFill>
              </a:rPr>
              <a:t>funções hipótese polinomiais</a:t>
            </a:r>
            <a:r>
              <a:rPr lang="pt-BR" b="1" i="1" dirty="0"/>
              <a:t> </a:t>
            </a:r>
            <a:r>
              <a:rPr lang="pt-BR" dirty="0"/>
              <a:t>podem ser utilizadas para </a:t>
            </a:r>
            <a:r>
              <a:rPr lang="pt-BR" b="1" i="1" dirty="0">
                <a:solidFill>
                  <a:srgbClr val="00B050"/>
                </a:solidFill>
              </a:rPr>
              <a:t>aproximar comportamentos não-lineares</a:t>
            </a:r>
            <a:r>
              <a:rPr lang="pt-BR" dirty="0"/>
              <a:t>.</a:t>
            </a:r>
          </a:p>
          <a:p>
            <a:r>
              <a:rPr lang="pt-BR" dirty="0"/>
              <a:t>Porém, precisamos </a:t>
            </a:r>
            <a:r>
              <a:rPr lang="pt-BR" b="1" i="1" dirty="0">
                <a:solidFill>
                  <a:srgbClr val="002060"/>
                </a:solidFill>
              </a:rPr>
              <a:t>encontrar o grau ideal do polinômio aproximador</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baixo</a:t>
            </a:r>
            <a:r>
              <a:rPr lang="pt-BR" dirty="0"/>
              <a:t> podem não ter flexibilidade o suficiente para aproximar os dados, causando </a:t>
            </a:r>
            <a:r>
              <a:rPr lang="pt-BR" b="1" i="1" dirty="0"/>
              <a:t>subajuste</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alto</a:t>
            </a:r>
            <a:r>
              <a:rPr lang="pt-BR" dirty="0"/>
              <a:t> podem ser tão flexíveis que acabam memorizando os dados de treinamento, causando </a:t>
            </a:r>
            <a:r>
              <a:rPr lang="pt-BR" b="1" i="1" dirty="0"/>
              <a:t>sobreajuste</a:t>
            </a:r>
            <a:r>
              <a:rPr lang="pt-BR" dirty="0"/>
              <a:t>.</a:t>
            </a:r>
          </a:p>
          <a:p>
            <a:r>
              <a:rPr lang="pt-BR" dirty="0"/>
              <a:t>Na sequência, veremos como </a:t>
            </a:r>
            <a:r>
              <a:rPr lang="pt-BR" b="1" i="1" dirty="0">
                <a:solidFill>
                  <a:srgbClr val="7030A0"/>
                </a:solidFill>
              </a:rPr>
              <a:t>escolher o grau ideal</a:t>
            </a:r>
            <a:r>
              <a:rPr lang="pt-BR" b="1" dirty="0">
                <a:solidFill>
                  <a:srgbClr val="7030A0"/>
                </a:solidFill>
              </a:rPr>
              <a:t> </a:t>
            </a:r>
            <a:r>
              <a:rPr lang="pt-BR" dirty="0"/>
              <a:t>da </a:t>
            </a:r>
            <a:r>
              <a:rPr lang="pt-BR" b="1" i="1" dirty="0">
                <a:solidFill>
                  <a:srgbClr val="00B050"/>
                </a:solidFill>
              </a:rPr>
              <a:t>função hipótese polinomial de forma quantitativa</a:t>
            </a:r>
            <a:r>
              <a:rPr lang="pt-BR" dirty="0"/>
              <a:t>, mesmo não conhecendo ou existindo uma função objetivo.</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B2949-AA2A-78BE-831B-67A7AE5AB555}"/>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945F73D8-097B-0F49-0490-91BBF0A6A45E}"/>
              </a:ext>
            </a:extLst>
          </p:cNvPr>
          <p:cNvSpPr>
            <a:spLocks noGrp="1"/>
          </p:cNvSpPr>
          <p:nvPr>
            <p:ph idx="1"/>
          </p:nvPr>
        </p:nvSpPr>
        <p:spPr>
          <a:xfrm>
            <a:off x="838200" y="1825624"/>
            <a:ext cx="11152695" cy="5032375"/>
          </a:xfrm>
        </p:spPr>
        <p:txBody>
          <a:bodyPr/>
          <a:lstStyle/>
          <a:p>
            <a:r>
              <a:rPr lang="pt-BR" b="0" i="0" dirty="0">
                <a:solidFill>
                  <a:srgbClr val="0F0F0F"/>
                </a:solidFill>
                <a:effectLst/>
                <a:latin typeface="Söhne"/>
              </a:rPr>
              <a:t>A validação cruzada é uma técnica utilizada para </a:t>
            </a:r>
            <a:r>
              <a:rPr lang="pt-BR" b="1" i="1" dirty="0">
                <a:solidFill>
                  <a:srgbClr val="00B050"/>
                </a:solidFill>
                <a:effectLst/>
                <a:latin typeface="Söhne"/>
              </a:rPr>
              <a:t>avaliar quantitativamente o desempenho</a:t>
            </a:r>
            <a:r>
              <a:rPr lang="pt-BR" b="0" i="0" dirty="0">
                <a:solidFill>
                  <a:srgbClr val="0F0F0F"/>
                </a:solidFill>
                <a:effectLst/>
                <a:latin typeface="Söhne"/>
              </a:rPr>
              <a:t> de um </a:t>
            </a:r>
            <a:r>
              <a:rPr lang="pt-BR" b="1" i="1" dirty="0">
                <a:solidFill>
                  <a:srgbClr val="7030A0"/>
                </a:solidFill>
                <a:effectLst/>
                <a:latin typeface="Söhne"/>
              </a:rPr>
              <a:t>modelo</a:t>
            </a:r>
            <a:r>
              <a:rPr lang="pt-BR" b="0" i="0" dirty="0">
                <a:solidFill>
                  <a:srgbClr val="0F0F0F"/>
                </a:solidFill>
                <a:effectLst/>
                <a:latin typeface="Söhne"/>
              </a:rPr>
              <a:t> e </a:t>
            </a:r>
            <a:r>
              <a:rPr lang="pt-BR" b="1" i="1" dirty="0">
                <a:solidFill>
                  <a:srgbClr val="00B050"/>
                </a:solidFill>
                <a:effectLst/>
                <a:latin typeface="Söhne"/>
              </a:rPr>
              <a:t>garantir que ele generalize bem para dados inéditos</a:t>
            </a:r>
            <a:r>
              <a:rPr lang="pt-BR" b="0" i="0" dirty="0">
                <a:solidFill>
                  <a:srgbClr val="0F0F0F"/>
                </a:solidFill>
                <a:effectLst/>
                <a:latin typeface="Söhne"/>
              </a:rPr>
              <a:t>, evitando assim problemas de subajuste ou sobreajuste.</a:t>
            </a:r>
          </a:p>
          <a:p>
            <a:r>
              <a:rPr lang="pt-BR" b="0" i="0" dirty="0">
                <a:solidFill>
                  <a:srgbClr val="0F0F0F"/>
                </a:solidFill>
                <a:effectLst/>
                <a:latin typeface="Söhne"/>
              </a:rPr>
              <a:t>O processo de validação cruzada envolve </a:t>
            </a:r>
            <a:r>
              <a:rPr lang="pt-BR" b="1" i="1" dirty="0">
                <a:solidFill>
                  <a:srgbClr val="7030A0"/>
                </a:solidFill>
                <a:effectLst/>
                <a:latin typeface="Söhne"/>
              </a:rPr>
              <a:t>dividir o conjunto total de dados em subconjuntos</a:t>
            </a:r>
            <a:r>
              <a:rPr lang="pt-BR" b="0" i="0" dirty="0">
                <a:solidFill>
                  <a:srgbClr val="0F0F0F"/>
                </a:solidFill>
                <a:effectLst/>
                <a:latin typeface="Söhne"/>
              </a:rPr>
              <a:t> e realizar </a:t>
            </a:r>
            <a:r>
              <a:rPr lang="pt-BR" b="1" i="1" dirty="0">
                <a:solidFill>
                  <a:srgbClr val="7030A0"/>
                </a:solidFill>
                <a:effectLst/>
                <a:latin typeface="Söhne"/>
              </a:rPr>
              <a:t>várias rodadas de treinamento e teste </a:t>
            </a:r>
            <a:r>
              <a:rPr lang="pt-BR" b="0" i="0" dirty="0">
                <a:solidFill>
                  <a:srgbClr val="0F0F0F"/>
                </a:solidFill>
                <a:effectLst/>
                <a:latin typeface="Söhne"/>
              </a:rPr>
              <a:t>do modelo em </a:t>
            </a:r>
            <a:r>
              <a:rPr lang="pt-BR" b="1" i="1" dirty="0">
                <a:solidFill>
                  <a:srgbClr val="7030A0"/>
                </a:solidFill>
                <a:effectLst/>
                <a:latin typeface="Söhne"/>
              </a:rPr>
              <a:t>diferentes combinações desses subconjuntos</a:t>
            </a:r>
            <a:r>
              <a:rPr lang="pt-BR" dirty="0">
                <a:solidFill>
                  <a:srgbClr val="0F0F0F"/>
                </a:solidFill>
                <a:latin typeface="Söhne"/>
              </a:rPr>
              <a:t>.</a:t>
            </a:r>
            <a:endParaRPr lang="pt-BR" b="0" i="0" dirty="0">
              <a:solidFill>
                <a:srgbClr val="0F0F0F"/>
              </a:solidFill>
              <a:effectLst/>
              <a:latin typeface="Söhne"/>
            </a:endParaRPr>
          </a:p>
          <a:p>
            <a:r>
              <a:rPr lang="pt-BR" b="0" i="0" dirty="0">
                <a:solidFill>
                  <a:srgbClr val="0F0F0F"/>
                </a:solidFill>
                <a:effectLst/>
                <a:latin typeface="Söhne"/>
              </a:rPr>
              <a:t>A validação cruzada é uma ferramenta importante para comparar e selecionar modelos e para </a:t>
            </a:r>
            <a:r>
              <a:rPr lang="pt-BR" b="1" i="1" dirty="0">
                <a:solidFill>
                  <a:srgbClr val="0070C0"/>
                </a:solidFill>
                <a:effectLst/>
                <a:latin typeface="Söhne"/>
              </a:rPr>
              <a:t>ajustar hiperparâmetros</a:t>
            </a:r>
            <a:r>
              <a:rPr lang="pt-BR" b="0" i="0" dirty="0">
                <a:solidFill>
                  <a:srgbClr val="0F0F0F"/>
                </a:solidFill>
                <a:effectLst/>
                <a:latin typeface="Söhne"/>
              </a:rPr>
              <a:t> como, por exemplo, o </a:t>
            </a:r>
            <a:r>
              <a:rPr lang="pt-BR" b="1" i="1" dirty="0">
                <a:solidFill>
                  <a:srgbClr val="0070C0"/>
                </a:solidFill>
                <a:effectLst/>
                <a:latin typeface="Söhne"/>
              </a:rPr>
              <a:t>passo de aprendizagem</a:t>
            </a:r>
            <a:r>
              <a:rPr lang="pt-BR" b="0" i="0" dirty="0">
                <a:solidFill>
                  <a:srgbClr val="0F0F0F"/>
                </a:solidFill>
                <a:effectLst/>
                <a:latin typeface="Söhne"/>
              </a:rPr>
              <a:t>, o </a:t>
            </a:r>
            <a:r>
              <a:rPr lang="pt-BR" b="1" i="1" dirty="0">
                <a:solidFill>
                  <a:srgbClr val="0070C0"/>
                </a:solidFill>
                <a:effectLst/>
                <a:latin typeface="Söhne"/>
              </a:rPr>
              <a:t>grau do polinômio</a:t>
            </a:r>
            <a:r>
              <a:rPr lang="pt-BR" b="0" i="0" dirty="0">
                <a:solidFill>
                  <a:srgbClr val="0F0F0F"/>
                </a:solidFill>
                <a:effectLst/>
                <a:latin typeface="Söhne"/>
              </a:rPr>
              <a:t> da função hipótese, etc.</a:t>
            </a:r>
          </a:p>
        </p:txBody>
      </p:sp>
    </p:spTree>
    <p:extLst>
      <p:ext uri="{BB962C8B-B14F-4D97-AF65-F5344CB8AC3E}">
        <p14:creationId xmlns:p14="http://schemas.microsoft.com/office/powerpoint/2010/main" val="10146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3A0A-FF84-5176-6AB3-C461B7BCB8CA}"/>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191BF4C-9AB1-8D9D-C795-058F9A528591}"/>
              </a:ext>
            </a:extLst>
          </p:cNvPr>
          <p:cNvSpPr>
            <a:spLocks noGrp="1"/>
          </p:cNvSpPr>
          <p:nvPr>
            <p:ph idx="1"/>
          </p:nvPr>
        </p:nvSpPr>
        <p:spPr>
          <a:xfrm>
            <a:off x="838199" y="1825624"/>
            <a:ext cx="11133841" cy="5032375"/>
          </a:xfrm>
        </p:spPr>
        <p:txBody>
          <a:bodyPr>
            <a:normAutofit lnSpcReduction="10000"/>
          </a:bodyPr>
          <a:lstStyle/>
          <a:p>
            <a:r>
              <a:rPr lang="pt-BR" dirty="0"/>
              <a:t>O </a:t>
            </a:r>
            <a:r>
              <a:rPr lang="pt-BR" b="1" i="1" dirty="0">
                <a:solidFill>
                  <a:srgbClr val="0070C0"/>
                </a:solidFill>
              </a:rPr>
              <a:t>objetivo</a:t>
            </a:r>
            <a:r>
              <a:rPr lang="pt-BR" dirty="0"/>
              <a:t> da </a:t>
            </a:r>
            <a:r>
              <a:rPr lang="pt-BR" b="1" i="1" dirty="0"/>
              <a:t>validação cruzada </a:t>
            </a:r>
            <a:r>
              <a:rPr lang="pt-BR" dirty="0"/>
              <a:t>é encontrar um </a:t>
            </a:r>
            <a:r>
              <a:rPr lang="pt-BR" b="1" i="1" dirty="0">
                <a:solidFill>
                  <a:srgbClr val="0070C0"/>
                </a:solidFill>
              </a:rPr>
              <a:t>ponto de equilíbrio</a:t>
            </a:r>
            <a:r>
              <a:rPr lang="pt-BR" dirty="0"/>
              <a:t> entre a </a:t>
            </a:r>
            <a:r>
              <a:rPr lang="pt-BR" b="1" i="1" dirty="0">
                <a:solidFill>
                  <a:srgbClr val="7030A0"/>
                </a:solidFill>
              </a:rPr>
              <a:t>flexibilidade</a:t>
            </a:r>
            <a:r>
              <a:rPr lang="pt-BR" dirty="0"/>
              <a:t> e a </a:t>
            </a:r>
            <a:r>
              <a:rPr lang="pt-BR" b="1" i="1" dirty="0">
                <a:solidFill>
                  <a:srgbClr val="7030A0"/>
                </a:solidFill>
              </a:rPr>
              <a:t>capacidade de generalização</a:t>
            </a:r>
            <a:r>
              <a:rPr lang="pt-BR" dirty="0"/>
              <a:t> do modelo (e.g., polinômio).</a:t>
            </a:r>
          </a:p>
          <a:p>
            <a:r>
              <a:rPr lang="pt-BR" dirty="0"/>
              <a:t>Um </a:t>
            </a:r>
            <a:r>
              <a:rPr lang="pt-BR" b="1" i="1" dirty="0">
                <a:solidFill>
                  <a:srgbClr val="0070C0"/>
                </a:solidFill>
              </a:rPr>
              <a:t>modelo equilibrado</a:t>
            </a:r>
            <a:r>
              <a:rPr lang="pt-BR" dirty="0"/>
              <a:t> é </a:t>
            </a:r>
          </a:p>
          <a:p>
            <a:pPr lvl="1">
              <a:buFont typeface="Wingdings" panose="05000000000000000000" pitchFamily="2" charset="2"/>
              <a:buChar char="§"/>
            </a:pPr>
            <a:r>
              <a:rPr lang="pt-BR" dirty="0"/>
              <a:t>Flexível o suficiente para se ajustar ao comportamento geral dos dados.</a:t>
            </a:r>
          </a:p>
          <a:p>
            <a:pPr lvl="1">
              <a:buFont typeface="Wingdings" panose="05000000000000000000" pitchFamily="2" charset="2"/>
              <a:buChar char="§"/>
            </a:pPr>
            <a:r>
              <a:rPr lang="pt-BR" dirty="0"/>
              <a:t>Capaz de predizer saídas próximas às esperadas para exemplos não usados durante seu treinamento.</a:t>
            </a:r>
          </a:p>
          <a:p>
            <a:r>
              <a:rPr lang="pt-BR" dirty="0"/>
              <a:t>A </a:t>
            </a:r>
            <a:r>
              <a:rPr lang="pt-BR" b="1" i="1" dirty="0">
                <a:solidFill>
                  <a:srgbClr val="7030A0"/>
                </a:solidFill>
              </a:rPr>
              <a:t>flexibilidade</a:t>
            </a:r>
            <a:r>
              <a:rPr lang="pt-BR" dirty="0"/>
              <a:t> de um modelo é </a:t>
            </a:r>
            <a:r>
              <a:rPr lang="pt-BR" b="1" i="1" dirty="0">
                <a:solidFill>
                  <a:srgbClr val="00B050"/>
                </a:solidFill>
              </a:rPr>
              <a:t>estimada</a:t>
            </a:r>
            <a:r>
              <a:rPr lang="pt-BR" dirty="0"/>
              <a:t> através do </a:t>
            </a:r>
            <a:r>
              <a:rPr lang="pt-BR" b="1" i="1" dirty="0">
                <a:solidFill>
                  <a:srgbClr val="00B050"/>
                </a:solidFill>
              </a:rPr>
              <a:t>erro de treinamento</a:t>
            </a:r>
            <a:r>
              <a:rPr lang="pt-BR" dirty="0"/>
              <a:t> e a </a:t>
            </a:r>
            <a:r>
              <a:rPr lang="pt-BR" b="1" i="1" dirty="0">
                <a:solidFill>
                  <a:srgbClr val="7030A0"/>
                </a:solidFill>
              </a:rPr>
              <a:t>capacidade de generalização</a:t>
            </a:r>
            <a:r>
              <a:rPr lang="pt-BR" dirty="0"/>
              <a:t> é </a:t>
            </a:r>
            <a:r>
              <a:rPr lang="pt-BR" b="1" i="1" dirty="0">
                <a:solidFill>
                  <a:srgbClr val="00B050"/>
                </a:solidFill>
              </a:rPr>
              <a:t>estimada</a:t>
            </a:r>
            <a:r>
              <a:rPr lang="pt-BR" dirty="0"/>
              <a:t> através do </a:t>
            </a:r>
            <a:r>
              <a:rPr lang="pt-BR" b="1" i="1" dirty="0">
                <a:solidFill>
                  <a:srgbClr val="00B050"/>
                </a:solidFill>
              </a:rPr>
              <a:t>erro de validação</a:t>
            </a:r>
            <a:r>
              <a:rPr lang="pt-BR" dirty="0"/>
              <a:t> ou </a:t>
            </a:r>
            <a:r>
              <a:rPr lang="pt-BR" b="1" i="1" dirty="0">
                <a:solidFill>
                  <a:srgbClr val="00B050"/>
                </a:solidFill>
              </a:rPr>
              <a:t>teste</a:t>
            </a:r>
            <a:r>
              <a:rPr lang="pt-BR" dirty="0"/>
              <a:t>.</a:t>
            </a:r>
          </a:p>
          <a:p>
            <a:pPr lvl="1">
              <a:buFont typeface="Wingdings" panose="05000000000000000000" pitchFamily="2" charset="2"/>
              <a:buChar char="§"/>
            </a:pPr>
            <a:r>
              <a:rPr lang="pt-BR" dirty="0"/>
              <a:t>Erro de treinamento é calculado com os dados usados para o treinamento do modelo.</a:t>
            </a:r>
          </a:p>
          <a:p>
            <a:pPr lvl="1">
              <a:buFont typeface="Wingdings" panose="05000000000000000000" pitchFamily="2" charset="2"/>
              <a:buChar char="§"/>
            </a:pPr>
            <a:r>
              <a:rPr lang="pt-BR" dirty="0"/>
              <a:t>Erro de validação ou teste é calculado com dados inéditos.</a:t>
            </a:r>
          </a:p>
        </p:txBody>
      </p:sp>
    </p:spTree>
    <p:extLst>
      <p:ext uri="{BB962C8B-B14F-4D97-AF65-F5344CB8AC3E}">
        <p14:creationId xmlns:p14="http://schemas.microsoft.com/office/powerpoint/2010/main" val="38648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5774-B841-7E8F-A35A-BAB395D69A08}"/>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9594690-2CA5-0A2D-98E4-C4ACDD16B0DC}"/>
              </a:ext>
            </a:extLst>
          </p:cNvPr>
          <p:cNvSpPr>
            <a:spLocks noGrp="1"/>
          </p:cNvSpPr>
          <p:nvPr>
            <p:ph idx="1"/>
          </p:nvPr>
        </p:nvSpPr>
        <p:spPr>
          <a:xfrm>
            <a:off x="838199" y="1825624"/>
            <a:ext cx="11218683" cy="5032375"/>
          </a:xfrm>
        </p:spPr>
        <p:txBody>
          <a:bodyPr/>
          <a:lstStyle/>
          <a:p>
            <a:r>
              <a:rPr lang="pt-BR" dirty="0"/>
              <a:t>No caso onde queremos usar a </a:t>
            </a:r>
            <a:r>
              <a:rPr lang="pt-BR" b="1" i="1" dirty="0">
                <a:solidFill>
                  <a:srgbClr val="00B050"/>
                </a:solidFill>
              </a:rPr>
              <a:t>validação cruzada</a:t>
            </a:r>
            <a:r>
              <a:rPr lang="pt-BR" dirty="0"/>
              <a:t> para </a:t>
            </a:r>
            <a:r>
              <a:rPr lang="pt-BR" b="1" i="1" dirty="0">
                <a:solidFill>
                  <a:srgbClr val="00B050"/>
                </a:solidFill>
              </a:rPr>
              <a:t>encontrar o grau ideal da função hipótese polinomial</a:t>
            </a:r>
            <a:r>
              <a:rPr lang="pt-BR" dirty="0"/>
              <a:t>, o </a:t>
            </a:r>
            <a:r>
              <a:rPr lang="pt-BR" b="1" i="1" dirty="0">
                <a:solidFill>
                  <a:srgbClr val="7030A0"/>
                </a:solidFill>
              </a:rPr>
              <a:t>comportamento destes dois erros</a:t>
            </a:r>
            <a:r>
              <a:rPr lang="pt-BR" dirty="0"/>
              <a:t> vai nos ajudar a verificar </a:t>
            </a:r>
            <a:r>
              <a:rPr lang="pt-BR" b="1" i="1" dirty="0">
                <a:solidFill>
                  <a:srgbClr val="0070C0"/>
                </a:solidFill>
              </a:rPr>
              <a:t>quais graus fazem o modelo se ajustar demais</a:t>
            </a:r>
            <a:r>
              <a:rPr lang="pt-BR" dirty="0"/>
              <a:t> </a:t>
            </a:r>
            <a:r>
              <a:rPr lang="pt-BR" b="1" i="1" dirty="0">
                <a:solidFill>
                  <a:srgbClr val="0070C0"/>
                </a:solidFill>
              </a:rPr>
              <a:t>ou insuficientemente </a:t>
            </a:r>
            <a:r>
              <a:rPr lang="pt-BR" dirty="0"/>
              <a:t>aos dados de treinamento.</a:t>
            </a:r>
          </a:p>
          <a:p>
            <a:r>
              <a:rPr lang="pt-BR" dirty="0"/>
              <a:t>As estratégias de validação cruzada mais utilizadas e que veremos a seguir são:</a:t>
            </a:r>
          </a:p>
          <a:p>
            <a:pPr lvl="1">
              <a:buFont typeface="Wingdings" panose="05000000000000000000" pitchFamily="2" charset="2"/>
              <a:buChar char="§"/>
            </a:pPr>
            <a:r>
              <a:rPr lang="pt-BR" sz="2800" i="1" dirty="0"/>
              <a:t>Holdout</a:t>
            </a:r>
          </a:p>
          <a:p>
            <a:pPr lvl="1">
              <a:buFont typeface="Wingdings" panose="05000000000000000000" pitchFamily="2" charset="2"/>
              <a:buChar char="§"/>
            </a:pPr>
            <a:r>
              <a:rPr lang="pt-BR" sz="2800" dirty="0"/>
              <a:t>K-</a:t>
            </a:r>
            <a:r>
              <a:rPr lang="pt-BR" sz="2800" i="1" dirty="0" err="1"/>
              <a:t>fold</a:t>
            </a:r>
            <a:endParaRPr lang="pt-BR" sz="2800" i="1" dirty="0"/>
          </a:p>
          <a:p>
            <a:endParaRPr lang="pt-BR" dirty="0"/>
          </a:p>
          <a:p>
            <a:endParaRPr lang="pt-BR" dirty="0"/>
          </a:p>
        </p:txBody>
      </p:sp>
    </p:spTree>
    <p:extLst>
      <p:ext uri="{BB962C8B-B14F-4D97-AF65-F5344CB8AC3E}">
        <p14:creationId xmlns:p14="http://schemas.microsoft.com/office/powerpoint/2010/main" val="105099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5573027" y="1825624"/>
            <a:ext cx="6428473" cy="5032375"/>
          </a:xfrm>
        </p:spPr>
        <p:txBody>
          <a:bodyPr/>
          <a:lstStyle/>
          <a:p>
            <a:r>
              <a:rPr lang="pt-BR" dirty="0"/>
              <a:t>É a estratégia de validação cruzada </a:t>
            </a:r>
            <a:r>
              <a:rPr lang="pt-BR" b="1" i="1" dirty="0">
                <a:solidFill>
                  <a:srgbClr val="7030A0"/>
                </a:solidFill>
              </a:rPr>
              <a:t>mais simples e rápida</a:t>
            </a:r>
            <a:r>
              <a:rPr lang="pt-BR" dirty="0"/>
              <a:t>, pois realiza-se </a:t>
            </a:r>
            <a:r>
              <a:rPr lang="pt-BR" b="1" i="1" dirty="0">
                <a:solidFill>
                  <a:srgbClr val="00B050"/>
                </a:solidFill>
              </a:rPr>
              <a:t>apenas um treinamento e um teste (ou validação) do modelo</a:t>
            </a:r>
            <a:r>
              <a:rPr lang="pt-BR" dirty="0"/>
              <a:t>.</a:t>
            </a:r>
          </a:p>
          <a:p>
            <a:r>
              <a:rPr lang="pt-BR" dirty="0"/>
              <a:t>A estratégia funciona dividindo-se, em geral, de forma aleatória o conjunto total de dados em um conjunto de treinamento e outro de validação.</a:t>
            </a:r>
          </a:p>
          <a:p>
            <a:r>
              <a:rPr lang="pt-BR" dirty="0"/>
              <a:t>Normalmente, divide-se o conjunto total de dados em 70 a 80% para treinamento e 30 a 20% para validação.</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190500" y="3009699"/>
            <a:ext cx="5256652" cy="1668179"/>
          </a:xfrm>
          <a:prstGeom prst="rect">
            <a:avLst/>
          </a:prstGeom>
        </p:spPr>
      </p:pic>
    </p:spTree>
    <p:extLst>
      <p:ext uri="{BB962C8B-B14F-4D97-AF65-F5344CB8AC3E}">
        <p14:creationId xmlns:p14="http://schemas.microsoft.com/office/powerpoint/2010/main" val="428504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4856176" y="1825624"/>
            <a:ext cx="7220324" cy="5032375"/>
          </a:xfrm>
        </p:spPr>
        <p:txBody>
          <a:bodyPr>
            <a:normAutofit lnSpcReduction="10000"/>
          </a:bodyPr>
          <a:lstStyle/>
          <a:p>
            <a:r>
              <a:rPr lang="pt-BR" b="0" i="0" dirty="0">
                <a:solidFill>
                  <a:srgbClr val="0F0F0F"/>
                </a:solidFill>
                <a:effectLst/>
                <a:latin typeface="Söhne"/>
              </a:rPr>
              <a:t>Entretanto, o modelo treinado e validado com esta estratégia pode </a:t>
            </a:r>
            <a:r>
              <a:rPr lang="pt-BR" b="1" i="1" dirty="0">
                <a:solidFill>
                  <a:srgbClr val="7030A0"/>
                </a:solidFill>
                <a:effectLst/>
                <a:latin typeface="Söhne"/>
              </a:rPr>
              <a:t>apresentar desempenho ruim</a:t>
            </a:r>
            <a:r>
              <a:rPr lang="pt-BR" b="0" i="0" dirty="0">
                <a:solidFill>
                  <a:srgbClr val="0F0F0F"/>
                </a:solidFill>
                <a:effectLst/>
                <a:latin typeface="Söhne"/>
              </a:rPr>
              <a:t> </a:t>
            </a:r>
            <a:r>
              <a:rPr lang="pt-BR" b="1" i="1" dirty="0">
                <a:solidFill>
                  <a:srgbClr val="00B050"/>
                </a:solidFill>
                <a:effectLst/>
                <a:latin typeface="Söhne"/>
              </a:rPr>
              <a:t>se a divisão</a:t>
            </a:r>
            <a:r>
              <a:rPr lang="pt-BR" b="0" i="0" dirty="0">
                <a:solidFill>
                  <a:srgbClr val="0F0F0F"/>
                </a:solidFill>
                <a:effectLst/>
                <a:latin typeface="Söhne"/>
              </a:rPr>
              <a:t> dos dados </a:t>
            </a:r>
            <a:r>
              <a:rPr lang="pt-BR" b="1" i="1" dirty="0">
                <a:solidFill>
                  <a:srgbClr val="00B050"/>
                </a:solidFill>
                <a:effectLst/>
                <a:latin typeface="Söhne"/>
              </a:rPr>
              <a:t>não for representativa do padrão presente nos dados</a:t>
            </a:r>
            <a:r>
              <a:rPr lang="pt-BR" b="0" i="0" dirty="0">
                <a:solidFill>
                  <a:srgbClr val="0F0F0F"/>
                </a:solidFill>
                <a:effectLst/>
                <a:latin typeface="Söhne"/>
              </a:rPr>
              <a:t>.</a:t>
            </a:r>
          </a:p>
          <a:p>
            <a:pPr lvl="1">
              <a:buFont typeface="Wingdings" panose="05000000000000000000" pitchFamily="2" charset="2"/>
              <a:buChar char="§"/>
            </a:pPr>
            <a:r>
              <a:rPr lang="pt-BR" dirty="0">
                <a:solidFill>
                  <a:srgbClr val="0F0F0F"/>
                </a:solidFill>
                <a:latin typeface="Söhne"/>
              </a:rPr>
              <a:t>Problema conhecido como </a:t>
            </a:r>
            <a:r>
              <a:rPr lang="pt-BR" b="1" i="1" dirty="0">
                <a:solidFill>
                  <a:srgbClr val="7030A0"/>
                </a:solidFill>
                <a:latin typeface="Söhne"/>
              </a:rPr>
              <a:t>viés de seleção</a:t>
            </a:r>
            <a:r>
              <a:rPr lang="pt-BR" dirty="0">
                <a:solidFill>
                  <a:srgbClr val="0F0F0F"/>
                </a:solidFill>
                <a:latin typeface="Söhne"/>
              </a:rPr>
              <a:t>.</a:t>
            </a:r>
            <a:endParaRPr lang="pt-BR" b="0" i="0" dirty="0">
              <a:solidFill>
                <a:srgbClr val="0F0F0F"/>
              </a:solidFill>
              <a:effectLst/>
              <a:latin typeface="Söhne"/>
            </a:endParaRPr>
          </a:p>
          <a:p>
            <a:r>
              <a:rPr lang="pt-BR" dirty="0"/>
              <a:t>O desempenho do modelo pode ser muito diferente dependendo da divisão dos dados.</a:t>
            </a:r>
          </a:p>
          <a:p>
            <a:r>
              <a:rPr lang="pt-BR" b="0" i="0" dirty="0">
                <a:solidFill>
                  <a:srgbClr val="0F0F0F"/>
                </a:solidFill>
                <a:effectLst/>
                <a:latin typeface="Söhne"/>
              </a:rPr>
              <a:t>Além disso, a divisão única pode não fornecer uma estimativa robusta do desempenho do modelo.</a:t>
            </a:r>
          </a:p>
          <a:p>
            <a:r>
              <a:rPr lang="pt-BR" dirty="0">
                <a:solidFill>
                  <a:srgbClr val="0F0F0F"/>
                </a:solidFill>
                <a:latin typeface="Söhne"/>
              </a:rPr>
              <a:t>Em geral, usa-se o </a:t>
            </a:r>
            <a:r>
              <a:rPr lang="pt-BR" i="1" dirty="0">
                <a:solidFill>
                  <a:srgbClr val="0F0F0F"/>
                </a:solidFill>
                <a:latin typeface="Söhne"/>
              </a:rPr>
              <a:t>holdout</a:t>
            </a:r>
            <a:r>
              <a:rPr lang="pt-BR" dirty="0">
                <a:solidFill>
                  <a:srgbClr val="0F0F0F"/>
                </a:solidFill>
                <a:latin typeface="Söhne"/>
              </a:rPr>
              <a:t> quando o conjunto de dados é muito grande, o que minimiza estes problemas.</a:t>
            </a:r>
            <a:endParaRPr lang="pt-BR" b="0" i="0" dirty="0">
              <a:solidFill>
                <a:srgbClr val="0F0F0F"/>
              </a:solidFill>
              <a:effectLst/>
              <a:latin typeface="Söhne"/>
            </a:endParaRPr>
          </a:p>
        </p:txBody>
      </p:sp>
      <p:grpSp>
        <p:nvGrpSpPr>
          <p:cNvPr id="9" name="Agrupar 8">
            <a:extLst>
              <a:ext uri="{FF2B5EF4-FFF2-40B4-BE49-F238E27FC236}">
                <a16:creationId xmlns:a16="http://schemas.microsoft.com/office/drawing/2014/main" id="{8790114D-705D-A2FD-152D-BC7526271942}"/>
              </a:ext>
            </a:extLst>
          </p:cNvPr>
          <p:cNvGrpSpPr/>
          <p:nvPr/>
        </p:nvGrpSpPr>
        <p:grpSpPr>
          <a:xfrm>
            <a:off x="86630" y="2176298"/>
            <a:ext cx="4600876" cy="3598860"/>
            <a:chOff x="423511" y="2416929"/>
            <a:chExt cx="4381727" cy="3392554"/>
          </a:xfrm>
        </p:grpSpPr>
        <p:pic>
          <p:nvPicPr>
            <p:cNvPr id="1026" name="Picture 2">
              <a:extLst>
                <a:ext uri="{FF2B5EF4-FFF2-40B4-BE49-F238E27FC236}">
                  <a16:creationId xmlns:a16="http://schemas.microsoft.com/office/drawing/2014/main" id="{5236B481-9A31-4B6C-70DD-CFE79385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1" y="2416929"/>
              <a:ext cx="4381727" cy="3392554"/>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09135A67-3B39-D233-A370-BF0CA8B71DBD}"/>
                </a:ext>
              </a:extLst>
            </p:cNvPr>
            <p:cNvSpPr/>
            <p:nvPr/>
          </p:nvSpPr>
          <p:spPr>
            <a:xfrm>
              <a:off x="1013460" y="3337560"/>
              <a:ext cx="2743200" cy="1965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90B2A3A-3E0A-42C7-54A8-43B734BF131A}"/>
                </a:ext>
              </a:extLst>
            </p:cNvPr>
            <p:cNvSpPr/>
            <p:nvPr/>
          </p:nvSpPr>
          <p:spPr>
            <a:xfrm>
              <a:off x="3816351" y="2552700"/>
              <a:ext cx="812800" cy="16824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ED9F4D39-D8D4-9DED-3C4F-B943BACB648D}"/>
                </a:ext>
              </a:extLst>
            </p:cNvPr>
            <p:cNvSpPr txBox="1"/>
            <p:nvPr/>
          </p:nvSpPr>
          <p:spPr>
            <a:xfrm>
              <a:off x="1819136" y="3360571"/>
              <a:ext cx="1131848" cy="307777"/>
            </a:xfrm>
            <a:prstGeom prst="rect">
              <a:avLst/>
            </a:prstGeom>
            <a:noFill/>
          </p:spPr>
          <p:txBody>
            <a:bodyPr wrap="none" rtlCol="0">
              <a:spAutoFit/>
            </a:bodyPr>
            <a:lstStyle/>
            <a:p>
              <a:r>
                <a:rPr lang="pt-BR" sz="1400" b="1" dirty="0"/>
                <a:t>Treinamento</a:t>
              </a:r>
            </a:p>
          </p:txBody>
        </p:sp>
        <p:sp>
          <p:nvSpPr>
            <p:cNvPr id="8" name="CaixaDeTexto 7">
              <a:extLst>
                <a:ext uri="{FF2B5EF4-FFF2-40B4-BE49-F238E27FC236}">
                  <a16:creationId xmlns:a16="http://schemas.microsoft.com/office/drawing/2014/main" id="{2B2BE920-10D9-C217-7B9D-509A2E453543}"/>
                </a:ext>
              </a:extLst>
            </p:cNvPr>
            <p:cNvSpPr txBox="1"/>
            <p:nvPr/>
          </p:nvSpPr>
          <p:spPr>
            <a:xfrm>
              <a:off x="3791644" y="4235116"/>
              <a:ext cx="901529" cy="307777"/>
            </a:xfrm>
            <a:prstGeom prst="rect">
              <a:avLst/>
            </a:prstGeom>
            <a:noFill/>
          </p:spPr>
          <p:txBody>
            <a:bodyPr wrap="none" rtlCol="0">
              <a:spAutoFit/>
            </a:bodyPr>
            <a:lstStyle/>
            <a:p>
              <a:r>
                <a:rPr lang="pt-BR" sz="1400" b="1" dirty="0"/>
                <a:t>Validação</a:t>
              </a:r>
            </a:p>
          </p:txBody>
        </p:sp>
      </p:grpSp>
    </p:spTree>
    <p:extLst>
      <p:ext uri="{BB962C8B-B14F-4D97-AF65-F5344CB8AC3E}">
        <p14:creationId xmlns:p14="http://schemas.microsoft.com/office/powerpoint/2010/main" val="222124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6A212-EF96-EA5E-7FBB-0769B8C1F996}"/>
              </a:ext>
            </a:extLst>
          </p:cNvPr>
          <p:cNvSpPr>
            <a:spLocks noGrp="1"/>
          </p:cNvSpPr>
          <p:nvPr>
            <p:ph type="title"/>
          </p:nvPr>
        </p:nvSpPr>
        <p:spPr/>
        <p:txBody>
          <a:bodyPr/>
          <a:lstStyle/>
          <a:p>
            <a:r>
              <a:rPr lang="pt-BR" dirty="0"/>
              <a:t>Exemplo do uso do Holdout</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782C0558-FE85-A571-6C51-C40B36B884B3}"/>
                  </a:ext>
                </a:extLst>
              </p:cNvPr>
              <p:cNvSpPr>
                <a:spLocks noGrp="1"/>
              </p:cNvSpPr>
              <p:nvPr>
                <p:ph idx="1"/>
              </p:nvPr>
            </p:nvSpPr>
            <p:spPr>
              <a:xfrm>
                <a:off x="5178392" y="1825624"/>
                <a:ext cx="6882063" cy="5032375"/>
              </a:xfrm>
            </p:spPr>
            <p:txBody>
              <a:bodyPr>
                <a:normAutofit/>
              </a:bodyPr>
              <a:lstStyle/>
              <a:p>
                <a:r>
                  <a:rPr lang="pt-BR" dirty="0"/>
                  <a:t>Para exemplificar o uso das estratégias de validação cruzada vamos usar uma f</a:t>
                </a:r>
                <a:r>
                  <a:rPr lang="pt-BR" sz="2800" dirty="0"/>
                  <a:t>unção objetivo que é um polinômio de segunda ordem e vamos corromper suas amostras com ruído Gaussiano com média zero e variância unitária.</a:t>
                </a:r>
              </a:p>
              <a:p>
                <a:r>
                  <a:rPr lang="pt-BR" dirty="0"/>
                  <a:t>A função observável é dada por</a:t>
                </a:r>
                <a:endParaRPr lang="pt-BR" sz="2800" dirty="0"/>
              </a:p>
              <a:p>
                <a:pPr marL="0" indent="0">
                  <a:buNone/>
                </a:pPr>
                <a14:m>
                  <m:oMathPara xmlns:m="http://schemas.openxmlformats.org/officeDocument/2006/math">
                    <m:oMathParaPr>
                      <m:jc m:val="centerGroup"/>
                    </m:oMathParaPr>
                    <m:oMath xmlns:m="http://schemas.openxmlformats.org/officeDocument/2006/math">
                      <m:sSub>
                        <m:sSubPr>
                          <m:ctrlPr>
                            <a:rPr lang="pt-BR" sz="2800" i="1">
                              <a:latin typeface="Cambria Math" panose="02040503050406030204" pitchFamily="18" charset="0"/>
                            </a:rPr>
                          </m:ctrlPr>
                        </m:sSubPr>
                        <m:e>
                          <m:r>
                            <a:rPr lang="pt-BR" sz="2800" i="1">
                              <a:latin typeface="Cambria Math" panose="02040503050406030204" pitchFamily="18" charset="0"/>
                            </a:rPr>
                            <m:t>𝑦</m:t>
                          </m:r>
                        </m:e>
                        <m:sub>
                          <m:r>
                            <a:rPr lang="pt-BR" sz="2800" i="1">
                              <a:latin typeface="Cambria Math" panose="02040503050406030204" pitchFamily="18" charset="0"/>
                            </a:rPr>
                            <m:t>𝑛𝑜𝑖𝑠𝑦</m:t>
                          </m:r>
                        </m:sub>
                      </m:sSub>
                      <m:r>
                        <a:rPr lang="pt-BR" sz="2800">
                          <a:latin typeface="Cambria Math" panose="02040503050406030204" pitchFamily="18" charset="0"/>
                        </a:rPr>
                        <m:t>=</m:t>
                      </m:r>
                      <m:r>
                        <a:rPr lang="pt-BR" sz="2800" b="0" i="1" smtClean="0">
                          <a:latin typeface="Cambria Math" panose="02040503050406030204" pitchFamily="18" charset="0"/>
                        </a:rPr>
                        <m:t>𝑦</m:t>
                      </m:r>
                      <m:r>
                        <a:rPr lang="pt-BR" sz="2800">
                          <a:latin typeface="Cambria Math" panose="02040503050406030204" pitchFamily="18" charset="0"/>
                        </a:rPr>
                        <m:t>+</m:t>
                      </m:r>
                      <m:r>
                        <a:rPr lang="pt-BR" sz="2800" i="1">
                          <a:latin typeface="Cambria Math" panose="02040503050406030204" pitchFamily="18" charset="0"/>
                        </a:rPr>
                        <m:t>𝑤</m:t>
                      </m:r>
                      <m:r>
                        <a:rPr lang="pt-BR" sz="2800"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oMath>
                </a14:m>
                <a:r>
                  <a:rPr lang="pt-BR" dirty="0"/>
                  <a:t>é função objetivo e </a:t>
                </a:r>
                <a14:m>
                  <m:oMath xmlns:m="http://schemas.openxmlformats.org/officeDocument/2006/math">
                    <m:r>
                      <a:rPr lang="pt-BR" sz="2800" i="1" smtClean="0">
                        <a:latin typeface="Cambria Math" panose="02040503050406030204" pitchFamily="18" charset="0"/>
                      </a:rPr>
                      <m:t>𝑤</m:t>
                    </m:r>
                  </m:oMath>
                </a14:m>
                <a:r>
                  <a:rPr lang="pt-BR" dirty="0"/>
                  <a:t> é o ruído.</a:t>
                </a:r>
              </a:p>
              <a:p>
                <a:r>
                  <a:rPr lang="pt-BR" dirty="0"/>
                  <a:t>A função objetivo é definida como</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b="0" i="0" smtClean="0">
                          <a:latin typeface="Cambria Math" panose="02040503050406030204" pitchFamily="18" charset="0"/>
                        </a:rPr>
                        <m:t>=</m:t>
                      </m:r>
                      <m:r>
                        <a:rPr lang="pt-BR" sz="2800" smtClean="0">
                          <a:latin typeface="Cambria Math" panose="02040503050406030204" pitchFamily="18" charset="0"/>
                        </a:rPr>
                        <m:t>2+</m:t>
                      </m:r>
                      <m:r>
                        <a:rPr lang="pt-BR" sz="2800" i="1">
                          <a:latin typeface="Cambria Math" panose="02040503050406030204" pitchFamily="18" charset="0"/>
                        </a:rPr>
                        <m:t>𝑥</m:t>
                      </m:r>
                      <m:r>
                        <a:rPr lang="pt-BR" sz="2800" i="1">
                          <a:latin typeface="Cambria Math" panose="02040503050406030204" pitchFamily="18" charset="0"/>
                        </a:rPr>
                        <m:t>+0.5</m:t>
                      </m:r>
                      <m:sSup>
                        <m:sSupPr>
                          <m:ctrlPr>
                            <a:rPr lang="pt-BR" sz="2800" i="1">
                              <a:latin typeface="Cambria Math" panose="02040503050406030204" pitchFamily="18" charset="0"/>
                            </a:rPr>
                          </m:ctrlPr>
                        </m:sSupPr>
                        <m:e>
                          <m:r>
                            <a:rPr lang="pt-BR" sz="2800" i="1">
                              <a:latin typeface="Cambria Math" panose="02040503050406030204" pitchFamily="18" charset="0"/>
                            </a:rPr>
                            <m:t>𝑥</m:t>
                          </m:r>
                        </m:e>
                        <m:sup>
                          <m:r>
                            <a:rPr lang="pt-BR" sz="2800" i="1">
                              <a:latin typeface="Cambria Math" panose="02040503050406030204" pitchFamily="18" charset="0"/>
                            </a:rPr>
                            <m:t>2</m:t>
                          </m:r>
                        </m:sup>
                      </m:sSup>
                      <m:r>
                        <a:rPr lang="pt-BR" sz="2800" b="0" i="1" smtClean="0">
                          <a:latin typeface="Cambria Math" panose="02040503050406030204" pitchFamily="18" charset="0"/>
                        </a:rPr>
                        <m:t>.</m:t>
                      </m:r>
                    </m:oMath>
                  </m:oMathPara>
                </a14:m>
                <a:endParaRPr lang="pt-BR" dirty="0"/>
              </a:p>
              <a:p>
                <a:pPr marL="0" indent="0">
                  <a:buNone/>
                </a:pPr>
                <a:endParaRPr lang="pt-BR" dirty="0"/>
              </a:p>
            </p:txBody>
          </p:sp>
        </mc:Choice>
        <mc:Fallback>
          <p:sp>
            <p:nvSpPr>
              <p:cNvPr id="3" name="Espaço Reservado para Conteúdo 2">
                <a:extLst>
                  <a:ext uri="{FF2B5EF4-FFF2-40B4-BE49-F238E27FC236}">
                    <a16:creationId xmlns:a16="http://schemas.microsoft.com/office/drawing/2014/main" id="{782C0558-FE85-A571-6C51-C40B36B884B3}"/>
                  </a:ext>
                </a:extLst>
              </p:cNvPr>
              <p:cNvSpPr>
                <a:spLocks noGrp="1" noRot="1" noChangeAspect="1" noMove="1" noResize="1" noEditPoints="1" noAdjustHandles="1" noChangeArrowheads="1" noChangeShapeType="1" noTextEdit="1"/>
              </p:cNvSpPr>
              <p:nvPr>
                <p:ph idx="1"/>
              </p:nvPr>
            </p:nvSpPr>
            <p:spPr>
              <a:xfrm>
                <a:off x="5178392" y="1825624"/>
                <a:ext cx="6882063" cy="5032375"/>
              </a:xfrm>
              <a:blipFill>
                <a:blip r:embed="rId2"/>
                <a:stretch>
                  <a:fillRect l="-1771" t="-1937"/>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F008AD83-55D8-BB3D-574B-2DDF5BA103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50" y="2254717"/>
            <a:ext cx="4385290" cy="3395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B643DB-8C0B-EF1B-48F4-62B1397ABCBD}"/>
              </a:ext>
            </a:extLst>
          </p:cNvPr>
          <p:cNvSpPr/>
          <p:nvPr/>
        </p:nvSpPr>
        <p:spPr>
          <a:xfrm>
            <a:off x="0" y="6576822"/>
            <a:ext cx="2326599" cy="276999"/>
          </a:xfrm>
          <a:prstGeom prst="rect">
            <a:avLst/>
          </a:prstGeom>
        </p:spPr>
        <p:txBody>
          <a:bodyPr wrap="none">
            <a:spAutoFit/>
          </a:bodyPr>
          <a:lstStyle/>
          <a:p>
            <a:r>
              <a:rPr lang="pt-BR" sz="1200" dirty="0">
                <a:solidFill>
                  <a:schemeClr val="accent5"/>
                </a:solidFill>
                <a:hlinkClick r:id="rId4"/>
              </a:rPr>
              <a:t>Exemplo: validacao_cruzada.ipynb</a:t>
            </a:r>
            <a:endParaRPr lang="pt-BR" sz="1200" dirty="0">
              <a:solidFill>
                <a:schemeClr val="accent5"/>
              </a:solidFill>
            </a:endParaRPr>
          </a:p>
        </p:txBody>
      </p:sp>
    </p:spTree>
    <p:extLst>
      <p:ext uri="{BB962C8B-B14F-4D97-AF65-F5344CB8AC3E}">
        <p14:creationId xmlns:p14="http://schemas.microsoft.com/office/powerpoint/2010/main" val="95357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67444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14462</TotalTime>
  <Words>3833</Words>
  <Application>Microsoft Office PowerPoint</Application>
  <PresentationFormat>Widescreen</PresentationFormat>
  <Paragraphs>249</Paragraphs>
  <Slides>20</Slides>
  <Notes>13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20</vt:i4>
      </vt:variant>
    </vt:vector>
  </HeadingPairs>
  <TitlesOfParts>
    <vt:vector size="28"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Validação cruzada</vt:lpstr>
      <vt:lpstr>Validação cruzada</vt:lpstr>
      <vt:lpstr>Holdout</vt:lpstr>
      <vt:lpstr>Holdout</vt:lpstr>
      <vt:lpstr>Exemplo do uso do Holdout</vt:lpstr>
      <vt:lpstr>Apresentação do PowerPoint</vt:lpstr>
      <vt:lpstr>Holdout: Exemplo</vt:lpstr>
      <vt:lpstr>k-Fold</vt:lpstr>
      <vt:lpstr>k-Fold</vt:lpstr>
      <vt:lpstr>k-Fold: Exemplo</vt:lpstr>
      <vt:lpstr>Qual ordem escolher para o modelo?</vt:lpstr>
      <vt:lpstr>Tarefas</vt:lpstr>
      <vt:lpstr>Apresentação do PowerPoint</vt:lpstr>
      <vt:lpstr>Apresentação do PowerPoint</vt:lpstr>
      <vt:lpstr>FIGURAS</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2042</cp:revision>
  <dcterms:created xsi:type="dcterms:W3CDTF">2020-02-17T11:18:32Z</dcterms:created>
  <dcterms:modified xsi:type="dcterms:W3CDTF">2023-11-22T19:58:12Z</dcterms:modified>
</cp:coreProperties>
</file>