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314" r:id="rId3"/>
    <p:sldId id="325" r:id="rId4"/>
    <p:sldId id="257" r:id="rId5"/>
    <p:sldId id="335" r:id="rId6"/>
    <p:sldId id="264" r:id="rId7"/>
    <p:sldId id="340" r:id="rId8"/>
    <p:sldId id="346" r:id="rId9"/>
    <p:sldId id="347" r:id="rId10"/>
    <p:sldId id="348" r:id="rId11"/>
    <p:sldId id="328" r:id="rId12"/>
    <p:sldId id="345" r:id="rId13"/>
    <p:sldId id="343" r:id="rId14"/>
    <p:sldId id="349" r:id="rId15"/>
    <p:sldId id="275" r:id="rId16"/>
    <p:sldId id="350" r:id="rId17"/>
    <p:sldId id="351" r:id="rId18"/>
    <p:sldId id="333" r:id="rId19"/>
    <p:sldId id="352" r:id="rId20"/>
    <p:sldId id="356" r:id="rId21"/>
    <p:sldId id="354" r:id="rId22"/>
    <p:sldId id="309" r:id="rId23"/>
    <p:sldId id="355" r:id="rId24"/>
    <p:sldId id="339" r:id="rId25"/>
    <p:sldId id="263" r:id="rId26"/>
    <p:sldId id="298" r:id="rId27"/>
    <p:sldId id="324" r:id="rId28"/>
    <p:sldId id="306" r:id="rId29"/>
    <p:sldId id="305" r:id="rId30"/>
    <p:sldId id="299" r:id="rId31"/>
    <p:sldId id="304" r:id="rId32"/>
    <p:sldId id="338" r:id="rId33"/>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1" autoAdjust="0"/>
    <p:restoredTop sz="82048" autoAdjust="0"/>
  </p:normalViewPr>
  <p:slideViewPr>
    <p:cSldViewPr snapToGrid="0">
      <p:cViewPr varScale="1">
        <p:scale>
          <a:sx n="95" d="100"/>
          <a:sy n="95" d="100"/>
        </p:scale>
        <p:origin x="1206" y="90"/>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59"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2/02/2023</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02/02/2023</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rxiv.org/ftp/arxiv/papers/1909/1909.11315.pdf"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imdb.com/title/tt0084787/"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www.imdb.com/title/tt0182789/"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cartacampinas.com.br/2020/04/faculdade-particular-usa-robo-para-corrigir-provas-e-dar-nota-aos-alunos/"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www.correiobraziliense.com.br/app/noticia/ciencia-e-saude/2020/08/04/interna_ciencia_saude,878353/inteligencia-artificial-ajuda-em-diagnostico-da-covid-19-no-brasil.shtml" TargetMode="External"/><Relationship Id="rId5" Type="http://schemas.openxmlformats.org/officeDocument/2006/relationships/hyperlink" Target="https://eos.org/opinions/artificial-intelligence-may-be-key-to-better-weather-forecasts" TargetMode="External"/><Relationship Id="rId4" Type="http://schemas.openxmlformats.org/officeDocument/2006/relationships/hyperlink" Target="https://www.ibm.com/analytics/fraud-predicti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smtClean="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smtClean="0"/>
              <a:t>Estamos vivendo na era da informação. Nessa era, um volume sem precedentes de dados (de </a:t>
            </a:r>
            <a:r>
              <a:rPr lang="pt-BR" sz="1200" dirty="0" err="1" smtClean="0"/>
              <a:t>tera</a:t>
            </a:r>
            <a:r>
              <a:rPr lang="pt-BR" sz="1200" dirty="0" smtClean="0"/>
              <a:t> a </a:t>
            </a:r>
            <a:r>
              <a:rPr lang="pt-BR" sz="1200" dirty="0" err="1" smtClean="0"/>
              <a:t>petabytes</a:t>
            </a:r>
            <a:r>
              <a:rPr lang="pt-BR" sz="1200" dirty="0" smtClean="0"/>
              <a:t>) está disponível, impossibilitando sua análise por nós seres humanos. Porém, para modelos de ML, quanto mais dados melhor será o aprendizado.</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Hoje em dia, dados são preciosíssimos e a extração de novas informações (úteis) vale ouro.</a:t>
            </a:r>
            <a:endParaRPr lang="pt-BR" sz="1200" dirty="0" smtClean="0"/>
          </a:p>
          <a:p>
            <a:r>
              <a:rPr lang="pt-BR" sz="1200" dirty="0" smtClean="0"/>
              <a:t>Surgimento de recursos computacionais poderosos tais como </a:t>
            </a:r>
            <a:r>
              <a:rPr lang="pt-BR" sz="1200" dirty="0" err="1" smtClean="0"/>
              <a:t>GPUs</a:t>
            </a:r>
            <a:r>
              <a:rPr lang="pt-BR" sz="1200" dirty="0" smtClean="0"/>
              <a:t>, </a:t>
            </a:r>
            <a:r>
              <a:rPr lang="pt-BR" sz="1200" dirty="0" err="1" smtClean="0"/>
              <a:t>FPGAs</a:t>
            </a:r>
            <a:r>
              <a:rPr lang="pt-BR" sz="1200" dirty="0" smtClean="0"/>
              <a:t>, </a:t>
            </a:r>
            <a:r>
              <a:rPr lang="pt-BR" sz="1200" dirty="0" err="1" smtClean="0"/>
              <a:t>CPUs</a:t>
            </a:r>
            <a:r>
              <a:rPr lang="pt-BR" sz="1200" dirty="0" smtClean="0"/>
              <a:t> com múltiplos cores.</a:t>
            </a:r>
          </a:p>
          <a:p>
            <a:r>
              <a:rPr lang="pt-BR" sz="1200" dirty="0" smtClean="0"/>
              <a:t>Surgimento de novas estratégias de treinamento (i.e., aprendizagem).</a:t>
            </a:r>
          </a:p>
          <a:p>
            <a:r>
              <a:rPr lang="pt-BR" sz="1200" dirty="0" smtClean="0"/>
              <a:t>Existência de frameworks e bibliotecas que facilitam o desenvolvimento de soluções com ML.</a:t>
            </a:r>
          </a:p>
          <a:p>
            <a:endParaRPr lang="pt-BR" sz="1200" dirty="0" smtClean="0"/>
          </a:p>
          <a:p>
            <a:r>
              <a:rPr lang="pt-BR" sz="1200" b="1" dirty="0" smtClean="0"/>
              <a:t>TensorFlow</a:t>
            </a:r>
            <a:r>
              <a:rPr lang="pt-BR" sz="1200" dirty="0" smtClean="0"/>
              <a:t> é uma biblioteca de software livre e de código aberto para fluxo de dados e programação </a:t>
            </a:r>
            <a:r>
              <a:rPr lang="pt-BR" sz="1200" dirty="0" err="1" smtClean="0"/>
              <a:t>diferenciável</a:t>
            </a:r>
            <a:r>
              <a:rPr lang="pt-BR" sz="1200" dirty="0" smtClean="0"/>
              <a:t>. É uma biblioteca matemática simbólica e também é usada para aplicativos de aprendizado de máquina, como redes neurais.</a:t>
            </a:r>
          </a:p>
          <a:p>
            <a:endParaRPr lang="pt-BR" sz="1200" dirty="0" smtClean="0"/>
          </a:p>
          <a:p>
            <a:r>
              <a:rPr lang="pt-BR" sz="1200" b="1" dirty="0" err="1" smtClean="0"/>
              <a:t>Theano</a:t>
            </a:r>
            <a:r>
              <a:rPr lang="pt-BR" sz="1200" dirty="0" smtClean="0"/>
              <a:t> é uma biblioteca de computação científica. Foi desenvolvido pela </a:t>
            </a:r>
            <a:r>
              <a:rPr lang="pt-BR" sz="1200" dirty="0" err="1" smtClean="0"/>
              <a:t>Université</a:t>
            </a:r>
            <a:r>
              <a:rPr lang="pt-BR" sz="1200" dirty="0" smtClean="0"/>
              <a:t> de Montréal e está disponível desde 2007.</a:t>
            </a:r>
          </a:p>
          <a:p>
            <a:endParaRPr lang="pt-BR" sz="1200" dirty="0" smtClean="0"/>
          </a:p>
          <a:p>
            <a:r>
              <a:rPr lang="pt-BR" sz="1200" b="1" dirty="0" err="1" smtClean="0"/>
              <a:t>PyTorch</a:t>
            </a:r>
            <a:r>
              <a:rPr lang="pt-BR" sz="1200" dirty="0" smtClean="0"/>
              <a:t> é uma biblioteca de aprendizado de máquina de código aberto baseada na biblioteca </a:t>
            </a:r>
            <a:r>
              <a:rPr lang="pt-BR" sz="1200" dirty="0" err="1" smtClean="0"/>
              <a:t>Torch</a:t>
            </a:r>
            <a:r>
              <a:rPr lang="pt-BR" sz="1200" baseline="0" dirty="0" smtClean="0"/>
              <a:t> </a:t>
            </a:r>
            <a:r>
              <a:rPr lang="pt-BR" sz="1200" dirty="0" smtClean="0"/>
              <a:t>usada</a:t>
            </a:r>
            <a:r>
              <a:rPr lang="pt-BR" sz="1200" baseline="0" dirty="0" smtClean="0"/>
              <a:t> em aplicações de </a:t>
            </a:r>
            <a:r>
              <a:rPr lang="pt-BR" sz="1200" dirty="0" smtClean="0"/>
              <a:t>visão computacional e processamento de linguagem natural.</a:t>
            </a:r>
          </a:p>
          <a:p>
            <a:endParaRPr lang="pt-BR" sz="1200" dirty="0" smtClean="0"/>
          </a:p>
          <a:p>
            <a:r>
              <a:rPr lang="pt-BR" sz="1200" b="1" dirty="0" err="1" smtClean="0"/>
              <a:t>Scikit-learn</a:t>
            </a:r>
            <a:r>
              <a:rPr lang="pt-BR" sz="1200" dirty="0" smtClean="0"/>
              <a:t> é uma biblioteca de aprendizado de máquina de software livre para a linguagem de programação Python.</a:t>
            </a:r>
          </a:p>
          <a:p>
            <a:endParaRPr lang="pt-BR" sz="1200" dirty="0" smtClean="0"/>
          </a:p>
          <a:p>
            <a:r>
              <a:rPr lang="pt-BR" sz="1200" b="1" dirty="0" smtClean="0"/>
              <a:t>Keras</a:t>
            </a:r>
            <a:r>
              <a:rPr lang="pt-BR" sz="1200" dirty="0" smtClean="0"/>
              <a:t> é uma biblioteca de rede neural de código aberto escrita em Python. É capaz de rodar sobre TensorFlow, Microsoft </a:t>
            </a:r>
            <a:r>
              <a:rPr lang="pt-BR" sz="1200" dirty="0" err="1" smtClean="0"/>
              <a:t>Cognitive</a:t>
            </a:r>
            <a:r>
              <a:rPr lang="pt-BR" sz="1200" dirty="0" smtClean="0"/>
              <a:t> Toolkit, R, </a:t>
            </a:r>
            <a:r>
              <a:rPr lang="pt-BR" sz="1200" dirty="0" err="1" smtClean="0"/>
              <a:t>Theano</a:t>
            </a:r>
            <a:r>
              <a:rPr lang="pt-BR" sz="1200" dirty="0" smtClean="0"/>
              <a:t> ou </a:t>
            </a:r>
            <a:r>
              <a:rPr lang="pt-BR" sz="1200" dirty="0" err="1" smtClean="0"/>
              <a:t>PlaidML</a:t>
            </a:r>
            <a:r>
              <a:rPr lang="pt-BR" sz="1200" dirty="0" smtClean="0"/>
              <a:t>. Keras foi projetado para permitir experimentação rápida com redes neurais profundas, ele se concentra em ser fácil de usar, modular e extensível.</a:t>
            </a:r>
          </a:p>
          <a:p>
            <a:endParaRPr lang="pt-BR" sz="1200" dirty="0" smtClean="0"/>
          </a:p>
          <a:p>
            <a:r>
              <a:rPr lang="pt-BR" sz="1200" b="1" dirty="0" smtClean="0"/>
              <a:t>Pandas</a:t>
            </a:r>
            <a:r>
              <a:rPr lang="pt-BR" sz="1200" dirty="0" smtClean="0"/>
              <a:t> é uma biblioteca de código aberto criada para a linguagem de programação Python para manipulação e análise de dados. Em particular, oferece estruturas e operações de dados para manipulação de tabelas e séries temporais.</a:t>
            </a:r>
          </a:p>
          <a:p>
            <a:endParaRPr lang="pt-BR" sz="1200" dirty="0" smtClean="0"/>
          </a:p>
          <a:p>
            <a:endParaRPr lang="pt-BR" sz="1200" dirty="0" smtClean="0"/>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14</a:t>
            </a:fld>
            <a:endParaRPr lang="pt-BR"/>
          </a:p>
        </p:txBody>
      </p:sp>
    </p:spTree>
    <p:extLst>
      <p:ext uri="{BB962C8B-B14F-4D97-AF65-F5344CB8AC3E}">
        <p14:creationId xmlns:p14="http://schemas.microsoft.com/office/powerpoint/2010/main" val="3870339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Os algortimos de ML podem ser agrupados de acordo com o tipo de aprendizado que</a:t>
            </a:r>
            <a:r>
              <a:rPr lang="nl-BE" baseline="0" dirty="0" smtClean="0"/>
              <a:t> realizam:</a:t>
            </a:r>
          </a:p>
          <a:p>
            <a:r>
              <a:rPr lang="pt-BR" sz="2800" dirty="0" smtClean="0"/>
              <a:t>Supervisionado</a:t>
            </a:r>
          </a:p>
          <a:p>
            <a:r>
              <a:rPr lang="pt-BR" sz="2800" dirty="0" smtClean="0"/>
              <a:t>Não-Supervisionado</a:t>
            </a:r>
          </a:p>
          <a:p>
            <a:r>
              <a:rPr lang="pt-BR" sz="2800" dirty="0" err="1" smtClean="0"/>
              <a:t>Semi-Supervisionado</a:t>
            </a:r>
            <a:endParaRPr lang="pt-BR" sz="2800" dirty="0" smtClean="0"/>
          </a:p>
          <a:p>
            <a:r>
              <a:rPr lang="pt-BR" sz="2800" dirty="0" smtClean="0"/>
              <a:t>Por Reforço</a:t>
            </a:r>
          </a:p>
          <a:p>
            <a:r>
              <a:rPr lang="pt-BR" sz="2800" dirty="0" err="1" smtClean="0"/>
              <a:t>Metaheurístico</a:t>
            </a:r>
            <a:endParaRPr lang="pt-BR" sz="2800" dirty="0" smtClean="0"/>
          </a:p>
          <a:p>
            <a:endParaRPr lang="nl-BE" dirty="0"/>
          </a:p>
        </p:txBody>
      </p:sp>
      <p:sp>
        <p:nvSpPr>
          <p:cNvPr id="4" name="Slide Number Placeholder 3"/>
          <p:cNvSpPr>
            <a:spLocks noGrp="1"/>
          </p:cNvSpPr>
          <p:nvPr>
            <p:ph type="sldNum" sz="quarter" idx="10"/>
          </p:nvPr>
        </p:nvSpPr>
        <p:spPr/>
        <p:txBody>
          <a:bodyPr/>
          <a:lstStyle/>
          <a:p>
            <a:fld id="{6FC8D850-966F-45A6-8DE7-15B891E7D40D}" type="slidenum">
              <a:rPr lang="pt-BR" smtClean="0"/>
              <a:t>15</a:t>
            </a:fld>
            <a:endParaRPr lang="pt-BR"/>
          </a:p>
        </p:txBody>
      </p:sp>
    </p:spTree>
    <p:extLst>
      <p:ext uri="{BB962C8B-B14F-4D97-AF65-F5344CB8AC3E}">
        <p14:creationId xmlns:p14="http://schemas.microsoft.com/office/powerpoint/2010/main" val="1852526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sz="1200" dirty="0" smtClean="0"/>
              <a:t>Aprendizado supervisionado é o processo de aprendizado quando a</a:t>
            </a:r>
            <a:r>
              <a:rPr lang="pt-BR" sz="1200" baseline="0" dirty="0" smtClean="0"/>
              <a:t> máquina </a:t>
            </a:r>
            <a:r>
              <a:rPr lang="pt-BR" sz="1200" dirty="0" smtClean="0"/>
              <a:t>sabe o que aprender, ou seja, os </a:t>
            </a:r>
            <a:r>
              <a:rPr lang="pt-BR" sz="1200" b="1" i="1" dirty="0" smtClean="0"/>
              <a:t>rótulos</a:t>
            </a:r>
            <a:r>
              <a:rPr lang="pt-BR" sz="1200" dirty="0" smtClean="0"/>
              <a:t> são o que a máquina deve aprender.</a:t>
            </a:r>
          </a:p>
          <a:p>
            <a:pPr marL="171450" indent="-171450">
              <a:buFont typeface="Arial" panose="020B0604020202020204" pitchFamily="34" charset="0"/>
              <a:buChar char="•"/>
            </a:pPr>
            <a:r>
              <a:rPr lang="pt-BR" sz="1200" dirty="0" smtClean="0"/>
              <a:t>No </a:t>
            </a:r>
            <a:r>
              <a:rPr lang="pt-BR" sz="1200" b="1" dirty="0" smtClean="0"/>
              <a:t>aprendizado supervisionado</a:t>
            </a:r>
            <a:r>
              <a:rPr lang="pt-BR" sz="1200" dirty="0" smtClean="0"/>
              <a:t>, os dados de treinamento que você alimenta para o algoritmo incluem as soluções desejadas, chamadas de rótulos</a:t>
            </a:r>
            <a:endParaRPr lang="pt-BR" sz="1200" dirty="0" smtClean="0">
              <a:cs typeface="Calibri"/>
            </a:endParaRPr>
          </a:p>
          <a:p>
            <a:pPr marL="171450" indent="-171450">
              <a:buFont typeface="Arial" panose="020B0604020202020204" pitchFamily="34" charset="0"/>
              <a:buChar char="•"/>
            </a:pPr>
            <a:r>
              <a:rPr lang="pt-BR" sz="1200" dirty="0" smtClean="0"/>
              <a:t>Por exemplo, a algoritmo de ML do filtro de spam, tem como entrada o email (</a:t>
            </a:r>
            <a:r>
              <a:rPr lang="pt-BR" sz="1200" b="1" dirty="0" smtClean="0"/>
              <a:t>atributos</a:t>
            </a:r>
            <a:r>
              <a:rPr lang="pt-BR" sz="1200" dirty="0" smtClean="0"/>
              <a:t> são: remetente, assunto, corpo do email, horário recebido) e um </a:t>
            </a:r>
            <a:r>
              <a:rPr lang="pt-BR" sz="1200" b="1" dirty="0" smtClean="0"/>
              <a:t>rótulo</a:t>
            </a:r>
            <a:r>
              <a:rPr lang="pt-BR" sz="1200" dirty="0" smtClean="0"/>
              <a:t> dizendo se aquele é ou não um spam.</a:t>
            </a:r>
          </a:p>
          <a:p>
            <a:pPr marL="171450" indent="-171450">
              <a:buFont typeface="Arial" panose="020B0604020202020204" pitchFamily="34" charset="0"/>
              <a:buChar char="•"/>
            </a:pPr>
            <a:r>
              <a:rPr lang="pt-BR" sz="1200" dirty="0" smtClean="0"/>
              <a:t>Analogia com trabalho, onde você tem alguém supervisionando seu trabalho e dizendo se o que foi feito está ou não correto.</a:t>
            </a:r>
          </a:p>
          <a:p>
            <a:pPr marL="171450" indent="-171450">
              <a:buFont typeface="Arial" panose="020B0604020202020204" pitchFamily="34" charset="0"/>
              <a:buChar char="•"/>
            </a:pPr>
            <a:r>
              <a:rPr lang="pt-BR" sz="1200" dirty="0" smtClean="0"/>
              <a:t>Exemplos de </a:t>
            </a:r>
            <a:r>
              <a:rPr lang="pt-BR" sz="1200" b="1" dirty="0" smtClean="0"/>
              <a:t>regressão</a:t>
            </a:r>
            <a:r>
              <a:rPr lang="pt-BR" sz="1200" dirty="0" smtClean="0"/>
              <a:t>: predição de quando o número de leitos de UTI vão se esgotar devido a uma pandemia, predição do preço de ações, predição do preço de imóveis, no caso de engenharia aproximação da PDF de uma variável aleatória com PDF desconhecida, predição do path-loss.</a:t>
            </a:r>
          </a:p>
          <a:p>
            <a:pPr marL="316188" indent="-316188">
              <a:buFont typeface="Arial" panose="020B0604020202020204" pitchFamily="34" charset="0"/>
              <a:buChar char="•"/>
            </a:pPr>
            <a:endParaRPr lang="pt-BR" sz="1200" u="none" dirty="0" smtClean="0"/>
          </a:p>
          <a:p>
            <a:endParaRPr lang="pt-BR" dirty="0"/>
          </a:p>
        </p:txBody>
      </p:sp>
      <p:sp>
        <p:nvSpPr>
          <p:cNvPr id="4" name="Slide Number Placeholder 3"/>
          <p:cNvSpPr>
            <a:spLocks noGrp="1"/>
          </p:cNvSpPr>
          <p:nvPr>
            <p:ph type="sldNum" sz="quarter" idx="10"/>
          </p:nvPr>
        </p:nvSpPr>
        <p:spPr/>
        <p:txBody>
          <a:bodyPr/>
          <a:lstStyle/>
          <a:p>
            <a:fld id="{6FC8D850-966F-45A6-8DE7-15B891E7D40D}" type="slidenum">
              <a:rPr lang="pt-BR" smtClean="0"/>
              <a:t>16</a:t>
            </a:fld>
            <a:endParaRPr lang="pt-BR"/>
          </a:p>
        </p:txBody>
      </p:sp>
    </p:spTree>
    <p:extLst>
      <p:ext uri="{BB962C8B-B14F-4D97-AF65-F5344CB8AC3E}">
        <p14:creationId xmlns:p14="http://schemas.microsoft.com/office/powerpoint/2010/main" val="969416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BR" sz="1200" b="1" dirty="0" smtClean="0"/>
              <a:t>Clusterização</a:t>
            </a:r>
            <a:r>
              <a:rPr lang="pt-BR" sz="1200" b="1" dirty="0"/>
              <a:t>: </a:t>
            </a:r>
            <a:r>
              <a:rPr lang="pt-BR" sz="1200" dirty="0"/>
              <a:t>tarefa de agrupar </a:t>
            </a:r>
            <a:r>
              <a:rPr lang="pt-BR" sz="1200" dirty="0" smtClean="0"/>
              <a:t>automaticamente os </a:t>
            </a:r>
            <a:r>
              <a:rPr lang="pt-BR" sz="1200" dirty="0"/>
              <a:t>dados de </a:t>
            </a:r>
            <a:r>
              <a:rPr lang="pt-BR" sz="1200" dirty="0" smtClean="0"/>
              <a:t>entrada (i.e., features) </a:t>
            </a:r>
            <a:r>
              <a:rPr lang="pt-BR" sz="1200" dirty="0"/>
              <a:t>em </a:t>
            </a:r>
            <a:r>
              <a:rPr lang="pt-BR" sz="1200" dirty="0" smtClean="0"/>
              <a:t>grupos</a:t>
            </a:r>
            <a:r>
              <a:rPr lang="pt-BR" sz="1200" baseline="0" dirty="0" smtClean="0"/>
              <a:t>/clusters</a:t>
            </a:r>
            <a:r>
              <a:rPr lang="pt-BR" sz="1200" dirty="0" smtClean="0"/>
              <a:t>.</a:t>
            </a:r>
            <a:r>
              <a:rPr lang="pt-BR" sz="1200" dirty="0"/>
              <a:t> </a:t>
            </a:r>
            <a:r>
              <a:rPr lang="pt-BR" sz="1200" dirty="0" smtClean="0"/>
              <a:t>O</a:t>
            </a:r>
            <a:r>
              <a:rPr lang="pt-BR" sz="1200" baseline="0" dirty="0" smtClean="0"/>
              <a:t> grupo </a:t>
            </a:r>
            <a:r>
              <a:rPr lang="pt-BR" sz="1200" dirty="0" smtClean="0"/>
              <a:t>é </a:t>
            </a:r>
            <a:r>
              <a:rPr lang="pt-BR" sz="1200" dirty="0"/>
              <a:t>o rótulo que é determinado para os dados de entrada fornecidos. Ou seja, podemos dizer que a clusterização tem como objetivo fazer com que a máquina </a:t>
            </a:r>
            <a:r>
              <a:rPr lang="pt-BR" sz="1200" dirty="0" smtClean="0"/>
              <a:t>aprenda/encontre classes/grupos e</a:t>
            </a:r>
            <a:r>
              <a:rPr lang="pt-BR" sz="1200" baseline="0" dirty="0" smtClean="0"/>
              <a:t> rotule as features.</a:t>
            </a:r>
          </a:p>
          <a:p>
            <a:pPr marL="628650" lvl="1" indent="-171450">
              <a:buFont typeface="Arial" panose="020B0604020202020204" pitchFamily="34" charset="0"/>
              <a:buChar char="•"/>
            </a:pPr>
            <a:r>
              <a:rPr lang="pt-BR" sz="1200" b="1" baseline="0" dirty="0" smtClean="0"/>
              <a:t>Exemplo de aplicação</a:t>
            </a:r>
            <a:r>
              <a:rPr lang="pt-BR" sz="1200" baseline="0" dirty="0" smtClean="0"/>
              <a:t>: Agrupar/encontrar grupos de clientes que são similares em termos de comportamento ou características para envio de propaganda personalizada.</a:t>
            </a:r>
          </a:p>
          <a:p>
            <a:pPr marL="171450" indent="-171450">
              <a:buFont typeface="Arial" panose="020B0604020202020204" pitchFamily="34" charset="0"/>
              <a:buChar char="•"/>
            </a:pPr>
            <a:r>
              <a:rPr lang="pt-BR" sz="1200" b="1" baseline="0" dirty="0" smtClean="0"/>
              <a:t>Redução de dimensionalidade</a:t>
            </a:r>
            <a:r>
              <a:rPr lang="pt-BR" sz="1200" baseline="0" dirty="0" smtClean="0"/>
              <a:t>: como o próprio nome já diz, tem por objetivo encontrar formas eficientes de representação das entradas/features, ou seja, aprender vetores de saída com menor dimensão mas que ainda representem bem o vetor de entrada.</a:t>
            </a:r>
          </a:p>
          <a:p>
            <a:pPr marL="628650" lvl="1" indent="-171450">
              <a:buFont typeface="Arial" panose="020B0604020202020204" pitchFamily="34" charset="0"/>
              <a:buChar char="•"/>
            </a:pPr>
            <a:r>
              <a:rPr lang="pt-BR" sz="1200" b="1" baseline="0" dirty="0" smtClean="0"/>
              <a:t>Exemplo de aplicação</a:t>
            </a:r>
            <a:r>
              <a:rPr lang="pt-BR" sz="1200" b="0" baseline="0" dirty="0" smtClean="0"/>
              <a:t>: Em reconhecimento de faces, os atributos possuem grandes dimensões (ou seja, são vetores grandes ) o que dificulta o treinamento de algoritmos de ML, portanto, diminuindo-se a dimensão das features pode-se diminuir o tempo de treinamento sem afetar muito a performance do algoritmo utilizado.</a:t>
            </a:r>
          </a:p>
          <a:p>
            <a:pPr marL="171450" indent="-171450">
              <a:buFont typeface="Arial" panose="020B0604020202020204" pitchFamily="34" charset="0"/>
              <a:buChar char="•"/>
            </a:pPr>
            <a:r>
              <a:rPr lang="pt-BR" sz="1200" b="1" baseline="0" dirty="0" smtClean="0"/>
              <a:t>Aumento de dimensionalidade</a:t>
            </a:r>
            <a:r>
              <a:rPr lang="pt-BR" sz="1200" baseline="0" dirty="0" smtClean="0"/>
              <a:t>: aprender vetores de saída que possuam uma dimensão maior, aumentando a quantidade de informação sobre aquele vetor.</a:t>
            </a:r>
          </a:p>
          <a:p>
            <a:pPr marL="628650" lvl="1" indent="-171450">
              <a:buFont typeface="Arial" panose="020B0604020202020204" pitchFamily="34" charset="0"/>
              <a:buChar char="•"/>
            </a:pPr>
            <a:r>
              <a:rPr lang="pt-BR" sz="1200" b="1" baseline="0" dirty="0" smtClean="0"/>
              <a:t>Exemplo de aplicação</a:t>
            </a:r>
            <a:r>
              <a:rPr lang="pt-BR" sz="1200" b="0" baseline="0" dirty="0" smtClean="0"/>
              <a:t>: Em sistemas de comunicação digital o aumento de dimensionalidade é utilizado para encontrar </a:t>
            </a:r>
            <a:r>
              <a:rPr lang="pt-BR" sz="1200" b="0" i="1" baseline="0" dirty="0" smtClean="0"/>
              <a:t>palavras código (code words)</a:t>
            </a:r>
            <a:r>
              <a:rPr lang="pt-BR" sz="1200" b="0" i="0" baseline="0" dirty="0" smtClean="0"/>
              <a:t> ótimas para um canal sem fio, ou seja, esse tipo de aprendizado encontra um vetor que possui informações adicionais (redundância) que consequentemente aumenta a chances de decodificação bem sucedida da mensagem transmitida. </a:t>
            </a:r>
            <a:endParaRPr lang="pt-BR" sz="1200" b="0" i="1" baseline="0" dirty="0" smtClean="0"/>
          </a:p>
          <a:p>
            <a:pPr marL="171450" lvl="0" indent="-171450">
              <a:buFont typeface="Arial" panose="020B0604020202020204" pitchFamily="34" charset="0"/>
              <a:buChar char="•"/>
            </a:pPr>
            <a:r>
              <a:rPr lang="pt-BR" sz="1200" b="1" baseline="0" dirty="0" smtClean="0"/>
              <a:t>Detecção de Anomalias</a:t>
            </a:r>
            <a:r>
              <a:rPr lang="pt-BR" sz="1200" baseline="0" dirty="0" smtClean="0"/>
              <a:t>: detecta se uma nova observação (i.e., atributos ou exemplos) pertence à mesma distribuição que as observações anteriores. Identificação de features que levantam suspeitas por serem significativamente diferentes da maioria dos dados. </a:t>
            </a:r>
          </a:p>
          <a:p>
            <a:pPr marL="628650" lvl="1" indent="-171450">
              <a:buFont typeface="Arial" panose="020B0604020202020204" pitchFamily="34" charset="0"/>
              <a:buChar char="•"/>
            </a:pPr>
            <a:r>
              <a:rPr lang="pt-BR" sz="1200" b="1" baseline="0" dirty="0" smtClean="0"/>
              <a:t>Exemplo de aplicação</a:t>
            </a:r>
            <a:r>
              <a:rPr lang="pt-BR" sz="1200" baseline="0" dirty="0" smtClean="0"/>
              <a:t>: detecção de </a:t>
            </a:r>
            <a:r>
              <a:rPr lang="pt-BR" sz="1200" dirty="0" smtClean="0"/>
              <a:t>fraude bancária, fake news, defeito estrutural, problemas médicos, erros em um texto, controle de qualidade em fábricas, etc.</a:t>
            </a:r>
          </a:p>
          <a:p>
            <a:pPr marL="171450" indent="-171450">
              <a:buFont typeface="Arial" panose="020B0604020202020204" pitchFamily="34" charset="0"/>
              <a:buChar char="•"/>
            </a:pPr>
            <a:r>
              <a:rPr lang="pt-BR" sz="1200" b="1" dirty="0" smtClean="0">
                <a:cs typeface="Calibri"/>
              </a:rPr>
              <a:t>Regras </a:t>
            </a:r>
            <a:r>
              <a:rPr lang="pt-BR" sz="1200" b="1" dirty="0">
                <a:cs typeface="Calibri"/>
              </a:rPr>
              <a:t>de associação</a:t>
            </a:r>
            <a:r>
              <a:rPr lang="pt-BR" sz="1200" dirty="0">
                <a:cs typeface="Calibri"/>
              </a:rPr>
              <a:t>: tarefa de associar as </a:t>
            </a:r>
            <a:r>
              <a:rPr lang="pt-BR" sz="1200" dirty="0" smtClean="0">
                <a:cs typeface="Calibri"/>
              </a:rPr>
              <a:t>entradas (i.e., atributos ou exemplos), </a:t>
            </a:r>
            <a:r>
              <a:rPr lang="pt-BR" sz="1200" dirty="0">
                <a:cs typeface="Calibri"/>
              </a:rPr>
              <a:t>encontrando regras que descrevam </a:t>
            </a:r>
            <a:r>
              <a:rPr lang="pt-BR" sz="1200" dirty="0" smtClean="0">
                <a:cs typeface="Calibri"/>
              </a:rPr>
              <a:t>os dados de entrada.</a:t>
            </a:r>
          </a:p>
          <a:p>
            <a:pPr marL="628650" lvl="1" indent="-171450">
              <a:buFont typeface="Arial" panose="020B0604020202020204" pitchFamily="34" charset="0"/>
              <a:buChar char="•"/>
            </a:pPr>
            <a:r>
              <a:rPr lang="pt-BR" sz="1200" b="1" baseline="0" dirty="0" smtClean="0"/>
              <a:t>Exemplo de aplicação</a:t>
            </a:r>
            <a:r>
              <a:rPr lang="pt-BR" sz="1200" baseline="0" dirty="0" smtClean="0"/>
              <a:t>: Localização de itens em supermercados. Por exemplo, o algoritmo pode encontrar uma regra de associação que diz que mais de 70% dos clientes que compram leite também compram pão e portanto, o supermercado pode colocar ambos produtos próximos uns dos outros, aumentando a chance da venda desses produtos.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dirty="0" smtClean="0"/>
              <a:t>Num supermercado, baseado em várias características do que foi comprado o algoritmo poderia encontrar um cluster/grupo de homens que compram fraldas e que também compram cerveja, e o supermercado poderia colocar essas mercadorias juntas.</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17</a:t>
            </a:fld>
            <a:endParaRPr lang="pt-BR"/>
          </a:p>
        </p:txBody>
      </p:sp>
    </p:spTree>
    <p:extLst>
      <p:ext uri="{BB962C8B-B14F-4D97-AF65-F5344CB8AC3E}">
        <p14:creationId xmlns:p14="http://schemas.microsoft.com/office/powerpoint/2010/main" val="3544729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smtClean="0"/>
              <a:t>Exemplo</a:t>
            </a:r>
            <a:r>
              <a:rPr lang="pt-BR" sz="1200" dirty="0" smtClean="0"/>
              <a:t>:</a:t>
            </a:r>
          </a:p>
          <a:p>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Como </a:t>
            </a:r>
            <a:r>
              <a:rPr lang="pt-BR" b="1" i="1" dirty="0" smtClean="0"/>
              <a:t>classificaríamos</a:t>
            </a:r>
            <a:r>
              <a:rPr lang="pt-BR" dirty="0" smtClean="0"/>
              <a:t> (economia, esportes, política, entretenimento, etc.) uma</a:t>
            </a:r>
            <a:r>
              <a:rPr lang="pt-BR" baseline="0" dirty="0" smtClean="0"/>
              <a:t> quantidade massiva </a:t>
            </a:r>
            <a:r>
              <a:rPr lang="pt-BR" dirty="0" smtClean="0"/>
              <a:t>de textos </a:t>
            </a:r>
            <a:r>
              <a:rPr lang="pt-BR" b="1" i="1" dirty="0" smtClean="0"/>
              <a:t>não-rotulados</a:t>
            </a:r>
            <a:r>
              <a:rPr lang="pt-BR" dirty="0" smtClean="0"/>
              <a:t> da internet? Rotular</a:t>
            </a:r>
            <a:r>
              <a:rPr lang="pt-BR" baseline="0" dirty="0" smtClean="0"/>
              <a:t> é uma tarefa executada por humanos que é demorada e cara. Porém, podemos usar clustering para agrupar essa quantidade massiva de textos e usar apenas os exemplos mais representativos de cada cluster (que será uma quantidade muito menor de textos) para rotular e treinar um classificador. Após, o classificador irá rotular automaticamente todos os exemplos.</a:t>
            </a:r>
            <a:endParaRPr lang="nl-BE" sz="1200" dirty="0" smtClean="0"/>
          </a:p>
          <a:p>
            <a:endParaRPr lang="pt-BR" dirty="0"/>
          </a:p>
        </p:txBody>
      </p:sp>
      <p:sp>
        <p:nvSpPr>
          <p:cNvPr id="4" name="Slide Number Placeholder 3"/>
          <p:cNvSpPr>
            <a:spLocks noGrp="1"/>
          </p:cNvSpPr>
          <p:nvPr>
            <p:ph type="sldNum" sz="quarter" idx="10"/>
          </p:nvPr>
        </p:nvSpPr>
        <p:spPr/>
        <p:txBody>
          <a:bodyPr/>
          <a:lstStyle/>
          <a:p>
            <a:fld id="{6FC8D850-966F-45A6-8DE7-15B891E7D40D}" type="slidenum">
              <a:rPr lang="pt-BR" smtClean="0"/>
              <a:t>18</a:t>
            </a:fld>
            <a:endParaRPr lang="pt-BR"/>
          </a:p>
        </p:txBody>
      </p:sp>
    </p:spTree>
    <p:extLst>
      <p:ext uri="{BB962C8B-B14F-4D97-AF65-F5344CB8AC3E}">
        <p14:creationId xmlns:p14="http://schemas.microsoft.com/office/powerpoint/2010/main" val="3274054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sz="1200" b="0" i="0" dirty="0" smtClean="0"/>
              <a:t>Aprendizado por reforço pode ser entendido como o problema em que um </a:t>
            </a:r>
            <a:r>
              <a:rPr lang="pt-BR" sz="1200" b="1" i="1" dirty="0" smtClean="0"/>
              <a:t>agente</a:t>
            </a:r>
            <a:r>
              <a:rPr lang="pt-BR" sz="1200" b="0" i="0" dirty="0" smtClean="0"/>
              <a:t> deve aprender como se comportar em um </a:t>
            </a:r>
            <a:r>
              <a:rPr lang="pt-BR" sz="1200" b="1" i="1" dirty="0" smtClean="0"/>
              <a:t>ambiente</a:t>
            </a:r>
            <a:r>
              <a:rPr lang="pt-BR" sz="1200" b="0" i="0" dirty="0" smtClean="0"/>
              <a:t> através de interações do tipo “tentativa e erro”.</a:t>
            </a:r>
          </a:p>
          <a:p>
            <a:pPr marL="171450" indent="-171450">
              <a:buFont typeface="Arial" panose="020B0604020202020204" pitchFamily="34" charset="0"/>
              <a:buChar char="•"/>
            </a:pPr>
            <a:r>
              <a:rPr lang="pt-BR" sz="1200" b="0" i="0" dirty="0" smtClean="0"/>
              <a:t>O</a:t>
            </a:r>
            <a:r>
              <a:rPr lang="pt-BR" sz="1200" b="0" i="0" baseline="0" dirty="0" smtClean="0"/>
              <a:t> </a:t>
            </a:r>
            <a:r>
              <a:rPr lang="pt-BR" sz="1200" b="1" i="1" baseline="0" dirty="0" smtClean="0"/>
              <a:t>agente</a:t>
            </a:r>
            <a:r>
              <a:rPr lang="pt-BR" sz="1200" b="0" i="0" baseline="0" dirty="0" smtClean="0"/>
              <a:t> tem como objetivo aprender/construir um modelo do ambiente em que está inserido através de interações do tipo “tentativa e erro”, ou seja, ele observa o ambiente, escolhe uma ação e aguarda o resultado da ação (reforço positivo ou negativo).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dirty="0" smtClean="0"/>
              <a:t>O algoritmo aprende a escolher </a:t>
            </a:r>
            <a:r>
              <a:rPr lang="pt-BR" sz="1200" b="1" i="1" dirty="0" smtClean="0"/>
              <a:t>ações</a:t>
            </a:r>
            <a:r>
              <a:rPr lang="pt-BR" sz="1200" dirty="0" smtClean="0"/>
              <a:t> apenas interagindo com o </a:t>
            </a:r>
            <a:r>
              <a:rPr lang="pt-BR" sz="1200" b="1" i="1" dirty="0" smtClean="0"/>
              <a:t>ambiente</a:t>
            </a:r>
            <a:r>
              <a:rPr lang="pt-BR" sz="1200" dirty="0" smtClean="0"/>
              <a:t>.</a:t>
            </a:r>
            <a:endParaRPr lang="pt-BR" sz="1200" b="0" i="0" baseline="0" dirty="0" smtClean="0"/>
          </a:p>
          <a:p>
            <a:pPr marL="171450" indent="-171450">
              <a:buFont typeface="Arial" panose="020B0604020202020204" pitchFamily="34" charset="0"/>
              <a:buChar char="•"/>
            </a:pPr>
            <a:r>
              <a:rPr lang="pt-BR" sz="1200" b="1" i="0" dirty="0" smtClean="0"/>
              <a:t>Problema da aprendizagem por reforço</a:t>
            </a:r>
            <a:r>
              <a:rPr lang="pt-BR" sz="1200" b="0" i="0" dirty="0" smtClean="0"/>
              <a:t>:</a:t>
            </a:r>
            <a:r>
              <a:rPr lang="pt-BR" sz="1200" b="0" i="0" baseline="0" dirty="0" smtClean="0"/>
              <a:t> </a:t>
            </a:r>
            <a:r>
              <a:rPr lang="pt-BR" sz="1200" b="0" i="0" dirty="0" smtClean="0"/>
              <a:t>Como escolher uma </a:t>
            </a:r>
            <a:r>
              <a:rPr lang="pt-BR" sz="1200" b="1" i="1" dirty="0" smtClean="0"/>
              <a:t>estratégia</a:t>
            </a:r>
            <a:r>
              <a:rPr lang="pt-BR" sz="1200" b="0" i="0" dirty="0" smtClean="0"/>
              <a:t> (conhecida como </a:t>
            </a:r>
            <a:r>
              <a:rPr lang="pt-BR" sz="1200" b="1" i="1" dirty="0" smtClean="0"/>
              <a:t>política)</a:t>
            </a:r>
            <a:r>
              <a:rPr lang="pt-BR" sz="1200" b="0" i="0" dirty="0" smtClean="0"/>
              <a:t> de </a:t>
            </a:r>
            <a:r>
              <a:rPr lang="pt-BR" sz="1200" b="1" i="1" dirty="0" smtClean="0"/>
              <a:t>ações</a:t>
            </a:r>
            <a:r>
              <a:rPr lang="pt-BR" sz="1200" b="0" i="0" dirty="0" smtClean="0"/>
              <a:t> que maximize o</a:t>
            </a:r>
            <a:r>
              <a:rPr lang="pt-BR" sz="1200" b="0" i="0" baseline="0" dirty="0" smtClean="0"/>
              <a:t> </a:t>
            </a:r>
            <a:r>
              <a:rPr lang="pt-BR" sz="1200" b="0" i="0" dirty="0" smtClean="0"/>
              <a:t>total de </a:t>
            </a:r>
            <a:r>
              <a:rPr lang="pt-BR" sz="1200" b="1" i="1" dirty="0" smtClean="0"/>
              <a:t>recompensas</a:t>
            </a:r>
            <a:r>
              <a:rPr lang="pt-BR" sz="1200" b="0" i="0" dirty="0" smtClean="0"/>
              <a:t> recebidas pelo </a:t>
            </a:r>
            <a:r>
              <a:rPr lang="pt-BR" sz="1200" b="1" i="1" dirty="0" smtClean="0"/>
              <a:t>agente</a:t>
            </a:r>
            <a:r>
              <a:rPr lang="pt-BR" sz="1200" b="0" i="0" dirty="0" smtClean="0"/>
              <a:t>.</a:t>
            </a:r>
          </a:p>
          <a:p>
            <a:pPr marL="171450" indent="-171450">
              <a:buFont typeface="Arial" panose="020B0604020202020204" pitchFamily="34" charset="0"/>
              <a:buChar char="•"/>
            </a:pPr>
            <a:r>
              <a:rPr lang="pt-BR" sz="1200" b="0" i="0" dirty="0" smtClean="0"/>
              <a:t>A </a:t>
            </a:r>
            <a:r>
              <a:rPr lang="pt-BR" sz="1200" b="1" i="0" dirty="0" smtClean="0"/>
              <a:t>política</a:t>
            </a:r>
            <a:r>
              <a:rPr lang="pt-BR" sz="1200" b="0" i="0" dirty="0" smtClean="0"/>
              <a:t> pode ser entendida como sendo</a:t>
            </a:r>
            <a:r>
              <a:rPr lang="pt-BR" sz="1200" b="0" i="0" baseline="0" dirty="0" smtClean="0"/>
              <a:t> a função que mapeia os </a:t>
            </a:r>
            <a:r>
              <a:rPr lang="pt-BR" sz="1200" b="1" i="1" baseline="0" dirty="0" smtClean="0"/>
              <a:t>estados</a:t>
            </a:r>
            <a:r>
              <a:rPr lang="pt-BR" sz="1200" b="0" i="0" baseline="0" dirty="0" smtClean="0"/>
              <a:t> do </a:t>
            </a:r>
            <a:r>
              <a:rPr lang="pt-BR" sz="1200" b="1" i="1" baseline="0" dirty="0" smtClean="0"/>
              <a:t>ambiente</a:t>
            </a:r>
            <a:r>
              <a:rPr lang="pt-BR" sz="1200" b="0" i="0" baseline="0" dirty="0" smtClean="0"/>
              <a:t> em </a:t>
            </a:r>
            <a:r>
              <a:rPr lang="pt-BR" sz="1200" b="1" i="1" baseline="0" dirty="0" smtClean="0"/>
              <a:t>ações</a:t>
            </a:r>
            <a:r>
              <a:rPr lang="pt-BR" sz="1200" b="0" i="0" baseline="0" dirty="0" smtClean="0"/>
              <a:t> que o </a:t>
            </a:r>
            <a:r>
              <a:rPr lang="pt-BR" sz="1200" b="1" i="1" baseline="0" dirty="0" smtClean="0"/>
              <a:t>agente</a:t>
            </a:r>
            <a:r>
              <a:rPr lang="pt-BR" sz="1200" b="0" i="0" baseline="0" dirty="0" smtClean="0"/>
              <a:t> deve tomar: ∏(s) = a, de forma que o </a:t>
            </a:r>
            <a:r>
              <a:rPr lang="pt-BR" sz="1200" b="1" i="1" baseline="0" dirty="0" smtClean="0"/>
              <a:t>total de recompensas</a:t>
            </a:r>
            <a:r>
              <a:rPr lang="pt-BR" sz="1200" b="0" i="0" baseline="0" dirty="0" smtClean="0"/>
              <a:t> seja maximizado.</a:t>
            </a:r>
          </a:p>
          <a:p>
            <a:pPr marL="171450" indent="-171450">
              <a:buFont typeface="Arial" panose="020B0604020202020204" pitchFamily="34" charset="0"/>
              <a:buChar char="•"/>
            </a:pPr>
            <a:endParaRPr lang="pt-BR" sz="1200" b="0" i="0" baseline="0" dirty="0" smtClean="0"/>
          </a:p>
          <a:p>
            <a:pPr marL="171450" indent="-171450">
              <a:buFont typeface="Arial" panose="020B0604020202020204" pitchFamily="34" charset="0"/>
              <a:buChar char="•"/>
            </a:pPr>
            <a:r>
              <a:rPr lang="pt-BR" sz="1200" b="1" dirty="0" smtClean="0"/>
              <a:t>Exemplos</a:t>
            </a:r>
            <a:r>
              <a:rPr lang="pt-BR" sz="1200" dirty="0" smtClean="0"/>
              <a:t>: </a:t>
            </a:r>
          </a:p>
          <a:p>
            <a:pPr marL="628650" lvl="1" indent="-171450">
              <a:buFont typeface="Arial" panose="020B0604020202020204" pitchFamily="34" charset="0"/>
              <a:buChar char="•"/>
            </a:pPr>
            <a:r>
              <a:rPr lang="pt-BR" sz="1200" dirty="0" smtClean="0"/>
              <a:t>Algoritmo </a:t>
            </a:r>
            <a:r>
              <a:rPr lang="pt-BR" sz="1200" baseline="0" dirty="0" smtClean="0"/>
              <a:t>muito utilizado em jogos.</a:t>
            </a:r>
          </a:p>
          <a:p>
            <a:pPr marL="1085850" lvl="2" indent="-171450">
              <a:buFont typeface="Arial" panose="020B0604020202020204" pitchFamily="34" charset="0"/>
              <a:buChar char="•"/>
            </a:pPr>
            <a:r>
              <a:rPr lang="pt-BR" sz="1200" dirty="0" smtClean="0"/>
              <a:t>O programa AlphaGo da Google (DeepMind)</a:t>
            </a:r>
            <a:r>
              <a:rPr lang="pt-BR" sz="1200" baseline="0" dirty="0" smtClean="0"/>
              <a:t> utilizou aprendizado por reforço (Deep reinforcement learning) para aprender a jogar Go e derrotar o campeão mundial de Go.</a:t>
            </a:r>
          </a:p>
          <a:p>
            <a:pPr marL="1085850" lvl="2" indent="-171450">
              <a:buFont typeface="Arial" panose="020B0604020202020204" pitchFamily="34" charset="0"/>
              <a:buChar char="•"/>
            </a:pPr>
            <a:r>
              <a:rPr lang="pt-BR" sz="1200" baseline="0" dirty="0" smtClean="0"/>
              <a:t>Agente jogador de damas</a:t>
            </a:r>
          </a:p>
          <a:p>
            <a:pPr marL="1543050" lvl="3" indent="-171450">
              <a:buFont typeface="Arial" panose="020B0604020202020204" pitchFamily="34" charset="0"/>
              <a:buChar char="•"/>
            </a:pPr>
            <a:r>
              <a:rPr lang="pt-BR" sz="1200" b="1" baseline="0" dirty="0" smtClean="0"/>
              <a:t>Estados</a:t>
            </a:r>
            <a:r>
              <a:rPr lang="pt-BR" sz="1200" baseline="0" dirty="0" smtClean="0"/>
              <a:t>: as diferentes configurações do tabuleiro.</a:t>
            </a:r>
          </a:p>
          <a:p>
            <a:pPr marL="1543050" lvl="3" indent="-171450">
              <a:buFont typeface="Arial" panose="020B0604020202020204" pitchFamily="34" charset="0"/>
              <a:buChar char="•"/>
            </a:pPr>
            <a:r>
              <a:rPr lang="pt-BR" sz="1200" b="1" baseline="0" dirty="0" smtClean="0"/>
              <a:t>Ações</a:t>
            </a:r>
            <a:r>
              <a:rPr lang="pt-BR" sz="1200" baseline="0" dirty="0" smtClean="0"/>
              <a:t>: mover uma determinada peça.</a:t>
            </a:r>
          </a:p>
          <a:p>
            <a:pPr marL="1543050" lvl="3" indent="-171450">
              <a:buFont typeface="Arial" panose="020B0604020202020204" pitchFamily="34" charset="0"/>
              <a:buChar char="•"/>
            </a:pPr>
            <a:r>
              <a:rPr lang="pt-BR" sz="1200" b="1" baseline="0" dirty="0" smtClean="0"/>
              <a:t>Recompensas</a:t>
            </a:r>
            <a:r>
              <a:rPr lang="pt-BR" sz="1200" baseline="0" dirty="0" smtClean="0"/>
              <a:t>: número de capturas de peças vs. número de perdas.</a:t>
            </a:r>
          </a:p>
          <a:p>
            <a:pPr marL="628650" lvl="1" indent="-171450">
              <a:buFont typeface="Arial" panose="020B0604020202020204" pitchFamily="34" charset="0"/>
              <a:buChar char="•"/>
            </a:pPr>
            <a:r>
              <a:rPr lang="pt-BR" sz="1200" dirty="0" smtClean="0"/>
              <a:t>Robô aspirador de pó que precisa aprender a limpar uma casa de forma ótima.</a:t>
            </a:r>
          </a:p>
          <a:p>
            <a:pPr marL="0" indent="0">
              <a:buFont typeface="Arial" panose="020B0604020202020204" pitchFamily="34" charset="0"/>
              <a:buNone/>
            </a:pPr>
            <a:endParaRPr lang="nl-BE" sz="1200" dirty="0" smtClean="0"/>
          </a:p>
          <a:p>
            <a:pPr marL="171450" indent="-171450">
              <a:buFont typeface="Arial" panose="020B0604020202020204" pitchFamily="34" charset="0"/>
              <a:buChar char="•"/>
            </a:pPr>
            <a:r>
              <a:rPr lang="pt-BR" sz="1200" dirty="0" smtClean="0"/>
              <a:t>Os algoritmos de aprendizado por reforço tentam encontrar a </a:t>
            </a:r>
            <a:r>
              <a:rPr lang="pt-BR" sz="1200" b="1" i="1" dirty="0" smtClean="0"/>
              <a:t>política</a:t>
            </a:r>
            <a:r>
              <a:rPr lang="pt-BR" sz="1200" dirty="0" smtClean="0"/>
              <a:t> que mapeia os </a:t>
            </a:r>
            <a:r>
              <a:rPr lang="pt-BR" sz="1200" b="1" i="1" dirty="0" smtClean="0"/>
              <a:t>estados</a:t>
            </a:r>
            <a:r>
              <a:rPr lang="pt-BR" sz="1200" dirty="0" smtClean="0"/>
              <a:t> do </a:t>
            </a:r>
            <a:r>
              <a:rPr lang="pt-BR" sz="1200" b="1" i="1" dirty="0" smtClean="0"/>
              <a:t>ambiente</a:t>
            </a:r>
            <a:r>
              <a:rPr lang="pt-BR" sz="1200" dirty="0" smtClean="0"/>
              <a:t> às </a:t>
            </a:r>
            <a:r>
              <a:rPr lang="pt-BR" sz="1200" b="1" i="1" dirty="0" smtClean="0"/>
              <a:t>ações</a:t>
            </a:r>
            <a:r>
              <a:rPr lang="pt-BR" sz="1200" dirty="0" smtClean="0"/>
              <a:t> que o </a:t>
            </a:r>
            <a:r>
              <a:rPr lang="pt-BR" sz="1200" b="1" i="1" dirty="0" smtClean="0"/>
              <a:t>agente</a:t>
            </a:r>
            <a:r>
              <a:rPr lang="pt-BR" sz="1200" dirty="0" smtClean="0"/>
              <a:t> deve tomar nesses </a:t>
            </a:r>
            <a:r>
              <a:rPr lang="pt-BR" sz="1200" b="1" i="1" dirty="0" smtClean="0"/>
              <a:t>estados</a:t>
            </a:r>
            <a:r>
              <a:rPr lang="pt-BR" sz="1200" b="0" i="0" dirty="0" smtClean="0"/>
              <a:t>.</a:t>
            </a:r>
          </a:p>
          <a:p>
            <a:pPr marL="171450" indent="-171450">
              <a:buFont typeface="Arial" panose="020B0604020202020204" pitchFamily="34" charset="0"/>
              <a:buChar char="•"/>
            </a:pPr>
            <a:r>
              <a:rPr lang="pt-BR" sz="1200" b="0" i="0" dirty="0" smtClean="0"/>
              <a:t>Como um algoritmo de aprendizagem aprende a escolher ações apenas</a:t>
            </a:r>
            <a:r>
              <a:rPr lang="pt-BR" sz="1200" b="0" i="0" baseline="0" dirty="0" smtClean="0"/>
              <a:t> </a:t>
            </a:r>
            <a:r>
              <a:rPr lang="pt-BR" sz="1200" b="0" i="0" dirty="0" smtClean="0"/>
              <a:t>interagindo com o ambiente?</a:t>
            </a:r>
          </a:p>
          <a:p>
            <a:pPr marL="628650" lvl="1" indent="-171450">
              <a:buFont typeface="Arial" panose="020B0604020202020204" pitchFamily="34" charset="0"/>
              <a:buChar char="•"/>
            </a:pPr>
            <a:r>
              <a:rPr lang="pt-BR" sz="1200" b="0" i="0" dirty="0" smtClean="0"/>
              <a:t>Muitas vezes, é impraticável o uso de aprendizage</a:t>
            </a:r>
            <a:r>
              <a:rPr lang="pt-BR" sz="1200" b="0" i="0" baseline="0" dirty="0" smtClean="0"/>
              <a:t>m </a:t>
            </a:r>
            <a:r>
              <a:rPr lang="pt-BR" sz="1200" b="0" i="0" dirty="0" smtClean="0"/>
              <a:t>supervisionada.</a:t>
            </a:r>
          </a:p>
          <a:p>
            <a:pPr marL="1085850" lvl="2" indent="-171450">
              <a:buFont typeface="Arial" panose="020B0604020202020204" pitchFamily="34" charset="0"/>
              <a:buChar char="•"/>
            </a:pPr>
            <a:r>
              <a:rPr lang="pt-BR" sz="1200" b="0" i="0" dirty="0" smtClean="0"/>
              <a:t>Como obter exemplos do comportamento correto e</a:t>
            </a:r>
            <a:r>
              <a:rPr lang="pt-BR" sz="1200" b="0" i="0" baseline="0" dirty="0" smtClean="0"/>
              <a:t> </a:t>
            </a:r>
            <a:r>
              <a:rPr lang="pt-BR" sz="1200" b="0" i="0" dirty="0" smtClean="0"/>
              <a:t>representativo para qualquer situação?</a:t>
            </a:r>
          </a:p>
          <a:p>
            <a:pPr marL="1085850" lvl="2" indent="-171450">
              <a:buFont typeface="Arial" panose="020B0604020202020204" pitchFamily="34" charset="0"/>
              <a:buChar char="•"/>
            </a:pPr>
            <a:r>
              <a:rPr lang="pt-BR" sz="1200" b="0" i="0" dirty="0" smtClean="0"/>
              <a:t>E se o agente for atuar em um ambiente desconhecido? </a:t>
            </a:r>
          </a:p>
          <a:p>
            <a:pPr marL="0" indent="0">
              <a:buFont typeface="Arial" panose="020B0604020202020204" pitchFamily="34" charset="0"/>
              <a:buNone/>
            </a:pPr>
            <a:endParaRPr lang="nl-BE"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19</a:t>
            </a:fld>
            <a:endParaRPr lang="pt-BR"/>
          </a:p>
        </p:txBody>
      </p:sp>
    </p:spTree>
    <p:extLst>
      <p:ext uri="{BB962C8B-B14F-4D97-AF65-F5344CB8AC3E}">
        <p14:creationId xmlns:p14="http://schemas.microsoft.com/office/powerpoint/2010/main" val="2411832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i="1" dirty="0" err="1" smtClean="0"/>
              <a:t>Metaheurísticas</a:t>
            </a:r>
            <a:r>
              <a:rPr lang="pt-BR" dirty="0" smtClean="0"/>
              <a:t> são geralmente aplicadas a problemas para os quais não se conhece um algoritmo eficiente (e.g., problemas NP-completos).</a:t>
            </a:r>
            <a:endParaRPr lang="pt-BR" sz="1200" b="0" i="0" kern="1200" dirty="0" smtClean="0">
              <a:solidFill>
                <a:schemeClr val="tx1"/>
              </a:solidFill>
              <a:effectLst/>
              <a:latin typeface="+mn-lt"/>
              <a:ea typeface="+mn-ea"/>
              <a:cs typeface="+mn-cs"/>
            </a:endParaRPr>
          </a:p>
          <a:p>
            <a:endParaRPr lang="pt-BR" sz="1200" b="0" i="0" kern="1200" dirty="0" smtClean="0">
              <a:solidFill>
                <a:schemeClr val="tx1"/>
              </a:solidFill>
              <a:effectLst/>
              <a:latin typeface="+mn-lt"/>
              <a:ea typeface="+mn-ea"/>
              <a:cs typeface="+mn-cs"/>
            </a:endParaRPr>
          </a:p>
          <a:p>
            <a:r>
              <a:rPr lang="pt-BR" sz="1200" b="0" i="0" kern="1200" dirty="0" smtClean="0">
                <a:solidFill>
                  <a:schemeClr val="tx1"/>
                </a:solidFill>
                <a:effectLst/>
                <a:latin typeface="+mn-lt"/>
                <a:ea typeface="+mn-ea"/>
                <a:cs typeface="+mn-cs"/>
              </a:rPr>
              <a:t>NP-completos: </a:t>
            </a:r>
            <a:r>
              <a:rPr lang="pt-BR" sz="1200" b="0" i="0" kern="1200" dirty="0" err="1" smtClean="0">
                <a:solidFill>
                  <a:schemeClr val="tx1"/>
                </a:solidFill>
                <a:effectLst/>
                <a:latin typeface="+mn-lt"/>
                <a:ea typeface="+mn-ea"/>
                <a:cs typeface="+mn-cs"/>
              </a:rPr>
              <a:t>Nondeterministic</a:t>
            </a:r>
            <a:r>
              <a:rPr lang="pt-BR" sz="1200" b="0" i="0" kern="1200" baseline="0" dirty="0" smtClean="0">
                <a:solidFill>
                  <a:schemeClr val="tx1"/>
                </a:solidFill>
                <a:effectLst/>
                <a:latin typeface="+mn-lt"/>
                <a:ea typeface="+mn-ea"/>
                <a:cs typeface="+mn-cs"/>
              </a:rPr>
              <a:t> </a:t>
            </a:r>
            <a:r>
              <a:rPr lang="pt-BR" sz="1200" b="0" i="0" kern="1200" baseline="0" dirty="0" err="1" smtClean="0">
                <a:solidFill>
                  <a:schemeClr val="tx1"/>
                </a:solidFill>
                <a:effectLst/>
                <a:latin typeface="+mn-lt"/>
                <a:ea typeface="+mn-ea"/>
                <a:cs typeface="+mn-cs"/>
              </a:rPr>
              <a:t>Polynomial</a:t>
            </a:r>
            <a:r>
              <a:rPr lang="pt-BR" sz="1200" b="0" i="0" kern="1200" baseline="0" dirty="0" smtClean="0">
                <a:solidFill>
                  <a:schemeClr val="tx1"/>
                </a:solidFill>
                <a:effectLst/>
                <a:latin typeface="+mn-lt"/>
                <a:ea typeface="+mn-ea"/>
                <a:cs typeface="+mn-cs"/>
              </a:rPr>
              <a:t> </a:t>
            </a:r>
            <a:r>
              <a:rPr lang="pt-BR" sz="1200" b="0" i="0" kern="1200" baseline="0" dirty="0" err="1" smtClean="0">
                <a:solidFill>
                  <a:schemeClr val="tx1"/>
                </a:solidFill>
                <a:effectLst/>
                <a:latin typeface="+mn-lt"/>
                <a:ea typeface="+mn-ea"/>
                <a:cs typeface="+mn-cs"/>
              </a:rPr>
              <a:t>Problems</a:t>
            </a:r>
            <a:endParaRPr lang="pt-BR" sz="1200" b="0" i="0" kern="1200" dirty="0" smtClean="0">
              <a:solidFill>
                <a:schemeClr val="tx1"/>
              </a:solidFill>
              <a:effectLst/>
              <a:latin typeface="+mn-lt"/>
              <a:ea typeface="+mn-ea"/>
              <a:cs typeface="+mn-cs"/>
            </a:endParaRPr>
          </a:p>
          <a:p>
            <a:endParaRPr lang="pt-BR" sz="1200" b="0" i="0" kern="1200" dirty="0" smtClean="0">
              <a:solidFill>
                <a:schemeClr val="tx1"/>
              </a:solidFill>
              <a:effectLst/>
              <a:latin typeface="+mn-lt"/>
              <a:ea typeface="+mn-ea"/>
              <a:cs typeface="+mn-cs"/>
            </a:endParaRPr>
          </a:p>
          <a:p>
            <a:r>
              <a:rPr lang="pt-BR" sz="1200" b="0" i="0" kern="1200" dirty="0" smtClean="0">
                <a:solidFill>
                  <a:schemeClr val="tx1"/>
                </a:solidFill>
                <a:effectLst/>
                <a:latin typeface="+mn-lt"/>
                <a:ea typeface="+mn-ea"/>
                <a:cs typeface="+mn-cs"/>
              </a:rPr>
              <a:t>Heurística é um método ou processo criado com o </a:t>
            </a:r>
            <a:r>
              <a:rPr lang="pt-BR" sz="1200" b="1" i="0" kern="1200" dirty="0" smtClean="0">
                <a:solidFill>
                  <a:schemeClr val="tx1"/>
                </a:solidFill>
                <a:effectLst/>
                <a:latin typeface="+mn-lt"/>
                <a:ea typeface="+mn-ea"/>
                <a:cs typeface="+mn-cs"/>
              </a:rPr>
              <a:t>objetivo de encontrar soluções rápidas, muitas vezes </a:t>
            </a:r>
            <a:r>
              <a:rPr lang="pt-BR" sz="1200" b="1" i="0" kern="1200" dirty="0" err="1" smtClean="0">
                <a:solidFill>
                  <a:schemeClr val="tx1"/>
                </a:solidFill>
                <a:effectLst/>
                <a:latin typeface="+mn-lt"/>
                <a:ea typeface="+mn-ea"/>
                <a:cs typeface="+mn-cs"/>
              </a:rPr>
              <a:t>sub-ótimas</a:t>
            </a:r>
            <a:r>
              <a:rPr lang="pt-BR" sz="1200" b="1" i="0" kern="1200" dirty="0" smtClean="0">
                <a:solidFill>
                  <a:schemeClr val="tx1"/>
                </a:solidFill>
                <a:effectLst/>
                <a:latin typeface="+mn-lt"/>
                <a:ea typeface="+mn-ea"/>
                <a:cs typeface="+mn-cs"/>
              </a:rPr>
              <a:t>, para um problema</a:t>
            </a:r>
            <a:r>
              <a:rPr lang="pt-BR" sz="1200" b="0" i="0" kern="1200" dirty="0" smtClean="0">
                <a:solidFill>
                  <a:schemeClr val="tx1"/>
                </a:solidFill>
                <a:effectLst/>
                <a:latin typeface="+mn-lt"/>
                <a:ea typeface="+mn-ea"/>
                <a:cs typeface="+mn-cs"/>
              </a:rPr>
              <a:t>.</a:t>
            </a:r>
          </a:p>
          <a:p>
            <a:endParaRPr lang="pt-BR" sz="1200" b="0" i="0" kern="1200" dirty="0" smtClean="0">
              <a:solidFill>
                <a:schemeClr val="tx1"/>
              </a:solidFill>
              <a:effectLst/>
              <a:latin typeface="+mn-lt"/>
              <a:ea typeface="+mn-ea"/>
              <a:cs typeface="+mn-cs"/>
            </a:endParaRPr>
          </a:p>
          <a:p>
            <a:r>
              <a:rPr lang="pt-BR" sz="1200" dirty="0" smtClean="0"/>
              <a:t>Em otimização matemática e ciência da computação, heurística é uma técnica projetada para resolver um problema mais rapidamente quando os métodos clássicos são muito lentos, ou para encontrar uma solução aproximada quando os métodos clássicos não conseguem encontrar qualquer solução ou uma solução exata. Isso é obtido trocando-se a otimização, integridade</a:t>
            </a:r>
            <a:r>
              <a:rPr lang="pt-BR" sz="1200" baseline="0" dirty="0" smtClean="0"/>
              <a:t> e</a:t>
            </a:r>
            <a:r>
              <a:rPr lang="pt-BR" sz="1200" dirty="0" smtClean="0"/>
              <a:t> precisão por velocidade. De certa forma, pode ser considerado um atalho.</a:t>
            </a:r>
          </a:p>
          <a:p>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Uma </a:t>
            </a:r>
            <a:r>
              <a:rPr lang="pt-BR" sz="1200" b="1" i="1" dirty="0" err="1" smtClean="0"/>
              <a:t>metaheurística</a:t>
            </a:r>
            <a:r>
              <a:rPr lang="pt-BR" sz="1200" dirty="0" smtClean="0"/>
              <a:t> é um procedimento de alto nível projetado para encontrar, gerar ou selecionar uma heurística (i.e., algoritmo de busca local) que pode fornecer uma solução suficientemente boa para um problema de otimização, especialmente com informações incompletas ou imperfeitas ou quando se tem capacidade de computação limitada.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objetivo é explorar eficientemente o espaço de busca para encontrar soluções ótimas ou próximas das ótimas.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As </a:t>
            </a:r>
            <a:r>
              <a:rPr lang="pt-BR" dirty="0" err="1" smtClean="0"/>
              <a:t>metaheurísticas</a:t>
            </a:r>
            <a:r>
              <a:rPr lang="pt-BR" dirty="0" smtClean="0"/>
              <a:t> são estratégias que orientam o processo de busca com o objetivo de explorar eficientemente o espaço à procura de soluções quase ótimas.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objetivo das </a:t>
            </a:r>
            <a:r>
              <a:rPr lang="pt-BR" dirty="0" err="1" smtClean="0"/>
              <a:t>metaheurísticas</a:t>
            </a:r>
            <a:r>
              <a:rPr lang="pt-BR" dirty="0" smtClean="0"/>
              <a:t> é explorar eficientemente o espaço de busca para encontrar soluções ótimas ou próximas das ótimas.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Não é garantido que se encontre a solução ótima, mas na maioria dos casos é encontrada uma solução viável.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i="1" dirty="0" err="1" smtClean="0"/>
              <a:t>Metaheurísticas</a:t>
            </a:r>
            <a:r>
              <a:rPr lang="pt-BR" sz="1200" dirty="0" smtClean="0"/>
              <a:t> são </a:t>
            </a:r>
            <a:r>
              <a:rPr lang="pt-BR" dirty="0" smtClean="0"/>
              <a:t>geralmente aplicadas a problemas NP-Completo e NP-Difícil.</a:t>
            </a:r>
            <a:endParaRPr lang="pt-BR" sz="1200" dirty="0" smtClean="0"/>
          </a:p>
          <a:p>
            <a:endParaRPr lang="pt-BR" sz="1200" dirty="0" smtClean="0"/>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20</a:t>
            </a:fld>
            <a:endParaRPr lang="pt-BR"/>
          </a:p>
        </p:txBody>
      </p:sp>
    </p:spTree>
    <p:extLst>
      <p:ext uri="{BB962C8B-B14F-4D97-AF65-F5344CB8AC3E}">
        <p14:creationId xmlns:p14="http://schemas.microsoft.com/office/powerpoint/2010/main" val="2230142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22C95BDF-3569-47B8-94AF-1B1E7FD31817}" type="slidenum">
              <a:rPr lang="pt-BR" smtClean="0"/>
              <a:t>22</a:t>
            </a:fld>
            <a:endParaRPr lang="pt-BR"/>
          </a:p>
        </p:txBody>
      </p:sp>
    </p:spTree>
    <p:extLst>
      <p:ext uri="{BB962C8B-B14F-4D97-AF65-F5344CB8AC3E}">
        <p14:creationId xmlns:p14="http://schemas.microsoft.com/office/powerpoint/2010/main" val="50620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22C95BDF-3569-47B8-94AF-1B1E7FD31817}" type="slidenum">
              <a:rPr lang="pt-BR" smtClean="0"/>
              <a:t>23</a:t>
            </a:fld>
            <a:endParaRPr lang="pt-BR"/>
          </a:p>
        </p:txBody>
      </p:sp>
    </p:spTree>
    <p:extLst>
      <p:ext uri="{BB962C8B-B14F-4D97-AF65-F5344CB8AC3E}">
        <p14:creationId xmlns:p14="http://schemas.microsoft.com/office/powerpoint/2010/main" val="359081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lvl="0" indent="0" algn="l" rtl="0">
              <a:spcBef>
                <a:spcPts val="0"/>
              </a:spcBef>
              <a:spcAft>
                <a:spcPts val="0"/>
              </a:spcAft>
              <a:buNone/>
            </a:pPr>
            <a:r>
              <a:rPr lang="pt-BR" sz="1200" b="1" dirty="0" smtClean="0"/>
              <a:t>Exemplo</a:t>
            </a:r>
            <a:r>
              <a:rPr lang="pt-BR" sz="1200" dirty="0" smtClean="0"/>
              <a:t>: </a:t>
            </a:r>
          </a:p>
          <a:p>
            <a:pPr marL="0" lvl="0" indent="0" algn="l" rtl="0">
              <a:spcBef>
                <a:spcPts val="0"/>
              </a:spcBef>
              <a:spcAft>
                <a:spcPts val="0"/>
              </a:spcAft>
              <a:buNone/>
            </a:pPr>
            <a:endParaRPr lang="pt-BR" sz="1200" dirty="0" smtClean="0"/>
          </a:p>
          <a:p>
            <a:pPr marL="0" lvl="0" indent="0" algn="l" rtl="0">
              <a:spcBef>
                <a:spcPts val="0"/>
              </a:spcBef>
              <a:spcAft>
                <a:spcPts val="0"/>
              </a:spcAft>
              <a:buNone/>
            </a:pPr>
            <a:r>
              <a:rPr lang="pt-BR" sz="1200" dirty="0" err="1" smtClean="0"/>
              <a:t>Binder</a:t>
            </a:r>
            <a:r>
              <a:rPr lang="pt-BR" sz="1200" dirty="0" smtClean="0"/>
              <a:t>: https://mybinder.org/v2/gh/zz4fap/t319_aprendizado_de_maquina/main?filepath=notebooks%2Fjupyter%2FFigura_2D.ipynb</a:t>
            </a:r>
          </a:p>
          <a:p>
            <a:pPr marL="0" lvl="0" indent="0" algn="l" rtl="0">
              <a:spcBef>
                <a:spcPts val="0"/>
              </a:spcBef>
              <a:spcAft>
                <a:spcPts val="0"/>
              </a:spcAft>
              <a:buNone/>
            </a:pPr>
            <a:endParaRPr lang="pt-BR" sz="1200" dirty="0" smtClean="0"/>
          </a:p>
          <a:p>
            <a:pPr marL="0" lvl="0" indent="0" algn="l" rtl="0">
              <a:spcBef>
                <a:spcPts val="0"/>
              </a:spcBef>
              <a:spcAft>
                <a:spcPts val="0"/>
              </a:spcAft>
              <a:buNone/>
            </a:pPr>
            <a:r>
              <a:rPr lang="pt-BR" sz="1200" dirty="0" err="1" smtClean="0"/>
              <a:t>Colab</a:t>
            </a:r>
            <a:r>
              <a:rPr lang="pt-BR" sz="1200" dirty="0" smtClean="0"/>
              <a:t>: https://colab.research.google.com/github/zz4fap/t319_aprendizado_de_maquina/blob/main/notebooks/jupyter/Figura_2D.ipynb</a:t>
            </a:r>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24</a:t>
            </a:fld>
            <a:endParaRPr lang="pt-BR"/>
          </a:p>
        </p:txBody>
      </p:sp>
    </p:spTree>
    <p:extLst>
      <p:ext uri="{BB962C8B-B14F-4D97-AF65-F5344CB8AC3E}">
        <p14:creationId xmlns:p14="http://schemas.microsoft.com/office/powerpoint/2010/main" val="2548539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4</a:t>
            </a:fld>
            <a:endParaRPr lang="pt-BR"/>
          </a:p>
        </p:txBody>
      </p:sp>
    </p:spTree>
    <p:extLst>
      <p:ext uri="{BB962C8B-B14F-4D97-AF65-F5344CB8AC3E}">
        <p14:creationId xmlns:p14="http://schemas.microsoft.com/office/powerpoint/2010/main" val="4155676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25</a:t>
            </a:fld>
            <a:endParaRPr lang="pt-BR"/>
          </a:p>
        </p:txBody>
      </p:sp>
    </p:spTree>
    <p:extLst>
      <p:ext uri="{BB962C8B-B14F-4D97-AF65-F5344CB8AC3E}">
        <p14:creationId xmlns:p14="http://schemas.microsoft.com/office/powerpoint/2010/main" val="41991409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smtClean="0"/>
              <a:t>Laboratório #1</a:t>
            </a:r>
            <a:r>
              <a:rPr lang="pt-BR" sz="1200" dirty="0" smtClean="0"/>
              <a:t>: https://mybinder.org/v2/gh/zz4fap/t319_aprendizado_de_maquina/main?filepath=labs%2FLaboratorio1.ipynb</a:t>
            </a:r>
          </a:p>
          <a:p>
            <a:endParaRPr lang="pt-BR" sz="1200" dirty="0" smtClean="0"/>
          </a:p>
          <a:p>
            <a:r>
              <a:rPr lang="pt-BR" sz="1200" b="1" dirty="0" smtClean="0"/>
              <a:t>Laboratório #1</a:t>
            </a:r>
            <a:r>
              <a:rPr lang="pt-BR" sz="1200" dirty="0" smtClean="0"/>
              <a:t>: https://colab.research.google.com/github/zz4fap/t319_aprendizado_de_maquina/blob/main/labs/Laboratorio1.ipynb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27</a:t>
            </a:fld>
            <a:endParaRPr lang="pt-BR"/>
          </a:p>
        </p:txBody>
      </p:sp>
    </p:spTree>
    <p:extLst>
      <p:ext uri="{BB962C8B-B14F-4D97-AF65-F5344CB8AC3E}">
        <p14:creationId xmlns:p14="http://schemas.microsoft.com/office/powerpoint/2010/main" val="1758614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defTabSz="1686336">
              <a:defRPr/>
            </a:pPr>
            <a:r>
              <a:rPr lang="pt-BR" sz="1200" b="1" dirty="0" smtClean="0"/>
              <a:t>Referências</a:t>
            </a:r>
            <a:r>
              <a:rPr lang="pt-BR" sz="1200" dirty="0" smtClean="0"/>
              <a:t>:</a:t>
            </a:r>
          </a:p>
          <a:p>
            <a:pPr defTabSz="1686336">
              <a:defRPr/>
            </a:pPr>
            <a:r>
              <a:rPr lang="pt-BR" sz="1200" dirty="0" smtClean="0"/>
              <a:t>[1] Matti </a:t>
            </a:r>
            <a:r>
              <a:rPr lang="pt-BR" sz="1200" dirty="0"/>
              <a:t>Latva-aho ad Kari Leppänen (editors)</a:t>
            </a:r>
            <a:r>
              <a:rPr lang="en-US" sz="1200" dirty="0"/>
              <a:t>, KEY DRIVERS AND RESEARCH CHALLENGES FOR 6G UBIQUITOUS WIRELESS INTELLIGENCE, 6G Flagship, University of Oulu, </a:t>
            </a:r>
            <a:r>
              <a:rPr lang="en-US" sz="1200" dirty="0" smtClean="0"/>
              <a:t>Oulu,</a:t>
            </a:r>
            <a:r>
              <a:rPr lang="en-US" sz="1200" baseline="0" dirty="0" smtClean="0"/>
              <a:t> </a:t>
            </a:r>
            <a:r>
              <a:rPr lang="en-US" sz="1200" baseline="0" dirty="0" err="1" smtClean="0"/>
              <a:t>disponível</a:t>
            </a:r>
            <a:r>
              <a:rPr lang="en-US" sz="1200" baseline="0" dirty="0" smtClean="0"/>
              <a:t> online </a:t>
            </a:r>
            <a:r>
              <a:rPr lang="en-US" sz="1200" baseline="0" dirty="0" err="1" smtClean="0"/>
              <a:t>em</a:t>
            </a:r>
            <a:r>
              <a:rPr lang="en-US" sz="1200" baseline="0" dirty="0" smtClean="0"/>
              <a:t>: http://jultika.oulu.fi/files/isbn9789526223544.pdf</a:t>
            </a:r>
          </a:p>
          <a:p>
            <a:pPr marL="0" marR="0" lvl="0" indent="0" algn="l" defTabSz="1686336" rtl="0" eaLnBrk="1" fontAlgn="auto" latinLnBrk="0" hangingPunct="1">
              <a:lnSpc>
                <a:spcPct val="100000"/>
              </a:lnSpc>
              <a:spcBef>
                <a:spcPts val="0"/>
              </a:spcBef>
              <a:spcAft>
                <a:spcPts val="0"/>
              </a:spcAft>
              <a:buClrTx/>
              <a:buSzTx/>
              <a:buFontTx/>
              <a:buNone/>
              <a:tabLst/>
              <a:defRPr/>
            </a:pPr>
            <a:r>
              <a:rPr lang="en-US" sz="1200" baseline="0" dirty="0" smtClean="0"/>
              <a:t>[2] </a:t>
            </a:r>
            <a:r>
              <a:rPr lang="pt-BR" sz="1200" dirty="0" smtClean="0"/>
              <a:t>Mostafa Zaman Chowdhury, Md. Shahjalal, Shakil Ahmed, Yeong Min Jang, “</a:t>
            </a:r>
            <a:r>
              <a:rPr lang="en-US" sz="1200" b="0" i="0" kern="1200" dirty="0" smtClean="0">
                <a:solidFill>
                  <a:schemeClr val="tx1"/>
                </a:solidFill>
                <a:effectLst/>
                <a:latin typeface="+mn-lt"/>
                <a:ea typeface="+mn-ea"/>
                <a:cs typeface="+mn-cs"/>
              </a:rPr>
              <a:t>6G Wireless Communication Systems: Applications, Requirements, Technologies, Challenges, and Research Directions”, </a:t>
            </a:r>
            <a:r>
              <a:rPr lang="pt-BR" sz="1200" dirty="0" smtClean="0">
                <a:hlinkClick r:id="rId3"/>
              </a:rPr>
              <a:t>https://arxiv.org/ftp/arxiv/papers/1909/1909.11315.pdf</a:t>
            </a:r>
            <a:endParaRPr lang="en-US" sz="1200" b="0" i="0" kern="1200" dirty="0" smtClean="0">
              <a:solidFill>
                <a:schemeClr val="tx1"/>
              </a:solidFill>
              <a:effectLst/>
              <a:latin typeface="+mn-lt"/>
              <a:ea typeface="+mn-ea"/>
              <a:cs typeface="+mn-cs"/>
            </a:endParaRP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3404677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BR" sz="1200" b="1" dirty="0" smtClean="0"/>
              <a:t>Objetivo</a:t>
            </a:r>
            <a:r>
              <a:rPr lang="pt-BR" sz="1200" dirty="0" smtClean="0"/>
              <a:t>: Criar máquinas que </a:t>
            </a:r>
            <a:r>
              <a:rPr lang="pt-BR" sz="1200" i="1" dirty="0" smtClean="0"/>
              <a:t>imitem</a:t>
            </a:r>
            <a:r>
              <a:rPr lang="pt-BR" sz="1200" dirty="0" smtClean="0"/>
              <a:t> nossa capacidade mental para uma determinada tarefa. </a:t>
            </a:r>
            <a:endParaRPr lang="pt-BR" sz="1200" dirty="0" smtClean="0">
              <a:cs typeface="Calibri"/>
            </a:endParaRPr>
          </a:p>
          <a:p>
            <a:pPr marL="171450" indent="-171450">
              <a:buFont typeface="Arial" panose="020B0604020202020204" pitchFamily="34" charset="0"/>
              <a:buChar char="•"/>
            </a:pPr>
            <a:r>
              <a:rPr lang="pt-BR" sz="1200" dirty="0" smtClean="0"/>
              <a:t>Porém, esta </a:t>
            </a:r>
            <a:r>
              <a:rPr lang="pt-BR" sz="1200" i="1" dirty="0" smtClean="0"/>
              <a:t>imitação</a:t>
            </a:r>
            <a:r>
              <a:rPr lang="pt-BR" sz="1200" dirty="0" smtClean="0"/>
              <a:t> não será perfeita dado que somos construídos de matéria viva e até o momento não fomos capazes de criar nada semelhante ao nosso cérebro. </a:t>
            </a:r>
          </a:p>
          <a:p>
            <a:pPr marL="171450" indent="-171450">
              <a:buFont typeface="Arial" panose="020B0604020202020204" pitchFamily="34" charset="0"/>
              <a:buChar char="•"/>
            </a:pPr>
            <a:r>
              <a:rPr lang="pt-BR" sz="1200" dirty="0" smtClean="0"/>
              <a:t>Essa </a:t>
            </a:r>
            <a:r>
              <a:rPr lang="pt-BR" sz="1200" i="1" dirty="0" smtClean="0"/>
              <a:t>imitação</a:t>
            </a:r>
            <a:r>
              <a:rPr lang="pt-BR" sz="1200" dirty="0" smtClean="0"/>
              <a:t> é, portanto, apenas uma aproximação. É por isso que em IA fala-se da criação de máquinas que são </a:t>
            </a:r>
            <a:r>
              <a:rPr lang="pt-BR" sz="1200" i="1" dirty="0" smtClean="0"/>
              <a:t>modelos</a:t>
            </a:r>
            <a:r>
              <a:rPr lang="pt-BR" sz="1200" dirty="0" smtClean="0"/>
              <a:t> de nossa capacidade de aprender, raciocinar, enxergar, falar, ouvir, etc.</a:t>
            </a:r>
            <a:endParaRPr lang="en-US" sz="1200" dirty="0" smtClean="0"/>
          </a:p>
          <a:p>
            <a:pPr rtl="0"/>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A IA fraca concentra-se na realização de uma tarefa específica, como responder a perguntas com base na entrada do usuário ou jogar xadrez. Carros autônomos e assistentes virtuais, como Siri, são exemplos de IA fraca.</a:t>
            </a:r>
            <a:r>
              <a:rPr lang="pt-BR" sz="1200" baseline="0" dirty="0" smtClean="0"/>
              <a:t> </a:t>
            </a:r>
            <a:r>
              <a:rPr lang="pt-BR" sz="1200" dirty="0" smtClean="0"/>
              <a:t>IA forte pode realizar uma variedade de tarefas, eventualmente ensinando-se a resolver novos problemas. A IA fraca depende da interferência humana para definir os parâmetros de seus algoritmos de aprendizagem e fornecer os dados de treinamento relevantes para garantir a precisão. Embora a entrada humana acelere a fase de crescimento da IA forte, ela não é necessária e, com o tempo, desenvolve uma consciência semelhante à humana em vez de simulá-la, como a IA fraca. </a:t>
            </a:r>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7</a:t>
            </a:fld>
            <a:endParaRPr lang="pt-BR"/>
          </a:p>
        </p:txBody>
      </p:sp>
    </p:spTree>
    <p:extLst>
      <p:ext uri="{BB962C8B-B14F-4D97-AF65-F5344CB8AC3E}">
        <p14:creationId xmlns:p14="http://schemas.microsoft.com/office/powerpoint/2010/main" val="3898063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smtClean="0"/>
              <a:t>AI is a broader concept to create intelligent machines that can </a:t>
            </a:r>
            <a:r>
              <a:rPr lang="en-US" sz="1200" b="1" i="1" dirty="0" smtClean="0"/>
              <a:t>simulate</a:t>
            </a:r>
            <a:r>
              <a:rPr lang="en-US" sz="1200" i="1" dirty="0" smtClean="0"/>
              <a:t> human thinking capability and behavior, whereas, machine learning is an application or subset of AI that allows machines to learn from data without being programmed explicitly.</a:t>
            </a:r>
            <a:endParaRPr lang="pt-BR" sz="1200" b="1" dirty="0" smtClean="0">
              <a:cs typeface="Calibri"/>
            </a:endParaRPr>
          </a:p>
          <a:p>
            <a:pPr marL="0" indent="0">
              <a:buFont typeface="Arial" panose="020B0604020202020204" pitchFamily="34" charset="0"/>
              <a:buNone/>
            </a:pPr>
            <a:endParaRPr lang="pt-BR" sz="1200" b="1" dirty="0" smtClean="0">
              <a:cs typeface="Calibri"/>
            </a:endParaRPr>
          </a:p>
          <a:p>
            <a:pPr marL="0" indent="0">
              <a:buFont typeface="Arial" panose="020B0604020202020204" pitchFamily="34" charset="0"/>
              <a:buNone/>
            </a:pPr>
            <a:r>
              <a:rPr lang="pt-BR" sz="1200" b="1" dirty="0" smtClean="0">
                <a:cs typeface="Calibri"/>
              </a:rPr>
              <a:t>Processamento de linguagem natural</a:t>
            </a:r>
            <a:r>
              <a:rPr lang="pt-BR" sz="1200" b="0" dirty="0" smtClean="0">
                <a:cs typeface="Calibri"/>
              </a:rPr>
              <a:t>: criação automática de resumos,</a:t>
            </a:r>
            <a:r>
              <a:rPr lang="pt-BR" sz="1200" b="0" baseline="0" dirty="0" smtClean="0">
                <a:cs typeface="Calibri"/>
              </a:rPr>
              <a:t> tradução de textos em uma língua para outra, reconhecimento de fala, etc.</a:t>
            </a:r>
          </a:p>
          <a:p>
            <a:pPr marL="0" indent="0">
              <a:buFont typeface="Arial" panose="020B0604020202020204" pitchFamily="34" charset="0"/>
              <a:buNone/>
            </a:pPr>
            <a:r>
              <a:rPr lang="pt-BR" sz="1200" b="1" baseline="0" dirty="0" smtClean="0">
                <a:cs typeface="Calibri"/>
              </a:rPr>
              <a:t>Representação do conhecimento</a:t>
            </a:r>
            <a:r>
              <a:rPr lang="pt-BR" sz="1200" b="0" baseline="0" dirty="0" smtClean="0">
                <a:cs typeface="Calibri"/>
              </a:rPr>
              <a:t>: lida com problemas de como criar (extrair, absorver) e armazenar conhecimento do mundo. É um campo da inteligência artificial que se concentra no design de representações computacionais que capturam informações sobre o mundo.</a:t>
            </a:r>
          </a:p>
          <a:p>
            <a:pPr marL="0" indent="0">
              <a:buFont typeface="Arial" panose="020B0604020202020204" pitchFamily="34" charset="0"/>
              <a:buNone/>
            </a:pPr>
            <a:r>
              <a:rPr lang="pt-BR" sz="1200" b="1" baseline="0" dirty="0" smtClean="0">
                <a:cs typeface="Calibri"/>
              </a:rPr>
              <a:t>Raciocínio automatizado</a:t>
            </a:r>
            <a:r>
              <a:rPr lang="pt-BR" sz="1200" b="0" baseline="0" dirty="0" smtClean="0">
                <a:cs typeface="Calibri"/>
              </a:rPr>
              <a:t>: utiliza o conhecimento armazenado por computadores para resolver problemas complexos, como por exemplo, provar teoremas matemáticos.</a:t>
            </a:r>
          </a:p>
          <a:p>
            <a:pPr marL="0" indent="0">
              <a:buFont typeface="Arial" panose="020B0604020202020204" pitchFamily="34" charset="0"/>
              <a:buNone/>
            </a:pPr>
            <a:r>
              <a:rPr lang="pt-BR" sz="1200" b="1" baseline="0" dirty="0" smtClean="0">
                <a:cs typeface="Calibri"/>
              </a:rPr>
              <a:t>Planejamento</a:t>
            </a:r>
            <a:r>
              <a:rPr lang="pt-BR" sz="1200" b="0" baseline="0" dirty="0" smtClean="0">
                <a:cs typeface="Calibri"/>
              </a:rPr>
              <a:t>: </a:t>
            </a:r>
            <a:r>
              <a:rPr lang="pt-BR" dirty="0" smtClean="0"/>
              <a:t>tem como objetivo encontrar um plano que permita uma</a:t>
            </a:r>
            <a:r>
              <a:rPr lang="pt-BR" baseline="0" dirty="0" smtClean="0"/>
              <a:t> máquina </a:t>
            </a:r>
            <a:r>
              <a:rPr lang="pt-BR" dirty="0" smtClean="0"/>
              <a:t>executar uma tarefa, a partir de uma situação inicial.</a:t>
            </a:r>
            <a:endParaRPr lang="pt-BR" sz="1200" b="0" baseline="0" dirty="0" smtClean="0">
              <a:cs typeface="Calibri"/>
            </a:endParaRPr>
          </a:p>
          <a:p>
            <a:pPr marL="0" indent="0">
              <a:buFont typeface="Arial" panose="020B0604020202020204" pitchFamily="34" charset="0"/>
              <a:buNone/>
            </a:pPr>
            <a:r>
              <a:rPr lang="pt-BR" sz="1200" b="1" baseline="0" dirty="0" smtClean="0">
                <a:cs typeface="Calibri"/>
              </a:rPr>
              <a:t>Visão computacional</a:t>
            </a:r>
            <a:r>
              <a:rPr lang="pt-BR" sz="1200" b="0" baseline="0" dirty="0" smtClean="0">
                <a:cs typeface="Calibri"/>
              </a:rPr>
              <a:t>: desenvolvimento de máquinas inteligentes que obtém informação de imagens e vídeos. Exemplos: reconhecimento de faces, controle de qualidade em industrias, carros autônomos, etc.</a:t>
            </a:r>
          </a:p>
          <a:p>
            <a:pPr marL="0" indent="0">
              <a:buFont typeface="Arial" panose="020B0604020202020204" pitchFamily="34" charset="0"/>
              <a:buNone/>
            </a:pPr>
            <a:r>
              <a:rPr lang="pt-BR" sz="1200" b="1" baseline="0" dirty="0" smtClean="0">
                <a:cs typeface="Calibri"/>
              </a:rPr>
              <a:t>Robótica</a:t>
            </a:r>
            <a:r>
              <a:rPr lang="pt-BR" sz="1200" b="0" baseline="0" dirty="0" smtClean="0">
                <a:cs typeface="Calibri"/>
              </a:rPr>
              <a:t>: lida com o projeto, construção e operação de robôs que repliquem ações humanas. Exemplos: robôs militares, industriais, médicos, etc.</a:t>
            </a:r>
          </a:p>
          <a:p>
            <a:pPr marL="0" indent="0">
              <a:buFont typeface="Arial" panose="020B0604020202020204" pitchFamily="34" charset="0"/>
              <a:buNone/>
            </a:pPr>
            <a:r>
              <a:rPr lang="pt-BR" sz="1200" b="1" baseline="0" dirty="0" smtClean="0">
                <a:cs typeface="Calibri"/>
              </a:rPr>
              <a:t>Aprendizado de máquina</a:t>
            </a:r>
            <a:r>
              <a:rPr lang="pt-BR" sz="1200" b="0" baseline="0" dirty="0" smtClean="0">
                <a:cs typeface="Calibri"/>
              </a:rPr>
              <a:t>: lida com o design e construção de máquinas que executam uma tarefa específica sem terem sido explicitamente programadas para isso. Exemplos: algoritmo de recomendações do netflix, carro autômato, etc. Esses algortimos aprendem através da experiência.</a:t>
            </a:r>
          </a:p>
          <a:p>
            <a:pPr marL="0" indent="0">
              <a:buFont typeface="Arial" panose="020B0604020202020204" pitchFamily="34" charset="0"/>
              <a:buNone/>
            </a:pPr>
            <a:r>
              <a:rPr lang="pt-PT" sz="1200" b="1" i="0" dirty="0" smtClean="0"/>
              <a:t>Inteligência artificial geral</a:t>
            </a:r>
            <a:r>
              <a:rPr lang="pt-PT" sz="1200" i="1" dirty="0" smtClean="0"/>
              <a:t>: </a:t>
            </a:r>
            <a:r>
              <a:rPr lang="pt-BR" sz="1200" b="0" i="0" kern="1200" dirty="0" smtClean="0">
                <a:solidFill>
                  <a:schemeClr val="tx1"/>
                </a:solidFill>
                <a:effectLst/>
                <a:latin typeface="+mn-lt"/>
                <a:ea typeface="+mn-ea"/>
                <a:cs typeface="+mn-cs"/>
              </a:rPr>
              <a:t>máquinas que possuem</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consciência e sentimentos, capazes de oferecer soluções para qualquer tipo de problema.</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IAG é a meta dos pesquisadores da inteligência artificial. Somente com ela, a IA poderá resolver problemas chamados de “transversais”, aqueles que exigem mais de uma habilidade e variadas tomadas de decisão. Em resumo,</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é uma máquina com a mesma capacidade intelectual de um ser humano, podendo realizar qualquer atividade inteligente que o homem domine.</a:t>
            </a:r>
            <a:endParaRPr lang="en-US" sz="1200" dirty="0" smtClean="0"/>
          </a:p>
          <a:p>
            <a:endParaRPr lang="pt-BR" sz="1200" dirty="0" smtClean="0"/>
          </a:p>
          <a:p>
            <a:r>
              <a:rPr lang="en-US" sz="1200" dirty="0" smtClean="0"/>
              <a:t>KR&amp;R: Knowledge representation and reasoning</a:t>
            </a:r>
          </a:p>
          <a:p>
            <a:endParaRPr lang="en-US" sz="1200" dirty="0" smtClean="0"/>
          </a:p>
          <a:p>
            <a:endParaRPr lang="en-US" sz="1200" dirty="0" smtClean="0"/>
          </a:p>
          <a:p>
            <a:pPr rtl="0"/>
            <a:r>
              <a:rPr lang="en-US" sz="1200" dirty="0" smtClean="0"/>
              <a:t>First of all, </a:t>
            </a:r>
            <a:r>
              <a:rPr lang="en-US" sz="1200" b="1" dirty="0" smtClean="0"/>
              <a:t>leave the terms artificial and machine aside</a:t>
            </a:r>
            <a:r>
              <a:rPr lang="en-US" sz="1200" dirty="0" smtClean="0"/>
              <a:t>. We will try to understand the words intelligence and learning one-by-one. Think of how one can solve a given (mathematical and not real life) problem. There are two possibilities - </a:t>
            </a:r>
            <a:r>
              <a:rPr lang="en-US" sz="1200" i="1" dirty="0" smtClean="0"/>
              <a:t>either</a:t>
            </a:r>
          </a:p>
          <a:p>
            <a:pPr rtl="0"/>
            <a:endParaRPr lang="en-US" sz="1200" dirty="0" smtClean="0"/>
          </a:p>
          <a:p>
            <a:r>
              <a:rPr lang="en-US" sz="1200" dirty="0" smtClean="0"/>
              <a:t>Method 1: he/she/it has solved such a problem before and has </a:t>
            </a:r>
            <a:r>
              <a:rPr lang="en-US" sz="1200" b="1" i="1" dirty="0" smtClean="0"/>
              <a:t>learned</a:t>
            </a:r>
            <a:r>
              <a:rPr lang="en-US" sz="1200" dirty="0" smtClean="0"/>
              <a:t> how to solve such problems </a:t>
            </a:r>
            <a:r>
              <a:rPr lang="en-US" sz="1200" i="1" dirty="0" smtClean="0"/>
              <a:t>or</a:t>
            </a:r>
          </a:p>
          <a:p>
            <a:endParaRPr lang="en-US" sz="1200" dirty="0" smtClean="0"/>
          </a:p>
          <a:p>
            <a:r>
              <a:rPr lang="en-US" sz="1200" dirty="0" smtClean="0"/>
              <a:t>Method 2: (it is first time he/she/it faced this type of problem and)</a:t>
            </a:r>
            <a:r>
              <a:rPr lang="en-US" sz="1200" i="1" dirty="0" smtClean="0"/>
              <a:t> </a:t>
            </a:r>
            <a:r>
              <a:rPr lang="en-US" sz="1200" dirty="0" smtClean="0"/>
              <a:t>he/she/it is </a:t>
            </a:r>
            <a:r>
              <a:rPr lang="en-US" sz="1200" b="1" i="1" dirty="0" smtClean="0"/>
              <a:t>actually intelligent</a:t>
            </a:r>
            <a:r>
              <a:rPr lang="en-US" sz="1200" dirty="0" smtClean="0"/>
              <a:t> to think of possibilities of how to solve the problem based on what he/she/it </a:t>
            </a:r>
            <a:r>
              <a:rPr lang="en-US" sz="1200" b="1" i="1" dirty="0" smtClean="0"/>
              <a:t>knows</a:t>
            </a:r>
            <a:r>
              <a:rPr lang="en-US" sz="1200" dirty="0" smtClean="0"/>
              <a:t>, right?</a:t>
            </a:r>
          </a:p>
          <a:p>
            <a:pPr rtl="0"/>
            <a:endParaRPr lang="en-US" sz="1200" dirty="0" smtClean="0"/>
          </a:p>
          <a:p>
            <a:pPr rtl="0"/>
            <a:r>
              <a:rPr lang="en-US" sz="1200" dirty="0" smtClean="0"/>
              <a:t>The former is called </a:t>
            </a:r>
            <a:r>
              <a:rPr lang="en-US" sz="1200" b="1" dirty="0" smtClean="0"/>
              <a:t>learning </a:t>
            </a:r>
            <a:r>
              <a:rPr lang="en-US" sz="1200" dirty="0" smtClean="0"/>
              <a:t>and the latter is called </a:t>
            </a:r>
            <a:r>
              <a:rPr lang="en-US" sz="1200" b="1" dirty="0" smtClean="0"/>
              <a:t>knowledge</a:t>
            </a:r>
            <a:r>
              <a:rPr lang="en-US" sz="1200" dirty="0" smtClean="0"/>
              <a:t> (along with intelligence). So, in short, to solve a problem, one needs either of these two. Hence, </a:t>
            </a:r>
            <a:r>
              <a:rPr lang="en-US" sz="1200" b="1" dirty="0" smtClean="0"/>
              <a:t>learning is a part of intelligence</a:t>
            </a:r>
            <a:r>
              <a:rPr lang="en-US" sz="1200" dirty="0" smtClean="0"/>
              <a:t>. </a:t>
            </a:r>
          </a:p>
          <a:p>
            <a:endParaRPr lang="pt-BR" sz="1200" dirty="0" smtClean="0"/>
          </a:p>
          <a:p>
            <a:endParaRPr lang="pt-BR" dirty="0" smtClean="0"/>
          </a:p>
          <a:p>
            <a:pPr fontAlgn="base"/>
            <a:r>
              <a:rPr lang="pt-BR" sz="1200" b="1" i="0" kern="1200" dirty="0" smtClean="0">
                <a:solidFill>
                  <a:schemeClr val="tx1"/>
                </a:solidFill>
                <a:effectLst/>
                <a:latin typeface="+mn-lt"/>
                <a:ea typeface="+mn-ea"/>
                <a:cs typeface="+mn-cs"/>
              </a:rPr>
              <a:t>Simulação</a:t>
            </a:r>
            <a:r>
              <a:rPr lang="pt-BR" sz="1200" b="0" i="0" kern="1200" dirty="0" smtClean="0">
                <a:solidFill>
                  <a:schemeClr val="tx1"/>
                </a:solidFill>
                <a:effectLst/>
                <a:latin typeface="+mn-lt"/>
                <a:ea typeface="+mn-ea"/>
                <a:cs typeface="+mn-cs"/>
              </a:rPr>
              <a:t> tem a ver com a possibilidade de imitar o comportamento de um sistema sem necessariamente reproduzir seus componentes ou saber como ele funciona internamente.</a:t>
            </a:r>
          </a:p>
          <a:p>
            <a:pPr fontAlgn="base"/>
            <a:r>
              <a:rPr lang="pt-BR" sz="1200" b="1" i="0" kern="1200" dirty="0" smtClean="0">
                <a:solidFill>
                  <a:schemeClr val="tx1"/>
                </a:solidFill>
                <a:effectLst/>
                <a:latin typeface="+mn-lt"/>
                <a:ea typeface="+mn-ea"/>
                <a:cs typeface="+mn-cs"/>
              </a:rPr>
              <a:t>Emulação</a:t>
            </a:r>
            <a:r>
              <a:rPr lang="pt-BR" sz="1200" b="0" i="0" kern="1200" dirty="0" smtClean="0">
                <a:solidFill>
                  <a:schemeClr val="tx1"/>
                </a:solidFill>
                <a:effectLst/>
                <a:latin typeface="+mn-lt"/>
                <a:ea typeface="+mn-ea"/>
                <a:cs typeface="+mn-cs"/>
              </a:rPr>
              <a:t> tem a ver com a possibilidade de reconstruir um sistema a partir do entendimento do funcionamento do mesmo, de forma que o resultado seja bastante semelhante ao original.</a:t>
            </a:r>
          </a:p>
          <a:p>
            <a:pPr fontAlgn="base"/>
            <a:r>
              <a:rPr lang="pt-BR" sz="1200" b="0" i="0" kern="1200" dirty="0" smtClean="0">
                <a:solidFill>
                  <a:schemeClr val="tx1"/>
                </a:solidFill>
                <a:effectLst/>
                <a:latin typeface="+mn-lt"/>
                <a:ea typeface="+mn-ea"/>
                <a:cs typeface="+mn-cs"/>
              </a:rPr>
              <a:t>Um exemplo ilustrativo: No filme "</a:t>
            </a:r>
            <a:r>
              <a:rPr lang="pt-BR" sz="1200" b="0" i="0" u="sng" kern="1200" dirty="0" smtClean="0">
                <a:solidFill>
                  <a:schemeClr val="tx1"/>
                </a:solidFill>
                <a:effectLst/>
                <a:latin typeface="+mn-lt"/>
                <a:ea typeface="+mn-ea"/>
                <a:cs typeface="+mn-cs"/>
                <a:hlinkClick r:id="rId3"/>
              </a:rPr>
              <a:t>Enigma de Outro Mundo</a:t>
            </a:r>
            <a:r>
              <a:rPr lang="pt-BR" sz="1200" b="0" i="0" kern="1200" dirty="0" smtClean="0">
                <a:solidFill>
                  <a:schemeClr val="tx1"/>
                </a:solidFill>
                <a:effectLst/>
                <a:latin typeface="+mn-lt"/>
                <a:ea typeface="+mn-ea"/>
                <a:cs typeface="+mn-cs"/>
              </a:rPr>
              <a:t>", o alienígena tem um processo de reprodução que a partir do DNA da sua vítima replica uma nova pessoa, imitando quase que completamente seus órgãos, tecidos, etc. Isso seria uma </a:t>
            </a:r>
            <a:r>
              <a:rPr lang="pt-BR" sz="1200" b="1" i="0" kern="1200" dirty="0" smtClean="0">
                <a:solidFill>
                  <a:schemeClr val="tx1"/>
                </a:solidFill>
                <a:effectLst/>
                <a:latin typeface="+mn-lt"/>
                <a:ea typeface="+mn-ea"/>
                <a:cs typeface="+mn-cs"/>
              </a:rPr>
              <a:t>emulação</a:t>
            </a:r>
            <a:r>
              <a:rPr lang="pt-BR" sz="1200" b="0" i="0" kern="1200" dirty="0" smtClean="0">
                <a:solidFill>
                  <a:schemeClr val="tx1"/>
                </a:solidFill>
                <a:effectLst/>
                <a:latin typeface="+mn-lt"/>
                <a:ea typeface="+mn-ea"/>
                <a:cs typeface="+mn-cs"/>
              </a:rPr>
              <a:t>. Já no filme "</a:t>
            </a:r>
            <a:r>
              <a:rPr lang="pt-BR" sz="1200" b="0" i="0" u="sng" kern="1200" dirty="0" smtClean="0">
                <a:solidFill>
                  <a:schemeClr val="tx1"/>
                </a:solidFill>
                <a:effectLst/>
                <a:latin typeface="+mn-lt"/>
                <a:ea typeface="+mn-ea"/>
                <a:cs typeface="+mn-cs"/>
                <a:hlinkClick r:id="rId4"/>
              </a:rPr>
              <a:t>Homem Bicentenário</a:t>
            </a:r>
            <a:r>
              <a:rPr lang="pt-BR" sz="1200" b="0" i="0" kern="1200" dirty="0" smtClean="0">
                <a:solidFill>
                  <a:schemeClr val="tx1"/>
                </a:solidFill>
                <a:effectLst/>
                <a:latin typeface="+mn-lt"/>
                <a:ea typeface="+mn-ea"/>
                <a:cs typeface="+mn-cs"/>
              </a:rPr>
              <a:t>", um robô tenta imitar a aparência e comportamento dos humanos. Isso seria uma </a:t>
            </a:r>
            <a:r>
              <a:rPr lang="pt-BR" sz="1200" b="1" i="0" kern="1200" dirty="0" smtClean="0">
                <a:solidFill>
                  <a:schemeClr val="tx1"/>
                </a:solidFill>
                <a:effectLst/>
                <a:latin typeface="+mn-lt"/>
                <a:ea typeface="+mn-ea"/>
                <a:cs typeface="+mn-cs"/>
              </a:rPr>
              <a:t>simulação</a:t>
            </a:r>
            <a:r>
              <a:rPr lang="pt-BR" sz="1200" b="0" i="0" kern="1200" dirty="0" smtClean="0">
                <a:solidFill>
                  <a:schemeClr val="tx1"/>
                </a:solidFill>
                <a:effectLst/>
                <a:latin typeface="+mn-lt"/>
                <a:ea typeface="+mn-ea"/>
                <a:cs typeface="+mn-cs"/>
              </a:rPr>
              <a:t>.</a:t>
            </a:r>
          </a:p>
          <a:p>
            <a:pPr fontAlgn="base"/>
            <a:r>
              <a:rPr lang="pt-BR" sz="1200" b="0" i="0" kern="1200" dirty="0" smtClean="0">
                <a:solidFill>
                  <a:schemeClr val="tx1"/>
                </a:solidFill>
                <a:effectLst/>
                <a:latin typeface="+mn-lt"/>
                <a:ea typeface="+mn-ea"/>
                <a:cs typeface="+mn-cs"/>
              </a:rPr>
              <a:t>No seu caso, o programa que reproduz o comportamento do dispositivo </a:t>
            </a:r>
            <a:r>
              <a:rPr lang="pt-BR" sz="1200" b="0" i="0" kern="1200" dirty="0" err="1" smtClean="0">
                <a:solidFill>
                  <a:schemeClr val="tx1"/>
                </a:solidFill>
                <a:effectLst/>
                <a:latin typeface="+mn-lt"/>
                <a:ea typeface="+mn-ea"/>
                <a:cs typeface="+mn-cs"/>
              </a:rPr>
              <a:t>Android</a:t>
            </a:r>
            <a:r>
              <a:rPr lang="pt-BR" sz="1200" b="0" i="0" kern="1200" dirty="0" smtClean="0">
                <a:solidFill>
                  <a:schemeClr val="tx1"/>
                </a:solidFill>
                <a:effectLst/>
                <a:latin typeface="+mn-lt"/>
                <a:ea typeface="+mn-ea"/>
                <a:cs typeface="+mn-cs"/>
              </a:rPr>
              <a:t> é um emulador porque você pode colocar seu código que roda no dispositivo real e ele funcionará da mesma forma. Já, se a aplicação rodando no browser for uma aplicação completamente diferente da que roda no dispositivo, porém o resultado para o usuário é o mesmo, então a aplicação é um simulador.</a:t>
            </a:r>
          </a:p>
          <a:p>
            <a:endParaRPr lang="pt-BR" dirty="0"/>
          </a:p>
        </p:txBody>
      </p:sp>
      <p:sp>
        <p:nvSpPr>
          <p:cNvPr id="4" name="Slide Number Placeholder 3"/>
          <p:cNvSpPr>
            <a:spLocks noGrp="1"/>
          </p:cNvSpPr>
          <p:nvPr>
            <p:ph type="sldNum" sz="quarter" idx="10"/>
          </p:nvPr>
        </p:nvSpPr>
        <p:spPr/>
        <p:txBody>
          <a:bodyPr/>
          <a:lstStyle/>
          <a:p>
            <a:fld id="{6FC8D850-966F-45A6-8DE7-15B891E7D40D}" type="slidenum">
              <a:rPr lang="pt-BR" smtClean="0"/>
              <a:t>8</a:t>
            </a:fld>
            <a:endParaRPr lang="pt-BR"/>
          </a:p>
        </p:txBody>
      </p:sp>
    </p:spTree>
    <p:extLst>
      <p:ext uri="{BB962C8B-B14F-4D97-AF65-F5344CB8AC3E}">
        <p14:creationId xmlns:p14="http://schemas.microsoft.com/office/powerpoint/2010/main" val="2510569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panose="020B0604020202020204" pitchFamily="34" charset="0"/>
              <a:buNone/>
            </a:pPr>
            <a:r>
              <a:rPr lang="pt-BR" sz="1200" dirty="0" smtClean="0"/>
              <a:t>Foco do curso: estudo dos principais algoritmos de </a:t>
            </a:r>
            <a:r>
              <a:rPr lang="pt-BR" sz="1200" b="1" i="1" dirty="0" smtClean="0"/>
              <a:t>Aprendizado de Máquina</a:t>
            </a:r>
            <a:r>
              <a:rPr lang="pt-BR" sz="1200" dirty="0" smtClean="0"/>
              <a:t>. Por quê?</a:t>
            </a:r>
          </a:p>
          <a:p>
            <a:pPr marL="628650" lvl="1" indent="-171450">
              <a:buFont typeface="Arial" panose="020B0604020202020204" pitchFamily="34" charset="0"/>
              <a:buChar char="•"/>
            </a:pPr>
            <a:r>
              <a:rPr lang="pt-BR" sz="1200" dirty="0" smtClean="0"/>
              <a:t>ML oferece ferramentas importantes para a solução eficiente de vários problemas em várias</a:t>
            </a:r>
            <a:r>
              <a:rPr lang="pt-BR" sz="1200" baseline="0" dirty="0" smtClean="0"/>
              <a:t> áreas do conhecimento.</a:t>
            </a:r>
          </a:p>
          <a:p>
            <a:pPr marL="457200" lvl="1" indent="0">
              <a:buFont typeface="Arial" panose="020B0604020202020204" pitchFamily="34" charset="0"/>
              <a:buNone/>
            </a:pPr>
            <a:endParaRPr lang="pt-BR" sz="12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ML is a learning technique where machines </a:t>
            </a:r>
            <a:r>
              <a:rPr lang="en-US" sz="1200" i="1" dirty="0" smtClean="0"/>
              <a:t>learn</a:t>
            </a:r>
            <a:r>
              <a:rPr lang="en-US" sz="1200" dirty="0" smtClean="0"/>
              <a:t> from huge data sets.</a:t>
            </a:r>
          </a:p>
          <a:p>
            <a:endParaRPr lang="pt-BR" sz="1200" b="0" i="0" dirty="0" smtClean="0"/>
          </a:p>
          <a:p>
            <a:r>
              <a:rPr lang="en-US" sz="1200" dirty="0" smtClean="0"/>
              <a:t>Weak AI is the form of AI where programs are developed to perform specific tasks, for instance, Machine learning, Planning, Computer vision, etc.</a:t>
            </a:r>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9</a:t>
            </a:fld>
            <a:endParaRPr lang="pt-BR"/>
          </a:p>
        </p:txBody>
      </p:sp>
    </p:spTree>
    <p:extLst>
      <p:ext uri="{BB962C8B-B14F-4D97-AF65-F5344CB8AC3E}">
        <p14:creationId xmlns:p14="http://schemas.microsoft.com/office/powerpoint/2010/main" val="2519530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smtClean="0"/>
              <a:t>ML: técnicas e </a:t>
            </a:r>
            <a:r>
              <a:rPr lang="pt-BR" sz="1200" dirty="0" err="1" smtClean="0"/>
              <a:t>algortimos</a:t>
            </a:r>
            <a:r>
              <a:rPr lang="pt-BR" sz="1200" dirty="0" smtClean="0"/>
              <a:t> orientadas a dados: aprendem automaticamente a partir de grandes volumes de dados.</a:t>
            </a:r>
          </a:p>
          <a:p>
            <a:endParaRPr lang="en-US" sz="1200" b="1" dirty="0" smtClean="0"/>
          </a:p>
          <a:p>
            <a:r>
              <a:rPr lang="pt-BR" sz="1200" b="0" dirty="0" smtClean="0"/>
              <a:t>O aprendizado de máquina pode ser definido como o processo de </a:t>
            </a:r>
            <a:r>
              <a:rPr lang="pt-BR" sz="1200" b="1" dirty="0" smtClean="0"/>
              <a:t>induzir</a:t>
            </a:r>
            <a:r>
              <a:rPr lang="pt-BR" sz="1200" b="0" dirty="0" smtClean="0"/>
              <a:t> inteligência em uma</a:t>
            </a:r>
            <a:r>
              <a:rPr lang="pt-BR" sz="1200" b="0" baseline="0" dirty="0" smtClean="0"/>
              <a:t> </a:t>
            </a:r>
            <a:r>
              <a:rPr lang="pt-BR" sz="1200" b="0" dirty="0" smtClean="0"/>
              <a:t>máquina </a:t>
            </a:r>
            <a:r>
              <a:rPr lang="pt-BR" sz="1200" b="1" dirty="0" smtClean="0"/>
              <a:t>sem que ela</a:t>
            </a:r>
            <a:r>
              <a:rPr lang="pt-BR" sz="1200" b="1" baseline="0" dirty="0" smtClean="0"/>
              <a:t> seja explicitamente</a:t>
            </a:r>
            <a:r>
              <a:rPr lang="pt-BR" sz="1200" b="1" dirty="0" smtClean="0"/>
              <a:t> programada</a:t>
            </a:r>
            <a:r>
              <a:rPr lang="pt-BR" sz="1200" b="0" dirty="0" smtClean="0"/>
              <a:t>.</a:t>
            </a:r>
            <a:endParaRPr lang="en-US" sz="1200" b="0" dirty="0" smtClean="0"/>
          </a:p>
          <a:p>
            <a:endParaRPr lang="en-US" sz="1200" b="1" dirty="0" smtClean="0"/>
          </a:p>
          <a:p>
            <a:r>
              <a:rPr lang="pt-BR" sz="1200" b="0" dirty="0" smtClean="0"/>
              <a:t>Por exemplo, o filtro de spam do </a:t>
            </a:r>
            <a:r>
              <a:rPr lang="pt-BR" sz="1200" b="0" dirty="0" err="1" smtClean="0"/>
              <a:t>gmail</a:t>
            </a:r>
            <a:r>
              <a:rPr lang="pt-BR" sz="1200" b="0" dirty="0" smtClean="0"/>
              <a:t> utiliza aprendizado de máquina para aprender se</a:t>
            </a:r>
            <a:r>
              <a:rPr lang="pt-BR" sz="1200" b="0" baseline="0" dirty="0" smtClean="0"/>
              <a:t> um email é </a:t>
            </a:r>
            <a:r>
              <a:rPr lang="pt-BR" sz="1200" b="0" dirty="0" smtClean="0"/>
              <a:t>spam</a:t>
            </a:r>
            <a:r>
              <a:rPr lang="pt-BR" sz="1200" b="0" baseline="0" dirty="0" smtClean="0"/>
              <a:t> </a:t>
            </a:r>
            <a:r>
              <a:rPr lang="pt-BR" sz="1200" b="0" dirty="0" smtClean="0"/>
              <a:t>(por exemplo, sinalizados por usuários) e exemplos de </a:t>
            </a:r>
            <a:r>
              <a:rPr lang="pt-BR" sz="1200" b="0" dirty="0" err="1" smtClean="0"/>
              <a:t>emails</a:t>
            </a:r>
            <a:r>
              <a:rPr lang="pt-BR" sz="1200" b="0" dirty="0" smtClean="0"/>
              <a:t> regulares (não spam, também chamados de “</a:t>
            </a:r>
            <a:r>
              <a:rPr lang="pt-BR" sz="1200" b="0" dirty="0" err="1" smtClean="0"/>
              <a:t>ham</a:t>
            </a:r>
            <a:r>
              <a:rPr lang="pt-BR" sz="1200" b="0" dirty="0" smtClean="0"/>
              <a:t>"). </a:t>
            </a:r>
          </a:p>
          <a:p>
            <a:endParaRPr lang="pt-BR" sz="1200" b="0" dirty="0" smtClean="0"/>
          </a:p>
          <a:p>
            <a:r>
              <a:rPr lang="pt-BR" sz="1200" b="0" dirty="0" smtClean="0"/>
              <a:t>Os exemplos que o modelo usa para aprender são chamados de </a:t>
            </a:r>
            <a:r>
              <a:rPr lang="pt-BR" sz="1200" b="1" dirty="0" smtClean="0"/>
              <a:t>conjunto de treinamento</a:t>
            </a:r>
            <a:r>
              <a:rPr lang="pt-BR" sz="1200" b="0" dirty="0" smtClean="0"/>
              <a:t>. Cada </a:t>
            </a:r>
            <a:r>
              <a:rPr lang="pt-BR" sz="1200" b="1" dirty="0" smtClean="0"/>
              <a:t>exemplo de treinamento </a:t>
            </a:r>
            <a:r>
              <a:rPr lang="pt-BR" sz="1200" b="0" dirty="0" smtClean="0"/>
              <a:t>é chamado de </a:t>
            </a:r>
            <a:r>
              <a:rPr lang="pt-BR" sz="1200" b="1" dirty="0" smtClean="0"/>
              <a:t>instância de treinamento </a:t>
            </a:r>
            <a:r>
              <a:rPr lang="pt-BR" sz="1200" b="0" dirty="0" smtClean="0"/>
              <a:t>(ou amostra).</a:t>
            </a:r>
          </a:p>
          <a:p>
            <a:endParaRPr lang="pt-BR" sz="1200" b="0" dirty="0" smtClean="0"/>
          </a:p>
          <a:p>
            <a:r>
              <a:rPr lang="pt-BR" sz="1200" b="0" dirty="0" smtClean="0"/>
              <a:t>Induzir conhecimento através da apresentação de experiências prévias.</a:t>
            </a:r>
          </a:p>
          <a:p>
            <a:endParaRPr lang="pt-BR" sz="1200"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smtClean="0"/>
              <a:t>Induzir</a:t>
            </a:r>
            <a:r>
              <a:rPr lang="pt-BR" dirty="0" smtClean="0"/>
              <a:t> conhecimento através de experiências prévias.</a:t>
            </a:r>
          </a:p>
          <a:p>
            <a:endParaRPr lang="en-US" sz="1200" b="0" dirty="0" smtClean="0"/>
          </a:p>
          <a:p>
            <a:endParaRPr lang="pt-BR" dirty="0" smtClean="0"/>
          </a:p>
          <a:p>
            <a:r>
              <a:rPr lang="pt-BR" dirty="0" smtClean="0"/>
              <a:t>Através de experiências prévias, induz-se</a:t>
            </a:r>
            <a:r>
              <a:rPr lang="pt-BR" baseline="0" dirty="0" smtClean="0"/>
              <a:t> conhecimento nas máquinas</a:t>
            </a:r>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10</a:t>
            </a:fld>
            <a:endParaRPr lang="pt-BR"/>
          </a:p>
        </p:txBody>
      </p:sp>
    </p:spTree>
    <p:extLst>
      <p:ext uri="{BB962C8B-B14F-4D97-AF65-F5344CB8AC3E}">
        <p14:creationId xmlns:p14="http://schemas.microsoft.com/office/powerpoint/2010/main" val="3607433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Através de treinamento com o conjunto de</a:t>
            </a:r>
            <a:r>
              <a:rPr lang="pt-BR" baseline="0" dirty="0" smtClean="0"/>
              <a:t> dados</a:t>
            </a:r>
            <a:r>
              <a:rPr lang="pt-BR" dirty="0" smtClean="0"/>
              <a:t>, o algoritmo de ML aprende um modelo que reproduz os resultados esperados e generaliza para entradas não vistas durante o treinamento.</a:t>
            </a:r>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11</a:t>
            </a:fld>
            <a:endParaRPr lang="pt-BR"/>
          </a:p>
        </p:txBody>
      </p:sp>
    </p:spTree>
    <p:extLst>
      <p:ext uri="{BB962C8B-B14F-4D97-AF65-F5344CB8AC3E}">
        <p14:creationId xmlns:p14="http://schemas.microsoft.com/office/powerpoint/2010/main" val="639208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smtClean="0"/>
              <a:t>Recomendação de produtos: IA extrai conhecimento através do comportamento dos clientes e com isso consegue recomendar produtos específicos/customizados para os clientes.</a:t>
            </a:r>
          </a:p>
          <a:p>
            <a:endParaRPr lang="pt-BR" sz="1200" dirty="0" smtClean="0"/>
          </a:p>
          <a:p>
            <a:r>
              <a:rPr lang="pt-BR" sz="1200" dirty="0" smtClean="0"/>
              <a:t>“Faculdade particular usa robô para corrigir provas e dar nota aos alunos”, </a:t>
            </a:r>
            <a:r>
              <a:rPr lang="pt-BR" sz="1200" dirty="0" smtClean="0">
                <a:hlinkClick r:id="rId3"/>
              </a:rPr>
              <a:t>https://cartacampinas.com.br/2020/04/faculdade-particular-usa-robo-para-corrigir-provas-e-dar-nota-aos-alunos/</a:t>
            </a:r>
            <a:endParaRPr lang="pt-BR" sz="1200" dirty="0" smtClean="0"/>
          </a:p>
          <a:p>
            <a:endParaRPr lang="pt-BR" sz="1200" dirty="0" smtClean="0"/>
          </a:p>
          <a:p>
            <a:r>
              <a:rPr lang="pt-BR" sz="1200" dirty="0" smtClean="0"/>
              <a:t>“</a:t>
            </a:r>
            <a:r>
              <a:rPr lang="en-US" sz="1200" dirty="0" smtClean="0"/>
              <a:t>Artificial Intelligence May Be Key to Better Weather Forecasts</a:t>
            </a:r>
            <a:r>
              <a:rPr lang="pt-BR" sz="1200" dirty="0" smtClean="0"/>
              <a:t>”, https://eos.org/opinions/artificial-intelligence-may-be-key-to-better-we</a:t>
            </a:r>
          </a:p>
          <a:p>
            <a:endParaRPr lang="pt-BR" sz="1200" dirty="0" smtClean="0"/>
          </a:p>
          <a:p>
            <a:r>
              <a:rPr lang="pt-BR" sz="1200" dirty="0" smtClean="0"/>
              <a:t>“</a:t>
            </a:r>
            <a:r>
              <a:rPr lang="en-US" sz="1200" dirty="0" smtClean="0"/>
              <a:t>AI improves fraud detection, prediction and prevention</a:t>
            </a:r>
            <a:r>
              <a:rPr lang="pt-BR" sz="1200" dirty="0" smtClean="0"/>
              <a:t>”,</a:t>
            </a:r>
            <a:r>
              <a:rPr lang="pt-BR" sz="1200" baseline="0" dirty="0" smtClean="0"/>
              <a:t> </a:t>
            </a:r>
            <a:r>
              <a:rPr lang="pt-BR" sz="1200" dirty="0" smtClean="0">
                <a:hlinkClick r:id="rId4"/>
              </a:rPr>
              <a:t>https://www.ibm.com/analytics/fraud-prediction</a:t>
            </a:r>
            <a:r>
              <a:rPr lang="pt-BR" sz="1200" dirty="0" smtClean="0">
                <a:hlinkClick r:id="rId5"/>
              </a:rPr>
              <a:t>ather-forecasts</a:t>
            </a:r>
            <a:endParaRPr lang="pt-BR" sz="1200" dirty="0" smtClean="0"/>
          </a:p>
          <a:p>
            <a:endParaRPr lang="pt-BR" sz="1200" dirty="0" smtClean="0"/>
          </a:p>
          <a:p>
            <a:r>
              <a:rPr lang="pt-BR" sz="1200" dirty="0" smtClean="0"/>
              <a:t>“Inteligência artificial ajuda em diagnóstico da covid-19 no Brasil”, </a:t>
            </a:r>
            <a:r>
              <a:rPr lang="pt-BR" sz="1200" dirty="0" smtClean="0">
                <a:hlinkClick r:id="rId6"/>
              </a:rPr>
              <a:t>https://www.correiobraziliense.com.br/app/noticia/ciencia-e-saude/2020/08/04/interna_ciencia_saude,878353/inteligencia-artificial-ajuda-em-diagnostico-da-covid-19-no-brasil.shtml</a:t>
            </a:r>
            <a:endParaRPr lang="nl-BE" sz="1200" dirty="0" smtClean="0"/>
          </a:p>
          <a:p>
            <a:endParaRPr lang="pt-BR" dirty="0" smtClean="0"/>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13</a:t>
            </a:fld>
            <a:endParaRPr lang="pt-BR"/>
          </a:p>
        </p:txBody>
      </p:sp>
    </p:spTree>
    <p:extLst>
      <p:ext uri="{BB962C8B-B14F-4D97-AF65-F5344CB8AC3E}">
        <p14:creationId xmlns:p14="http://schemas.microsoft.com/office/powerpoint/2010/main" val="3991930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xmlns=""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xmlns="" id="{9EDE2778-5372-4104-B96D-968184DA8288}"/>
              </a:ext>
            </a:extLst>
          </p:cNvPr>
          <p:cNvSpPr>
            <a:spLocks noGrp="1"/>
          </p:cNvSpPr>
          <p:nvPr>
            <p:ph type="dt" sz="half" idx="10"/>
          </p:nvPr>
        </p:nvSpPr>
        <p:spPr/>
        <p:txBody>
          <a:bodyPr/>
          <a:lstStyle/>
          <a:p>
            <a:fld id="{63289F7E-B80B-496E-81B4-D396C37C9454}" type="datetimeFigureOut">
              <a:rPr lang="pt-BR" smtClean="0"/>
              <a:t>02/02/2023</a:t>
            </a:fld>
            <a:endParaRPr lang="pt-BR"/>
          </a:p>
        </p:txBody>
      </p:sp>
      <p:sp>
        <p:nvSpPr>
          <p:cNvPr id="5" name="Espaço Reservado para Rodapé 4">
            <a:extLst>
              <a:ext uri="{FF2B5EF4-FFF2-40B4-BE49-F238E27FC236}">
                <a16:creationId xmlns:a16="http://schemas.microsoft.com/office/drawing/2014/main" xmlns=""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xmlns=""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99E8855C-D8FD-48F6-B14E-861E0DE4D915}"/>
              </a:ext>
            </a:extLst>
          </p:cNvPr>
          <p:cNvSpPr>
            <a:spLocks noGrp="1"/>
          </p:cNvSpPr>
          <p:nvPr>
            <p:ph type="dt" sz="half" idx="10"/>
          </p:nvPr>
        </p:nvSpPr>
        <p:spPr/>
        <p:txBody>
          <a:bodyPr/>
          <a:lstStyle/>
          <a:p>
            <a:fld id="{63289F7E-B80B-496E-81B4-D396C37C9454}" type="datetimeFigureOut">
              <a:rPr lang="pt-BR" smtClean="0"/>
              <a:t>02/02/2023</a:t>
            </a:fld>
            <a:endParaRPr lang="pt-BR"/>
          </a:p>
        </p:txBody>
      </p:sp>
      <p:sp>
        <p:nvSpPr>
          <p:cNvPr id="5" name="Espaço Reservado para Rodapé 4">
            <a:extLst>
              <a:ext uri="{FF2B5EF4-FFF2-40B4-BE49-F238E27FC236}">
                <a16:creationId xmlns:a16="http://schemas.microsoft.com/office/drawing/2014/main" xmlns=""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xmlns=""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721D5734-7B1F-425D-942F-6EB73344027C}"/>
              </a:ext>
            </a:extLst>
          </p:cNvPr>
          <p:cNvSpPr>
            <a:spLocks noGrp="1"/>
          </p:cNvSpPr>
          <p:nvPr>
            <p:ph type="dt" sz="half" idx="10"/>
          </p:nvPr>
        </p:nvSpPr>
        <p:spPr/>
        <p:txBody>
          <a:bodyPr/>
          <a:lstStyle/>
          <a:p>
            <a:fld id="{63289F7E-B80B-496E-81B4-D396C37C9454}" type="datetimeFigureOut">
              <a:rPr lang="pt-BR" smtClean="0"/>
              <a:t>02/02/2023</a:t>
            </a:fld>
            <a:endParaRPr lang="pt-BR"/>
          </a:p>
        </p:txBody>
      </p:sp>
      <p:sp>
        <p:nvSpPr>
          <p:cNvPr id="5" name="Espaço Reservado para Rodapé 4">
            <a:extLst>
              <a:ext uri="{FF2B5EF4-FFF2-40B4-BE49-F238E27FC236}">
                <a16:creationId xmlns:a16="http://schemas.microsoft.com/office/drawing/2014/main" xmlns=""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xmlns=""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F05BE1AF-51EA-425D-B188-DE7BD675009F}"/>
              </a:ext>
            </a:extLst>
          </p:cNvPr>
          <p:cNvSpPr>
            <a:spLocks noGrp="1"/>
          </p:cNvSpPr>
          <p:nvPr>
            <p:ph type="dt" sz="half" idx="10"/>
          </p:nvPr>
        </p:nvSpPr>
        <p:spPr/>
        <p:txBody>
          <a:bodyPr/>
          <a:lstStyle/>
          <a:p>
            <a:fld id="{63289F7E-B80B-496E-81B4-D396C37C9454}" type="datetimeFigureOut">
              <a:rPr lang="pt-BR" smtClean="0"/>
              <a:t>02/02/2023</a:t>
            </a:fld>
            <a:endParaRPr lang="pt-BR"/>
          </a:p>
        </p:txBody>
      </p:sp>
      <p:sp>
        <p:nvSpPr>
          <p:cNvPr id="5" name="Espaço Reservado para Rodapé 4">
            <a:extLst>
              <a:ext uri="{FF2B5EF4-FFF2-40B4-BE49-F238E27FC236}">
                <a16:creationId xmlns:a16="http://schemas.microsoft.com/office/drawing/2014/main" xmlns=""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xmlns=""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xmlns="" id="{50F1D3FB-740A-4EBA-A309-2CE71D12ECFB}"/>
              </a:ext>
            </a:extLst>
          </p:cNvPr>
          <p:cNvSpPr>
            <a:spLocks noGrp="1"/>
          </p:cNvSpPr>
          <p:nvPr>
            <p:ph type="dt" sz="half" idx="10"/>
          </p:nvPr>
        </p:nvSpPr>
        <p:spPr/>
        <p:txBody>
          <a:bodyPr/>
          <a:lstStyle/>
          <a:p>
            <a:fld id="{63289F7E-B80B-496E-81B4-D396C37C9454}" type="datetimeFigureOut">
              <a:rPr lang="pt-BR" smtClean="0"/>
              <a:t>02/02/2023</a:t>
            </a:fld>
            <a:endParaRPr lang="pt-BR"/>
          </a:p>
        </p:txBody>
      </p:sp>
      <p:sp>
        <p:nvSpPr>
          <p:cNvPr id="5" name="Espaço Reservado para Rodapé 4">
            <a:extLst>
              <a:ext uri="{FF2B5EF4-FFF2-40B4-BE49-F238E27FC236}">
                <a16:creationId xmlns:a16="http://schemas.microsoft.com/office/drawing/2014/main" xmlns=""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xmlns=""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xmlns=""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xmlns="" id="{938070A4-BC2F-4D55-BD8D-DEAF11BB9EE9}"/>
              </a:ext>
            </a:extLst>
          </p:cNvPr>
          <p:cNvSpPr>
            <a:spLocks noGrp="1"/>
          </p:cNvSpPr>
          <p:nvPr>
            <p:ph type="dt" sz="half" idx="10"/>
          </p:nvPr>
        </p:nvSpPr>
        <p:spPr/>
        <p:txBody>
          <a:bodyPr/>
          <a:lstStyle/>
          <a:p>
            <a:fld id="{63289F7E-B80B-496E-81B4-D396C37C9454}" type="datetimeFigureOut">
              <a:rPr lang="pt-BR" smtClean="0"/>
              <a:t>02/02/2023</a:t>
            </a:fld>
            <a:endParaRPr lang="pt-BR"/>
          </a:p>
        </p:txBody>
      </p:sp>
      <p:sp>
        <p:nvSpPr>
          <p:cNvPr id="6" name="Espaço Reservado para Rodapé 5">
            <a:extLst>
              <a:ext uri="{FF2B5EF4-FFF2-40B4-BE49-F238E27FC236}">
                <a16:creationId xmlns:a16="http://schemas.microsoft.com/office/drawing/2014/main" xmlns=""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xmlns=""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xmlns=""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xmlns=""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xmlns=""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xmlns=""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xmlns="" id="{4172C0E5-5AF0-4805-BB51-443733CD2BD5}"/>
              </a:ext>
            </a:extLst>
          </p:cNvPr>
          <p:cNvSpPr>
            <a:spLocks noGrp="1"/>
          </p:cNvSpPr>
          <p:nvPr>
            <p:ph type="dt" sz="half" idx="10"/>
          </p:nvPr>
        </p:nvSpPr>
        <p:spPr/>
        <p:txBody>
          <a:bodyPr/>
          <a:lstStyle/>
          <a:p>
            <a:fld id="{63289F7E-B80B-496E-81B4-D396C37C9454}" type="datetimeFigureOut">
              <a:rPr lang="pt-BR" smtClean="0"/>
              <a:t>02/02/2023</a:t>
            </a:fld>
            <a:endParaRPr lang="pt-BR"/>
          </a:p>
        </p:txBody>
      </p:sp>
      <p:sp>
        <p:nvSpPr>
          <p:cNvPr id="8" name="Espaço Reservado para Rodapé 7">
            <a:extLst>
              <a:ext uri="{FF2B5EF4-FFF2-40B4-BE49-F238E27FC236}">
                <a16:creationId xmlns:a16="http://schemas.microsoft.com/office/drawing/2014/main" xmlns=""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xmlns=""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xmlns="" id="{342600A9-7F92-4E22-9D94-E4717252A817}"/>
              </a:ext>
            </a:extLst>
          </p:cNvPr>
          <p:cNvSpPr>
            <a:spLocks noGrp="1"/>
          </p:cNvSpPr>
          <p:nvPr>
            <p:ph type="dt" sz="half" idx="10"/>
          </p:nvPr>
        </p:nvSpPr>
        <p:spPr/>
        <p:txBody>
          <a:bodyPr/>
          <a:lstStyle/>
          <a:p>
            <a:fld id="{63289F7E-B80B-496E-81B4-D396C37C9454}" type="datetimeFigureOut">
              <a:rPr lang="pt-BR" smtClean="0"/>
              <a:t>02/02/2023</a:t>
            </a:fld>
            <a:endParaRPr lang="pt-BR"/>
          </a:p>
        </p:txBody>
      </p:sp>
      <p:sp>
        <p:nvSpPr>
          <p:cNvPr id="4" name="Espaço Reservado para Rodapé 3">
            <a:extLst>
              <a:ext uri="{FF2B5EF4-FFF2-40B4-BE49-F238E27FC236}">
                <a16:creationId xmlns:a16="http://schemas.microsoft.com/office/drawing/2014/main" xmlns=""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xmlns=""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xmlns="" id="{DD19515C-212C-4EAE-84A3-8FF4BC844F1B}"/>
              </a:ext>
            </a:extLst>
          </p:cNvPr>
          <p:cNvSpPr>
            <a:spLocks noGrp="1"/>
          </p:cNvSpPr>
          <p:nvPr>
            <p:ph type="dt" sz="half" idx="10"/>
          </p:nvPr>
        </p:nvSpPr>
        <p:spPr/>
        <p:txBody>
          <a:bodyPr/>
          <a:lstStyle/>
          <a:p>
            <a:fld id="{63289F7E-B80B-496E-81B4-D396C37C9454}" type="datetimeFigureOut">
              <a:rPr lang="pt-BR" smtClean="0"/>
              <a:t>02/02/2023</a:t>
            </a:fld>
            <a:endParaRPr lang="pt-BR"/>
          </a:p>
        </p:txBody>
      </p:sp>
      <p:sp>
        <p:nvSpPr>
          <p:cNvPr id="3" name="Espaço Reservado para Rodapé 2">
            <a:extLst>
              <a:ext uri="{FF2B5EF4-FFF2-40B4-BE49-F238E27FC236}">
                <a16:creationId xmlns:a16="http://schemas.microsoft.com/office/drawing/2014/main" xmlns=""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xmlns=""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xmlns=""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xmlns=""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xmlns="" id="{A4DC363A-5000-472E-8B17-02E7DCB8840A}"/>
              </a:ext>
            </a:extLst>
          </p:cNvPr>
          <p:cNvSpPr>
            <a:spLocks noGrp="1"/>
          </p:cNvSpPr>
          <p:nvPr>
            <p:ph type="dt" sz="half" idx="10"/>
          </p:nvPr>
        </p:nvSpPr>
        <p:spPr/>
        <p:txBody>
          <a:bodyPr/>
          <a:lstStyle/>
          <a:p>
            <a:fld id="{63289F7E-B80B-496E-81B4-D396C37C9454}" type="datetimeFigureOut">
              <a:rPr lang="pt-BR" smtClean="0"/>
              <a:t>02/02/2023</a:t>
            </a:fld>
            <a:endParaRPr lang="pt-BR"/>
          </a:p>
        </p:txBody>
      </p:sp>
      <p:sp>
        <p:nvSpPr>
          <p:cNvPr id="6" name="Espaço Reservado para Rodapé 5">
            <a:extLst>
              <a:ext uri="{FF2B5EF4-FFF2-40B4-BE49-F238E27FC236}">
                <a16:creationId xmlns:a16="http://schemas.microsoft.com/office/drawing/2014/main" xmlns=""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xmlns=""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xmlns=""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xmlns=""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xmlns="" id="{02113D81-8665-4516-BD81-C6A1F254EECD}"/>
              </a:ext>
            </a:extLst>
          </p:cNvPr>
          <p:cNvSpPr>
            <a:spLocks noGrp="1"/>
          </p:cNvSpPr>
          <p:nvPr>
            <p:ph type="dt" sz="half" idx="10"/>
          </p:nvPr>
        </p:nvSpPr>
        <p:spPr/>
        <p:txBody>
          <a:bodyPr/>
          <a:lstStyle/>
          <a:p>
            <a:fld id="{63289F7E-B80B-496E-81B4-D396C37C9454}" type="datetimeFigureOut">
              <a:rPr lang="pt-BR" smtClean="0"/>
              <a:t>02/02/2023</a:t>
            </a:fld>
            <a:endParaRPr lang="pt-BR"/>
          </a:p>
        </p:txBody>
      </p:sp>
      <p:sp>
        <p:nvSpPr>
          <p:cNvPr id="6" name="Espaço Reservado para Rodapé 5">
            <a:extLst>
              <a:ext uri="{FF2B5EF4-FFF2-40B4-BE49-F238E27FC236}">
                <a16:creationId xmlns:a16="http://schemas.microsoft.com/office/drawing/2014/main" xmlns=""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xmlns=""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xmlns=""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xmlns=""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02/02/2023</a:t>
            </a:fld>
            <a:endParaRPr lang="pt-BR"/>
          </a:p>
        </p:txBody>
      </p:sp>
      <p:sp>
        <p:nvSpPr>
          <p:cNvPr id="5" name="Espaço Reservado para Rodapé 4">
            <a:extLst>
              <a:ext uri="{FF2B5EF4-FFF2-40B4-BE49-F238E27FC236}">
                <a16:creationId xmlns:a16="http://schemas.microsoft.com/office/drawing/2014/main" xmlns=""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xmlns=""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jpeg"/><Relationship Id="rId7" Type="http://schemas.openxmlformats.org/officeDocument/2006/relationships/image" Target="../media/image41.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jpeg"/><Relationship Id="rId4" Type="http://schemas.openxmlformats.org/officeDocument/2006/relationships/image" Target="../media/image48.png"/></Relationships>
</file>

<file path=ppt/slides/_rels/slide1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jpeg"/></Relationships>
</file>

<file path=ppt/slides/_rels/slide22.xml.rels><?xml version="1.0" encoding="UTF-8" standalone="yes"?>
<Relationships xmlns="http://schemas.openxmlformats.org/package/2006/relationships"><Relationship Id="rId3" Type="http://schemas.openxmlformats.org/officeDocument/2006/relationships/hyperlink" Target="https://colab.research.google.co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9.jpeg"/></Relationships>
</file>

<file path=ppt/slides/_rels/slide23.xml.rels><?xml version="1.0" encoding="UTF-8" standalone="yes"?>
<Relationships xmlns="http://schemas.openxmlformats.org/package/2006/relationships"><Relationship Id="rId3" Type="http://schemas.openxmlformats.org/officeDocument/2006/relationships/hyperlink" Target="https://drive.google.com/file/d/1AORykPraAlDC_wTOgjM_aAzVJ11IF29P/view?usp=sharing"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hyperlink" Target="https://jupyter.org/"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25.xml.rels><?xml version="1.0" encoding="UTF-8" standalone="yes"?>
<Relationships xmlns="http://schemas.openxmlformats.org/package/2006/relationships"><Relationship Id="rId3" Type="http://schemas.openxmlformats.org/officeDocument/2006/relationships/hyperlink" Target="https://drive.google.com/drive/folders/1IyIIMu1w6POBhrVnw11yqXXy6BjC439j?usp=sharing"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mailto:maycol.teles@ges.inatel.br" TargetMode="External"/><Relationship Id="rId2" Type="http://schemas.openxmlformats.org/officeDocument/2006/relationships/hyperlink" Target="https://github.com/zz4fap/t319_aprendizado_de_maquina"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1.ipynb"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notesSlide" Target="../notesSlides/notesSlide3.xml"/><Relationship Id="rId16"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jpeg"/><Relationship Id="rId10" Type="http://schemas.openxmlformats.org/officeDocument/2006/relationships/image" Target="../media/image16.png"/><Relationship Id="rId19" Type="http://schemas.openxmlformats.org/officeDocument/2006/relationships/image" Target="../media/image25.jpeg"/><Relationship Id="rId4" Type="http://schemas.openxmlformats.org/officeDocument/2006/relationships/image" Target="../media/image10.png"/><Relationship Id="rId9" Type="http://schemas.openxmlformats.org/officeDocument/2006/relationships/image" Target="../media/image15.jpeg"/><Relationship Id="rId14" Type="http://schemas.openxmlformats.org/officeDocument/2006/relationships/image" Target="../media/image20.jpg"/></Relationships>
</file>

<file path=ppt/slides/_rels/slide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jpeg"/></Relationships>
</file>

<file path=ppt/slides/_rels/slide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666AC8-2E17-4DB4-B0F5-60C640CCFD2E}"/>
              </a:ext>
            </a:extLst>
          </p:cNvPr>
          <p:cNvSpPr>
            <a:spLocks noGrp="1"/>
          </p:cNvSpPr>
          <p:nvPr>
            <p:ph type="ctrTitle"/>
          </p:nvPr>
        </p:nvSpPr>
        <p:spPr>
          <a:xfrm>
            <a:off x="1524000" y="819807"/>
            <a:ext cx="9144000" cy="2690156"/>
          </a:xfrm>
        </p:spPr>
        <p:txBody>
          <a:bodyPr>
            <a:normAutofit/>
          </a:bodyPr>
          <a:lstStyle/>
          <a:p>
            <a:r>
              <a:rPr lang="pt-BR" sz="5400" dirty="0" smtClean="0"/>
              <a:t>T319 - Introdução ao Aprendizado de Máquina:</a:t>
            </a:r>
            <a:r>
              <a:rPr lang="pt-BR" dirty="0" smtClean="0"/>
              <a:t/>
            </a:r>
            <a:br>
              <a:rPr lang="pt-BR" dirty="0" smtClean="0"/>
            </a:br>
            <a:r>
              <a:rPr lang="pt-BR" b="1" i="1" dirty="0" smtClean="0"/>
              <a:t>Introdução</a:t>
            </a:r>
            <a:endParaRPr lang="pt-BR" b="1" i="1" dirty="0"/>
          </a:p>
        </p:txBody>
      </p:sp>
      <p:sp>
        <p:nvSpPr>
          <p:cNvPr id="4" name="CaixaDeTexto 3">
            <a:extLst>
              <a:ext uri="{FF2B5EF4-FFF2-40B4-BE49-F238E27FC236}">
                <a16:creationId xmlns:a16="http://schemas.microsoft.com/office/drawing/2014/main" xmlns=""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xmlns=""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xmlns=""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26573"/>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Mas então, o que é ML?</a:t>
            </a:r>
            <a:endParaRPr lang="en-US" dirty="0"/>
          </a:p>
        </p:txBody>
      </p:sp>
      <p:sp>
        <p:nvSpPr>
          <p:cNvPr id="3" name="Espaço Reservado para Conteúdo 2"/>
          <p:cNvSpPr>
            <a:spLocks noGrp="1"/>
          </p:cNvSpPr>
          <p:nvPr>
            <p:ph idx="1"/>
          </p:nvPr>
        </p:nvSpPr>
        <p:spPr>
          <a:xfrm>
            <a:off x="838200" y="1825624"/>
            <a:ext cx="11139152" cy="5032376"/>
          </a:xfrm>
        </p:spPr>
        <p:txBody>
          <a:bodyPr/>
          <a:lstStyle/>
          <a:p>
            <a:r>
              <a:rPr lang="pt-BR" dirty="0"/>
              <a:t>É uma </a:t>
            </a:r>
            <a:r>
              <a:rPr lang="pt-BR" dirty="0" smtClean="0"/>
              <a:t>das subáreas </a:t>
            </a:r>
            <a:r>
              <a:rPr lang="pt-BR" dirty="0"/>
              <a:t>da inteligência artificial.</a:t>
            </a:r>
          </a:p>
          <a:p>
            <a:r>
              <a:rPr lang="pt-BR" dirty="0"/>
              <a:t>O termo foi cunhado em 1959, pelo cientista da computação Arthur Samuel, que o definiu como o </a:t>
            </a:r>
            <a:endParaRPr lang="pt-BR" dirty="0" smtClean="0"/>
          </a:p>
          <a:p>
            <a:pPr marL="0" indent="0" algn="ctr">
              <a:buNone/>
            </a:pPr>
            <a:r>
              <a:rPr lang="pt-BR" dirty="0" smtClean="0"/>
              <a:t>“</a:t>
            </a:r>
            <a:r>
              <a:rPr lang="pt-BR" i="1" dirty="0" smtClean="0"/>
              <a:t>Campo </a:t>
            </a:r>
            <a:r>
              <a:rPr lang="pt-BR" i="1" dirty="0"/>
              <a:t>de estudo que dá aos computadores a habilidade de </a:t>
            </a:r>
            <a:r>
              <a:rPr lang="pt-BR" b="1" i="1" dirty="0"/>
              <a:t>aprender sem serem explicitamente </a:t>
            </a:r>
            <a:r>
              <a:rPr lang="pt-BR" b="1" i="1" dirty="0" smtClean="0"/>
              <a:t>programados.</a:t>
            </a:r>
            <a:r>
              <a:rPr lang="pt-BR" dirty="0" smtClean="0"/>
              <a:t>”</a:t>
            </a:r>
          </a:p>
          <a:p>
            <a:r>
              <a:rPr lang="pt-BR" dirty="0"/>
              <a:t>Através de </a:t>
            </a:r>
            <a:r>
              <a:rPr lang="pt-BR" b="1" i="1" dirty="0"/>
              <a:t>experiências prévias</a:t>
            </a:r>
            <a:r>
              <a:rPr lang="pt-BR" dirty="0"/>
              <a:t>, </a:t>
            </a:r>
            <a:r>
              <a:rPr lang="pt-BR" b="1" i="1" dirty="0"/>
              <a:t>induz-se</a:t>
            </a:r>
            <a:r>
              <a:rPr lang="pt-BR" dirty="0"/>
              <a:t> conhecimento nas </a:t>
            </a:r>
            <a:r>
              <a:rPr lang="pt-BR" dirty="0" smtClean="0"/>
              <a:t>máquinas.</a:t>
            </a:r>
            <a:endParaRPr lang="en-US" dirty="0"/>
          </a:p>
          <a:p>
            <a:r>
              <a:rPr lang="pt-BR" dirty="0" smtClean="0"/>
              <a:t>Algoritmos de </a:t>
            </a:r>
            <a:r>
              <a:rPr lang="pt-BR" dirty="0"/>
              <a:t>ML são </a:t>
            </a:r>
            <a:r>
              <a:rPr lang="pt-BR" b="1" i="1" dirty="0"/>
              <a:t>orientados a dados</a:t>
            </a:r>
            <a:r>
              <a:rPr lang="pt-BR" dirty="0"/>
              <a:t>, ou seja, eles </a:t>
            </a:r>
            <a:r>
              <a:rPr lang="pt-BR" b="1" i="1" dirty="0"/>
              <a:t>aprendem automaticamente</a:t>
            </a:r>
            <a:r>
              <a:rPr lang="pt-BR" dirty="0"/>
              <a:t> </a:t>
            </a:r>
            <a:r>
              <a:rPr lang="pt-BR" dirty="0" smtClean="0"/>
              <a:t>uma </a:t>
            </a:r>
            <a:r>
              <a:rPr lang="pt-BR" b="1" i="1" dirty="0" smtClean="0"/>
              <a:t>solução geral </a:t>
            </a:r>
            <a:r>
              <a:rPr lang="pt-BR" dirty="0"/>
              <a:t>a partir </a:t>
            </a:r>
            <a:r>
              <a:rPr lang="pt-BR" dirty="0" smtClean="0"/>
              <a:t>de </a:t>
            </a:r>
            <a:r>
              <a:rPr lang="pt-BR" b="1" i="1" dirty="0" smtClean="0"/>
              <a:t>conjuntos de dados </a:t>
            </a:r>
            <a:r>
              <a:rPr lang="pt-BR" dirty="0" smtClean="0"/>
              <a:t>fornecidos a eles.</a:t>
            </a:r>
            <a:endParaRPr lang="pt-BR" dirty="0"/>
          </a:p>
        </p:txBody>
      </p:sp>
      <p:pic>
        <p:nvPicPr>
          <p:cNvPr id="4" name="Picture 2" descr="https://www.oulu.fi/sites/default/files/11/machines%20_decide.jpg">
            <a:extLst>
              <a:ext uri="{FF2B5EF4-FFF2-40B4-BE49-F238E27FC236}">
                <a16:creationId xmlns:a16="http://schemas.microsoft.com/office/drawing/2014/main" xmlns="" id="{6B8DD7A2-43EE-406C-8FF3-BC9A04CF3B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8919" y="5458522"/>
            <a:ext cx="2027081" cy="135218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nteligência Artificial: 3 fatos que você precisa saber! - Coopersystem"/>
          <p:cNvPicPr>
            <a:picLocks noChangeAspect="1" noChangeArrowheads="1"/>
          </p:cNvPicPr>
          <p:nvPr/>
        </p:nvPicPr>
        <p:blipFill rotWithShape="1">
          <a:blip r:embed="rId4">
            <a:extLst>
              <a:ext uri="{28A0092B-C50C-407E-A947-70E740481C1C}">
                <a14:useLocalDpi xmlns:a14="http://schemas.microsoft.com/office/drawing/2010/main" val="0"/>
              </a:ext>
            </a:extLst>
          </a:blip>
          <a:srcRect l="6421" r="19983"/>
          <a:stretch/>
        </p:blipFill>
        <p:spPr bwMode="auto">
          <a:xfrm>
            <a:off x="7869374" y="365125"/>
            <a:ext cx="3849160" cy="164651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Image result for applications of artificial intelligence">
            <a:extLst>
              <a:ext uri="{FF2B5EF4-FFF2-40B4-BE49-F238E27FC236}">
                <a16:creationId xmlns="" xmlns:a16="http://schemas.microsoft.com/office/drawing/2014/main" id="{030E6182-967A-44D7-8BED-F8E414DAE6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14455" y="5458521"/>
            <a:ext cx="2421229" cy="1361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1443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O que é o Aprendizado de Máquina?</a:t>
            </a:r>
            <a:endParaRPr lang="pt-BR" dirty="0"/>
          </a:p>
        </p:txBody>
      </p:sp>
      <p:sp>
        <p:nvSpPr>
          <p:cNvPr id="3" name="Content Placeholder 2"/>
          <p:cNvSpPr>
            <a:spLocks noGrp="1"/>
          </p:cNvSpPr>
          <p:nvPr>
            <p:ph idx="1"/>
          </p:nvPr>
        </p:nvSpPr>
        <p:spPr/>
        <p:txBody>
          <a:bodyPr/>
          <a:lstStyle/>
          <a:p>
            <a:r>
              <a:rPr lang="pt-BR" dirty="0" smtClean="0"/>
              <a:t>“</a:t>
            </a:r>
            <a:r>
              <a:rPr lang="pt-BR" dirty="0" smtClean="0">
                <a:solidFill>
                  <a:srgbClr val="00B0F0"/>
                </a:solidFill>
              </a:rPr>
              <a:t>... </a:t>
            </a:r>
            <a:r>
              <a:rPr lang="pt-BR" b="1" i="1" dirty="0">
                <a:solidFill>
                  <a:srgbClr val="00B0F0"/>
                </a:solidFill>
              </a:rPr>
              <a:t>a</a:t>
            </a:r>
            <a:r>
              <a:rPr lang="pt-BR" b="1" i="1" dirty="0" smtClean="0">
                <a:solidFill>
                  <a:srgbClr val="00B0F0"/>
                </a:solidFill>
              </a:rPr>
              <a:t>prender sem serem explicitamente programados</a:t>
            </a:r>
            <a:r>
              <a:rPr lang="pt-BR" dirty="0" smtClean="0">
                <a:solidFill>
                  <a:srgbClr val="00B0F0"/>
                </a:solidFill>
              </a:rPr>
              <a:t>.</a:t>
            </a:r>
            <a:r>
              <a:rPr lang="pt-BR" dirty="0" smtClean="0"/>
              <a:t>”</a:t>
            </a:r>
            <a:endParaRPr lang="pt-BR" dirty="0"/>
          </a:p>
          <a:p>
            <a:endParaRPr lang="pt-BR" dirty="0"/>
          </a:p>
        </p:txBody>
      </p:sp>
      <p:sp>
        <p:nvSpPr>
          <p:cNvPr id="4" name="Rectangle 3"/>
          <p:cNvSpPr/>
          <p:nvPr/>
        </p:nvSpPr>
        <p:spPr>
          <a:xfrm>
            <a:off x="4208235" y="3048815"/>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Computador</a:t>
            </a:r>
            <a:endParaRPr lang="pt-BR" dirty="0">
              <a:solidFill>
                <a:schemeClr val="tx1"/>
              </a:solidFill>
            </a:endParaRPr>
          </a:p>
        </p:txBody>
      </p:sp>
      <p:sp>
        <p:nvSpPr>
          <p:cNvPr id="5" name="TextBox 4"/>
          <p:cNvSpPr txBox="1"/>
          <p:nvPr/>
        </p:nvSpPr>
        <p:spPr>
          <a:xfrm>
            <a:off x="3380234" y="2517229"/>
            <a:ext cx="3566443" cy="461665"/>
          </a:xfrm>
          <a:prstGeom prst="rect">
            <a:avLst/>
          </a:prstGeom>
          <a:noFill/>
        </p:spPr>
        <p:txBody>
          <a:bodyPr wrap="square" rtlCol="0">
            <a:spAutoFit/>
          </a:bodyPr>
          <a:lstStyle/>
          <a:p>
            <a:pPr algn="ctr"/>
            <a:r>
              <a:rPr lang="pt-BR" sz="2400" b="1" dirty="0"/>
              <a:t>Programação Tradicional</a:t>
            </a:r>
          </a:p>
        </p:txBody>
      </p:sp>
      <p:cxnSp>
        <p:nvCxnSpPr>
          <p:cNvPr id="7" name="Straight Arrow Connector 6"/>
          <p:cNvCxnSpPr/>
          <p:nvPr/>
        </p:nvCxnSpPr>
        <p:spPr>
          <a:xfrm>
            <a:off x="3380235" y="322843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80235" y="372373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40649" y="3021353"/>
            <a:ext cx="1039586" cy="369332"/>
          </a:xfrm>
          <a:prstGeom prst="rect">
            <a:avLst/>
          </a:prstGeom>
          <a:noFill/>
        </p:spPr>
        <p:txBody>
          <a:bodyPr wrap="square" rtlCol="0">
            <a:spAutoFit/>
          </a:bodyPr>
          <a:lstStyle/>
          <a:p>
            <a:pPr algn="ctr"/>
            <a:r>
              <a:rPr lang="pt-BR" dirty="0" smtClean="0"/>
              <a:t>Entradas</a:t>
            </a:r>
            <a:endParaRPr lang="pt-BR" dirty="0"/>
          </a:p>
        </p:txBody>
      </p:sp>
      <p:sp>
        <p:nvSpPr>
          <p:cNvPr id="10" name="TextBox 9"/>
          <p:cNvSpPr txBox="1"/>
          <p:nvPr/>
        </p:nvSpPr>
        <p:spPr>
          <a:xfrm>
            <a:off x="2259447" y="3500890"/>
            <a:ext cx="1174530" cy="369332"/>
          </a:xfrm>
          <a:prstGeom prst="rect">
            <a:avLst/>
          </a:prstGeom>
          <a:noFill/>
        </p:spPr>
        <p:txBody>
          <a:bodyPr wrap="square" rtlCol="0">
            <a:spAutoFit/>
          </a:bodyPr>
          <a:lstStyle/>
          <a:p>
            <a:pPr algn="ctr"/>
            <a:r>
              <a:rPr lang="pt-BR" dirty="0" smtClean="0"/>
              <a:t>Programa</a:t>
            </a:r>
            <a:endParaRPr lang="pt-BR" dirty="0"/>
          </a:p>
        </p:txBody>
      </p:sp>
      <p:cxnSp>
        <p:nvCxnSpPr>
          <p:cNvPr id="11" name="Straight Arrow Connector 10"/>
          <p:cNvCxnSpPr/>
          <p:nvPr/>
        </p:nvCxnSpPr>
        <p:spPr>
          <a:xfrm>
            <a:off x="6118678" y="3473358"/>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971268" y="3263292"/>
            <a:ext cx="1220451" cy="369332"/>
          </a:xfrm>
          <a:prstGeom prst="rect">
            <a:avLst/>
          </a:prstGeom>
          <a:noFill/>
        </p:spPr>
        <p:txBody>
          <a:bodyPr wrap="square" rtlCol="0">
            <a:spAutoFit/>
          </a:bodyPr>
          <a:lstStyle/>
          <a:p>
            <a:pPr algn="ctr"/>
            <a:r>
              <a:rPr lang="pt-BR" dirty="0" smtClean="0"/>
              <a:t>Resultados</a:t>
            </a:r>
            <a:endParaRPr lang="pt-BR" dirty="0"/>
          </a:p>
        </p:txBody>
      </p:sp>
      <p:sp>
        <p:nvSpPr>
          <p:cNvPr id="13" name="Rectangle 12"/>
          <p:cNvSpPr/>
          <p:nvPr/>
        </p:nvSpPr>
        <p:spPr>
          <a:xfrm>
            <a:off x="4250159" y="5192857"/>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Computador</a:t>
            </a:r>
          </a:p>
        </p:txBody>
      </p:sp>
      <p:sp>
        <p:nvSpPr>
          <p:cNvPr id="14" name="TextBox 13"/>
          <p:cNvSpPr txBox="1"/>
          <p:nvPr/>
        </p:nvSpPr>
        <p:spPr>
          <a:xfrm>
            <a:off x="3422160" y="4661271"/>
            <a:ext cx="3524518" cy="461665"/>
          </a:xfrm>
          <a:prstGeom prst="rect">
            <a:avLst/>
          </a:prstGeom>
          <a:noFill/>
        </p:spPr>
        <p:txBody>
          <a:bodyPr wrap="square" rtlCol="0">
            <a:spAutoFit/>
          </a:bodyPr>
          <a:lstStyle/>
          <a:p>
            <a:pPr algn="ctr"/>
            <a:r>
              <a:rPr lang="pt-BR" sz="2400" b="1" dirty="0" smtClean="0"/>
              <a:t>Aprendizado de Máquina</a:t>
            </a:r>
            <a:endParaRPr lang="pt-BR" sz="2400" b="1" dirty="0"/>
          </a:p>
        </p:txBody>
      </p:sp>
      <p:cxnSp>
        <p:nvCxnSpPr>
          <p:cNvPr id="15" name="Straight Arrow Connector 14"/>
          <p:cNvCxnSpPr/>
          <p:nvPr/>
        </p:nvCxnSpPr>
        <p:spPr>
          <a:xfrm>
            <a:off x="3422159" y="537247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422159" y="586777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382573" y="5165395"/>
            <a:ext cx="1039586" cy="369332"/>
          </a:xfrm>
          <a:prstGeom prst="rect">
            <a:avLst/>
          </a:prstGeom>
          <a:noFill/>
        </p:spPr>
        <p:txBody>
          <a:bodyPr wrap="square" rtlCol="0">
            <a:spAutoFit/>
          </a:bodyPr>
          <a:lstStyle/>
          <a:p>
            <a:pPr algn="ctr"/>
            <a:r>
              <a:rPr lang="pt-BR" dirty="0" smtClean="0"/>
              <a:t>Entradas</a:t>
            </a:r>
            <a:endParaRPr lang="pt-BR" dirty="0"/>
          </a:p>
        </p:txBody>
      </p:sp>
      <p:sp>
        <p:nvSpPr>
          <p:cNvPr id="18" name="TextBox 17"/>
          <p:cNvSpPr txBox="1"/>
          <p:nvPr/>
        </p:nvSpPr>
        <p:spPr>
          <a:xfrm>
            <a:off x="2304406" y="5545487"/>
            <a:ext cx="1195919" cy="646331"/>
          </a:xfrm>
          <a:prstGeom prst="rect">
            <a:avLst/>
          </a:prstGeom>
          <a:noFill/>
        </p:spPr>
        <p:txBody>
          <a:bodyPr wrap="square" rtlCol="0">
            <a:spAutoFit/>
          </a:bodyPr>
          <a:lstStyle/>
          <a:p>
            <a:pPr algn="ctr"/>
            <a:r>
              <a:rPr lang="pt-BR" dirty="0" smtClean="0"/>
              <a:t>Resultados esperados</a:t>
            </a:r>
            <a:endParaRPr lang="pt-BR" dirty="0"/>
          </a:p>
        </p:txBody>
      </p:sp>
      <p:cxnSp>
        <p:nvCxnSpPr>
          <p:cNvPr id="19" name="Straight Arrow Connector 18"/>
          <p:cNvCxnSpPr/>
          <p:nvPr/>
        </p:nvCxnSpPr>
        <p:spPr>
          <a:xfrm>
            <a:off x="6160602" y="561740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13192" y="5432734"/>
            <a:ext cx="4988308" cy="369332"/>
          </a:xfrm>
          <a:prstGeom prst="rect">
            <a:avLst/>
          </a:prstGeom>
          <a:noFill/>
        </p:spPr>
        <p:txBody>
          <a:bodyPr wrap="square" rtlCol="0">
            <a:spAutoFit/>
          </a:bodyPr>
          <a:lstStyle/>
          <a:p>
            <a:r>
              <a:rPr lang="pt-BR" dirty="0" smtClean="0"/>
              <a:t>Programa = </a:t>
            </a:r>
            <a:r>
              <a:rPr lang="pt-BR" b="1" dirty="0" smtClean="0">
                <a:solidFill>
                  <a:srgbClr val="FF0000"/>
                </a:solidFill>
              </a:rPr>
              <a:t>Modelo de Aprendizado de Máquina</a:t>
            </a:r>
            <a:endParaRPr lang="pt-BR" b="1" dirty="0">
              <a:solidFill>
                <a:srgbClr val="FF0000"/>
              </a:solidFill>
            </a:endParaRPr>
          </a:p>
        </p:txBody>
      </p:sp>
      <p:sp>
        <p:nvSpPr>
          <p:cNvPr id="6" name="Retângulo 5"/>
          <p:cNvSpPr/>
          <p:nvPr/>
        </p:nvSpPr>
        <p:spPr>
          <a:xfrm>
            <a:off x="3712450" y="6383812"/>
            <a:ext cx="5720990" cy="369332"/>
          </a:xfrm>
          <a:prstGeom prst="rect">
            <a:avLst/>
          </a:prstGeom>
        </p:spPr>
        <p:txBody>
          <a:bodyPr wrap="none">
            <a:spAutoFit/>
          </a:bodyPr>
          <a:lstStyle/>
          <a:p>
            <a:r>
              <a:rPr lang="pt-BR" b="1" i="1" dirty="0"/>
              <a:t>Conjunto de dados de treinamento = experiências prévias.</a:t>
            </a:r>
            <a:endParaRPr lang="en-US" b="1" i="1" dirty="0"/>
          </a:p>
        </p:txBody>
      </p:sp>
      <p:sp>
        <p:nvSpPr>
          <p:cNvPr id="21" name="Elipse 20"/>
          <p:cNvSpPr/>
          <p:nvPr/>
        </p:nvSpPr>
        <p:spPr>
          <a:xfrm>
            <a:off x="1998859" y="5106291"/>
            <a:ext cx="1841896" cy="115179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Conector de seta reta 23"/>
          <p:cNvCxnSpPr>
            <a:stCxn id="21" idx="4"/>
            <a:endCxn id="6" idx="1"/>
          </p:cNvCxnSpPr>
          <p:nvPr/>
        </p:nvCxnSpPr>
        <p:spPr>
          <a:xfrm>
            <a:off x="2919807" y="6258090"/>
            <a:ext cx="792643" cy="3103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o explicativo retangular 21"/>
          <p:cNvSpPr/>
          <p:nvPr/>
        </p:nvSpPr>
        <p:spPr>
          <a:xfrm>
            <a:off x="7552551" y="4846822"/>
            <a:ext cx="1169418" cy="422029"/>
          </a:xfrm>
          <a:prstGeom prst="wedgeRectCallout">
            <a:avLst>
              <a:gd name="adj1" fmla="val -44165"/>
              <a:gd name="adj2" fmla="val 11170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smtClean="0">
                <a:solidFill>
                  <a:schemeClr val="tx1"/>
                </a:solidFill>
              </a:rPr>
              <a:t>Resultado do treinamento</a:t>
            </a:r>
            <a:endParaRPr lang="en-US" sz="1400" dirty="0">
              <a:solidFill>
                <a:schemeClr val="tx1"/>
              </a:solidFill>
            </a:endParaRPr>
          </a:p>
        </p:txBody>
      </p:sp>
    </p:spTree>
    <p:extLst>
      <p:ext uri="{BB962C8B-B14F-4D97-AF65-F5344CB8AC3E}">
        <p14:creationId xmlns:p14="http://schemas.microsoft.com/office/powerpoint/2010/main" val="6288769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que é o Aprendizado de Máquina?</a:t>
            </a:r>
            <a:endParaRPr lang="en-US" dirty="0"/>
          </a:p>
        </p:txBody>
      </p:sp>
      <p:sp>
        <p:nvSpPr>
          <p:cNvPr id="3" name="Espaço Reservado para Conteúdo 2"/>
          <p:cNvSpPr>
            <a:spLocks noGrp="1"/>
          </p:cNvSpPr>
          <p:nvPr>
            <p:ph idx="1"/>
          </p:nvPr>
        </p:nvSpPr>
        <p:spPr>
          <a:xfrm>
            <a:off x="838199" y="1825625"/>
            <a:ext cx="10944225" cy="4351338"/>
          </a:xfrm>
        </p:spPr>
        <p:txBody>
          <a:bodyPr/>
          <a:lstStyle/>
          <a:p>
            <a:r>
              <a:rPr lang="pt-BR" dirty="0"/>
              <a:t>Através de </a:t>
            </a:r>
            <a:r>
              <a:rPr lang="pt-BR" b="1" i="1" dirty="0"/>
              <a:t>treinamento</a:t>
            </a:r>
            <a:r>
              <a:rPr lang="pt-BR" dirty="0"/>
              <a:t> com </a:t>
            </a:r>
            <a:r>
              <a:rPr lang="pt-BR" dirty="0" smtClean="0"/>
              <a:t>um </a:t>
            </a:r>
            <a:r>
              <a:rPr lang="pt-BR" b="1" i="1" dirty="0"/>
              <a:t>conjunto de </a:t>
            </a:r>
            <a:r>
              <a:rPr lang="pt-BR" b="1" i="1" dirty="0" smtClean="0"/>
              <a:t>dados </a:t>
            </a:r>
            <a:r>
              <a:rPr lang="pt-BR" dirty="0" smtClean="0"/>
              <a:t>(entradas e saídas esperadas), </a:t>
            </a:r>
            <a:r>
              <a:rPr lang="pt-BR" dirty="0"/>
              <a:t>o </a:t>
            </a:r>
            <a:r>
              <a:rPr lang="pt-BR" b="1" i="1" dirty="0"/>
              <a:t>algoritmo</a:t>
            </a:r>
            <a:r>
              <a:rPr lang="pt-BR" dirty="0"/>
              <a:t> de ML </a:t>
            </a:r>
            <a:r>
              <a:rPr lang="pt-BR" b="1" i="1" dirty="0"/>
              <a:t>aprende</a:t>
            </a:r>
            <a:r>
              <a:rPr lang="pt-BR" dirty="0"/>
              <a:t> um </a:t>
            </a:r>
            <a:r>
              <a:rPr lang="pt-BR" b="1" i="1" dirty="0"/>
              <a:t>modelo</a:t>
            </a:r>
            <a:r>
              <a:rPr lang="pt-BR" dirty="0"/>
              <a:t> que </a:t>
            </a:r>
            <a:r>
              <a:rPr lang="pt-BR" b="1" i="1" dirty="0"/>
              <a:t>reproduz os resultados esperados</a:t>
            </a:r>
            <a:r>
              <a:rPr lang="pt-BR" dirty="0"/>
              <a:t> </a:t>
            </a:r>
            <a:r>
              <a:rPr lang="pt-BR" dirty="0" smtClean="0"/>
              <a:t>e, o mais importante, </a:t>
            </a:r>
            <a:r>
              <a:rPr lang="pt-BR" b="1" i="1" dirty="0"/>
              <a:t>generaliza</a:t>
            </a:r>
            <a:r>
              <a:rPr lang="pt-BR" dirty="0"/>
              <a:t> para </a:t>
            </a:r>
            <a:r>
              <a:rPr lang="pt-BR" b="1" i="1" dirty="0"/>
              <a:t>entradas não vistas durante o treinamento</a:t>
            </a:r>
            <a:r>
              <a:rPr lang="pt-BR" dirty="0" smtClean="0"/>
              <a:t>.</a:t>
            </a:r>
            <a:endParaRPr lang="en-US" dirty="0"/>
          </a:p>
        </p:txBody>
      </p:sp>
      <p:sp>
        <p:nvSpPr>
          <p:cNvPr id="15" name="Rectangle 12"/>
          <p:cNvSpPr/>
          <p:nvPr/>
        </p:nvSpPr>
        <p:spPr>
          <a:xfrm>
            <a:off x="4031084" y="4411807"/>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Computador</a:t>
            </a:r>
            <a:endParaRPr lang="pt-BR" dirty="0">
              <a:solidFill>
                <a:schemeClr val="tx1"/>
              </a:solidFill>
            </a:endParaRPr>
          </a:p>
        </p:txBody>
      </p:sp>
      <p:sp>
        <p:nvSpPr>
          <p:cNvPr id="16" name="TextBox 13"/>
          <p:cNvSpPr txBox="1"/>
          <p:nvPr/>
        </p:nvSpPr>
        <p:spPr>
          <a:xfrm>
            <a:off x="3203085" y="3880221"/>
            <a:ext cx="3524518" cy="461665"/>
          </a:xfrm>
          <a:prstGeom prst="rect">
            <a:avLst/>
          </a:prstGeom>
          <a:noFill/>
        </p:spPr>
        <p:txBody>
          <a:bodyPr wrap="square" rtlCol="0">
            <a:spAutoFit/>
          </a:bodyPr>
          <a:lstStyle/>
          <a:p>
            <a:pPr algn="ctr"/>
            <a:r>
              <a:rPr lang="pt-BR" sz="2400" b="1" dirty="0" smtClean="0"/>
              <a:t>Aprendizado de Máquina</a:t>
            </a:r>
            <a:endParaRPr lang="pt-BR" sz="2400" b="1" dirty="0"/>
          </a:p>
        </p:txBody>
      </p:sp>
      <p:cxnSp>
        <p:nvCxnSpPr>
          <p:cNvPr id="17" name="Straight Arrow Connector 14"/>
          <p:cNvCxnSpPr/>
          <p:nvPr/>
        </p:nvCxnSpPr>
        <p:spPr>
          <a:xfrm>
            <a:off x="3203084" y="459142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5"/>
          <p:cNvCxnSpPr/>
          <p:nvPr/>
        </p:nvCxnSpPr>
        <p:spPr>
          <a:xfrm>
            <a:off x="3203084" y="508672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TextBox 16"/>
          <p:cNvSpPr txBox="1"/>
          <p:nvPr/>
        </p:nvSpPr>
        <p:spPr>
          <a:xfrm>
            <a:off x="2163498" y="4384345"/>
            <a:ext cx="1039586" cy="369332"/>
          </a:xfrm>
          <a:prstGeom prst="rect">
            <a:avLst/>
          </a:prstGeom>
          <a:noFill/>
        </p:spPr>
        <p:txBody>
          <a:bodyPr wrap="square" rtlCol="0">
            <a:spAutoFit/>
          </a:bodyPr>
          <a:lstStyle/>
          <a:p>
            <a:pPr algn="ctr"/>
            <a:r>
              <a:rPr lang="pt-BR" dirty="0" smtClean="0"/>
              <a:t>Entradas</a:t>
            </a:r>
            <a:endParaRPr lang="pt-BR" dirty="0"/>
          </a:p>
        </p:txBody>
      </p:sp>
      <p:sp>
        <p:nvSpPr>
          <p:cNvPr id="20" name="TextBox 17"/>
          <p:cNvSpPr txBox="1"/>
          <p:nvPr/>
        </p:nvSpPr>
        <p:spPr>
          <a:xfrm>
            <a:off x="2085331" y="4764437"/>
            <a:ext cx="1195919" cy="646331"/>
          </a:xfrm>
          <a:prstGeom prst="rect">
            <a:avLst/>
          </a:prstGeom>
          <a:noFill/>
        </p:spPr>
        <p:txBody>
          <a:bodyPr wrap="square" rtlCol="0">
            <a:spAutoFit/>
          </a:bodyPr>
          <a:lstStyle/>
          <a:p>
            <a:pPr algn="ctr"/>
            <a:r>
              <a:rPr lang="pt-BR" dirty="0" smtClean="0"/>
              <a:t>Resultados esperados</a:t>
            </a:r>
            <a:endParaRPr lang="pt-BR" dirty="0"/>
          </a:p>
        </p:txBody>
      </p:sp>
      <p:cxnSp>
        <p:nvCxnSpPr>
          <p:cNvPr id="21" name="Straight Arrow Connector 18"/>
          <p:cNvCxnSpPr/>
          <p:nvPr/>
        </p:nvCxnSpPr>
        <p:spPr>
          <a:xfrm>
            <a:off x="5941527" y="483635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TextBox 19"/>
          <p:cNvSpPr txBox="1"/>
          <p:nvPr/>
        </p:nvSpPr>
        <p:spPr>
          <a:xfrm>
            <a:off x="6794117" y="4651684"/>
            <a:ext cx="4988308" cy="369332"/>
          </a:xfrm>
          <a:prstGeom prst="rect">
            <a:avLst/>
          </a:prstGeom>
          <a:noFill/>
        </p:spPr>
        <p:txBody>
          <a:bodyPr wrap="square" rtlCol="0">
            <a:spAutoFit/>
          </a:bodyPr>
          <a:lstStyle/>
          <a:p>
            <a:r>
              <a:rPr lang="pt-BR" dirty="0" smtClean="0"/>
              <a:t>Programa = </a:t>
            </a:r>
            <a:r>
              <a:rPr lang="pt-BR" b="1" dirty="0" smtClean="0">
                <a:solidFill>
                  <a:srgbClr val="FF0000"/>
                </a:solidFill>
              </a:rPr>
              <a:t>Modelo de Aprendizado de Máquina</a:t>
            </a:r>
            <a:endParaRPr lang="pt-BR" b="1" dirty="0">
              <a:solidFill>
                <a:srgbClr val="FF0000"/>
              </a:solidFill>
            </a:endParaRPr>
          </a:p>
        </p:txBody>
      </p:sp>
      <p:sp>
        <p:nvSpPr>
          <p:cNvPr id="23" name="Retângulo 22"/>
          <p:cNvSpPr/>
          <p:nvPr/>
        </p:nvSpPr>
        <p:spPr>
          <a:xfrm>
            <a:off x="3493375" y="5602762"/>
            <a:ext cx="3565784" cy="369332"/>
          </a:xfrm>
          <a:prstGeom prst="rect">
            <a:avLst/>
          </a:prstGeom>
        </p:spPr>
        <p:txBody>
          <a:bodyPr wrap="none">
            <a:spAutoFit/>
          </a:bodyPr>
          <a:lstStyle/>
          <a:p>
            <a:r>
              <a:rPr lang="pt-BR" b="1" i="1" dirty="0"/>
              <a:t>Conjunto de </a:t>
            </a:r>
            <a:r>
              <a:rPr lang="pt-BR" b="1" i="1" dirty="0" smtClean="0"/>
              <a:t>dados de treinamento.</a:t>
            </a:r>
            <a:endParaRPr lang="en-US" b="1" i="1" dirty="0"/>
          </a:p>
        </p:txBody>
      </p:sp>
      <p:sp>
        <p:nvSpPr>
          <p:cNvPr id="24" name="Elipse 23"/>
          <p:cNvSpPr/>
          <p:nvPr/>
        </p:nvSpPr>
        <p:spPr>
          <a:xfrm>
            <a:off x="1779784" y="4325241"/>
            <a:ext cx="1841896" cy="115179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Conector de seta reta 24"/>
          <p:cNvCxnSpPr>
            <a:stCxn id="24" idx="4"/>
            <a:endCxn id="23" idx="1"/>
          </p:cNvCxnSpPr>
          <p:nvPr/>
        </p:nvCxnSpPr>
        <p:spPr>
          <a:xfrm>
            <a:off x="2700732" y="5477040"/>
            <a:ext cx="792643" cy="3103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5393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Exemplos de aplicações de ML</a:t>
            </a:r>
            <a:endParaRPr lang="en-US" dirty="0"/>
          </a:p>
        </p:txBody>
      </p:sp>
      <p:sp>
        <p:nvSpPr>
          <p:cNvPr id="3" name="Espaço Reservado para Conteúdo 2"/>
          <p:cNvSpPr>
            <a:spLocks noGrp="1"/>
          </p:cNvSpPr>
          <p:nvPr>
            <p:ph idx="1"/>
          </p:nvPr>
        </p:nvSpPr>
        <p:spPr>
          <a:xfrm>
            <a:off x="838200" y="1825625"/>
            <a:ext cx="10515600" cy="4351338"/>
          </a:xfrm>
        </p:spPr>
        <p:txBody>
          <a:bodyPr/>
          <a:lstStyle/>
          <a:p>
            <a:r>
              <a:rPr lang="pt-BR" b="1" dirty="0"/>
              <a:t>Transporte</a:t>
            </a:r>
            <a:r>
              <a:rPr lang="pt-BR" dirty="0"/>
              <a:t>: veículos autônomos.</a:t>
            </a:r>
          </a:p>
          <a:p>
            <a:r>
              <a:rPr lang="pt-BR" b="1" dirty="0"/>
              <a:t>Negócios</a:t>
            </a:r>
            <a:r>
              <a:rPr lang="pt-BR" dirty="0"/>
              <a:t>: recomendação de produtos e conteúdos (e.g., </a:t>
            </a:r>
            <a:r>
              <a:rPr lang="pt-BR" dirty="0" err="1"/>
              <a:t>amazon</a:t>
            </a:r>
            <a:r>
              <a:rPr lang="pt-BR" dirty="0"/>
              <a:t> </a:t>
            </a:r>
            <a:r>
              <a:rPr lang="pt-BR" dirty="0" smtClean="0"/>
              <a:t>e </a:t>
            </a:r>
            <a:r>
              <a:rPr lang="pt-BR" dirty="0" err="1" smtClean="0"/>
              <a:t>netflix</a:t>
            </a:r>
            <a:r>
              <a:rPr lang="pt-BR" dirty="0"/>
              <a:t>).</a:t>
            </a:r>
          </a:p>
          <a:p>
            <a:r>
              <a:rPr lang="pt-BR" b="1" dirty="0"/>
              <a:t>Educação</a:t>
            </a:r>
            <a:r>
              <a:rPr lang="pt-BR" dirty="0"/>
              <a:t>: pontuação automatizada de fala em testes de Inglês.</a:t>
            </a:r>
          </a:p>
          <a:p>
            <a:r>
              <a:rPr lang="pt-BR" b="1" dirty="0"/>
              <a:t>Medicina</a:t>
            </a:r>
            <a:r>
              <a:rPr lang="pt-BR" dirty="0"/>
              <a:t>: detecção </a:t>
            </a:r>
            <a:r>
              <a:rPr lang="pt-BR" dirty="0" smtClean="0"/>
              <a:t>e </a:t>
            </a:r>
            <a:r>
              <a:rPr lang="pt-BR" dirty="0"/>
              <a:t>diagnóstico de doenças (câncer, Alzheimer, pneumonia, COVID-19, etc.).</a:t>
            </a:r>
          </a:p>
          <a:p>
            <a:r>
              <a:rPr lang="pt-BR" b="1" dirty="0"/>
              <a:t>Finanças</a:t>
            </a:r>
            <a:r>
              <a:rPr lang="pt-BR" dirty="0"/>
              <a:t>: detecção de fraudes com cartão de crédito.</a:t>
            </a:r>
          </a:p>
          <a:p>
            <a:r>
              <a:rPr lang="pt-BR" b="1" dirty="0"/>
              <a:t>Tecnologia</a:t>
            </a:r>
            <a:r>
              <a:rPr lang="pt-BR" dirty="0"/>
              <a:t>: assistentes pessoais (e.g., </a:t>
            </a:r>
            <a:r>
              <a:rPr lang="pt-BR" i="1" dirty="0"/>
              <a:t>Siri</a:t>
            </a:r>
            <a:r>
              <a:rPr lang="pt-BR" dirty="0"/>
              <a:t>, </a:t>
            </a:r>
            <a:r>
              <a:rPr lang="pt-BR" i="1" dirty="0" err="1"/>
              <a:t>Alexa</a:t>
            </a:r>
            <a:r>
              <a:rPr lang="pt-BR" dirty="0"/>
              <a:t>, </a:t>
            </a:r>
            <a:r>
              <a:rPr lang="pt-BR" i="1" dirty="0"/>
              <a:t>Cortana</a:t>
            </a:r>
            <a:r>
              <a:rPr lang="pt-BR" dirty="0"/>
              <a:t>, etc</a:t>
            </a:r>
            <a:r>
              <a:rPr lang="pt-BR" dirty="0" smtClean="0"/>
              <a:t>.).</a:t>
            </a:r>
            <a:endParaRPr lang="pt-BR" dirty="0"/>
          </a:p>
        </p:txBody>
      </p:sp>
      <p:pic>
        <p:nvPicPr>
          <p:cNvPr id="4" name="Picture 2" descr="Image result for artificial intelligence">
            <a:extLst>
              <a:ext uri="{FF2B5EF4-FFF2-40B4-BE49-F238E27FC236}">
                <a16:creationId xmlns="" xmlns:a16="http://schemas.microsoft.com/office/drawing/2014/main" id="{0DAEA2E1-C284-43E2-8055-9522C82515C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4175" y="276225"/>
            <a:ext cx="3659225" cy="17867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Image result for applications of artificial intelligence">
            <a:extLst>
              <a:ext uri="{FF2B5EF4-FFF2-40B4-BE49-F238E27FC236}">
                <a16:creationId xmlns="" xmlns:a16="http://schemas.microsoft.com/office/drawing/2014/main" id="{030E6182-967A-44D7-8BED-F8E414DAE67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30988" y="5664200"/>
            <a:ext cx="2122311" cy="119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784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Principais motivos da difusão do ML</a:t>
            </a:r>
            <a:endParaRPr lang="en-US" dirty="0"/>
          </a:p>
        </p:txBody>
      </p:sp>
      <p:sp>
        <p:nvSpPr>
          <p:cNvPr id="3" name="Espaço Reservado para Conteúdo 2"/>
          <p:cNvSpPr>
            <a:spLocks noGrp="1"/>
          </p:cNvSpPr>
          <p:nvPr>
            <p:ph idx="1"/>
          </p:nvPr>
        </p:nvSpPr>
        <p:spPr>
          <a:xfrm>
            <a:off x="838200" y="1825625"/>
            <a:ext cx="11176000" cy="4221658"/>
          </a:xfrm>
        </p:spPr>
        <p:txBody>
          <a:bodyPr>
            <a:normAutofit fontScale="92500" lnSpcReduction="10000"/>
          </a:bodyPr>
          <a:lstStyle/>
          <a:p>
            <a:r>
              <a:rPr lang="pt-BR" dirty="0"/>
              <a:t>Possibilidade de </a:t>
            </a:r>
            <a:r>
              <a:rPr lang="pt-BR" b="1" i="1" dirty="0"/>
              <a:t>analisar e extrair informações úteis de enormes volumes </a:t>
            </a:r>
            <a:r>
              <a:rPr lang="pt-BR" b="1" i="1" dirty="0" smtClean="0"/>
              <a:t>de dados </a:t>
            </a:r>
            <a:r>
              <a:rPr lang="pt-BR" dirty="0"/>
              <a:t>(de </a:t>
            </a:r>
            <a:r>
              <a:rPr lang="pt-BR" dirty="0" err="1"/>
              <a:t>tera</a:t>
            </a:r>
            <a:r>
              <a:rPr lang="pt-BR" dirty="0"/>
              <a:t> a </a:t>
            </a:r>
            <a:r>
              <a:rPr lang="pt-BR" dirty="0" err="1"/>
              <a:t>petabytes</a:t>
            </a:r>
            <a:r>
              <a:rPr lang="pt-BR" dirty="0"/>
              <a:t>) disponíveis atualmente, o que seria </a:t>
            </a:r>
            <a:r>
              <a:rPr lang="pt-BR" dirty="0" smtClean="0"/>
              <a:t>impossível para nós. </a:t>
            </a:r>
          </a:p>
          <a:p>
            <a:r>
              <a:rPr lang="pt-BR" dirty="0" smtClean="0"/>
              <a:t>A </a:t>
            </a:r>
            <a:r>
              <a:rPr lang="pt-BR" b="1" i="1" dirty="0" smtClean="0"/>
              <a:t>extração de informações úteis </a:t>
            </a:r>
            <a:r>
              <a:rPr lang="pt-BR" dirty="0" smtClean="0"/>
              <a:t>a partir de dados </a:t>
            </a:r>
            <a:r>
              <a:rPr lang="pt-BR" b="1" i="1" dirty="0" smtClean="0"/>
              <a:t>vale ouro</a:t>
            </a:r>
            <a:r>
              <a:rPr lang="pt-BR" dirty="0" smtClean="0"/>
              <a:t>, pois tem grande potencial para </a:t>
            </a:r>
            <a:r>
              <a:rPr lang="pt-BR" b="1" i="1" dirty="0" smtClean="0"/>
              <a:t>aumentar o lucro </a:t>
            </a:r>
            <a:r>
              <a:rPr lang="pt-BR" dirty="0" smtClean="0"/>
              <a:t>das empresas.</a:t>
            </a:r>
          </a:p>
          <a:p>
            <a:r>
              <a:rPr lang="pt-BR" dirty="0" smtClean="0"/>
              <a:t>O </a:t>
            </a:r>
            <a:r>
              <a:rPr lang="pt-BR" dirty="0"/>
              <a:t>surgimento de recursos computacionais poderosos tais como </a:t>
            </a:r>
            <a:r>
              <a:rPr lang="pt-BR" dirty="0" err="1"/>
              <a:t>GPUs</a:t>
            </a:r>
            <a:r>
              <a:rPr lang="pt-BR" dirty="0"/>
              <a:t>, </a:t>
            </a:r>
            <a:r>
              <a:rPr lang="pt-BR" dirty="0" err="1"/>
              <a:t>FPGAs</a:t>
            </a:r>
            <a:r>
              <a:rPr lang="pt-BR" dirty="0"/>
              <a:t> e </a:t>
            </a:r>
            <a:r>
              <a:rPr lang="pt-BR" dirty="0" err="1"/>
              <a:t>CPUs</a:t>
            </a:r>
            <a:r>
              <a:rPr lang="pt-BR" dirty="0"/>
              <a:t> com múltiplos cores.</a:t>
            </a:r>
          </a:p>
          <a:p>
            <a:r>
              <a:rPr lang="pt-BR" dirty="0"/>
              <a:t>Surgimento de novas e eficientes estratégias de aprendizagem, e.g., </a:t>
            </a:r>
            <a:r>
              <a:rPr lang="pt-BR" i="1" dirty="0" err="1"/>
              <a:t>deep-learning</a:t>
            </a:r>
            <a:r>
              <a:rPr lang="pt-BR" dirty="0"/>
              <a:t>, </a:t>
            </a:r>
            <a:r>
              <a:rPr lang="pt-BR" i="1" dirty="0" err="1"/>
              <a:t>deep</a:t>
            </a:r>
            <a:r>
              <a:rPr lang="pt-BR" dirty="0"/>
              <a:t> </a:t>
            </a:r>
            <a:r>
              <a:rPr lang="pt-BR" i="1" dirty="0" err="1"/>
              <a:t>reinforment-learning</a:t>
            </a:r>
            <a:r>
              <a:rPr lang="pt-BR" dirty="0"/>
              <a:t>, </a:t>
            </a:r>
            <a:r>
              <a:rPr lang="pt-BR" i="1" dirty="0" err="1"/>
              <a:t>generative</a:t>
            </a:r>
            <a:r>
              <a:rPr lang="pt-BR" i="1" dirty="0"/>
              <a:t> </a:t>
            </a:r>
            <a:r>
              <a:rPr lang="pt-BR" i="1" dirty="0" err="1"/>
              <a:t>adversarial</a:t>
            </a:r>
            <a:r>
              <a:rPr lang="pt-BR" i="1" dirty="0"/>
              <a:t> </a:t>
            </a:r>
            <a:r>
              <a:rPr lang="pt-BR" i="1" dirty="0" err="1"/>
              <a:t>learning</a:t>
            </a:r>
            <a:r>
              <a:rPr lang="pt-BR" dirty="0"/>
              <a:t>, </a:t>
            </a:r>
            <a:r>
              <a:rPr lang="pt-BR" dirty="0" smtClean="0"/>
              <a:t>etc</a:t>
            </a:r>
            <a:r>
              <a:rPr lang="pt-BR" dirty="0"/>
              <a:t>.</a:t>
            </a:r>
          </a:p>
          <a:p>
            <a:r>
              <a:rPr lang="pt-BR" dirty="0" smtClean="0"/>
              <a:t>Disponibilidade de </a:t>
            </a:r>
            <a:r>
              <a:rPr lang="pt-BR" i="1" dirty="0"/>
              <a:t>frameworks</a:t>
            </a:r>
            <a:r>
              <a:rPr lang="pt-BR" dirty="0"/>
              <a:t> e bibliotecas </a:t>
            </a:r>
            <a:r>
              <a:rPr lang="pt-BR" dirty="0" smtClean="0"/>
              <a:t>que </a:t>
            </a:r>
            <a:r>
              <a:rPr lang="pt-BR" dirty="0"/>
              <a:t>facilitam o desenvolvimento de soluções com ML.</a:t>
            </a:r>
          </a:p>
          <a:p>
            <a:endParaRPr lang="en-US" dirty="0"/>
          </a:p>
        </p:txBody>
      </p:sp>
      <p:pic>
        <p:nvPicPr>
          <p:cNvPr id="4" name="Picture 2" descr="Image result for tensorflow logo">
            <a:extLst>
              <a:ext uri="{FF2B5EF4-FFF2-40B4-BE49-F238E27FC236}">
                <a16:creationId xmlns:a16="http://schemas.microsoft.com/office/drawing/2014/main" xmlns="" id="{B9A1D4E3-9D1C-4A3E-944D-BA941DCBD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4339" y="5641982"/>
            <a:ext cx="1300035" cy="10833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pytorch logo">
            <a:extLst>
              <a:ext uri="{FF2B5EF4-FFF2-40B4-BE49-F238E27FC236}">
                <a16:creationId xmlns:a16="http://schemas.microsoft.com/office/drawing/2014/main" xmlns="" id="{6A0D8B6B-9A8B-4981-B678-86257C33AF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6078" y="6315075"/>
            <a:ext cx="2449343" cy="48694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Image result for keras logo">
            <a:extLst>
              <a:ext uri="{FF2B5EF4-FFF2-40B4-BE49-F238E27FC236}">
                <a16:creationId xmlns:a16="http://schemas.microsoft.com/office/drawing/2014/main" xmlns="" id="{33CCF501-0E9C-4C8C-BFCC-713767570E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2498" y="6047283"/>
            <a:ext cx="2160581" cy="62693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Image result for theano logo">
            <a:extLst>
              <a:ext uri="{FF2B5EF4-FFF2-40B4-BE49-F238E27FC236}">
                <a16:creationId xmlns:a16="http://schemas.microsoft.com/office/drawing/2014/main" xmlns="" id="{579B04DE-B2DC-4ED7-AA9D-5AAA958057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1542" y="5578370"/>
            <a:ext cx="2190237" cy="6038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descr="Image result for pandas data mining logo">
            <a:extLst>
              <a:ext uri="{FF2B5EF4-FFF2-40B4-BE49-F238E27FC236}">
                <a16:creationId xmlns:a16="http://schemas.microsoft.com/office/drawing/2014/main" xmlns="" id="{A9345AF3-EF63-4F70-A5B2-8F8ED0E283F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11581" y="5729274"/>
            <a:ext cx="1811064" cy="11287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mage result for scikit learn logo">
            <a:extLst>
              <a:ext uri="{FF2B5EF4-FFF2-40B4-BE49-F238E27FC236}">
                <a16:creationId xmlns:a16="http://schemas.microsoft.com/office/drawing/2014/main" xmlns="" id="{87129D40-D136-4716-8871-12CAEC60399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19385" y="5611162"/>
            <a:ext cx="1617612" cy="872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9731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20079F9-71B9-4466-B35D-68523A745D24}"/>
              </a:ext>
            </a:extLst>
          </p:cNvPr>
          <p:cNvSpPr>
            <a:spLocks noGrp="1"/>
          </p:cNvSpPr>
          <p:nvPr>
            <p:ph type="title"/>
          </p:nvPr>
        </p:nvSpPr>
        <p:spPr/>
        <p:txBody>
          <a:bodyPr/>
          <a:lstStyle/>
          <a:p>
            <a:r>
              <a:rPr lang="pt-BR" dirty="0"/>
              <a:t>Tipos de </a:t>
            </a:r>
            <a:r>
              <a:rPr lang="pt-BR" dirty="0" smtClean="0"/>
              <a:t>Aprendizado de Máquina</a:t>
            </a:r>
            <a:endParaRPr lang="pt-BR" dirty="0"/>
          </a:p>
        </p:txBody>
      </p:sp>
      <p:sp>
        <p:nvSpPr>
          <p:cNvPr id="3" name="Espaço Reservado para Conteúdo 2">
            <a:extLst>
              <a:ext uri="{FF2B5EF4-FFF2-40B4-BE49-F238E27FC236}">
                <a16:creationId xmlns:a16="http://schemas.microsoft.com/office/drawing/2014/main" xmlns="" id="{5BA8D271-087B-414B-ABC6-D7C5E7367E33}"/>
              </a:ext>
            </a:extLst>
          </p:cNvPr>
          <p:cNvSpPr>
            <a:spLocks noGrp="1"/>
          </p:cNvSpPr>
          <p:nvPr>
            <p:ph idx="1"/>
          </p:nvPr>
        </p:nvSpPr>
        <p:spPr>
          <a:xfrm>
            <a:off x="838200" y="1825624"/>
            <a:ext cx="6497097" cy="4819875"/>
          </a:xfrm>
        </p:spPr>
        <p:txBody>
          <a:bodyPr>
            <a:normAutofit/>
          </a:bodyPr>
          <a:lstStyle/>
          <a:p>
            <a:pPr marL="0" indent="0" fontAlgn="base">
              <a:buNone/>
            </a:pPr>
            <a:r>
              <a:rPr lang="nl-BE" dirty="0"/>
              <a:t>Os algortimos de </a:t>
            </a:r>
            <a:r>
              <a:rPr lang="nl-BE" dirty="0" smtClean="0"/>
              <a:t>aprendizado de máquina </a:t>
            </a:r>
            <a:r>
              <a:rPr lang="nl-BE" dirty="0"/>
              <a:t>podem ser agrupados de acordo com o tipo de aprendizado que </a:t>
            </a:r>
            <a:r>
              <a:rPr lang="nl-BE" dirty="0" smtClean="0"/>
              <a:t>realizam</a:t>
            </a:r>
            <a:r>
              <a:rPr lang="pt-BR" dirty="0" smtClean="0"/>
              <a:t>:</a:t>
            </a:r>
          </a:p>
          <a:p>
            <a:pPr lvl="1" fontAlgn="base"/>
            <a:r>
              <a:rPr lang="pt-BR" sz="2800" dirty="0" smtClean="0"/>
              <a:t>Supervisionado</a:t>
            </a:r>
            <a:endParaRPr lang="pt-BR" sz="2800" dirty="0"/>
          </a:p>
          <a:p>
            <a:pPr lvl="1"/>
            <a:r>
              <a:rPr lang="pt-BR" sz="2800" dirty="0" smtClean="0"/>
              <a:t>Não-Supervisionado</a:t>
            </a:r>
            <a:endParaRPr lang="pt-BR" sz="2800" dirty="0"/>
          </a:p>
          <a:p>
            <a:pPr lvl="1"/>
            <a:r>
              <a:rPr lang="pt-BR" sz="2800" dirty="0" smtClean="0"/>
              <a:t>Semi-Supervisionado</a:t>
            </a:r>
            <a:endParaRPr lang="pt-BR" sz="2800" dirty="0"/>
          </a:p>
          <a:p>
            <a:pPr lvl="1"/>
            <a:r>
              <a:rPr lang="pt-BR" sz="2800" dirty="0" smtClean="0"/>
              <a:t>Por </a:t>
            </a:r>
            <a:r>
              <a:rPr lang="pt-BR" sz="2800" dirty="0"/>
              <a:t>R</a:t>
            </a:r>
            <a:r>
              <a:rPr lang="pt-BR" sz="2800" dirty="0" smtClean="0"/>
              <a:t>eforço</a:t>
            </a:r>
          </a:p>
          <a:p>
            <a:pPr lvl="1"/>
            <a:r>
              <a:rPr lang="pt-BR" sz="2800" dirty="0"/>
              <a:t>Metaheurístico</a:t>
            </a:r>
          </a:p>
        </p:txBody>
      </p:sp>
      <p:pic>
        <p:nvPicPr>
          <p:cNvPr id="3074" name="Picture 2" descr="Image result for machine learning">
            <a:extLst>
              <a:ext uri="{FF2B5EF4-FFF2-40B4-BE49-F238E27FC236}">
                <a16:creationId xmlns:a16="http://schemas.microsoft.com/office/drawing/2014/main" xmlns="" id="{0F1D94CB-2EF0-4960-BC00-8889565E93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6019" y="1355125"/>
            <a:ext cx="4637651" cy="5290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5721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Aprendizado Supervisionado</a:t>
            </a:r>
          </a:p>
        </p:txBody>
      </p:sp>
      <p:pic>
        <p:nvPicPr>
          <p:cNvPr id="4" name="Picture 4" descr="Image result for supervised learning">
            <a:extLst>
              <a:ext uri="{FF2B5EF4-FFF2-40B4-BE49-F238E27FC236}">
                <a16:creationId xmlns:a16="http://schemas.microsoft.com/office/drawing/2014/main" xmlns="" id="{2520F4EA-1E3E-4F3B-97C0-DF47861DCD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0584" y="5198990"/>
            <a:ext cx="3791416" cy="12128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Machine Learning : Simple Linear Regression – Anirudh Sethi Blog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1101" y="1825624"/>
            <a:ext cx="3111002" cy="212182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4"/>
                <a:ext cx="7962901" cy="5032375"/>
              </a:xfrm>
            </p:spPr>
            <p:txBody>
              <a:bodyPr>
                <a:normAutofit fontScale="92500" lnSpcReduction="20000"/>
              </a:bodyPr>
              <a:lstStyle/>
              <a:p>
                <a:pPr>
                  <a:spcBef>
                    <a:spcPts val="600"/>
                  </a:spcBef>
                </a:pPr>
                <a:r>
                  <a:rPr lang="pt-BR" dirty="0" smtClean="0"/>
                  <a:t>No aprendizado supervisionado, o </a:t>
                </a:r>
                <a:r>
                  <a:rPr lang="pt-BR" b="1" i="1" dirty="0" smtClean="0"/>
                  <a:t>algoritmo de ML tem acesso às saídas esperada</a:t>
                </a:r>
                <a:r>
                  <a:rPr lang="pt-BR" dirty="0" smtClean="0"/>
                  <a:t>s, </a:t>
                </a:r>
                <a14:m>
                  <m:oMath xmlns:m="http://schemas.openxmlformats.org/officeDocument/2006/math">
                    <m:r>
                      <a:rPr lang="pt-BR" i="1">
                        <a:latin typeface="Cambria Math" panose="02040503050406030204" pitchFamily="18" charset="0"/>
                      </a:rPr>
                      <m:t>𝑦</m:t>
                    </m:r>
                  </m:oMath>
                </a14:m>
                <a:r>
                  <a:rPr lang="pt-BR" dirty="0" smtClean="0"/>
                  <a:t>, chamadas </a:t>
                </a:r>
                <a:r>
                  <a:rPr lang="pt-BR" dirty="0"/>
                  <a:t>de </a:t>
                </a:r>
                <a:r>
                  <a:rPr lang="pt-BR" b="1" i="1" dirty="0"/>
                  <a:t>rótulos</a:t>
                </a:r>
                <a:r>
                  <a:rPr lang="pt-BR" dirty="0"/>
                  <a:t> (ou </a:t>
                </a:r>
                <a:r>
                  <a:rPr lang="pt-BR" i="1" dirty="0" err="1"/>
                  <a:t>labels</a:t>
                </a:r>
                <a:r>
                  <a:rPr lang="pt-BR" dirty="0"/>
                  <a:t>, do i</a:t>
                </a:r>
                <a:r>
                  <a:rPr lang="pt-BR" dirty="0" smtClean="0"/>
                  <a:t>nglês), para o conjunto de valores de entrada, chamados de </a:t>
                </a:r>
                <a:r>
                  <a:rPr lang="pt-BR" b="1" i="1" dirty="0"/>
                  <a:t>atributos</a:t>
                </a:r>
                <a:r>
                  <a:rPr lang="pt-BR" dirty="0"/>
                  <a:t>, </a:t>
                </a:r>
                <a14:m>
                  <m:oMath xmlns:m="http://schemas.openxmlformats.org/officeDocument/2006/math">
                    <m:r>
                      <a:rPr lang="pt-BR" b="1" i="1">
                        <a:latin typeface="Cambria Math" panose="02040503050406030204" pitchFamily="18" charset="0"/>
                      </a:rPr>
                      <m:t>𝒙</m:t>
                    </m:r>
                  </m:oMath>
                </a14:m>
                <a:r>
                  <a:rPr lang="pt-BR" dirty="0" smtClean="0"/>
                  <a:t>. </a:t>
                </a:r>
                <a:endParaRPr lang="pt-BR" dirty="0"/>
              </a:p>
              <a:p>
                <a:pPr>
                  <a:spcBef>
                    <a:spcPts val="600"/>
                  </a:spcBef>
                </a:pPr>
                <a:r>
                  <a:rPr lang="pt-BR" dirty="0" smtClean="0"/>
                  <a:t>Em </a:t>
                </a:r>
                <a:r>
                  <a:rPr lang="pt-BR" dirty="0"/>
                  <a:t>outras palavras, cada </a:t>
                </a:r>
                <a:r>
                  <a:rPr lang="pt-BR" b="1" i="1" dirty="0" smtClean="0"/>
                  <a:t>exemplo de </a:t>
                </a:r>
                <a:r>
                  <a:rPr lang="pt-BR" b="1" i="1" dirty="0"/>
                  <a:t>treinamento </a:t>
                </a:r>
                <a:r>
                  <a:rPr lang="pt-BR" dirty="0"/>
                  <a:t>é </a:t>
                </a:r>
                <a:r>
                  <a:rPr lang="pt-BR" dirty="0" smtClean="0"/>
                  <a:t>composto </a:t>
                </a:r>
                <a:r>
                  <a:rPr lang="pt-BR" dirty="0"/>
                  <a:t>pelos </a:t>
                </a:r>
                <a:r>
                  <a:rPr lang="pt-BR" dirty="0" smtClean="0"/>
                  <a:t>valores de entrada, </a:t>
                </a:r>
                <a14:m>
                  <m:oMath xmlns:m="http://schemas.openxmlformats.org/officeDocument/2006/math">
                    <m:r>
                      <a:rPr lang="pt-BR" b="1" i="1">
                        <a:latin typeface="Cambria Math" panose="02040503050406030204" pitchFamily="18" charset="0"/>
                      </a:rPr>
                      <m:t>𝒙</m:t>
                    </m:r>
                  </m:oMath>
                </a14:m>
                <a:r>
                  <a:rPr lang="pt-BR" dirty="0" smtClean="0"/>
                  <a:t>, </a:t>
                </a:r>
                <a:r>
                  <a:rPr lang="pt-BR" dirty="0"/>
                  <a:t>e </a:t>
                </a:r>
                <a:r>
                  <a:rPr lang="pt-BR" dirty="0" smtClean="0"/>
                  <a:t>sua saída correspondente, </a:t>
                </a:r>
                <a14:m>
                  <m:oMath xmlns:m="http://schemas.openxmlformats.org/officeDocument/2006/math">
                    <m:r>
                      <a:rPr lang="pt-BR" i="1">
                        <a:latin typeface="Cambria Math" panose="02040503050406030204" pitchFamily="18" charset="0"/>
                      </a:rPr>
                      <m:t>𝑦</m:t>
                    </m:r>
                  </m:oMath>
                </a14:m>
                <a:r>
                  <a:rPr lang="pt-BR" dirty="0" smtClean="0"/>
                  <a:t>.</a:t>
                </a:r>
                <a:endParaRPr lang="pt-BR" dirty="0"/>
              </a:p>
              <a:p>
                <a:pPr>
                  <a:spcBef>
                    <a:spcPts val="600"/>
                  </a:spcBef>
                </a:pPr>
                <a:r>
                  <a:rPr lang="pt-BR" b="1" dirty="0" smtClean="0"/>
                  <a:t>Objetivo</a:t>
                </a:r>
                <a:r>
                  <a:rPr lang="pt-BR" dirty="0" smtClean="0"/>
                  <a:t>: </a:t>
                </a:r>
                <a:r>
                  <a:rPr lang="pt-BR" dirty="0"/>
                  <a:t>os </a:t>
                </a:r>
                <a:r>
                  <a:rPr lang="pt-BR" dirty="0" smtClean="0"/>
                  <a:t>algoritmos </a:t>
                </a:r>
                <a:r>
                  <a:rPr lang="pt-BR" i="1" dirty="0" smtClean="0"/>
                  <a:t>supervisionados</a:t>
                </a:r>
                <a:r>
                  <a:rPr lang="pt-BR" dirty="0" smtClean="0"/>
                  <a:t> </a:t>
                </a:r>
                <a:r>
                  <a:rPr lang="pt-BR" dirty="0"/>
                  <a:t>de ML devem </a:t>
                </a:r>
                <a:r>
                  <a:rPr lang="pt-BR" b="1" i="1" dirty="0"/>
                  <a:t>aprender</a:t>
                </a:r>
                <a:r>
                  <a:rPr lang="pt-BR" dirty="0"/>
                  <a:t> uma </a:t>
                </a:r>
                <a:r>
                  <a:rPr lang="pt-BR" b="1" i="1" dirty="0"/>
                  <a:t>função</a:t>
                </a:r>
                <a:r>
                  <a:rPr lang="pt-BR" dirty="0"/>
                  <a:t> que </a:t>
                </a:r>
                <a:r>
                  <a:rPr lang="pt-BR" b="1" i="1" dirty="0"/>
                  <a:t>mapeie</a:t>
                </a:r>
                <a:r>
                  <a:rPr lang="pt-BR" dirty="0"/>
                  <a:t> as entradas </a:t>
                </a:r>
                <a14:m>
                  <m:oMath xmlns:m="http://schemas.openxmlformats.org/officeDocument/2006/math">
                    <m:r>
                      <a:rPr lang="pt-BR" b="1" i="1">
                        <a:latin typeface="Cambria Math" panose="02040503050406030204" pitchFamily="18" charset="0"/>
                      </a:rPr>
                      <m:t>𝒙</m:t>
                    </m:r>
                    <m:r>
                      <a:rPr lang="pt-BR" b="1" i="1">
                        <a:latin typeface="Cambria Math" panose="02040503050406030204" pitchFamily="18" charset="0"/>
                      </a:rPr>
                      <m:t> </m:t>
                    </m:r>
                  </m:oMath>
                </a14:m>
                <a:r>
                  <a:rPr lang="pt-BR" dirty="0"/>
                  <a:t>nas </a:t>
                </a:r>
                <a:r>
                  <a:rPr lang="pt-BR" dirty="0" smtClean="0"/>
                  <a:t>saídas esperadas, </a:t>
                </a:r>
                <a14:m>
                  <m:oMath xmlns:m="http://schemas.openxmlformats.org/officeDocument/2006/math">
                    <m:r>
                      <a:rPr lang="pt-BR" i="1">
                        <a:latin typeface="Cambria Math" panose="02040503050406030204" pitchFamily="18" charset="0"/>
                      </a:rPr>
                      <m:t>𝑦</m:t>
                    </m:r>
                  </m:oMath>
                </a14:m>
                <a:r>
                  <a:rPr lang="pt-BR" dirty="0"/>
                  <a:t>, ou seja, </a:t>
                </a:r>
                <a14:m>
                  <m:oMath xmlns:m="http://schemas.openxmlformats.org/officeDocument/2006/math">
                    <m:r>
                      <a:rPr lang="pt-BR" i="1">
                        <a:latin typeface="Cambria Math" panose="02040503050406030204" pitchFamily="18" charset="0"/>
                      </a:rPr>
                      <m:t>𝑦</m:t>
                    </m:r>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e>
                    </m:d>
                  </m:oMath>
                </a14:m>
                <a:r>
                  <a:rPr lang="pt-BR" dirty="0"/>
                  <a:t>.</a:t>
                </a:r>
              </a:p>
              <a:p>
                <a:pPr>
                  <a:spcBef>
                    <a:spcPts val="600"/>
                  </a:spcBef>
                </a:pPr>
                <a:r>
                  <a:rPr lang="pt-BR" dirty="0"/>
                  <a:t>Esse tipo de aprendizado é dividido em problemas de </a:t>
                </a:r>
                <a:r>
                  <a:rPr lang="pt-BR" b="1" i="1" dirty="0"/>
                  <a:t>r</a:t>
                </a:r>
                <a:r>
                  <a:rPr lang="pt-BR" b="1" i="1" dirty="0" smtClean="0"/>
                  <a:t>egressão</a:t>
                </a:r>
                <a:r>
                  <a:rPr lang="pt-BR" dirty="0" smtClean="0"/>
                  <a:t> </a:t>
                </a:r>
                <a:r>
                  <a:rPr lang="pt-BR" dirty="0"/>
                  <a:t>e </a:t>
                </a:r>
                <a:r>
                  <a:rPr lang="pt-BR" b="1" i="1" dirty="0"/>
                  <a:t>c</a:t>
                </a:r>
                <a:r>
                  <a:rPr lang="pt-BR" b="1" i="1" dirty="0" smtClean="0"/>
                  <a:t>lassificação</a:t>
                </a:r>
                <a:r>
                  <a:rPr lang="pt-BR" dirty="0"/>
                  <a:t>.</a:t>
                </a:r>
              </a:p>
              <a:p>
                <a:pPr lvl="1">
                  <a:spcBef>
                    <a:spcPts val="600"/>
                  </a:spcBef>
                  <a:buFont typeface="Wingdings" panose="05000000000000000000" pitchFamily="2" charset="2"/>
                  <a:buChar char="§"/>
                </a:pPr>
                <a:r>
                  <a:rPr lang="pt-BR" b="1" dirty="0"/>
                  <a:t>Regressão</a:t>
                </a:r>
                <a:r>
                  <a:rPr lang="pt-BR" dirty="0"/>
                  <a:t>: o rótulo, </a:t>
                </a:r>
                <a14:m>
                  <m:oMath xmlns:m="http://schemas.openxmlformats.org/officeDocument/2006/math">
                    <m:r>
                      <a:rPr lang="pt-BR" i="1">
                        <a:latin typeface="Cambria Math" panose="02040503050406030204" pitchFamily="18" charset="0"/>
                      </a:rPr>
                      <m:t>𝑦</m:t>
                    </m:r>
                  </m:oMath>
                </a14:m>
                <a:r>
                  <a:rPr lang="pt-BR" dirty="0"/>
                  <a:t>, pertence a um </a:t>
                </a:r>
                <a:r>
                  <a:rPr lang="pt-BR" b="1" i="1" dirty="0"/>
                  <a:t>conjunto infinito </a:t>
                </a:r>
                <a:r>
                  <a:rPr lang="pt-BR" dirty="0"/>
                  <a:t>de valores, i.e., números reais</a:t>
                </a:r>
                <a:r>
                  <a:rPr lang="pt-BR" dirty="0" smtClean="0"/>
                  <a:t>. Exemplo: experiência vs. salário.</a:t>
                </a:r>
                <a:endParaRPr lang="pt-BR" dirty="0"/>
              </a:p>
              <a:p>
                <a:pPr lvl="1">
                  <a:spcBef>
                    <a:spcPts val="600"/>
                  </a:spcBef>
                  <a:buFont typeface="Wingdings" panose="05000000000000000000" pitchFamily="2" charset="2"/>
                  <a:buChar char="§"/>
                </a:pPr>
                <a:r>
                  <a:rPr lang="pt-BR" b="1" dirty="0"/>
                  <a:t>Classificação</a:t>
                </a:r>
                <a:r>
                  <a:rPr lang="pt-BR" dirty="0"/>
                  <a:t>: o rótulo, </a:t>
                </a:r>
                <a14:m>
                  <m:oMath xmlns:m="http://schemas.openxmlformats.org/officeDocument/2006/math">
                    <m:r>
                      <a:rPr lang="pt-BR" i="1">
                        <a:latin typeface="Cambria Math" panose="02040503050406030204" pitchFamily="18" charset="0"/>
                      </a:rPr>
                      <m:t>𝑦</m:t>
                    </m:r>
                  </m:oMath>
                </a14:m>
                <a:r>
                  <a:rPr lang="pt-BR" dirty="0"/>
                  <a:t>, pertence a um </a:t>
                </a:r>
                <a:r>
                  <a:rPr lang="pt-BR" b="1" i="1" dirty="0"/>
                  <a:t>conjunto finito </a:t>
                </a:r>
                <a:r>
                  <a:rPr lang="pt-BR" dirty="0"/>
                  <a:t>de valores, i.e., conjunto finito de classes</a:t>
                </a:r>
                <a:r>
                  <a:rPr lang="pt-BR" dirty="0" smtClean="0"/>
                  <a:t>. Exemplo: filtro de spam.</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4"/>
                <a:ext cx="7962901" cy="5032375"/>
              </a:xfrm>
              <a:blipFill rotWithShape="0">
                <a:blip r:embed="rId5"/>
                <a:stretch>
                  <a:fillRect l="-1148" t="-3027" r="-1989" b="-1574"/>
                </a:stretch>
              </a:blipFill>
            </p:spPr>
            <p:txBody>
              <a:bodyPr/>
              <a:lstStyle/>
              <a:p>
                <a:r>
                  <a:rPr lang="en-US">
                    <a:noFill/>
                  </a:rPr>
                  <a:t> </a:t>
                </a:r>
              </a:p>
            </p:txBody>
          </p:sp>
        </mc:Fallback>
      </mc:AlternateContent>
    </p:spTree>
    <p:extLst>
      <p:ext uri="{BB962C8B-B14F-4D97-AF65-F5344CB8AC3E}">
        <p14:creationId xmlns:p14="http://schemas.microsoft.com/office/powerpoint/2010/main" val="2037902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CB39B9C-599D-4DED-8180-FA8AD66BB117}"/>
              </a:ext>
            </a:extLst>
          </p:cNvPr>
          <p:cNvSpPr>
            <a:spLocks noGrp="1"/>
          </p:cNvSpPr>
          <p:nvPr>
            <p:ph type="title"/>
          </p:nvPr>
        </p:nvSpPr>
        <p:spPr>
          <a:xfrm>
            <a:off x="838200" y="365126"/>
            <a:ext cx="10515600" cy="1084466"/>
          </a:xfrm>
        </p:spPr>
        <p:txBody>
          <a:bodyPr/>
          <a:lstStyle/>
          <a:p>
            <a:r>
              <a:rPr lang="pt-BR" dirty="0"/>
              <a:t>Aprendizado Não-Supervisionado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5E0262E2-3A0F-4805-BCCB-6745237D1574}"/>
                  </a:ext>
                </a:extLst>
              </p:cNvPr>
              <p:cNvSpPr>
                <a:spLocks noGrp="1"/>
              </p:cNvSpPr>
              <p:nvPr>
                <p:ph idx="1"/>
              </p:nvPr>
            </p:nvSpPr>
            <p:spPr>
              <a:xfrm>
                <a:off x="838199" y="1634258"/>
                <a:ext cx="11238969" cy="3107681"/>
              </a:xfrm>
            </p:spPr>
            <p:txBody>
              <a:bodyPr vert="horz" lIns="91440" tIns="45720" rIns="91440" bIns="45720" rtlCol="0" anchor="t">
                <a:normAutofit lnSpcReduction="10000"/>
              </a:bodyPr>
              <a:lstStyle/>
              <a:p>
                <a:r>
                  <a:rPr lang="pt-BR" dirty="0"/>
                  <a:t>Neste tipo de aprendizado, </a:t>
                </a:r>
                <a:r>
                  <a:rPr lang="pt-BR" dirty="0" smtClean="0"/>
                  <a:t>os algoritmos não têm acesso às saídas esperadas, </a:t>
                </a:r>
                <a14:m>
                  <m:oMath xmlns:m="http://schemas.openxmlformats.org/officeDocument/2006/math">
                    <m:r>
                      <a:rPr lang="pt-BR" i="1">
                        <a:latin typeface="Cambria Math" panose="02040503050406030204" pitchFamily="18" charset="0"/>
                      </a:rPr>
                      <m:t>𝑦</m:t>
                    </m:r>
                  </m:oMath>
                </a14:m>
                <a:r>
                  <a:rPr lang="pt-BR" dirty="0" smtClean="0">
                    <a:cs typeface="Calibri"/>
                  </a:rPr>
                  <a:t>. Eles só conhecem os atributos, </a:t>
                </a:r>
                <a14:m>
                  <m:oMath xmlns:m="http://schemas.openxmlformats.org/officeDocument/2006/math">
                    <m:r>
                      <a:rPr lang="pt-BR" b="1" i="1">
                        <a:latin typeface="Cambria Math" panose="02040503050406030204" pitchFamily="18" charset="0"/>
                      </a:rPr>
                      <m:t>𝒙</m:t>
                    </m:r>
                  </m:oMath>
                </a14:m>
                <a:r>
                  <a:rPr lang="pt-BR" dirty="0" smtClean="0">
                    <a:cs typeface="Calibri"/>
                  </a:rPr>
                  <a:t>.</a:t>
                </a:r>
                <a:endParaRPr lang="pt-BR" dirty="0"/>
              </a:p>
              <a:p>
                <a:r>
                  <a:rPr lang="pt-BR" b="1" dirty="0" smtClean="0"/>
                  <a:t>Objetivo</a:t>
                </a:r>
                <a:r>
                  <a:rPr lang="pt-BR" dirty="0" smtClean="0"/>
                  <a:t>: </a:t>
                </a:r>
                <a:r>
                  <a:rPr lang="pt-BR" dirty="0"/>
                  <a:t>o</a:t>
                </a:r>
                <a:r>
                  <a:rPr lang="pt-BR" dirty="0" smtClean="0"/>
                  <a:t>s algoritmos devem </a:t>
                </a:r>
                <a:r>
                  <a:rPr lang="pt-BR" b="1" i="1" dirty="0" smtClean="0"/>
                  <a:t>aprender/descobrir</a:t>
                </a:r>
                <a:r>
                  <a:rPr lang="pt-BR" dirty="0" smtClean="0"/>
                  <a:t> padrões, </a:t>
                </a:r>
                <a:r>
                  <a:rPr lang="pt-BR" dirty="0"/>
                  <a:t>muitas vezes </a:t>
                </a:r>
                <a:r>
                  <a:rPr lang="pt-BR" dirty="0" smtClean="0"/>
                  <a:t>ocultos, </a:t>
                </a:r>
                <a:r>
                  <a:rPr lang="pt-BR" dirty="0"/>
                  <a:t>presentes nos dados </a:t>
                </a:r>
                <a:r>
                  <a:rPr lang="pt-BR" dirty="0" smtClean="0"/>
                  <a:t>se baseando apenas, por exemplo, na similaridade entre os </a:t>
                </a:r>
                <a:r>
                  <a:rPr lang="pt-BR" b="1" i="1" dirty="0"/>
                  <a:t>atributos</a:t>
                </a:r>
                <a:r>
                  <a:rPr lang="pt-BR" dirty="0"/>
                  <a:t>, </a:t>
                </a:r>
                <a14:m>
                  <m:oMath xmlns:m="http://schemas.openxmlformats.org/officeDocument/2006/math">
                    <m:r>
                      <a:rPr lang="pt-BR" b="1" i="1">
                        <a:latin typeface="Cambria Math" panose="02040503050406030204" pitchFamily="18" charset="0"/>
                      </a:rPr>
                      <m:t>𝒙</m:t>
                    </m:r>
                    <m:r>
                      <a:rPr lang="pt-BR" b="1" i="1">
                        <a:latin typeface="Cambria Math" panose="02040503050406030204" pitchFamily="18" charset="0"/>
                      </a:rPr>
                      <m:t> </m:t>
                    </m:r>
                  </m:oMath>
                </a14:m>
                <a:r>
                  <a:rPr lang="pt-BR" dirty="0" smtClean="0"/>
                  <a:t>ou seja, </a:t>
                </a:r>
                <a:r>
                  <a:rPr lang="pt-BR" b="1" i="1" dirty="0"/>
                  <a:t>sem a presença de rótulos</a:t>
                </a:r>
                <a:r>
                  <a:rPr lang="pt-BR" dirty="0" smtClean="0"/>
                  <a:t>.</a:t>
                </a:r>
                <a:endParaRPr lang="pt-BR" dirty="0"/>
              </a:p>
              <a:p>
                <a:r>
                  <a:rPr lang="pt-BR" dirty="0" smtClean="0"/>
                  <a:t>Os algoritmos tratam problemas </a:t>
                </a:r>
                <a:r>
                  <a:rPr lang="pt-BR" dirty="0"/>
                  <a:t>de c</a:t>
                </a:r>
                <a:r>
                  <a:rPr lang="pt-BR" dirty="0" smtClean="0"/>
                  <a:t>lusterização</a:t>
                </a:r>
                <a:r>
                  <a:rPr lang="pt-BR" dirty="0"/>
                  <a:t>, </a:t>
                </a:r>
                <a:r>
                  <a:rPr lang="pt-BR" dirty="0" smtClean="0"/>
                  <a:t>redução de </a:t>
                </a:r>
                <a:r>
                  <a:rPr lang="pt-BR" dirty="0"/>
                  <a:t>dimensionalidade, detecção de anomalias (</a:t>
                </a:r>
                <a:r>
                  <a:rPr lang="pt-BR" i="1" dirty="0"/>
                  <a:t>outliers</a:t>
                </a:r>
                <a:r>
                  <a:rPr lang="pt-BR" dirty="0" smtClean="0"/>
                  <a:t>) e </a:t>
                </a:r>
                <a:r>
                  <a:rPr lang="pt-BR" dirty="0"/>
                  <a:t>aprendizado de regras de associação.</a:t>
                </a:r>
                <a:endParaRPr lang="pt-BR" dirty="0">
                  <a:cs typeface="Calibri"/>
                </a:endParaRPr>
              </a:p>
            </p:txBody>
          </p:sp>
        </mc:Choice>
        <mc:Fallback xmlns="">
          <p:sp>
            <p:nvSpPr>
              <p:cNvPr id="3" name="Espaço Reservado para Conteúdo 2">
                <a:extLst>
                  <a:ext uri="{FF2B5EF4-FFF2-40B4-BE49-F238E27FC236}">
                    <a16:creationId xmlns:a16="http://schemas.microsoft.com/office/drawing/2014/main" xmlns="" xmlns:a14="http://schemas.microsoft.com/office/drawing/2010/main" id="{5E0262E2-3A0F-4805-BCCB-6745237D1574}"/>
                  </a:ext>
                </a:extLst>
              </p:cNvPr>
              <p:cNvSpPr>
                <a:spLocks noGrp="1" noRot="1" noChangeAspect="1" noMove="1" noResize="1" noEditPoints="1" noAdjustHandles="1" noChangeArrowheads="1" noChangeShapeType="1" noTextEdit="1"/>
              </p:cNvSpPr>
              <p:nvPr>
                <p:ph idx="1"/>
              </p:nvPr>
            </p:nvSpPr>
            <p:spPr>
              <a:xfrm>
                <a:off x="838199" y="1634258"/>
                <a:ext cx="11238969" cy="3107681"/>
              </a:xfrm>
              <a:blipFill rotWithShape="0">
                <a:blip r:embed="rId3"/>
                <a:stretch>
                  <a:fillRect l="-922" t="-4314" r="-217" b="-4902"/>
                </a:stretch>
              </a:blipFill>
            </p:spPr>
            <p:txBody>
              <a:bodyPr/>
              <a:lstStyle/>
              <a:p>
                <a:r>
                  <a:rPr lang="en-US">
                    <a:noFill/>
                  </a:rPr>
                  <a:t> </a:t>
                </a:r>
              </a:p>
            </p:txBody>
          </p:sp>
        </mc:Fallback>
      </mc:AlternateContent>
      <p:pic>
        <p:nvPicPr>
          <p:cNvPr id="3074" name="Picture 2" descr="https://www.ecloudvalley.com/wp-content/uploads/2019/09/Unsupervised-learning.png">
            <a:extLst>
              <a:ext uri="{FF2B5EF4-FFF2-40B4-BE49-F238E27FC236}">
                <a16:creationId xmlns:a16="http://schemas.microsoft.com/office/drawing/2014/main" xmlns="" id="{E1E9C2D9-93F7-4EA6-9C7E-D658C2452746}"/>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667" t="10299" r="3988" b="11337"/>
          <a:stretch/>
        </p:blipFill>
        <p:spPr bwMode="auto">
          <a:xfrm>
            <a:off x="266333" y="5117972"/>
            <a:ext cx="3109352" cy="13255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lideplayer.com/slide/13055479/79/images/6/Data+Compression+Reduce+data+from+3D+to+2D+Andrew+Ng.jpg">
            <a:extLst>
              <a:ext uri="{FF2B5EF4-FFF2-40B4-BE49-F238E27FC236}">
                <a16:creationId xmlns:a16="http://schemas.microsoft.com/office/drawing/2014/main" xmlns="" id="{F20F10B0-B790-4630-9FD0-F82B2B0DFAD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2627" t="15017" r="3654" b="20689"/>
          <a:stretch/>
        </p:blipFill>
        <p:spPr bwMode="auto">
          <a:xfrm>
            <a:off x="3665154" y="5117972"/>
            <a:ext cx="2878130" cy="16335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outlier ">
            <a:extLst>
              <a:ext uri="{FF2B5EF4-FFF2-40B4-BE49-F238E27FC236}">
                <a16:creationId xmlns:a16="http://schemas.microsoft.com/office/drawing/2014/main" xmlns="" id="{5E7788A9-1556-48E2-A68C-C98CBCD57CE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156" t="22250" r="68329" b="19394"/>
          <a:stretch/>
        </p:blipFill>
        <p:spPr bwMode="auto">
          <a:xfrm>
            <a:off x="7060019" y="5018132"/>
            <a:ext cx="1977429" cy="174926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users.telenet.be/martialluyts/img/basket.jpg">
            <a:extLst>
              <a:ext uri="{FF2B5EF4-FFF2-40B4-BE49-F238E27FC236}">
                <a16:creationId xmlns:a16="http://schemas.microsoft.com/office/drawing/2014/main" xmlns="" id="{91C7F0A4-66BC-4E4C-B7C9-061F60727247}"/>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5900" t="10088" r="6191" b="6016"/>
          <a:stretch/>
        </p:blipFill>
        <p:spPr bwMode="auto">
          <a:xfrm>
            <a:off x="9399306" y="4933306"/>
            <a:ext cx="2566312" cy="181513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961997" y="4721350"/>
            <a:ext cx="2415085" cy="369332"/>
          </a:xfrm>
          <a:prstGeom prst="rect">
            <a:avLst/>
          </a:prstGeom>
        </p:spPr>
        <p:txBody>
          <a:bodyPr wrap="none">
            <a:spAutoFit/>
          </a:bodyPr>
          <a:lstStyle/>
          <a:p>
            <a:r>
              <a:rPr lang="pt-BR" b="1" dirty="0"/>
              <a:t>Detecção de Anomalias</a:t>
            </a:r>
            <a:endParaRPr lang="pt-BR" dirty="0"/>
          </a:p>
        </p:txBody>
      </p:sp>
      <p:sp>
        <p:nvSpPr>
          <p:cNvPr id="5" name="Rectangle 4"/>
          <p:cNvSpPr/>
          <p:nvPr/>
        </p:nvSpPr>
        <p:spPr>
          <a:xfrm>
            <a:off x="3694221" y="4688672"/>
            <a:ext cx="3052502" cy="369332"/>
          </a:xfrm>
          <a:prstGeom prst="rect">
            <a:avLst/>
          </a:prstGeom>
        </p:spPr>
        <p:txBody>
          <a:bodyPr wrap="none">
            <a:spAutoFit/>
          </a:bodyPr>
          <a:lstStyle/>
          <a:p>
            <a:r>
              <a:rPr lang="pt-BR" b="1" dirty="0"/>
              <a:t>Redução de dimensionalidade</a:t>
            </a:r>
            <a:endParaRPr lang="pt-BR" dirty="0"/>
          </a:p>
        </p:txBody>
      </p:sp>
      <p:sp>
        <p:nvSpPr>
          <p:cNvPr id="6" name="Rectangle 5"/>
          <p:cNvSpPr/>
          <p:nvPr/>
        </p:nvSpPr>
        <p:spPr>
          <a:xfrm>
            <a:off x="1101132" y="4748640"/>
            <a:ext cx="1492653" cy="369332"/>
          </a:xfrm>
          <a:prstGeom prst="rect">
            <a:avLst/>
          </a:prstGeom>
        </p:spPr>
        <p:txBody>
          <a:bodyPr wrap="none">
            <a:spAutoFit/>
          </a:bodyPr>
          <a:lstStyle/>
          <a:p>
            <a:r>
              <a:rPr lang="pt-BR" b="1" dirty="0" smtClean="0"/>
              <a:t>Clusterização</a:t>
            </a:r>
            <a:endParaRPr lang="pt-BR" dirty="0"/>
          </a:p>
        </p:txBody>
      </p:sp>
      <p:sp>
        <p:nvSpPr>
          <p:cNvPr id="7" name="Rectangle 6"/>
          <p:cNvSpPr/>
          <p:nvPr/>
        </p:nvSpPr>
        <p:spPr>
          <a:xfrm>
            <a:off x="9592356" y="4530640"/>
            <a:ext cx="2180212" cy="369332"/>
          </a:xfrm>
          <a:prstGeom prst="rect">
            <a:avLst/>
          </a:prstGeom>
        </p:spPr>
        <p:txBody>
          <a:bodyPr wrap="none">
            <a:spAutoFit/>
          </a:bodyPr>
          <a:lstStyle/>
          <a:p>
            <a:r>
              <a:rPr lang="pt-BR" b="1" dirty="0">
                <a:cs typeface="Calibri"/>
              </a:rPr>
              <a:t>Regras de associação</a:t>
            </a:r>
            <a:endParaRPr lang="pt-BR" dirty="0"/>
          </a:p>
        </p:txBody>
      </p:sp>
    </p:spTree>
    <p:extLst>
      <p:ext uri="{BB962C8B-B14F-4D97-AF65-F5344CB8AC3E}">
        <p14:creationId xmlns:p14="http://schemas.microsoft.com/office/powerpoint/2010/main" val="27438207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Aprendizado Semi-Supervisionado</a:t>
            </a:r>
          </a:p>
        </p:txBody>
      </p:sp>
      <p:sp>
        <p:nvSpPr>
          <p:cNvPr id="3" name="Content Placeholder 2"/>
          <p:cNvSpPr>
            <a:spLocks noGrp="1"/>
          </p:cNvSpPr>
          <p:nvPr>
            <p:ph idx="1"/>
          </p:nvPr>
        </p:nvSpPr>
        <p:spPr>
          <a:xfrm>
            <a:off x="838199" y="1825623"/>
            <a:ext cx="11189678" cy="4022517"/>
          </a:xfrm>
        </p:spPr>
        <p:txBody>
          <a:bodyPr>
            <a:normAutofit fontScale="92500" lnSpcReduction="10000"/>
          </a:bodyPr>
          <a:lstStyle/>
          <a:p>
            <a:r>
              <a:rPr lang="pt-BR" dirty="0"/>
              <a:t>Neste tipo de aprendizado, </a:t>
            </a:r>
            <a:r>
              <a:rPr lang="pt-BR" dirty="0" smtClean="0"/>
              <a:t>os algoritmos têm </a:t>
            </a:r>
            <a:r>
              <a:rPr lang="pt-BR" dirty="0"/>
              <a:t>acesso a exemplos </a:t>
            </a:r>
            <a:r>
              <a:rPr lang="pt-BR" dirty="0" smtClean="0"/>
              <a:t>de treinamento com </a:t>
            </a:r>
            <a:r>
              <a:rPr lang="pt-BR" dirty="0"/>
              <a:t>e sem rótulos.</a:t>
            </a:r>
          </a:p>
          <a:p>
            <a:r>
              <a:rPr lang="pt-BR" dirty="0"/>
              <a:t>Geralmente envolve uma </a:t>
            </a:r>
            <a:r>
              <a:rPr lang="pt-BR" b="1" i="1" dirty="0"/>
              <a:t>pequena quantidade de dados </a:t>
            </a:r>
            <a:r>
              <a:rPr lang="pt-BR" dirty="0"/>
              <a:t>rotulados e uma </a:t>
            </a:r>
            <a:r>
              <a:rPr lang="pt-BR" b="1" i="1" dirty="0"/>
              <a:t>grande quantidade de dados não-rotulados</a:t>
            </a:r>
            <a:r>
              <a:rPr lang="pt-BR" dirty="0"/>
              <a:t>.</a:t>
            </a:r>
          </a:p>
          <a:p>
            <a:r>
              <a:rPr lang="pt-BR" dirty="0"/>
              <a:t>É de grande ajuda em casos onde se ter uma grande quantidade de dados rotulados é muito demorado, caro ou complexo.</a:t>
            </a:r>
          </a:p>
          <a:p>
            <a:r>
              <a:rPr lang="pt-BR" dirty="0"/>
              <a:t>Algoritmos de aprendizagem semi-supervisionada são o resultado da combinação de algoritmos supervisionados e não-supervisionados.</a:t>
            </a:r>
          </a:p>
          <a:p>
            <a:r>
              <a:rPr lang="pt-BR" dirty="0"/>
              <a:t>Uma maneira de realizar aprendizado semi-supervisionado é </a:t>
            </a:r>
            <a:r>
              <a:rPr lang="pt-BR" dirty="0" smtClean="0"/>
              <a:t>combinar, por exemplo, </a:t>
            </a:r>
            <a:r>
              <a:rPr lang="pt-BR" dirty="0"/>
              <a:t>algoritmos de </a:t>
            </a:r>
            <a:r>
              <a:rPr lang="pt-BR" b="1" i="1" dirty="0" smtClean="0"/>
              <a:t>clusterização </a:t>
            </a:r>
            <a:r>
              <a:rPr lang="pt-BR" dirty="0" smtClean="0"/>
              <a:t>e </a:t>
            </a:r>
            <a:r>
              <a:rPr lang="pt-BR" b="1" i="1" dirty="0"/>
              <a:t>classificação</a:t>
            </a:r>
            <a:r>
              <a:rPr lang="pt-BR" dirty="0"/>
              <a:t>.</a:t>
            </a:r>
            <a:endParaRPr lang="pt-BR" b="1" i="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6149" y="5570525"/>
            <a:ext cx="4988963" cy="1287475"/>
          </a:xfrm>
          <a:prstGeom prst="rect">
            <a:avLst/>
          </a:prstGeom>
        </p:spPr>
      </p:pic>
    </p:spTree>
    <p:extLst>
      <p:ext uri="{BB962C8B-B14F-4D97-AF65-F5344CB8AC3E}">
        <p14:creationId xmlns:p14="http://schemas.microsoft.com/office/powerpoint/2010/main" val="34581812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46F6830-B3DF-4F50-823F-7E36C43380D1}"/>
              </a:ext>
            </a:extLst>
          </p:cNvPr>
          <p:cNvSpPr>
            <a:spLocks noGrp="1"/>
          </p:cNvSpPr>
          <p:nvPr>
            <p:ph type="title"/>
          </p:nvPr>
        </p:nvSpPr>
        <p:spPr>
          <a:xfrm>
            <a:off x="838200" y="193675"/>
            <a:ext cx="10515600" cy="1325563"/>
          </a:xfrm>
        </p:spPr>
        <p:txBody>
          <a:bodyPr/>
          <a:lstStyle/>
          <a:p>
            <a:r>
              <a:rPr lang="pt-BR" dirty="0"/>
              <a:t>Aprendizado Por Reforço</a:t>
            </a:r>
          </a:p>
        </p:txBody>
      </p:sp>
      <p:sp>
        <p:nvSpPr>
          <p:cNvPr id="3" name="Espaço Reservado para Conteúdo 2">
            <a:extLst>
              <a:ext uri="{FF2B5EF4-FFF2-40B4-BE49-F238E27FC236}">
                <a16:creationId xmlns:a16="http://schemas.microsoft.com/office/drawing/2014/main" xmlns="" xmlns:a14="http://schemas.microsoft.com/office/drawing/2010/main" xmlns:mc="http://schemas.openxmlformats.org/markup-compatibility/2006" id="{071E0B55-13FE-4ADE-80F7-AFEDEF27C875}"/>
              </a:ext>
            </a:extLst>
          </p:cNvPr>
          <p:cNvSpPr>
            <a:spLocks noGrp="1"/>
          </p:cNvSpPr>
          <p:nvPr>
            <p:ph idx="1"/>
          </p:nvPr>
        </p:nvSpPr>
        <p:spPr>
          <a:xfrm>
            <a:off x="838199" y="1856934"/>
            <a:ext cx="11049529" cy="5001065"/>
          </a:xfrm>
        </p:spPr>
        <p:txBody>
          <a:bodyPr>
            <a:normAutofit fontScale="92500" lnSpcReduction="20000"/>
          </a:bodyPr>
          <a:lstStyle/>
          <a:p>
            <a:r>
              <a:rPr lang="pt-BR" dirty="0"/>
              <a:t>Abordagem </a:t>
            </a:r>
            <a:r>
              <a:rPr lang="pt-BR" dirty="0" smtClean="0"/>
              <a:t>de aprendizado totalmente </a:t>
            </a:r>
            <a:r>
              <a:rPr lang="pt-BR" dirty="0"/>
              <a:t>diferente das </a:t>
            </a:r>
            <a:r>
              <a:rPr lang="pt-BR" dirty="0" smtClean="0"/>
              <a:t>anteriores, </a:t>
            </a:r>
            <a:r>
              <a:rPr lang="pt-BR" dirty="0"/>
              <a:t>pois </a:t>
            </a:r>
            <a:r>
              <a:rPr lang="pt-BR" b="1" i="1" dirty="0"/>
              <a:t>não temos exemplos de </a:t>
            </a:r>
            <a:r>
              <a:rPr lang="pt-BR" b="1" i="1" dirty="0" smtClean="0"/>
              <a:t>treinamento</a:t>
            </a:r>
            <a:r>
              <a:rPr lang="pt-BR" dirty="0" smtClean="0"/>
              <a:t>, sejam eles rotulados ou não.</a:t>
            </a:r>
            <a:endParaRPr lang="pt-BR" dirty="0"/>
          </a:p>
          <a:p>
            <a:pPr marL="171450" indent="-171450"/>
            <a:r>
              <a:rPr lang="pt-BR" dirty="0"/>
              <a:t>O algoritmo de </a:t>
            </a:r>
            <a:r>
              <a:rPr lang="pt-BR" dirty="0" smtClean="0"/>
              <a:t>aprendizado </a:t>
            </a:r>
            <a:r>
              <a:rPr lang="pt-BR" dirty="0"/>
              <a:t>por reforço, chamado de </a:t>
            </a:r>
            <a:r>
              <a:rPr lang="pt-BR" b="1" i="1" dirty="0"/>
              <a:t>agente</a:t>
            </a:r>
            <a:r>
              <a:rPr lang="pt-BR" dirty="0"/>
              <a:t> nesse contexto, aprende como se comportar em um </a:t>
            </a:r>
            <a:r>
              <a:rPr lang="pt-BR" b="1" i="1" dirty="0"/>
              <a:t>ambiente</a:t>
            </a:r>
            <a:r>
              <a:rPr lang="pt-BR" dirty="0"/>
              <a:t> através de interações do tipo </a:t>
            </a:r>
            <a:r>
              <a:rPr lang="pt-BR" b="1" i="1" dirty="0"/>
              <a:t>tentativa e erro</a:t>
            </a:r>
            <a:r>
              <a:rPr lang="pt-BR" dirty="0"/>
              <a:t>.</a:t>
            </a:r>
          </a:p>
          <a:p>
            <a:r>
              <a:rPr lang="pt-BR" dirty="0"/>
              <a:t>O </a:t>
            </a:r>
            <a:r>
              <a:rPr lang="pt-BR" b="1" i="1" dirty="0"/>
              <a:t>agente</a:t>
            </a:r>
            <a:r>
              <a:rPr lang="pt-BR" dirty="0"/>
              <a:t> observa o </a:t>
            </a:r>
            <a:r>
              <a:rPr lang="pt-BR" b="1" i="1" dirty="0"/>
              <a:t>estado</a:t>
            </a:r>
            <a:r>
              <a:rPr lang="pt-BR" dirty="0"/>
              <a:t> do </a:t>
            </a:r>
            <a:r>
              <a:rPr lang="pt-BR" b="1" i="1" dirty="0" smtClean="0"/>
              <a:t>ambiente</a:t>
            </a:r>
            <a:r>
              <a:rPr lang="pt-BR" dirty="0" smtClean="0"/>
              <a:t>, </a:t>
            </a:r>
            <a:r>
              <a:rPr lang="pt-BR" dirty="0"/>
              <a:t>seleciona e executa </a:t>
            </a:r>
            <a:r>
              <a:rPr lang="pt-BR" dirty="0" smtClean="0"/>
              <a:t>uma </a:t>
            </a:r>
            <a:r>
              <a:rPr lang="pt-BR" b="1" i="1" dirty="0" smtClean="0"/>
              <a:t>ação </a:t>
            </a:r>
            <a:r>
              <a:rPr lang="pt-BR" dirty="0"/>
              <a:t>e recebe uma </a:t>
            </a:r>
            <a:r>
              <a:rPr lang="pt-BR" b="1" i="1" dirty="0"/>
              <a:t>recompensa </a:t>
            </a:r>
            <a:r>
              <a:rPr lang="pt-BR" dirty="0"/>
              <a:t>(ou </a:t>
            </a:r>
            <a:r>
              <a:rPr lang="pt-BR" b="1" i="1" dirty="0" smtClean="0"/>
              <a:t>reforço +/-</a:t>
            </a:r>
            <a:r>
              <a:rPr lang="pt-BR" dirty="0" smtClean="0"/>
              <a:t>) </a:t>
            </a:r>
            <a:r>
              <a:rPr lang="pt-BR" dirty="0"/>
              <a:t>em consequência </a:t>
            </a:r>
            <a:r>
              <a:rPr lang="pt-BR" dirty="0" smtClean="0"/>
              <a:t>da </a:t>
            </a:r>
            <a:r>
              <a:rPr lang="pt-BR" b="1" i="1" dirty="0" smtClean="0"/>
              <a:t>ação</a:t>
            </a:r>
            <a:r>
              <a:rPr lang="pt-BR" dirty="0" smtClean="0"/>
              <a:t> tomada.</a:t>
            </a:r>
            <a:endParaRPr lang="pt-BR" dirty="0"/>
          </a:p>
          <a:p>
            <a:r>
              <a:rPr lang="pt-BR" dirty="0"/>
              <a:t>Seguindo estes passos, o agente </a:t>
            </a:r>
            <a:r>
              <a:rPr lang="pt-BR" dirty="0" smtClean="0"/>
              <a:t>aprende </a:t>
            </a:r>
            <a:r>
              <a:rPr lang="pt-BR" dirty="0"/>
              <a:t>por si só qual a melhor </a:t>
            </a:r>
            <a:r>
              <a:rPr lang="pt-BR" b="1" i="1" dirty="0"/>
              <a:t>estratégia</a:t>
            </a:r>
            <a:r>
              <a:rPr lang="pt-BR" dirty="0"/>
              <a:t>, chamada de </a:t>
            </a:r>
            <a:r>
              <a:rPr lang="pt-BR" b="1" i="1" dirty="0"/>
              <a:t>política</a:t>
            </a:r>
            <a:r>
              <a:rPr lang="pt-BR" dirty="0"/>
              <a:t>, para obter a maior recompensa possível ao longo do tempo.</a:t>
            </a:r>
          </a:p>
          <a:p>
            <a:r>
              <a:rPr lang="pt-BR" dirty="0"/>
              <a:t>Uma </a:t>
            </a:r>
            <a:r>
              <a:rPr lang="pt-BR" b="1" i="1" dirty="0"/>
              <a:t>política</a:t>
            </a:r>
            <a:r>
              <a:rPr lang="pt-BR" dirty="0"/>
              <a:t> define qual </a:t>
            </a:r>
            <a:r>
              <a:rPr lang="pt-BR" b="1" i="1" dirty="0"/>
              <a:t>ação</a:t>
            </a:r>
            <a:r>
              <a:rPr lang="pt-BR" dirty="0"/>
              <a:t> o </a:t>
            </a:r>
            <a:r>
              <a:rPr lang="pt-BR" b="1" i="1" dirty="0"/>
              <a:t>agente</a:t>
            </a:r>
            <a:r>
              <a:rPr lang="pt-BR" dirty="0"/>
              <a:t> deve escolher quando </a:t>
            </a:r>
            <a:r>
              <a:rPr lang="pt-BR" dirty="0" smtClean="0"/>
              <a:t>o </a:t>
            </a:r>
            <a:r>
              <a:rPr lang="pt-BR" b="1" i="1" dirty="0" smtClean="0"/>
              <a:t>ambiente</a:t>
            </a:r>
            <a:r>
              <a:rPr lang="pt-BR" dirty="0" smtClean="0"/>
              <a:t> estiver em um determinado </a:t>
            </a:r>
            <a:r>
              <a:rPr lang="pt-BR" b="1" i="1" dirty="0" smtClean="0"/>
              <a:t>estado</a:t>
            </a:r>
            <a:r>
              <a:rPr lang="pt-BR" dirty="0" smtClean="0"/>
              <a:t>.</a:t>
            </a:r>
            <a:endParaRPr lang="pt-BR" dirty="0"/>
          </a:p>
          <a:p>
            <a:r>
              <a:rPr lang="pt-BR" dirty="0" smtClean="0"/>
              <a:t>Portanto, a </a:t>
            </a:r>
            <a:r>
              <a:rPr lang="pt-BR" b="1" i="1" dirty="0" smtClean="0"/>
              <a:t>política</a:t>
            </a:r>
            <a:r>
              <a:rPr lang="pt-BR" dirty="0" smtClean="0"/>
              <a:t> </a:t>
            </a:r>
            <a:r>
              <a:rPr lang="pt-BR" dirty="0"/>
              <a:t>é uma </a:t>
            </a:r>
            <a:r>
              <a:rPr lang="pt-BR" b="1" i="1" dirty="0"/>
              <a:t>função</a:t>
            </a:r>
            <a:r>
              <a:rPr lang="pt-BR" dirty="0"/>
              <a:t> que mapeia os </a:t>
            </a:r>
            <a:r>
              <a:rPr lang="pt-BR" b="1" i="1" dirty="0"/>
              <a:t>estados</a:t>
            </a:r>
            <a:r>
              <a:rPr lang="pt-BR" dirty="0"/>
              <a:t> do </a:t>
            </a:r>
            <a:r>
              <a:rPr lang="pt-BR" b="1" i="1" dirty="0"/>
              <a:t>ambiente</a:t>
            </a:r>
            <a:r>
              <a:rPr lang="pt-BR" dirty="0"/>
              <a:t> em </a:t>
            </a:r>
            <a:r>
              <a:rPr lang="pt-BR" b="1" i="1" dirty="0"/>
              <a:t>ações</a:t>
            </a:r>
            <a:r>
              <a:rPr lang="pt-BR" dirty="0"/>
              <a:t> que o </a:t>
            </a:r>
            <a:r>
              <a:rPr lang="pt-BR" b="1" i="1" dirty="0"/>
              <a:t>agente</a:t>
            </a:r>
            <a:r>
              <a:rPr lang="pt-BR" dirty="0"/>
              <a:t> deve tomar.</a:t>
            </a:r>
          </a:p>
        </p:txBody>
      </p:sp>
      <p:pic>
        <p:nvPicPr>
          <p:cNvPr id="8" name="Picture 4"/>
          <p:cNvPicPr>
            <a:picLocks noChangeAspect="1"/>
          </p:cNvPicPr>
          <p:nvPr/>
        </p:nvPicPr>
        <p:blipFill rotWithShape="1">
          <a:blip r:embed="rId3"/>
          <a:srcRect l="29126" t="5625" r="5293" b="7416"/>
          <a:stretch/>
        </p:blipFill>
        <p:spPr>
          <a:xfrm>
            <a:off x="6682154" y="26296"/>
            <a:ext cx="2321697" cy="1762140"/>
          </a:xfrm>
          <a:prstGeom prst="rect">
            <a:avLst/>
          </a:prstGeom>
        </p:spPr>
      </p:pic>
      <p:pic>
        <p:nvPicPr>
          <p:cNvPr id="9" name="Picture 2" descr="Three Things to Know About Reinforcement Learning"/>
          <p:cNvPicPr>
            <a:picLocks noChangeAspect="1" noChangeArrowheads="1"/>
          </p:cNvPicPr>
          <p:nvPr/>
        </p:nvPicPr>
        <p:blipFill rotWithShape="1">
          <a:blip r:embed="rId4">
            <a:extLst>
              <a:ext uri="{28A0092B-C50C-407E-A947-70E740481C1C}">
                <a14:useLocalDpi xmlns:a14="http://schemas.microsoft.com/office/drawing/2010/main" val="0"/>
              </a:ext>
            </a:extLst>
          </a:blip>
          <a:srcRect l="4336" t="1757" r="5362" b="1946"/>
          <a:stretch/>
        </p:blipFill>
        <p:spPr bwMode="auto">
          <a:xfrm>
            <a:off x="9340948" y="143707"/>
            <a:ext cx="2658793" cy="142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3077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A disciplina</a:t>
            </a:r>
            <a:endParaRPr lang="pt-BR" dirty="0"/>
          </a:p>
        </p:txBody>
      </p:sp>
      <p:sp>
        <p:nvSpPr>
          <p:cNvPr id="3" name="Content Placeholder 2"/>
          <p:cNvSpPr>
            <a:spLocks noGrp="1"/>
          </p:cNvSpPr>
          <p:nvPr>
            <p:ph idx="1"/>
          </p:nvPr>
        </p:nvSpPr>
        <p:spPr>
          <a:xfrm>
            <a:off x="838199" y="1825624"/>
            <a:ext cx="11188849" cy="5032376"/>
          </a:xfrm>
        </p:spPr>
        <p:txBody>
          <a:bodyPr>
            <a:normAutofit/>
          </a:bodyPr>
          <a:lstStyle/>
          <a:p>
            <a:r>
              <a:rPr lang="pt-BR" b="1" i="1" dirty="0" smtClean="0"/>
              <a:t>Introdução</a:t>
            </a:r>
            <a:r>
              <a:rPr lang="pt-BR" dirty="0" smtClean="0"/>
              <a:t> ao aprendizado de máquina.</a:t>
            </a:r>
          </a:p>
          <a:p>
            <a:r>
              <a:rPr lang="pt-BR" dirty="0" smtClean="0"/>
              <a:t>Curso introdutório onde veremos os </a:t>
            </a:r>
            <a:r>
              <a:rPr lang="pt-BR" b="1" i="1" dirty="0" smtClean="0"/>
              <a:t>conceitos básicos </a:t>
            </a:r>
            <a:r>
              <a:rPr lang="pt-BR" dirty="0" smtClean="0"/>
              <a:t>de funcionamento de alguns </a:t>
            </a:r>
            <a:r>
              <a:rPr lang="pt-BR" b="1" i="1" dirty="0" smtClean="0"/>
              <a:t>algoritmos de aprendizado de máquina</a:t>
            </a:r>
            <a:r>
              <a:rPr lang="pt-BR" dirty="0" smtClean="0"/>
              <a:t> ou </a:t>
            </a:r>
            <a:r>
              <a:rPr lang="pt-BR" dirty="0"/>
              <a:t>do </a:t>
            </a:r>
            <a:r>
              <a:rPr lang="pt-BR" dirty="0" smtClean="0"/>
              <a:t>Inglês</a:t>
            </a:r>
            <a:r>
              <a:rPr lang="pt-BR" dirty="0"/>
              <a:t>, </a:t>
            </a:r>
            <a:r>
              <a:rPr lang="pt-BR" b="1" i="1" dirty="0"/>
              <a:t>machine learning</a:t>
            </a:r>
            <a:r>
              <a:rPr lang="pt-BR" dirty="0"/>
              <a:t> </a:t>
            </a:r>
            <a:r>
              <a:rPr lang="pt-BR" dirty="0" smtClean="0"/>
              <a:t>(ML).</a:t>
            </a:r>
          </a:p>
          <a:p>
            <a:r>
              <a:rPr lang="pt-BR" dirty="0"/>
              <a:t>O curso será dividido em duas partes: T319 e T320</a:t>
            </a:r>
            <a:r>
              <a:rPr lang="pt-BR" dirty="0" smtClean="0"/>
              <a:t>.</a:t>
            </a:r>
          </a:p>
          <a:p>
            <a:r>
              <a:rPr lang="pt-BR" dirty="0"/>
              <a:t>O curso terá sempre uma parte </a:t>
            </a:r>
            <a:r>
              <a:rPr lang="pt-BR" b="1" i="1" dirty="0"/>
              <a:t>expositiva </a:t>
            </a:r>
            <a:r>
              <a:rPr lang="pt-BR" dirty="0"/>
              <a:t>e outra </a:t>
            </a:r>
            <a:r>
              <a:rPr lang="pt-BR" b="1" i="1" dirty="0"/>
              <a:t>prática </a:t>
            </a:r>
            <a:r>
              <a:rPr lang="pt-BR" dirty="0"/>
              <a:t>para fixação dos</a:t>
            </a:r>
            <a:br>
              <a:rPr lang="pt-BR" dirty="0"/>
            </a:br>
            <a:r>
              <a:rPr lang="pt-BR" dirty="0"/>
              <a:t>conceitos </a:t>
            </a:r>
            <a:r>
              <a:rPr lang="pt-BR" dirty="0" smtClean="0"/>
              <a:t>introduzidos.</a:t>
            </a:r>
            <a:endParaRPr lang="pt-BR" dirty="0"/>
          </a:p>
          <a:p>
            <a:pPr lvl="1">
              <a:buFont typeface="Wingdings" panose="05000000000000000000" pitchFamily="2" charset="2"/>
              <a:buChar char="§"/>
            </a:pPr>
            <a:r>
              <a:rPr lang="pt-BR" dirty="0" smtClean="0"/>
              <a:t>Quizzes </a:t>
            </a:r>
            <a:r>
              <a:rPr lang="pt-BR" dirty="0"/>
              <a:t>e exercícios envolvendo o uso dos algoritmos discutidos. </a:t>
            </a:r>
            <a:endParaRPr lang="pt-BR" dirty="0" smtClean="0"/>
          </a:p>
          <a:p>
            <a:r>
              <a:rPr lang="pt-BR" smtClean="0"/>
              <a:t>Não nos </a:t>
            </a:r>
            <a:r>
              <a:rPr lang="pt-BR" dirty="0" smtClean="0"/>
              <a:t>aprofundaremos nos conceitos matemáticos envolvidos.</a:t>
            </a:r>
          </a:p>
          <a:p>
            <a:r>
              <a:rPr lang="pt-BR" dirty="0" smtClean="0"/>
              <a:t>Porém, precisamos conhecer Python e alguns conceitos de cálculo, álgebra linear e estatística.</a:t>
            </a:r>
          </a:p>
          <a:p>
            <a:endParaRPr lang="pt-BR" dirty="0" smtClean="0"/>
          </a:p>
          <a:p>
            <a:endParaRPr lang="pt-BR" dirty="0"/>
          </a:p>
        </p:txBody>
      </p:sp>
    </p:spTree>
    <p:extLst>
      <p:ext uri="{BB962C8B-B14F-4D97-AF65-F5344CB8AC3E}">
        <p14:creationId xmlns:p14="http://schemas.microsoft.com/office/powerpoint/2010/main" val="193916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Aprendizado </a:t>
            </a:r>
            <a:r>
              <a:rPr lang="pt-PT" dirty="0"/>
              <a:t>Metaheurístico</a:t>
            </a:r>
            <a:endParaRPr lang="en-US" dirty="0"/>
          </a:p>
        </p:txBody>
      </p:sp>
      <p:sp>
        <p:nvSpPr>
          <p:cNvPr id="3" name="Espaço Reservado para Conteúdo 2"/>
          <p:cNvSpPr>
            <a:spLocks noGrp="1"/>
          </p:cNvSpPr>
          <p:nvPr>
            <p:ph idx="1"/>
          </p:nvPr>
        </p:nvSpPr>
        <p:spPr>
          <a:xfrm>
            <a:off x="838201" y="1825624"/>
            <a:ext cx="10938468" cy="5032375"/>
          </a:xfrm>
        </p:spPr>
        <p:txBody>
          <a:bodyPr>
            <a:normAutofit fontScale="92500" lnSpcReduction="20000"/>
          </a:bodyPr>
          <a:lstStyle/>
          <a:p>
            <a:pPr algn="just"/>
            <a:r>
              <a:rPr lang="pt-BR" dirty="0"/>
              <a:t>Uma </a:t>
            </a:r>
            <a:r>
              <a:rPr lang="pt-BR" b="1" i="1" dirty="0" err="1"/>
              <a:t>metaheurística</a:t>
            </a:r>
            <a:r>
              <a:rPr lang="pt-BR" dirty="0"/>
              <a:t> é um algoritmo usado para encontrar soluções de </a:t>
            </a:r>
            <a:r>
              <a:rPr lang="pt-BR" b="1" i="1" dirty="0"/>
              <a:t>forma rápida</a:t>
            </a:r>
            <a:r>
              <a:rPr lang="pt-BR" dirty="0"/>
              <a:t> e </a:t>
            </a:r>
            <a:r>
              <a:rPr lang="pt-BR" b="1" i="1" dirty="0"/>
              <a:t>genérica</a:t>
            </a:r>
            <a:r>
              <a:rPr lang="pt-BR" dirty="0"/>
              <a:t>, mas muitas vezes </a:t>
            </a:r>
            <a:r>
              <a:rPr lang="pt-BR" b="1" i="1" dirty="0" err="1"/>
              <a:t>sub-ótimas</a:t>
            </a:r>
            <a:r>
              <a:rPr lang="pt-BR" dirty="0"/>
              <a:t>, para </a:t>
            </a:r>
            <a:r>
              <a:rPr lang="pt-BR" b="1" i="1" dirty="0"/>
              <a:t>problemas</a:t>
            </a:r>
            <a:r>
              <a:rPr lang="pt-BR" dirty="0"/>
              <a:t> </a:t>
            </a:r>
            <a:r>
              <a:rPr lang="pt-BR" b="1" i="1" dirty="0"/>
              <a:t>complexos de otimização.</a:t>
            </a:r>
            <a:endParaRPr lang="pt-BR" dirty="0"/>
          </a:p>
          <a:p>
            <a:pPr algn="just"/>
            <a:r>
              <a:rPr lang="pt-BR" dirty="0" err="1"/>
              <a:t>Metaheurísticas</a:t>
            </a:r>
            <a:r>
              <a:rPr lang="pt-BR" dirty="0"/>
              <a:t> são geralmente aplicadas a problemas para os quais </a:t>
            </a:r>
            <a:r>
              <a:rPr lang="pt-BR" b="1" i="1" dirty="0"/>
              <a:t>não se conhece um algoritmo eficiente </a:t>
            </a:r>
            <a:r>
              <a:rPr lang="pt-BR" dirty="0"/>
              <a:t>ou </a:t>
            </a:r>
            <a:r>
              <a:rPr lang="pt-BR" b="1" i="1" dirty="0"/>
              <a:t>não se tem uma solução conhecida</a:t>
            </a:r>
            <a:r>
              <a:rPr lang="pt-BR" dirty="0"/>
              <a:t>.</a:t>
            </a:r>
          </a:p>
          <a:p>
            <a:pPr algn="just"/>
            <a:r>
              <a:rPr lang="pt-BR" dirty="0"/>
              <a:t>Características das </a:t>
            </a:r>
            <a:r>
              <a:rPr lang="pt-BR" dirty="0" err="1"/>
              <a:t>metaheurísticas</a:t>
            </a:r>
            <a:r>
              <a:rPr lang="pt-BR" dirty="0"/>
              <a:t>:</a:t>
            </a:r>
          </a:p>
          <a:p>
            <a:pPr lvl="1" algn="just">
              <a:buFont typeface="Wingdings" panose="05000000000000000000" pitchFamily="2" charset="2"/>
              <a:buChar char="§"/>
            </a:pPr>
            <a:r>
              <a:rPr lang="pt-BR" dirty="0"/>
              <a:t>não </a:t>
            </a:r>
            <a:r>
              <a:rPr lang="pt-BR" b="1" i="1" dirty="0"/>
              <a:t>garantem que uma solução ótima seja encontrada</a:t>
            </a:r>
            <a:r>
              <a:rPr lang="pt-BR" dirty="0"/>
              <a:t>, mas podem encontrar uma </a:t>
            </a:r>
            <a:r>
              <a:rPr lang="pt-BR" b="1" i="1" dirty="0"/>
              <a:t>solução suficientemente boa </a:t>
            </a:r>
            <a:r>
              <a:rPr lang="pt-BR" dirty="0"/>
              <a:t>(</a:t>
            </a:r>
            <a:r>
              <a:rPr lang="pt-BR" dirty="0" err="1"/>
              <a:t>sub-ótima</a:t>
            </a:r>
            <a:r>
              <a:rPr lang="pt-BR" dirty="0"/>
              <a:t>).</a:t>
            </a:r>
          </a:p>
          <a:p>
            <a:pPr lvl="1" algn="just">
              <a:buFont typeface="Wingdings" panose="05000000000000000000" pitchFamily="2" charset="2"/>
              <a:buChar char="§"/>
            </a:pPr>
            <a:r>
              <a:rPr lang="pt-BR" dirty="0"/>
              <a:t>são estratégias </a:t>
            </a:r>
            <a:r>
              <a:rPr lang="pt-BR" b="1" i="1" dirty="0"/>
              <a:t>que orientam o processo de busca através do espaço de soluções</a:t>
            </a:r>
            <a:r>
              <a:rPr lang="pt-BR" dirty="0"/>
              <a:t>.</a:t>
            </a:r>
          </a:p>
          <a:p>
            <a:pPr lvl="1" algn="just">
              <a:buFont typeface="Wingdings" panose="05000000000000000000" pitchFamily="2" charset="2"/>
              <a:buChar char="§"/>
            </a:pPr>
            <a:r>
              <a:rPr lang="pt-BR" dirty="0"/>
              <a:t>não são específicas do problema, ou seja, </a:t>
            </a:r>
            <a:r>
              <a:rPr lang="pt-BR" b="1" i="1" dirty="0"/>
              <a:t>são genéricas</a:t>
            </a:r>
            <a:r>
              <a:rPr lang="pt-BR" dirty="0"/>
              <a:t>.</a:t>
            </a:r>
          </a:p>
          <a:p>
            <a:pPr lvl="1" algn="just">
              <a:buFont typeface="Wingdings" panose="05000000000000000000" pitchFamily="2" charset="2"/>
              <a:buChar char="§"/>
            </a:pPr>
            <a:r>
              <a:rPr lang="pt-BR" dirty="0"/>
              <a:t>funcionam bem mesmo em dispositivos com </a:t>
            </a:r>
            <a:r>
              <a:rPr lang="pt-BR" b="1" i="1" dirty="0"/>
              <a:t>capacidade computacional </a:t>
            </a:r>
            <a:r>
              <a:rPr lang="pt-BR" b="1" i="1" dirty="0" smtClean="0"/>
              <a:t>limitada</a:t>
            </a:r>
            <a:r>
              <a:rPr lang="pt-BR" dirty="0" smtClean="0"/>
              <a:t> (e.g., dispositivos </a:t>
            </a:r>
            <a:r>
              <a:rPr lang="pt-BR" dirty="0" err="1" smtClean="0"/>
              <a:t>IoT</a:t>
            </a:r>
            <a:r>
              <a:rPr lang="pt-BR" dirty="0" smtClean="0"/>
              <a:t>).</a:t>
            </a:r>
            <a:endParaRPr lang="pt-BR" dirty="0"/>
          </a:p>
          <a:p>
            <a:pPr algn="just"/>
            <a:r>
              <a:rPr lang="pt-BR" dirty="0"/>
              <a:t>São algoritmos inspirados pelo </a:t>
            </a:r>
            <a:r>
              <a:rPr lang="pt-BR" b="1" i="1" dirty="0"/>
              <a:t>processo de seleção natural </a:t>
            </a:r>
            <a:r>
              <a:rPr lang="pt-BR" dirty="0"/>
              <a:t>(e.g., algoritmo </a:t>
            </a:r>
            <a:r>
              <a:rPr lang="pt-BR" dirty="0" smtClean="0"/>
              <a:t>genético) ou </a:t>
            </a:r>
            <a:r>
              <a:rPr lang="pt-BR" dirty="0"/>
              <a:t>no </a:t>
            </a:r>
            <a:r>
              <a:rPr lang="pt-BR" b="1" i="1" dirty="0"/>
              <a:t>comportamento de grupos de animais </a:t>
            </a:r>
            <a:r>
              <a:rPr lang="pt-BR" dirty="0"/>
              <a:t>(e.g., otimização da colônia de formigas</a:t>
            </a:r>
            <a:r>
              <a:rPr lang="pt-BR" dirty="0" smtClean="0"/>
              <a:t>).</a:t>
            </a:r>
            <a:endParaRPr lang="pt-BR" dirty="0"/>
          </a:p>
        </p:txBody>
      </p:sp>
    </p:spTree>
    <p:extLst>
      <p:ext uri="{BB962C8B-B14F-4D97-AF65-F5344CB8AC3E}">
        <p14:creationId xmlns:p14="http://schemas.microsoft.com/office/powerpoint/2010/main" val="3670090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Executando códigos</a:t>
            </a:r>
            <a:endParaRPr lang="pt-BR" dirty="0"/>
          </a:p>
        </p:txBody>
      </p:sp>
      <p:sp>
        <p:nvSpPr>
          <p:cNvPr id="3" name="Content Placeholder 2"/>
          <p:cNvSpPr>
            <a:spLocks noGrp="1"/>
          </p:cNvSpPr>
          <p:nvPr>
            <p:ph idx="1"/>
          </p:nvPr>
        </p:nvSpPr>
        <p:spPr>
          <a:xfrm>
            <a:off x="838198" y="1825624"/>
            <a:ext cx="7882055" cy="5032375"/>
          </a:xfrm>
        </p:spPr>
        <p:txBody>
          <a:bodyPr>
            <a:normAutofit fontScale="92500" lnSpcReduction="10000"/>
          </a:bodyPr>
          <a:lstStyle/>
          <a:p>
            <a:r>
              <a:rPr lang="pt-BR" dirty="0"/>
              <a:t>Durante o </a:t>
            </a:r>
            <a:r>
              <a:rPr lang="pt-BR" dirty="0" smtClean="0"/>
              <a:t>curso, usaremos </a:t>
            </a:r>
            <a:r>
              <a:rPr lang="pt-BR" b="1" i="1" dirty="0"/>
              <a:t>Python</a:t>
            </a:r>
            <a:r>
              <a:rPr lang="pt-BR" dirty="0"/>
              <a:t> como linguagem de programação</a:t>
            </a:r>
            <a:r>
              <a:rPr lang="pt-BR" dirty="0" smtClean="0"/>
              <a:t>.</a:t>
            </a:r>
          </a:p>
          <a:p>
            <a:pPr lvl="1">
              <a:buFont typeface="Wingdings" panose="05000000000000000000" pitchFamily="2" charset="2"/>
              <a:buChar char="§"/>
            </a:pPr>
            <a:r>
              <a:rPr lang="pt-BR" dirty="0" smtClean="0"/>
              <a:t>Fácil de aprender, possui várias bibliotecas, é a linguagem mais utilizada em ML e é </a:t>
            </a:r>
            <a:r>
              <a:rPr lang="pt-BR" i="1" dirty="0" smtClean="0"/>
              <a:t>open-source</a:t>
            </a:r>
            <a:r>
              <a:rPr lang="pt-BR" dirty="0" smtClean="0"/>
              <a:t> e gratuita.</a:t>
            </a:r>
          </a:p>
          <a:p>
            <a:r>
              <a:rPr lang="pt-BR" dirty="0" smtClean="0"/>
              <a:t>Utilizaremos</a:t>
            </a:r>
            <a:r>
              <a:rPr lang="pt-BR" dirty="0"/>
              <a:t> </a:t>
            </a:r>
            <a:r>
              <a:rPr lang="pt-BR" b="1" i="1" dirty="0"/>
              <a:t>notebooks </a:t>
            </a:r>
            <a:r>
              <a:rPr lang="pt-BR" b="1" i="1" dirty="0" smtClean="0"/>
              <a:t>Jupyter</a:t>
            </a:r>
            <a:r>
              <a:rPr lang="pt-BR" dirty="0"/>
              <a:t> </a:t>
            </a:r>
            <a:r>
              <a:rPr lang="pt-BR" dirty="0" smtClean="0"/>
              <a:t>para execução de exemplos e resolução dos exercícios práticos.</a:t>
            </a:r>
          </a:p>
          <a:p>
            <a:pPr lvl="1">
              <a:buFont typeface="Wingdings" panose="05000000000000000000" pitchFamily="2" charset="2"/>
              <a:buChar char="§"/>
            </a:pPr>
            <a:r>
              <a:rPr lang="pt-BR" dirty="0" smtClean="0"/>
              <a:t>Eles são </a:t>
            </a:r>
            <a:r>
              <a:rPr lang="pt-BR" b="1" i="1" dirty="0" smtClean="0"/>
              <a:t>documentos virtuais </a:t>
            </a:r>
            <a:r>
              <a:rPr lang="pt-BR" dirty="0" smtClean="0"/>
              <a:t>usados para desenvolver e documentar código. </a:t>
            </a:r>
          </a:p>
          <a:p>
            <a:pPr lvl="1">
              <a:buFont typeface="Wingdings" panose="05000000000000000000" pitchFamily="2" charset="2"/>
              <a:buChar char="§"/>
            </a:pPr>
            <a:r>
              <a:rPr lang="pt-BR" dirty="0" smtClean="0"/>
              <a:t>Pode-se adicionar equações, gráficos e texto, além de código.</a:t>
            </a:r>
            <a:endParaRPr lang="pt-BR" dirty="0"/>
          </a:p>
          <a:p>
            <a:r>
              <a:rPr lang="pt-BR" dirty="0" smtClean="0"/>
              <a:t>Para executá-los, utilizaremos o </a:t>
            </a:r>
            <a:r>
              <a:rPr lang="pt-BR" b="1" i="1" dirty="0"/>
              <a:t>Google Colaboratory </a:t>
            </a:r>
            <a:r>
              <a:rPr lang="pt-BR" dirty="0" smtClean="0"/>
              <a:t>ou o </a:t>
            </a:r>
            <a:r>
              <a:rPr lang="pt-BR" b="1" i="1" dirty="0" smtClean="0"/>
              <a:t>Binder</a:t>
            </a:r>
            <a:r>
              <a:rPr lang="pt-BR" dirty="0" smtClean="0"/>
              <a:t>, que são ambientes computacionais interativos e gratuitos executados na nuvem.</a:t>
            </a:r>
          </a:p>
          <a:p>
            <a:r>
              <a:rPr lang="pt-BR" dirty="0" smtClean="0"/>
              <a:t>Portanto, </a:t>
            </a:r>
            <a:r>
              <a:rPr lang="pt-BR" b="1" i="1" dirty="0" smtClean="0"/>
              <a:t>vocês não precisam instalar nada</a:t>
            </a:r>
            <a:r>
              <a:rPr lang="pt-BR" dirty="0" smtClean="0"/>
              <a:t>, apenas terem um navegador web e conexão com a internet.</a:t>
            </a:r>
            <a:endParaRPr lang="pt-BR" dirty="0"/>
          </a:p>
        </p:txBody>
      </p:sp>
      <p:grpSp>
        <p:nvGrpSpPr>
          <p:cNvPr id="8" name="Grupo 7"/>
          <p:cNvGrpSpPr/>
          <p:nvPr/>
        </p:nvGrpSpPr>
        <p:grpSpPr>
          <a:xfrm>
            <a:off x="8720252" y="2668036"/>
            <a:ext cx="3367669" cy="2093536"/>
            <a:chOff x="8279312" y="2668035"/>
            <a:chExt cx="3912688" cy="2267359"/>
          </a:xfrm>
        </p:grpSpPr>
        <p:pic>
          <p:nvPicPr>
            <p:cNvPr id="4" name="Picture 2" descr="Python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9312" y="2668035"/>
              <a:ext cx="1193934" cy="11939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jupyte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671" t="8603" r="3244" b="8448"/>
            <a:stretch/>
          </p:blipFill>
          <p:spPr bwMode="auto">
            <a:xfrm>
              <a:off x="9833367" y="2668035"/>
              <a:ext cx="2358633" cy="10443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 Complete guide to Google Colab for Deep Learni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635" t="12614" r="10002" b="18232"/>
            <a:stretch/>
          </p:blipFill>
          <p:spPr bwMode="auto">
            <a:xfrm>
              <a:off x="10382114" y="4315690"/>
              <a:ext cx="1608495" cy="6197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Binde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8480" t="32120" r="7574" b="30846"/>
            <a:stretch/>
          </p:blipFill>
          <p:spPr bwMode="auto">
            <a:xfrm>
              <a:off x="8279313" y="4494019"/>
              <a:ext cx="1900564" cy="441375"/>
            </a:xfrm>
            <a:prstGeom prst="rect">
              <a:avLst/>
            </a:prstGeom>
            <a:noFill/>
            <a:extLst>
              <a:ext uri="{909E8E84-426E-40DD-AFC4-6F175D3DCCD1}">
                <a14:hiddenFill xmlns:a14="http://schemas.microsoft.com/office/drawing/2010/main">
                  <a:solidFill>
                    <a:srgbClr val="FFFFFF"/>
                  </a:solidFill>
                </a14:hiddenFill>
              </a:ext>
            </a:extLst>
          </p:spPr>
        </p:pic>
        <p:sp>
          <p:nvSpPr>
            <p:cNvPr id="10" name="Plus 9"/>
            <p:cNvSpPr/>
            <p:nvPr/>
          </p:nvSpPr>
          <p:spPr>
            <a:xfrm>
              <a:off x="9473246" y="2986811"/>
              <a:ext cx="492843" cy="55638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Down Arrow 10"/>
            <p:cNvSpPr/>
            <p:nvPr/>
          </p:nvSpPr>
          <p:spPr>
            <a:xfrm>
              <a:off x="9720183" y="4031145"/>
              <a:ext cx="661931" cy="3625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Tree>
    <p:extLst>
      <p:ext uri="{BB962C8B-B14F-4D97-AF65-F5344CB8AC3E}">
        <p14:creationId xmlns:p14="http://schemas.microsoft.com/office/powerpoint/2010/main" val="4030211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Goolge</a:t>
            </a:r>
            <a:r>
              <a:rPr lang="en-US" dirty="0" smtClean="0"/>
              <a:t> </a:t>
            </a:r>
            <a:r>
              <a:rPr lang="en-US" dirty="0" err="1" smtClean="0"/>
              <a:t>Colaboratory</a:t>
            </a:r>
            <a:r>
              <a:rPr lang="en-US" dirty="0" smtClean="0"/>
              <a:t> (</a:t>
            </a:r>
            <a:r>
              <a:rPr lang="en-US" dirty="0" err="1" smtClean="0"/>
              <a:t>Colab</a:t>
            </a:r>
            <a:r>
              <a:rPr lang="en-US" dirty="0" smtClean="0"/>
              <a:t>)</a:t>
            </a:r>
            <a:endParaRPr lang="pt-BR" dirty="0"/>
          </a:p>
        </p:txBody>
      </p:sp>
      <p:sp>
        <p:nvSpPr>
          <p:cNvPr id="5" name="Content Placeholder 2"/>
          <p:cNvSpPr>
            <a:spLocks noGrp="1"/>
          </p:cNvSpPr>
          <p:nvPr>
            <p:ph idx="1"/>
          </p:nvPr>
        </p:nvSpPr>
        <p:spPr>
          <a:xfrm>
            <a:off x="838200" y="2249486"/>
            <a:ext cx="11158181" cy="4608513"/>
          </a:xfrm>
        </p:spPr>
        <p:txBody>
          <a:bodyPr>
            <a:normAutofit fontScale="92500" lnSpcReduction="10000"/>
          </a:bodyPr>
          <a:lstStyle/>
          <a:p>
            <a:r>
              <a:rPr lang="pt-BR" b="1" dirty="0" smtClean="0"/>
              <a:t>Colab</a:t>
            </a:r>
            <a:r>
              <a:rPr lang="pt-BR" dirty="0" smtClean="0"/>
              <a:t>: aplicação </a:t>
            </a:r>
            <a:r>
              <a:rPr lang="pt-BR" dirty="0"/>
              <a:t>web gratuita que permite a criação e edição de </a:t>
            </a:r>
            <a:r>
              <a:rPr lang="pt-BR" b="1" i="1" dirty="0"/>
              <a:t>notebooks </a:t>
            </a:r>
            <a:r>
              <a:rPr lang="pt-BR" b="1" i="1" dirty="0" err="1"/>
              <a:t>Jupyter</a:t>
            </a:r>
            <a:r>
              <a:rPr lang="pt-BR" b="1" i="1" dirty="0"/>
              <a:t> </a:t>
            </a:r>
            <a:r>
              <a:rPr lang="pt-BR" dirty="0"/>
              <a:t>em navegadores web</a:t>
            </a:r>
            <a:r>
              <a:rPr lang="pt-BR" dirty="0" smtClean="0"/>
              <a:t>.</a:t>
            </a:r>
          </a:p>
          <a:p>
            <a:r>
              <a:rPr lang="pt-BR" dirty="0" smtClean="0"/>
              <a:t>É um produto da Google.</a:t>
            </a:r>
          </a:p>
          <a:p>
            <a:r>
              <a:rPr lang="pt-BR" dirty="0" smtClean="0"/>
              <a:t>Vantagens: </a:t>
            </a:r>
          </a:p>
          <a:p>
            <a:pPr lvl="1">
              <a:buFont typeface="Wingdings" panose="05000000000000000000" pitchFamily="2" charset="2"/>
              <a:buChar char="§"/>
            </a:pPr>
            <a:r>
              <a:rPr lang="pt-BR" dirty="0" smtClean="0"/>
              <a:t>Grande número de servidores.</a:t>
            </a:r>
          </a:p>
          <a:p>
            <a:pPr lvl="1">
              <a:buFont typeface="Wingdings" panose="05000000000000000000" pitchFamily="2" charset="2"/>
              <a:buChar char="§"/>
            </a:pPr>
            <a:r>
              <a:rPr lang="pt-BR" dirty="0" smtClean="0"/>
              <a:t>Rápida inicialização e processamento do código.</a:t>
            </a:r>
          </a:p>
          <a:p>
            <a:pPr lvl="1">
              <a:buFont typeface="Wingdings" panose="05000000000000000000" pitchFamily="2" charset="2"/>
              <a:buChar char="§"/>
            </a:pPr>
            <a:r>
              <a:rPr lang="pt-BR" dirty="0"/>
              <a:t>F</a:t>
            </a:r>
            <a:r>
              <a:rPr lang="pt-BR" dirty="0" smtClean="0"/>
              <a:t>ornece acesso a GPUs e TPUs gratuitamente.</a:t>
            </a:r>
          </a:p>
          <a:p>
            <a:pPr lvl="1">
              <a:buFont typeface="Wingdings" panose="05000000000000000000" pitchFamily="2" charset="2"/>
              <a:buChar char="§"/>
            </a:pPr>
            <a:r>
              <a:rPr lang="pt-BR" dirty="0" smtClean="0"/>
              <a:t>Notebooks podem ser salvos no seu Google Drive, evitando que você perca seu código.</a:t>
            </a:r>
          </a:p>
          <a:p>
            <a:r>
              <a:rPr lang="pt-BR" dirty="0" smtClean="0"/>
              <a:t>Desvantagem</a:t>
            </a:r>
          </a:p>
          <a:p>
            <a:pPr lvl="1">
              <a:buFont typeface="Wingdings" panose="05000000000000000000" pitchFamily="2" charset="2"/>
              <a:buChar char="§"/>
            </a:pPr>
            <a:r>
              <a:rPr lang="pt-BR" dirty="0"/>
              <a:t>Por hora, suporta apenas a execução de códigos escritos em Python</a:t>
            </a:r>
            <a:r>
              <a:rPr lang="pt-BR" dirty="0" smtClean="0"/>
              <a:t>.</a:t>
            </a:r>
          </a:p>
          <a:p>
            <a:pPr lvl="1">
              <a:buFont typeface="Wingdings" panose="05000000000000000000" pitchFamily="2" charset="2"/>
              <a:buChar char="§"/>
            </a:pPr>
            <a:r>
              <a:rPr lang="pt-BR" dirty="0" smtClean="0"/>
              <a:t>Não pode ser instalado localmente.</a:t>
            </a:r>
          </a:p>
          <a:p>
            <a:r>
              <a:rPr lang="pt-BR" dirty="0" smtClean="0"/>
              <a:t>URL: </a:t>
            </a:r>
            <a:r>
              <a:rPr lang="pt-BR" dirty="0" smtClean="0">
                <a:hlinkClick r:id="rId3"/>
              </a:rPr>
              <a:t>https</a:t>
            </a:r>
            <a:r>
              <a:rPr lang="pt-BR" dirty="0">
                <a:hlinkClick r:id="rId3"/>
              </a:rPr>
              <a:t>://colab.research.google.com</a:t>
            </a:r>
            <a:r>
              <a:rPr lang="pt-BR" dirty="0" smtClean="0">
                <a:hlinkClick r:id="rId3"/>
              </a:rPr>
              <a:t>/</a:t>
            </a:r>
            <a:endParaRPr lang="pt-BR" dirty="0" smtClean="0"/>
          </a:p>
        </p:txBody>
      </p:sp>
      <p:pic>
        <p:nvPicPr>
          <p:cNvPr id="6" name="Picture 2" descr="A Complete guide to Google Colab for Deep Learni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635" t="12614" r="10002" b="18232"/>
          <a:stretch/>
        </p:blipFill>
        <p:spPr bwMode="auto">
          <a:xfrm>
            <a:off x="8004748" y="283380"/>
            <a:ext cx="3864963" cy="1489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8541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Binder</a:t>
            </a:r>
            <a:endParaRPr lang="pt-BR" dirty="0"/>
          </a:p>
        </p:txBody>
      </p:sp>
      <p:sp>
        <p:nvSpPr>
          <p:cNvPr id="5" name="Content Placeholder 2"/>
          <p:cNvSpPr>
            <a:spLocks noGrp="1"/>
          </p:cNvSpPr>
          <p:nvPr>
            <p:ph idx="1"/>
          </p:nvPr>
        </p:nvSpPr>
        <p:spPr>
          <a:xfrm>
            <a:off x="838201" y="2031118"/>
            <a:ext cx="11127058" cy="4826882"/>
          </a:xfrm>
        </p:spPr>
        <p:txBody>
          <a:bodyPr>
            <a:normAutofit lnSpcReduction="10000"/>
          </a:bodyPr>
          <a:lstStyle/>
          <a:p>
            <a:r>
              <a:rPr lang="pt-BR" b="1" dirty="0" smtClean="0"/>
              <a:t>Binder</a:t>
            </a:r>
            <a:r>
              <a:rPr lang="pt-BR" dirty="0" smtClean="0"/>
              <a:t>: outra aplicação web gratuita que </a:t>
            </a:r>
            <a:r>
              <a:rPr lang="pt-BR" dirty="0"/>
              <a:t>permite a </a:t>
            </a:r>
            <a:r>
              <a:rPr lang="pt-BR" dirty="0" smtClean="0"/>
              <a:t>criação e edição </a:t>
            </a:r>
            <a:r>
              <a:rPr lang="pt-BR" dirty="0"/>
              <a:t>de </a:t>
            </a:r>
            <a:r>
              <a:rPr lang="pt-BR" b="1" i="1" dirty="0" smtClean="0"/>
              <a:t>notebooks Jupyter </a:t>
            </a:r>
            <a:r>
              <a:rPr lang="pt-BR" dirty="0" smtClean="0"/>
              <a:t>em </a:t>
            </a:r>
            <a:r>
              <a:rPr lang="pt-BR" dirty="0"/>
              <a:t>navegadores web</a:t>
            </a:r>
            <a:r>
              <a:rPr lang="pt-BR" dirty="0" smtClean="0"/>
              <a:t>.</a:t>
            </a:r>
          </a:p>
          <a:p>
            <a:r>
              <a:rPr lang="pt-BR" dirty="0" smtClean="0"/>
              <a:t>Vantagens:</a:t>
            </a:r>
          </a:p>
          <a:p>
            <a:pPr lvl="1">
              <a:buFont typeface="Wingdings" panose="05000000000000000000" pitchFamily="2" charset="2"/>
              <a:buChar char="§"/>
            </a:pPr>
            <a:r>
              <a:rPr lang="pt-BR" dirty="0" smtClean="0"/>
              <a:t>Suporta a execução de várias linguagens de programação: Python, C++, C#, PHP, Julia, R, etc.</a:t>
            </a:r>
          </a:p>
          <a:p>
            <a:pPr lvl="1">
              <a:buFont typeface="Wingdings" panose="05000000000000000000" pitchFamily="2" charset="2"/>
              <a:buChar char="§"/>
            </a:pPr>
            <a:r>
              <a:rPr lang="pt-BR" dirty="0" smtClean="0"/>
              <a:t>Pode ser instalado localmente. </a:t>
            </a:r>
            <a:r>
              <a:rPr lang="pt-BR" dirty="0" smtClean="0">
                <a:hlinkClick r:id="rId3"/>
              </a:rPr>
              <a:t>Tutorial para </a:t>
            </a:r>
            <a:r>
              <a:rPr lang="pt-BR" dirty="0">
                <a:hlinkClick r:id="rId3"/>
              </a:rPr>
              <a:t>instalação do </a:t>
            </a:r>
            <a:r>
              <a:rPr lang="pt-BR" dirty="0" err="1" smtClean="0">
                <a:hlinkClick r:id="rId3"/>
              </a:rPr>
              <a:t>Jupyter</a:t>
            </a:r>
            <a:r>
              <a:rPr lang="pt-BR" dirty="0" smtClean="0">
                <a:hlinkClick r:id="rId3"/>
              </a:rPr>
              <a:t>/</a:t>
            </a:r>
            <a:r>
              <a:rPr lang="pt-BR" dirty="0" err="1" smtClean="0">
                <a:hlinkClick r:id="rId3"/>
              </a:rPr>
              <a:t>Binder</a:t>
            </a:r>
            <a:r>
              <a:rPr lang="pt-BR" dirty="0" smtClean="0"/>
              <a:t>.</a:t>
            </a:r>
          </a:p>
          <a:p>
            <a:r>
              <a:rPr lang="pt-BR" dirty="0" smtClean="0"/>
              <a:t>Desvantagens:</a:t>
            </a:r>
          </a:p>
          <a:p>
            <a:pPr lvl="1">
              <a:buFont typeface="Wingdings" panose="05000000000000000000" pitchFamily="2" charset="2"/>
              <a:buChar char="§"/>
            </a:pPr>
            <a:r>
              <a:rPr lang="pt-BR" dirty="0" smtClean="0"/>
              <a:t>Poucos </a:t>
            </a:r>
            <a:r>
              <a:rPr lang="pt-BR" dirty="0"/>
              <a:t>servidores </a:t>
            </a:r>
            <a:r>
              <a:rPr lang="pt-BR" dirty="0" smtClean="0"/>
              <a:t>disponíveis.</a:t>
            </a:r>
          </a:p>
          <a:p>
            <a:pPr lvl="1">
              <a:buFont typeface="Wingdings" panose="05000000000000000000" pitchFamily="2" charset="2"/>
              <a:buChar char="§"/>
            </a:pPr>
            <a:r>
              <a:rPr lang="pt-BR" dirty="0"/>
              <a:t>Não é possível salvar os notebooks </a:t>
            </a:r>
            <a:r>
              <a:rPr lang="pt-BR" dirty="0" smtClean="0"/>
              <a:t>(e.g., Google Drive).</a:t>
            </a:r>
          </a:p>
          <a:p>
            <a:pPr lvl="1">
              <a:buFont typeface="Wingdings" panose="05000000000000000000" pitchFamily="2" charset="2"/>
              <a:buChar char="§"/>
            </a:pPr>
            <a:r>
              <a:rPr lang="pt-BR" dirty="0" smtClean="0"/>
              <a:t>Depois </a:t>
            </a:r>
            <a:r>
              <a:rPr lang="pt-BR" dirty="0"/>
              <a:t>de algum tempo inativo, a máquina virtual executando seu </a:t>
            </a:r>
            <a:r>
              <a:rPr lang="pt-BR" b="1" i="1" dirty="0" smtClean="0"/>
              <a:t>notebook </a:t>
            </a:r>
            <a:r>
              <a:rPr lang="pt-BR" dirty="0" smtClean="0"/>
              <a:t>se </a:t>
            </a:r>
            <a:r>
              <a:rPr lang="pt-BR" dirty="0"/>
              <a:t>desconecta e você pode </a:t>
            </a:r>
            <a:r>
              <a:rPr lang="pt-BR" dirty="0" smtClean="0"/>
              <a:t>perder seu código.</a:t>
            </a:r>
          </a:p>
          <a:p>
            <a:r>
              <a:rPr lang="pt-BR" dirty="0"/>
              <a:t>URL (através do Jupyter): </a:t>
            </a:r>
            <a:r>
              <a:rPr lang="pt-BR" dirty="0">
                <a:hlinkClick r:id="rId4"/>
              </a:rPr>
              <a:t>https://jupyter.org</a:t>
            </a:r>
            <a:r>
              <a:rPr lang="pt-BR" dirty="0" smtClean="0">
                <a:hlinkClick r:id="rId4"/>
              </a:rPr>
              <a:t>/</a:t>
            </a:r>
            <a:endParaRPr lang="pt-BR" dirty="0"/>
          </a:p>
          <a:p>
            <a:endParaRPr lang="pt-BR" dirty="0" smtClean="0"/>
          </a:p>
        </p:txBody>
      </p:sp>
      <p:pic>
        <p:nvPicPr>
          <p:cNvPr id="6" name="Picture 5" descr="Binde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8480" t="32120" r="7574" b="30846"/>
          <a:stretch/>
        </p:blipFill>
        <p:spPr bwMode="auto">
          <a:xfrm>
            <a:off x="7531256" y="527258"/>
            <a:ext cx="4311591" cy="1001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5105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Objetivo do curso</a:t>
            </a:r>
            <a:endParaRPr lang="en-US" dirty="0"/>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838198" y="1825624"/>
                <a:ext cx="6896101" cy="4956176"/>
              </a:xfrm>
            </p:spPr>
            <p:txBody>
              <a:bodyPr>
                <a:normAutofit/>
              </a:bodyPr>
              <a:lstStyle/>
              <a:p>
                <a:r>
                  <a:rPr lang="pt-BR" dirty="0" smtClean="0"/>
                  <a:t>O objetivo desta primeira parte do curso é encontrar uma </a:t>
                </a:r>
                <a:r>
                  <a:rPr lang="pt-BR" b="1" i="1" dirty="0" smtClean="0"/>
                  <a:t>função</a:t>
                </a:r>
                <a:r>
                  <a:rPr lang="pt-BR" dirty="0" smtClean="0"/>
                  <a:t>, usando aprendizado de máquina, que </a:t>
                </a:r>
                <a:r>
                  <a:rPr lang="pt-BR" b="1" i="1" dirty="0"/>
                  <a:t>aproxime</a:t>
                </a:r>
                <a:r>
                  <a:rPr lang="pt-BR" dirty="0"/>
                  <a:t> </a:t>
                </a:r>
                <a:r>
                  <a:rPr lang="pt-BR" dirty="0" smtClean="0"/>
                  <a:t>o comportamento de um </a:t>
                </a:r>
                <a:r>
                  <a:rPr lang="pt-BR" b="1" i="1" dirty="0" smtClean="0"/>
                  <a:t>conjunto de amostras</a:t>
                </a:r>
                <a:r>
                  <a:rPr lang="pt-BR" dirty="0" smtClean="0"/>
                  <a:t> (</a:t>
                </a:r>
                <a14:m>
                  <m:oMath xmlns:m="http://schemas.openxmlformats.org/officeDocument/2006/math">
                    <m:r>
                      <a:rPr lang="pt-BR" b="1" i="1" smtClean="0">
                        <a:latin typeface="Cambria Math" panose="02040503050406030204" pitchFamily="18" charset="0"/>
                      </a:rPr>
                      <m:t>𝒙</m:t>
                    </m:r>
                  </m:oMath>
                </a14:m>
                <a:r>
                  <a:rPr lang="pt-BR" dirty="0" smtClean="0"/>
                  <a:t> e </a:t>
                </a:r>
                <a14:m>
                  <m:oMath xmlns:m="http://schemas.openxmlformats.org/officeDocument/2006/math">
                    <m:r>
                      <a:rPr lang="pt-BR" b="0" i="1" smtClean="0">
                        <a:latin typeface="Cambria Math" panose="02040503050406030204" pitchFamily="18" charset="0"/>
                      </a:rPr>
                      <m:t>𝑦</m:t>
                    </m:r>
                  </m:oMath>
                </a14:m>
                <a:r>
                  <a:rPr lang="pt-BR" dirty="0" smtClean="0"/>
                  <a:t>) da </a:t>
                </a:r>
                <a:r>
                  <a:rPr lang="pt-BR" b="1" i="1" dirty="0" smtClean="0"/>
                  <a:t>melhor forma possível</a:t>
                </a:r>
                <a:r>
                  <a:rPr lang="pt-BR" dirty="0" smtClean="0"/>
                  <a:t>.</a:t>
                </a:r>
              </a:p>
              <a:p>
                <a:r>
                  <a:rPr lang="pt-BR" dirty="0" smtClean="0"/>
                  <a:t>Na maioria dos casos, não conhecemos o </a:t>
                </a:r>
                <a:r>
                  <a:rPr lang="pt-BR" b="1" i="1" dirty="0" smtClean="0"/>
                  <a:t>mapeamento verdadeiro </a:t>
                </a:r>
                <a:r>
                  <a:rPr lang="pt-BR" dirty="0" smtClean="0"/>
                  <a:t>(muitas vezes ele nem existe) entre </a:t>
                </a:r>
                <a14:m>
                  <m:oMath xmlns:m="http://schemas.openxmlformats.org/officeDocument/2006/math">
                    <m:r>
                      <a:rPr lang="pt-BR" b="1" i="1">
                        <a:latin typeface="Cambria Math" panose="02040503050406030204" pitchFamily="18" charset="0"/>
                      </a:rPr>
                      <m:t>𝒙</m:t>
                    </m:r>
                  </m:oMath>
                </a14:m>
                <a:r>
                  <a:rPr lang="pt-BR" dirty="0"/>
                  <a:t> e </a:t>
                </a:r>
                <a14:m>
                  <m:oMath xmlns:m="http://schemas.openxmlformats.org/officeDocument/2006/math">
                    <m:r>
                      <a:rPr lang="pt-BR" i="1">
                        <a:latin typeface="Cambria Math" panose="02040503050406030204" pitchFamily="18" charset="0"/>
                      </a:rPr>
                      <m:t>𝑦</m:t>
                    </m:r>
                  </m:oMath>
                </a14:m>
                <a:r>
                  <a:rPr lang="pt-BR" dirty="0" smtClean="0"/>
                  <a:t> e nos baseamos apenas em uma </a:t>
                </a:r>
                <a:r>
                  <a:rPr lang="pt-BR" b="1" i="1" dirty="0" smtClean="0"/>
                  <a:t>métrica</a:t>
                </a:r>
                <a:r>
                  <a:rPr lang="pt-BR" dirty="0" smtClean="0"/>
                  <a:t> para definir se a aproximação é boa.</a:t>
                </a: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838198" y="1825624"/>
                <a:ext cx="6896101" cy="4956176"/>
              </a:xfrm>
              <a:blipFill rotWithShape="0">
                <a:blip r:embed="rId3"/>
                <a:stretch>
                  <a:fillRect l="-1502" t="-1966" r="-530"/>
                </a:stretch>
              </a:blipFill>
            </p:spPr>
            <p:txBody>
              <a:bodyPr/>
              <a:lstStyle/>
              <a:p>
                <a:r>
                  <a:rPr lang="en-US">
                    <a:noFill/>
                  </a:rPr>
                  <a:t> </a:t>
                </a:r>
              </a:p>
            </p:txBody>
          </p:sp>
        </mc:Fallback>
      </mc:AlternateContent>
      <p:pic>
        <p:nvPicPr>
          <p:cNvPr id="7" name="Imagem 6"/>
          <p:cNvPicPr>
            <a:picLocks noChangeAspect="1"/>
          </p:cNvPicPr>
          <p:nvPr/>
        </p:nvPicPr>
        <p:blipFill rotWithShape="1">
          <a:blip r:embed="rId4" cstate="print">
            <a:extLst>
              <a:ext uri="{28A0092B-C50C-407E-A947-70E740481C1C}">
                <a14:useLocalDpi xmlns:a14="http://schemas.microsoft.com/office/drawing/2010/main" val="0"/>
              </a:ext>
            </a:extLst>
          </a:blip>
          <a:srcRect l="3463" t="9957" r="8514"/>
          <a:stretch/>
        </p:blipFill>
        <p:spPr>
          <a:xfrm>
            <a:off x="7734299" y="1825624"/>
            <a:ext cx="4238624" cy="2890602"/>
          </a:xfrm>
          <a:prstGeom prst="rect">
            <a:avLst/>
          </a:prstGeom>
        </p:spPr>
      </p:pic>
      <p:sp>
        <p:nvSpPr>
          <p:cNvPr id="8" name="Retângulo 7"/>
          <p:cNvSpPr/>
          <p:nvPr/>
        </p:nvSpPr>
        <p:spPr>
          <a:xfrm>
            <a:off x="7734299" y="4851162"/>
            <a:ext cx="4238624" cy="923330"/>
          </a:xfrm>
          <a:prstGeom prst="rect">
            <a:avLst/>
          </a:prstGeom>
        </p:spPr>
        <p:txBody>
          <a:bodyPr wrap="square">
            <a:spAutoFit/>
          </a:bodyPr>
          <a:lstStyle/>
          <a:p>
            <a:pPr algn="ctr"/>
            <a:r>
              <a:rPr lang="pt-BR" b="1" dirty="0"/>
              <a:t>Exemplo</a:t>
            </a:r>
            <a:r>
              <a:rPr lang="pt-BR" dirty="0"/>
              <a:t>: dada a previsão da temperatura para um dia </a:t>
            </a:r>
            <a:r>
              <a:rPr lang="pt-BR" dirty="0" smtClean="0"/>
              <a:t>qualquer</a:t>
            </a:r>
            <a:r>
              <a:rPr lang="pt-BR" dirty="0"/>
              <a:t>, quantos picolés serão vendidos?</a:t>
            </a:r>
          </a:p>
        </p:txBody>
      </p:sp>
    </p:spTree>
    <p:extLst>
      <p:ext uri="{BB962C8B-B14F-4D97-AF65-F5344CB8AC3E}">
        <p14:creationId xmlns:p14="http://schemas.microsoft.com/office/powerpoint/2010/main" val="23474765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2A4684C-1159-4F88-A2B1-6BABEDE38C4D}"/>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a16="http://schemas.microsoft.com/office/drawing/2014/main" xmlns="" id="{EC432B31-D382-41FF-BB6B-2ABDD322424B}"/>
              </a:ext>
            </a:extLst>
          </p:cNvPr>
          <p:cNvSpPr>
            <a:spLocks noGrp="1"/>
          </p:cNvSpPr>
          <p:nvPr>
            <p:ph idx="1"/>
          </p:nvPr>
        </p:nvSpPr>
        <p:spPr>
          <a:xfrm>
            <a:off x="838200" y="1648915"/>
            <a:ext cx="11019020" cy="5156617"/>
          </a:xfrm>
        </p:spPr>
        <p:txBody>
          <a:bodyPr>
            <a:normAutofit fontScale="85000" lnSpcReduction="10000"/>
          </a:bodyPr>
          <a:lstStyle/>
          <a:p>
            <a:pPr marL="0" indent="0">
              <a:buNone/>
            </a:pPr>
            <a:r>
              <a:rPr lang="pt-BR" dirty="0" smtClean="0"/>
              <a:t>[</a:t>
            </a:r>
            <a:r>
              <a:rPr lang="pt-BR" dirty="0"/>
              <a:t>1</a:t>
            </a:r>
            <a:r>
              <a:rPr lang="pt-BR" dirty="0" smtClean="0"/>
              <a:t>] </a:t>
            </a:r>
            <a:r>
              <a:rPr lang="pt-BR" dirty="0"/>
              <a:t>Stuart Russell and Peter Norvig, “</a:t>
            </a:r>
            <a:r>
              <a:rPr lang="pt-BR" i="1" dirty="0"/>
              <a:t>Artificial Intelligence: A Modern Approach</a:t>
            </a:r>
            <a:r>
              <a:rPr lang="pt-BR" dirty="0"/>
              <a:t>,” Prentice Hall Series in Artificial Intelligence, 3rd ed., 2015.</a:t>
            </a:r>
          </a:p>
          <a:p>
            <a:pPr marL="0" indent="0">
              <a:buNone/>
            </a:pPr>
            <a:r>
              <a:rPr lang="pt-BR" dirty="0" smtClean="0"/>
              <a:t>[2] </a:t>
            </a:r>
            <a:r>
              <a:rPr lang="pt-BR" dirty="0"/>
              <a:t>Aurélien Géron, “</a:t>
            </a:r>
            <a:r>
              <a:rPr lang="pt-BR" i="1" dirty="0"/>
              <a:t>Hands-On Machine Learning with Scikit-Learn and TensorFlow: Concepts, Tools, and Techniques to Build Intelligent Systems</a:t>
            </a:r>
            <a:r>
              <a:rPr lang="pt-BR" dirty="0"/>
              <a:t>”, 1st ed., O'Reilly Media, 2017</a:t>
            </a:r>
            <a:r>
              <a:rPr lang="pt-BR" dirty="0" smtClean="0"/>
              <a:t>.</a:t>
            </a:r>
          </a:p>
          <a:p>
            <a:pPr marL="0" indent="0">
              <a:buNone/>
            </a:pPr>
            <a:r>
              <a:rPr lang="pt-BR" dirty="0" smtClean="0"/>
              <a:t>[3] </a:t>
            </a:r>
            <a:r>
              <a:rPr lang="pt-BR" dirty="0"/>
              <a:t>Joseph Misiti, “</a:t>
            </a:r>
            <a:r>
              <a:rPr lang="pt-BR" i="1" dirty="0"/>
              <a:t>Awesome Machine-Learning</a:t>
            </a:r>
            <a:r>
              <a:rPr lang="pt-BR" dirty="0"/>
              <a:t>,” on-line data base with several free and/or open-source books (https://github.com/josephmisiti/awesome-machine-learning</a:t>
            </a:r>
            <a:r>
              <a:rPr lang="pt-BR" dirty="0" smtClean="0"/>
              <a:t>).</a:t>
            </a:r>
            <a:endParaRPr lang="pt-BR" dirty="0"/>
          </a:p>
          <a:p>
            <a:pPr marL="0" indent="0">
              <a:buNone/>
            </a:pPr>
            <a:r>
              <a:rPr lang="pt-BR" dirty="0" smtClean="0"/>
              <a:t>[4] </a:t>
            </a:r>
            <a:r>
              <a:rPr lang="pt-BR" dirty="0"/>
              <a:t>Andriy Burkov, “</a:t>
            </a:r>
            <a:r>
              <a:rPr lang="pt-BR" i="1" dirty="0"/>
              <a:t>The Hundred-Page Machine-Learning Book</a:t>
            </a:r>
            <a:r>
              <a:rPr lang="pt-BR" dirty="0"/>
              <a:t>,” Andriy Burkov 2019.  </a:t>
            </a:r>
          </a:p>
          <a:p>
            <a:pPr marL="0" indent="0">
              <a:buNone/>
            </a:pPr>
            <a:r>
              <a:rPr lang="pt-BR" dirty="0" smtClean="0"/>
              <a:t>[5] </a:t>
            </a:r>
            <a:r>
              <a:rPr lang="pt-BR" dirty="0"/>
              <a:t>C. M. Bishop, “</a:t>
            </a:r>
            <a:r>
              <a:rPr lang="pt-BR" i="1" dirty="0" err="1"/>
              <a:t>Pattern</a:t>
            </a:r>
            <a:r>
              <a:rPr lang="pt-BR" i="1" dirty="0"/>
              <a:t> </a:t>
            </a:r>
            <a:r>
              <a:rPr lang="pt-BR" i="1" dirty="0" err="1"/>
              <a:t>Recognition</a:t>
            </a:r>
            <a:r>
              <a:rPr lang="pt-BR" i="1" dirty="0"/>
              <a:t> </a:t>
            </a:r>
            <a:r>
              <a:rPr lang="pt-BR" i="1" dirty="0" err="1"/>
              <a:t>and</a:t>
            </a:r>
            <a:r>
              <a:rPr lang="pt-BR" i="1" dirty="0"/>
              <a:t> </a:t>
            </a:r>
            <a:r>
              <a:rPr lang="pt-BR" i="1" dirty="0" err="1"/>
              <a:t>Machine</a:t>
            </a:r>
            <a:r>
              <a:rPr lang="pt-BR" i="1" dirty="0"/>
              <a:t> Learning</a:t>
            </a:r>
            <a:r>
              <a:rPr lang="pt-BR" dirty="0"/>
              <a:t>,” Springer, 1st ed., 2006.</a:t>
            </a:r>
          </a:p>
          <a:p>
            <a:pPr marL="0" indent="0">
              <a:buNone/>
            </a:pPr>
            <a:r>
              <a:rPr lang="pt-BR" dirty="0" smtClean="0"/>
              <a:t>[6] </a:t>
            </a:r>
            <a:r>
              <a:rPr lang="pt-BR" dirty="0"/>
              <a:t>S. Haykin, “</a:t>
            </a:r>
            <a:r>
              <a:rPr lang="pt-BR" i="1" dirty="0"/>
              <a:t>Neural Networks and Learning Machines</a:t>
            </a:r>
            <a:r>
              <a:rPr lang="pt-BR" dirty="0"/>
              <a:t>,” Prentice Hall, 3ª ed., 2008</a:t>
            </a:r>
            <a:r>
              <a:rPr lang="pt-BR" dirty="0" smtClean="0"/>
              <a:t>.</a:t>
            </a:r>
          </a:p>
          <a:p>
            <a:pPr marL="0" indent="0">
              <a:buNone/>
            </a:pPr>
            <a:r>
              <a:rPr lang="pt-BR" dirty="0" smtClean="0"/>
              <a:t>[</a:t>
            </a:r>
            <a:r>
              <a:rPr lang="pt-BR" dirty="0"/>
              <a:t>7</a:t>
            </a:r>
            <a:r>
              <a:rPr lang="pt-BR" dirty="0" smtClean="0"/>
              <a:t>] Coleção de livros, </a:t>
            </a:r>
            <a:r>
              <a:rPr lang="pt-BR" dirty="0" smtClean="0">
                <a:hlinkClick r:id="rId3"/>
              </a:rPr>
              <a:t>https</a:t>
            </a:r>
            <a:r>
              <a:rPr lang="pt-BR" dirty="0">
                <a:hlinkClick r:id="rId3"/>
              </a:rPr>
              <a:t>://</a:t>
            </a:r>
            <a:r>
              <a:rPr lang="pt-BR" dirty="0" smtClean="0">
                <a:hlinkClick r:id="rId3"/>
              </a:rPr>
              <a:t>drive.google.com/drive/folders/1IyIIMu1w6POBhrVnw11yqXXy6BjC439j?usp=sharing</a:t>
            </a:r>
            <a:endParaRPr lang="pt-BR" dirty="0" smtClean="0"/>
          </a:p>
        </p:txBody>
      </p:sp>
    </p:spTree>
    <p:extLst>
      <p:ext uri="{BB962C8B-B14F-4D97-AF65-F5344CB8AC3E}">
        <p14:creationId xmlns:p14="http://schemas.microsoft.com/office/powerpoint/2010/main" val="16945222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Avisos</a:t>
            </a:r>
            <a:endParaRPr lang="nl-BE" dirty="0"/>
          </a:p>
        </p:txBody>
      </p:sp>
      <p:sp>
        <p:nvSpPr>
          <p:cNvPr id="3" name="Content Placeholder 2"/>
          <p:cNvSpPr>
            <a:spLocks noGrp="1"/>
          </p:cNvSpPr>
          <p:nvPr>
            <p:ph idx="1"/>
          </p:nvPr>
        </p:nvSpPr>
        <p:spPr>
          <a:xfrm>
            <a:off x="838199" y="1825624"/>
            <a:ext cx="11083725" cy="5032376"/>
          </a:xfrm>
        </p:spPr>
        <p:txBody>
          <a:bodyPr/>
          <a:lstStyle/>
          <a:p>
            <a:r>
              <a:rPr lang="en-US" dirty="0" err="1" smtClean="0"/>
              <a:t>Entregas</a:t>
            </a:r>
            <a:r>
              <a:rPr lang="en-US" dirty="0" smtClean="0"/>
              <a:t> de </a:t>
            </a:r>
            <a:r>
              <a:rPr lang="en-US" dirty="0" err="1" smtClean="0"/>
              <a:t>exercícios</a:t>
            </a:r>
            <a:r>
              <a:rPr lang="en-US" dirty="0" smtClean="0"/>
              <a:t> </a:t>
            </a:r>
            <a:r>
              <a:rPr lang="pt-BR" dirty="0"/>
              <a:t>(laboratórios e quizzes) </a:t>
            </a:r>
            <a:r>
              <a:rPr lang="en-US" dirty="0" err="1" smtClean="0"/>
              <a:t>devem</a:t>
            </a:r>
            <a:r>
              <a:rPr lang="en-US" dirty="0" smtClean="0"/>
              <a:t> </a:t>
            </a:r>
            <a:r>
              <a:rPr lang="en-US" dirty="0" err="1" smtClean="0"/>
              <a:t>ser</a:t>
            </a:r>
            <a:r>
              <a:rPr lang="en-US" dirty="0" smtClean="0"/>
              <a:t> </a:t>
            </a:r>
            <a:r>
              <a:rPr lang="en-US" dirty="0" err="1" smtClean="0"/>
              <a:t>feitas</a:t>
            </a:r>
            <a:r>
              <a:rPr lang="en-US" dirty="0" smtClean="0"/>
              <a:t> </a:t>
            </a:r>
            <a:r>
              <a:rPr lang="en-US" dirty="0" err="1" smtClean="0"/>
              <a:t>através</a:t>
            </a:r>
            <a:r>
              <a:rPr lang="en-US" dirty="0" smtClean="0"/>
              <a:t> do MS Teams.</a:t>
            </a:r>
          </a:p>
          <a:p>
            <a:pPr lvl="1">
              <a:buFont typeface="Wingdings" panose="05000000000000000000" pitchFamily="2" charset="2"/>
              <a:buChar char="§"/>
            </a:pPr>
            <a:r>
              <a:rPr lang="en-US" dirty="0" smtClean="0"/>
              <a:t>Se </a:t>
            </a:r>
            <a:r>
              <a:rPr lang="en-US" dirty="0" err="1"/>
              <a:t>atentem</a:t>
            </a:r>
            <a:r>
              <a:rPr lang="en-US" dirty="0"/>
              <a:t> </a:t>
            </a:r>
            <a:r>
              <a:rPr lang="en-US" dirty="0" err="1"/>
              <a:t>às</a:t>
            </a:r>
            <a:r>
              <a:rPr lang="en-US" dirty="0"/>
              <a:t> </a:t>
            </a:r>
            <a:r>
              <a:rPr lang="en-US" dirty="0" err="1" smtClean="0"/>
              <a:t>datas</a:t>
            </a:r>
            <a:r>
              <a:rPr lang="en-US" dirty="0" smtClean="0"/>
              <a:t>/</a:t>
            </a:r>
            <a:r>
              <a:rPr lang="en-US" dirty="0" err="1" smtClean="0"/>
              <a:t>horários</a:t>
            </a:r>
            <a:r>
              <a:rPr lang="en-US" dirty="0" smtClean="0"/>
              <a:t> </a:t>
            </a:r>
            <a:r>
              <a:rPr lang="en-US" dirty="0"/>
              <a:t>de </a:t>
            </a:r>
            <a:r>
              <a:rPr lang="en-US" dirty="0" err="1"/>
              <a:t>entrega</a:t>
            </a:r>
            <a:r>
              <a:rPr lang="en-US" dirty="0"/>
              <a:t> no </a:t>
            </a:r>
            <a:r>
              <a:rPr lang="en-US" dirty="0" smtClean="0"/>
              <a:t>MS Teams.</a:t>
            </a:r>
          </a:p>
          <a:p>
            <a:r>
              <a:rPr lang="pt-BR" dirty="0" smtClean="0"/>
              <a:t>Todo material do curso será disponibilizado no MS Teams e no GitHub: </a:t>
            </a:r>
            <a:endParaRPr lang="pt-BR" dirty="0"/>
          </a:p>
          <a:p>
            <a:pPr lvl="1">
              <a:buFont typeface="Wingdings" panose="05000000000000000000" pitchFamily="2" charset="2"/>
              <a:buChar char="§"/>
            </a:pPr>
            <a:r>
              <a:rPr lang="pt-BR" dirty="0" smtClean="0">
                <a:hlinkClick r:id="rId2"/>
              </a:rPr>
              <a:t>https</a:t>
            </a:r>
            <a:r>
              <a:rPr lang="pt-BR" dirty="0">
                <a:hlinkClick r:id="rId2"/>
              </a:rPr>
              <a:t>://</a:t>
            </a:r>
            <a:r>
              <a:rPr lang="pt-BR" dirty="0" smtClean="0">
                <a:hlinkClick r:id="rId2"/>
              </a:rPr>
              <a:t>github.com/zz4fap/t319_aprendizado_de_maquina</a:t>
            </a:r>
            <a:endParaRPr lang="pt-BR" dirty="0" smtClean="0"/>
          </a:p>
          <a:p>
            <a:r>
              <a:rPr lang="pt-BR" dirty="0" smtClean="0"/>
              <a:t>Horários de Atendimento</a:t>
            </a:r>
          </a:p>
          <a:p>
            <a:pPr lvl="1">
              <a:buFont typeface="Wingdings" panose="05000000000000000000" pitchFamily="2" charset="2"/>
              <a:buChar char="§"/>
            </a:pPr>
            <a:r>
              <a:rPr lang="pt-BR" dirty="0"/>
              <a:t>Professor: </a:t>
            </a:r>
            <a:r>
              <a:rPr lang="pt-BR" dirty="0" smtClean="0"/>
              <a:t>quintas-feiras </a:t>
            </a:r>
            <a:r>
              <a:rPr lang="pt-BR" dirty="0"/>
              <a:t>das </a:t>
            </a:r>
            <a:r>
              <a:rPr lang="pt-BR" dirty="0" smtClean="0"/>
              <a:t>17:30 </a:t>
            </a:r>
            <a:r>
              <a:rPr lang="pt-BR" dirty="0"/>
              <a:t>às </a:t>
            </a:r>
            <a:r>
              <a:rPr lang="pt-BR" dirty="0" smtClean="0"/>
              <a:t>19:30 </a:t>
            </a:r>
            <a:r>
              <a:rPr lang="pt-BR" dirty="0" smtClean="0"/>
              <a:t>(provisório)</a:t>
            </a:r>
            <a:r>
              <a:rPr lang="pt-BR" dirty="0" smtClean="0"/>
              <a:t>.</a:t>
            </a:r>
            <a:endParaRPr lang="pt-BR" dirty="0"/>
          </a:p>
          <a:p>
            <a:pPr lvl="1">
              <a:buFont typeface="Wingdings" panose="05000000000000000000" pitchFamily="2" charset="2"/>
              <a:buChar char="§"/>
            </a:pPr>
            <a:r>
              <a:rPr lang="pt-BR" dirty="0" smtClean="0"/>
              <a:t>Monitor (</a:t>
            </a:r>
            <a:r>
              <a:rPr lang="pt-BR" dirty="0" err="1" smtClean="0"/>
              <a:t>Maycol</a:t>
            </a:r>
            <a:r>
              <a:rPr lang="pt-BR" dirty="0" smtClean="0"/>
              <a:t> </a:t>
            </a:r>
            <a:r>
              <a:rPr lang="pt-BR" dirty="0"/>
              <a:t>Teles: </a:t>
            </a:r>
            <a:r>
              <a:rPr lang="pt-BR" b="1" dirty="0">
                <a:hlinkClick r:id="rId3"/>
              </a:rPr>
              <a:t>maycol.teles@ges.inatel.br</a:t>
            </a:r>
            <a:r>
              <a:rPr lang="pt-BR" dirty="0" smtClean="0"/>
              <a:t>): será divulgado em breve.</a:t>
            </a:r>
            <a:endParaRPr lang="pt-BR" dirty="0"/>
          </a:p>
          <a:p>
            <a:pPr lvl="1">
              <a:buFont typeface="Wingdings" panose="05000000000000000000" pitchFamily="2" charset="2"/>
              <a:buChar char="§"/>
            </a:pPr>
            <a:r>
              <a:rPr lang="pt-BR" dirty="0" smtClean="0"/>
              <a:t>Atendimento remoto via </a:t>
            </a:r>
            <a:r>
              <a:rPr lang="pt-BR" dirty="0"/>
              <a:t>MS Teams. </a:t>
            </a:r>
            <a:br>
              <a:rPr lang="pt-BR" dirty="0"/>
            </a:br>
            <a:endParaRPr lang="pt-BR" dirty="0" smtClean="0"/>
          </a:p>
        </p:txBody>
      </p:sp>
    </p:spTree>
    <p:extLst>
      <p:ext uri="{BB962C8B-B14F-4D97-AF65-F5344CB8AC3E}">
        <p14:creationId xmlns:p14="http://schemas.microsoft.com/office/powerpoint/2010/main" val="8490152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Tarefas</a:t>
            </a:r>
            <a:endParaRPr lang="pt-BR" dirty="0"/>
          </a:p>
        </p:txBody>
      </p:sp>
      <p:sp>
        <p:nvSpPr>
          <p:cNvPr id="3" name="Content Placeholder 2"/>
          <p:cNvSpPr>
            <a:spLocks noGrp="1"/>
          </p:cNvSpPr>
          <p:nvPr>
            <p:ph idx="1"/>
          </p:nvPr>
        </p:nvSpPr>
        <p:spPr/>
        <p:txBody>
          <a:bodyPr/>
          <a:lstStyle/>
          <a:p>
            <a:r>
              <a:rPr lang="pt-BR" b="1" dirty="0" smtClean="0"/>
              <a:t>Quiz</a:t>
            </a:r>
            <a:r>
              <a:rPr lang="pt-BR" dirty="0" smtClean="0"/>
              <a:t>: “</a:t>
            </a:r>
            <a:r>
              <a:rPr lang="pt-BR" i="1" dirty="0" smtClean="0"/>
              <a:t>T319 </a:t>
            </a:r>
            <a:r>
              <a:rPr lang="pt-BR" i="1" dirty="0"/>
              <a:t>- Quiz - </a:t>
            </a:r>
            <a:r>
              <a:rPr lang="pt-BR" i="1" dirty="0" smtClean="0"/>
              <a:t>Introdução</a:t>
            </a:r>
            <a:r>
              <a:rPr lang="pt-BR" dirty="0" smtClean="0"/>
              <a:t>” que se encontra no MS Teams.</a:t>
            </a:r>
          </a:p>
          <a:p>
            <a:r>
              <a:rPr lang="pt-BR" b="1" dirty="0" smtClean="0"/>
              <a:t>Exercício Prático</a:t>
            </a:r>
            <a:r>
              <a:rPr lang="pt-BR" dirty="0" smtClean="0"/>
              <a:t>: </a:t>
            </a:r>
            <a:r>
              <a:rPr lang="pt-BR" b="1" dirty="0" smtClean="0">
                <a:hlinkClick r:id="rId3"/>
              </a:rPr>
              <a:t>Laboratório #1</a:t>
            </a:r>
            <a:r>
              <a:rPr lang="pt-BR" dirty="0" smtClean="0"/>
              <a:t>.</a:t>
            </a:r>
          </a:p>
          <a:p>
            <a:pPr lvl="1"/>
            <a:r>
              <a:rPr lang="pt-BR" dirty="0" smtClean="0"/>
              <a:t>Pode </a:t>
            </a:r>
            <a:r>
              <a:rPr lang="pt-BR" dirty="0"/>
              <a:t>ser </a:t>
            </a:r>
            <a:r>
              <a:rPr lang="pt-BR" dirty="0" smtClean="0"/>
              <a:t>acessado através </a:t>
            </a:r>
            <a:r>
              <a:rPr lang="pt-BR" dirty="0"/>
              <a:t>do link </a:t>
            </a:r>
            <a:r>
              <a:rPr lang="pt-BR" dirty="0" smtClean="0"/>
              <a:t>acima (Google </a:t>
            </a:r>
            <a:r>
              <a:rPr lang="pt-BR" dirty="0" err="1" smtClean="0"/>
              <a:t>Colab</a:t>
            </a:r>
            <a:r>
              <a:rPr lang="pt-BR" dirty="0" smtClean="0"/>
              <a:t>) ou no GitHub.</a:t>
            </a:r>
          </a:p>
          <a:p>
            <a:pPr lvl="1"/>
            <a:r>
              <a:rPr lang="pt-BR" dirty="0" smtClean="0"/>
              <a:t>Vídeo explicando o laboratório #1: Arquivos -&gt; </a:t>
            </a:r>
            <a:r>
              <a:rPr lang="pt-BR" dirty="0" err="1" smtClean="0"/>
              <a:t>Recordings</a:t>
            </a:r>
            <a:r>
              <a:rPr lang="pt-BR" dirty="0" smtClean="0"/>
              <a:t> -&gt; Laboratório #1</a:t>
            </a:r>
          </a:p>
          <a:p>
            <a:pPr lvl="1"/>
            <a:r>
              <a:rPr lang="pt-BR" dirty="0" smtClean="0"/>
              <a:t>Se atentem aos prazos de entrega.</a:t>
            </a:r>
            <a:endParaRPr lang="pt-BR" dirty="0"/>
          </a:p>
          <a:p>
            <a:pPr lvl="1"/>
            <a:r>
              <a:rPr lang="pt-BR" dirty="0">
                <a:hlinkClick r:id="rId4"/>
              </a:rPr>
              <a:t>Instruções para resolução e entrega dos laboratórios</a:t>
            </a:r>
            <a:r>
              <a:rPr lang="pt-BR" dirty="0"/>
              <a:t>.</a:t>
            </a:r>
          </a:p>
          <a:p>
            <a:pPr lvl="1"/>
            <a:r>
              <a:rPr lang="pt-BR" b="1" dirty="0">
                <a:solidFill>
                  <a:srgbClr val="FF0000"/>
                </a:solidFill>
              </a:rPr>
              <a:t>Laboratórios podem ser </a:t>
            </a:r>
            <a:r>
              <a:rPr lang="pt-BR" b="1" dirty="0" smtClean="0">
                <a:solidFill>
                  <a:srgbClr val="FF0000"/>
                </a:solidFill>
              </a:rPr>
              <a:t>resolvidos em </a:t>
            </a:r>
            <a:r>
              <a:rPr lang="pt-BR" b="1" dirty="0">
                <a:solidFill>
                  <a:srgbClr val="FF0000"/>
                </a:solidFill>
              </a:rPr>
              <a:t>grupo, mas as entregas devem ser individuais.</a:t>
            </a:r>
          </a:p>
        </p:txBody>
      </p:sp>
    </p:spTree>
    <p:extLst>
      <p:ext uri="{BB962C8B-B14F-4D97-AF65-F5344CB8AC3E}">
        <p14:creationId xmlns:p14="http://schemas.microsoft.com/office/powerpoint/2010/main" val="2037160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smtClean="0"/>
              <a:t>Obrigado!</a:t>
            </a:r>
            <a:endParaRPr lang="pt-BR" sz="6600" b="1" i="1" dirty="0"/>
          </a:p>
        </p:txBody>
      </p:sp>
    </p:spTree>
    <p:extLst>
      <p:ext uri="{BB962C8B-B14F-4D97-AF65-F5344CB8AC3E}">
        <p14:creationId xmlns:p14="http://schemas.microsoft.com/office/powerpoint/2010/main" val="3795178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96461" y="334630"/>
            <a:ext cx="6161942" cy="1923895"/>
          </a:xfrm>
          <a:prstGeom prst="rect">
            <a:avLst/>
          </a:prstGeom>
        </p:spPr>
      </p:pic>
      <p:pic>
        <p:nvPicPr>
          <p:cNvPr id="5" name="Picture 4"/>
          <p:cNvPicPr>
            <a:picLocks noChangeAspect="1"/>
          </p:cNvPicPr>
          <p:nvPr/>
        </p:nvPicPr>
        <p:blipFill>
          <a:blip r:embed="rId3"/>
          <a:stretch>
            <a:fillRect/>
          </a:stretch>
        </p:blipFill>
        <p:spPr>
          <a:xfrm>
            <a:off x="3106614" y="2470238"/>
            <a:ext cx="6450623" cy="2006144"/>
          </a:xfrm>
          <a:prstGeom prst="rect">
            <a:avLst/>
          </a:prstGeom>
        </p:spPr>
      </p:pic>
      <p:pic>
        <p:nvPicPr>
          <p:cNvPr id="6" name="Picture 5"/>
          <p:cNvPicPr>
            <a:picLocks noChangeAspect="1"/>
          </p:cNvPicPr>
          <p:nvPr/>
        </p:nvPicPr>
        <p:blipFill>
          <a:blip r:embed="rId4"/>
          <a:stretch>
            <a:fillRect/>
          </a:stretch>
        </p:blipFill>
        <p:spPr>
          <a:xfrm>
            <a:off x="5285849" y="4688095"/>
            <a:ext cx="6706859" cy="2038968"/>
          </a:xfrm>
          <a:prstGeom prst="rect">
            <a:avLst/>
          </a:prstGeom>
        </p:spPr>
      </p:pic>
    </p:spTree>
    <p:extLst>
      <p:ext uri="{BB962C8B-B14F-4D97-AF65-F5344CB8AC3E}">
        <p14:creationId xmlns:p14="http://schemas.microsoft.com/office/powerpoint/2010/main" val="1533886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Cronograma</a:t>
            </a:r>
            <a:endParaRPr lang="pt-B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63907668"/>
              </p:ext>
            </p:extLst>
          </p:nvPr>
        </p:nvGraphicFramePr>
        <p:xfrm>
          <a:off x="838200" y="1585758"/>
          <a:ext cx="10515600" cy="4354163"/>
        </p:xfrm>
        <a:graphic>
          <a:graphicData uri="http://schemas.openxmlformats.org/drawingml/2006/table">
            <a:tbl>
              <a:tblPr/>
              <a:tblGrid>
                <a:gridCol w="587885"/>
                <a:gridCol w="1491286"/>
                <a:gridCol w="1490856"/>
                <a:gridCol w="1789373"/>
                <a:gridCol w="5156200"/>
              </a:tblGrid>
              <a:tr h="350865">
                <a:tc>
                  <a:txBody>
                    <a:bodyPr/>
                    <a:lstStyle/>
                    <a:p>
                      <a:pPr algn="ctr" rtl="0" fontAlgn="b"/>
                      <a:r>
                        <a:rPr lang="pt-BR" sz="2000" b="1" dirty="0">
                          <a:effectLst/>
                        </a:rPr>
                        <a:t>Aula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smtClean="0">
                          <a:effectLst/>
                        </a:rPr>
                        <a:t>Data</a:t>
                      </a:r>
                      <a:endParaRPr lang="pt-BR" sz="2000" b="1" dirty="0">
                        <a:effectLst/>
                      </a:endParaRP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a:effectLst/>
                        </a:rPr>
                        <a:t>Dia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smtClean="0">
                          <a:effectLst/>
                        </a:rPr>
                        <a:t>Horário</a:t>
                      </a:r>
                      <a:endParaRPr lang="pt-BR" sz="2000" b="1" dirty="0">
                        <a:effectLst/>
                      </a:endParaRP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smtClean="0">
                          <a:effectLst/>
                        </a:rPr>
                        <a:t>Atividade</a:t>
                      </a:r>
                      <a:endParaRPr lang="pt-BR" sz="2000" b="1" dirty="0">
                        <a:effectLst/>
                      </a:endParaRP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1</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a:effectLst/>
                        </a:rPr>
                        <a:t>10/2/2023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10">
                  <a:txBody>
                    <a:bodyPr/>
                    <a:lstStyle/>
                    <a:p>
                      <a:pPr algn="ctr"/>
                      <a:r>
                        <a:rPr lang="pt-BR" sz="2000" dirty="0" smtClean="0"/>
                        <a:t>Sexta-feira</a:t>
                      </a:r>
                      <a:endParaRPr lang="pt-BR" sz="2000" dirty="0"/>
                    </a:p>
                  </a:txBody>
                  <a:tcPr marL="23211" marR="23211" marT="15474" marB="1547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10">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dirty="0" smtClean="0"/>
                        <a:t>19:30 </a:t>
                      </a:r>
                      <a:r>
                        <a:rPr lang="pt-BR" sz="2000" dirty="0" smtClean="0"/>
                        <a:t>às </a:t>
                      </a:r>
                      <a:r>
                        <a:rPr lang="pt-BR" sz="2000" dirty="0" smtClean="0"/>
                        <a:t>21:10</a:t>
                      </a:r>
                      <a:endParaRPr lang="pt-BR" sz="2000" dirty="0" smtClean="0"/>
                    </a:p>
                  </a:txBody>
                  <a:tcPr marL="23211" marR="23211" marT="15474" marB="1547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50865">
                <a:tc>
                  <a:txBody>
                    <a:bodyPr/>
                    <a:lstStyle/>
                    <a:p>
                      <a:pPr algn="ctr" rtl="0" fontAlgn="b"/>
                      <a:r>
                        <a:rPr lang="pt-BR" sz="2000" dirty="0">
                          <a:effectLst/>
                        </a:rPr>
                        <a:t>2</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a:effectLst/>
                        </a:rPr>
                        <a:t>24/2/2023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smtClean="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smtClean="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3</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a:effectLst/>
                        </a:rPr>
                        <a:t>10/3/2023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smtClean="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smtClean="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50865">
                <a:tc>
                  <a:txBody>
                    <a:bodyPr/>
                    <a:lstStyle/>
                    <a:p>
                      <a:pPr algn="ctr" rtl="0" fontAlgn="b"/>
                      <a:r>
                        <a:rPr lang="pt-BR" sz="2000" dirty="0">
                          <a:effectLst/>
                        </a:rPr>
                        <a:t>4</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a:effectLst/>
                        </a:rPr>
                        <a:t>24/3/2023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5</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a:effectLst/>
                        </a:rPr>
                        <a:t>7/4/2023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50865">
                <a:tc>
                  <a:txBody>
                    <a:bodyPr/>
                    <a:lstStyle/>
                    <a:p>
                      <a:pPr algn="ctr" rtl="0" fontAlgn="b"/>
                      <a:r>
                        <a:rPr lang="pt-BR" sz="2000" dirty="0">
                          <a:effectLst/>
                        </a:rPr>
                        <a:t>6</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a:effectLst/>
                        </a:rPr>
                        <a:t>21/4/2023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7</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a:effectLst/>
                        </a:rPr>
                        <a:t>5/5/2023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b="1" dirty="0">
                          <a:solidFill>
                            <a:srgbClr val="00B050"/>
                          </a:solidFill>
                          <a:effectLst/>
                        </a:rPr>
                        <a:t>8</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kern="1200" dirty="0">
                          <a:solidFill>
                            <a:srgbClr val="00B050"/>
                          </a:solidFill>
                          <a:effectLst/>
                          <a:latin typeface="+mn-lt"/>
                          <a:ea typeface="+mn-ea"/>
                          <a:cs typeface="+mn-cs"/>
                        </a:rPr>
                        <a:t>19/5/2023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b="1" dirty="0" smtClean="0">
                          <a:solidFill>
                            <a:srgbClr val="00B050"/>
                          </a:solidFill>
                        </a:rPr>
                        <a:t>Avaliação Presencial</a:t>
                      </a:r>
                      <a:endParaRPr lang="pt-BR" sz="2000" b="1" dirty="0">
                        <a:solidFill>
                          <a:srgbClr val="00B050"/>
                        </a:solidFill>
                      </a:endParaRP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9</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a:effectLst/>
                        </a:rPr>
                        <a:t>2/6/2023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dirty="0" smtClean="0"/>
                        <a:t>Introdução ao Aprendizado de Máquina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10</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dirty="0">
                          <a:effectLst/>
                        </a:rPr>
                        <a:t>16/6/2023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dirty="0" smtClean="0"/>
                        <a:t>Introdução ao Aprendizado de Máquina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30641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Agrupar 9">
            <a:extLst>
              <a:ext uri="{FF2B5EF4-FFF2-40B4-BE49-F238E27FC236}">
                <a16:creationId xmlns:a16="http://schemas.microsoft.com/office/drawing/2014/main" xmlns="" id="{0B96ABED-DB41-410B-A604-C06F86EA7584}"/>
              </a:ext>
            </a:extLst>
          </p:cNvPr>
          <p:cNvGrpSpPr/>
          <p:nvPr/>
        </p:nvGrpSpPr>
        <p:grpSpPr>
          <a:xfrm>
            <a:off x="3626636" y="1405826"/>
            <a:ext cx="4686092" cy="4456335"/>
            <a:chOff x="7006340" y="1423936"/>
            <a:chExt cx="5099455" cy="5103211"/>
          </a:xfrm>
        </p:grpSpPr>
        <p:sp>
          <p:nvSpPr>
            <p:cNvPr id="5" name="Elipse 3">
              <a:extLst>
                <a:ext uri="{FF2B5EF4-FFF2-40B4-BE49-F238E27FC236}">
                  <a16:creationId xmlns:a16="http://schemas.microsoft.com/office/drawing/2014/main" xmlns="" id="{78EA9474-9E04-44C4-9E19-67FD40FBA058}"/>
                </a:ext>
              </a:extLst>
            </p:cNvPr>
            <p:cNvSpPr>
              <a:spLocks noChangeAspect="1"/>
            </p:cNvSpPr>
            <p:nvPr/>
          </p:nvSpPr>
          <p:spPr>
            <a:xfrm>
              <a:off x="7006340" y="1423936"/>
              <a:ext cx="5099455" cy="50994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
          <p:nvSpPr>
            <p:cNvPr id="6" name="Elipse 4">
              <a:extLst>
                <a:ext uri="{FF2B5EF4-FFF2-40B4-BE49-F238E27FC236}">
                  <a16:creationId xmlns:a16="http://schemas.microsoft.com/office/drawing/2014/main" xmlns="" id="{DA23CE7C-64D2-4FF1-83C3-4920F0AD635C}"/>
                </a:ext>
              </a:extLst>
            </p:cNvPr>
            <p:cNvSpPr>
              <a:spLocks noChangeAspect="1"/>
            </p:cNvSpPr>
            <p:nvPr/>
          </p:nvSpPr>
          <p:spPr>
            <a:xfrm>
              <a:off x="7361718" y="2479686"/>
              <a:ext cx="4307188" cy="404746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7" name="Elipse 5">
              <a:extLst>
                <a:ext uri="{FF2B5EF4-FFF2-40B4-BE49-F238E27FC236}">
                  <a16:creationId xmlns:a16="http://schemas.microsoft.com/office/drawing/2014/main" xmlns="" id="{BDF2AACA-BD34-40AD-9FDE-4F93EBB4342D}"/>
                </a:ext>
              </a:extLst>
            </p:cNvPr>
            <p:cNvSpPr>
              <a:spLocks noChangeAspect="1"/>
            </p:cNvSpPr>
            <p:nvPr/>
          </p:nvSpPr>
          <p:spPr>
            <a:xfrm>
              <a:off x="8189878" y="3987278"/>
              <a:ext cx="2732377" cy="2537991"/>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8" name="CaixaDeTexto 10">
              <a:extLst>
                <a:ext uri="{FF2B5EF4-FFF2-40B4-BE49-F238E27FC236}">
                  <a16:creationId xmlns:a16="http://schemas.microsoft.com/office/drawing/2014/main" xmlns="" id="{51F63BB8-6AA0-41B8-AF42-7EF062B069A1}"/>
                </a:ext>
              </a:extLst>
            </p:cNvPr>
            <p:cNvSpPr txBox="1"/>
            <p:nvPr/>
          </p:nvSpPr>
          <p:spPr>
            <a:xfrm>
              <a:off x="7720067" y="1589713"/>
              <a:ext cx="3671999" cy="800219"/>
            </a:xfrm>
            <a:prstGeom prst="rect">
              <a:avLst/>
            </a:prstGeom>
            <a:noFill/>
          </p:spPr>
          <p:txBody>
            <a:bodyPr wrap="square" rtlCol="0">
              <a:spAutoFit/>
            </a:bodyPr>
            <a:lstStyle/>
            <a:p>
              <a:pPr algn="ctr"/>
              <a:r>
                <a:rPr lang="pt-BR" b="1" dirty="0">
                  <a:solidFill>
                    <a:schemeClr val="bg1"/>
                  </a:solidFill>
                </a:rPr>
                <a:t>Inteligência Artificial</a:t>
              </a:r>
            </a:p>
            <a:p>
              <a:pPr algn="ctr"/>
              <a:r>
                <a:rPr lang="pt-BR" sz="1400" dirty="0">
                  <a:solidFill>
                    <a:schemeClr val="bg1"/>
                  </a:solidFill>
                </a:rPr>
                <a:t>Programas que podem sentir, raciocinar, agir, aprender e se adaptar como humanos</a:t>
              </a:r>
            </a:p>
          </p:txBody>
        </p:sp>
        <p:sp>
          <p:nvSpPr>
            <p:cNvPr id="9" name="CaixaDeTexto 11">
              <a:extLst>
                <a:ext uri="{FF2B5EF4-FFF2-40B4-BE49-F238E27FC236}">
                  <a16:creationId xmlns:a16="http://schemas.microsoft.com/office/drawing/2014/main" xmlns="" id="{DFD039E3-20CE-44F5-92EF-195036537592}"/>
                </a:ext>
              </a:extLst>
            </p:cNvPr>
            <p:cNvSpPr txBox="1"/>
            <p:nvPr/>
          </p:nvSpPr>
          <p:spPr>
            <a:xfrm>
              <a:off x="7901892" y="2847635"/>
              <a:ext cx="3286067" cy="1163095"/>
            </a:xfrm>
            <a:prstGeom prst="rect">
              <a:avLst/>
            </a:prstGeom>
            <a:noFill/>
          </p:spPr>
          <p:txBody>
            <a:bodyPr wrap="square" rtlCol="0">
              <a:spAutoFit/>
            </a:bodyPr>
            <a:lstStyle/>
            <a:p>
              <a:pPr algn="ctr"/>
              <a:r>
                <a:rPr lang="pt-BR" b="1" dirty="0">
                  <a:solidFill>
                    <a:schemeClr val="bg1"/>
                  </a:solidFill>
                </a:rPr>
                <a:t>Aprendizado de Máquina</a:t>
              </a:r>
            </a:p>
            <a:p>
              <a:pPr algn="ctr"/>
              <a:r>
                <a:rPr lang="pt-BR" sz="1400" dirty="0">
                  <a:solidFill>
                    <a:schemeClr val="bg1"/>
                  </a:solidFill>
                </a:rPr>
                <a:t>Algoritmos que permitem que uma máquina aprenda automaticamente sem ser explicitamente programada</a:t>
              </a:r>
            </a:p>
          </p:txBody>
        </p:sp>
        <p:sp>
          <p:nvSpPr>
            <p:cNvPr id="10" name="CaixaDeTexto 12">
              <a:extLst>
                <a:ext uri="{FF2B5EF4-FFF2-40B4-BE49-F238E27FC236}">
                  <a16:creationId xmlns:a16="http://schemas.microsoft.com/office/drawing/2014/main" xmlns="" id="{2BA92F8A-1455-40AE-B18C-EA6C3DE256D6}"/>
                </a:ext>
              </a:extLst>
            </p:cNvPr>
            <p:cNvSpPr txBox="1"/>
            <p:nvPr/>
          </p:nvSpPr>
          <p:spPr>
            <a:xfrm>
              <a:off x="8319235" y="4182525"/>
              <a:ext cx="2511974" cy="1015663"/>
            </a:xfrm>
            <a:prstGeom prst="rect">
              <a:avLst/>
            </a:prstGeom>
            <a:noFill/>
          </p:spPr>
          <p:txBody>
            <a:bodyPr wrap="square" rtlCol="0">
              <a:spAutoFit/>
            </a:bodyPr>
            <a:lstStyle/>
            <a:p>
              <a:pPr algn="ctr"/>
              <a:r>
                <a:rPr lang="pt-BR" b="1" dirty="0">
                  <a:solidFill>
                    <a:schemeClr val="bg1"/>
                  </a:solidFill>
                </a:rPr>
                <a:t>Redes Neurais Artificiais</a:t>
              </a:r>
            </a:p>
            <a:p>
              <a:pPr algn="ctr"/>
              <a:r>
                <a:rPr lang="pt-BR" sz="1400" dirty="0" err="1">
                  <a:solidFill>
                    <a:schemeClr val="bg1"/>
                  </a:solidFill>
                </a:rPr>
                <a:t>Multilayer</a:t>
              </a:r>
              <a:r>
                <a:rPr lang="pt-BR" sz="1400" dirty="0">
                  <a:solidFill>
                    <a:schemeClr val="bg1"/>
                  </a:solidFill>
                </a:rPr>
                <a:t> </a:t>
              </a:r>
              <a:r>
                <a:rPr lang="pt-BR" sz="1400" dirty="0" err="1">
                  <a:solidFill>
                    <a:schemeClr val="bg1"/>
                  </a:solidFill>
                </a:rPr>
                <a:t>perceptron</a:t>
              </a:r>
              <a:r>
                <a:rPr lang="pt-BR" sz="1400" dirty="0">
                  <a:solidFill>
                    <a:schemeClr val="bg1"/>
                  </a:solidFill>
                </a:rPr>
                <a:t>, </a:t>
              </a:r>
              <a:r>
                <a:rPr lang="pt-BR" sz="1400" dirty="0" err="1">
                  <a:solidFill>
                    <a:schemeClr val="bg1"/>
                  </a:solidFill>
                </a:rPr>
                <a:t>Convolutional</a:t>
              </a:r>
              <a:r>
                <a:rPr lang="pt-BR" sz="1400" dirty="0">
                  <a:solidFill>
                    <a:schemeClr val="bg1"/>
                  </a:solidFill>
                </a:rPr>
                <a:t>, </a:t>
              </a:r>
              <a:r>
                <a:rPr lang="pt-BR" sz="1400" dirty="0" err="1">
                  <a:solidFill>
                    <a:schemeClr val="bg1"/>
                  </a:solidFill>
                </a:rPr>
                <a:t>Recursive</a:t>
              </a:r>
              <a:r>
                <a:rPr lang="pt-BR" sz="1400" dirty="0">
                  <a:solidFill>
                    <a:schemeClr val="bg1"/>
                  </a:solidFill>
                </a:rPr>
                <a:t> Networks, etc.</a:t>
              </a:r>
            </a:p>
          </p:txBody>
        </p:sp>
      </p:grpSp>
    </p:spTree>
    <p:extLst>
      <p:ext uri="{BB962C8B-B14F-4D97-AF65-F5344CB8AC3E}">
        <p14:creationId xmlns:p14="http://schemas.microsoft.com/office/powerpoint/2010/main" val="4026535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2393319" y="1251204"/>
            <a:ext cx="3470286" cy="4179291"/>
            <a:chOff x="2393319" y="1251204"/>
            <a:chExt cx="3470286" cy="4179291"/>
          </a:xfrm>
        </p:grpSpPr>
        <p:sp>
          <p:nvSpPr>
            <p:cNvPr id="4" name="Rectangle 3"/>
            <p:cNvSpPr/>
            <p:nvPr/>
          </p:nvSpPr>
          <p:spPr>
            <a:xfrm>
              <a:off x="3849753" y="1709527"/>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Inicialização</a:t>
              </a:r>
              <a:endParaRPr lang="pt-BR" dirty="0">
                <a:solidFill>
                  <a:schemeClr val="tx1"/>
                </a:solidFill>
              </a:endParaRPr>
            </a:p>
          </p:txBody>
        </p:sp>
        <p:sp>
          <p:nvSpPr>
            <p:cNvPr id="5" name="Rectangle 4"/>
            <p:cNvSpPr/>
            <p:nvPr/>
          </p:nvSpPr>
          <p:spPr>
            <a:xfrm>
              <a:off x="3849755" y="2534476"/>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Seleção</a:t>
              </a:r>
              <a:endParaRPr lang="pt-BR" dirty="0">
                <a:solidFill>
                  <a:schemeClr val="tx1"/>
                </a:solidFill>
              </a:endParaRPr>
            </a:p>
          </p:txBody>
        </p:sp>
        <p:cxnSp>
          <p:nvCxnSpPr>
            <p:cNvPr id="9" name="Straight Arrow Connector 8"/>
            <p:cNvCxnSpPr>
              <a:stCxn id="4" idx="2"/>
              <a:endCxn id="5" idx="0"/>
            </p:cNvCxnSpPr>
            <p:nvPr/>
          </p:nvCxnSpPr>
          <p:spPr>
            <a:xfrm>
              <a:off x="4518988" y="2213110"/>
              <a:ext cx="2"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4254356" y="3361498"/>
              <a:ext cx="529262" cy="419099"/>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cxnSp>
          <p:nvCxnSpPr>
            <p:cNvPr id="18" name="Straight Arrow Connector 17"/>
            <p:cNvCxnSpPr>
              <a:endCxn id="17" idx="0"/>
            </p:cNvCxnSpPr>
            <p:nvPr/>
          </p:nvCxnSpPr>
          <p:spPr>
            <a:xfrm flipH="1">
              <a:off x="4518987" y="3040132"/>
              <a:ext cx="1"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514722" y="3671076"/>
              <a:ext cx="1006121" cy="430887"/>
            </a:xfrm>
            <a:prstGeom prst="rect">
              <a:avLst/>
            </a:prstGeom>
          </p:spPr>
          <p:txBody>
            <a:bodyPr wrap="square">
              <a:spAutoFit/>
            </a:bodyPr>
            <a:lstStyle/>
            <a:p>
              <a:pPr algn="ctr"/>
              <a:r>
                <a:rPr lang="pt-BR" sz="1100" dirty="0" smtClean="0"/>
                <a:t>critério </a:t>
              </a:r>
              <a:r>
                <a:rPr lang="pt-BR" sz="1100" dirty="0"/>
                <a:t>de </a:t>
              </a:r>
              <a:r>
                <a:rPr lang="pt-BR" sz="1100" dirty="0" smtClean="0"/>
                <a:t>parada = false</a:t>
              </a:r>
              <a:endParaRPr lang="pt-BR" sz="1100" dirty="0"/>
            </a:p>
          </p:txBody>
        </p:sp>
        <p:sp>
          <p:nvSpPr>
            <p:cNvPr id="30" name="Flowchart: Connector 29"/>
            <p:cNvSpPr/>
            <p:nvPr/>
          </p:nvSpPr>
          <p:spPr>
            <a:xfrm>
              <a:off x="5287408" y="3499047"/>
              <a:ext cx="144000" cy="144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Rectangle 31"/>
            <p:cNvSpPr/>
            <p:nvPr/>
          </p:nvSpPr>
          <p:spPr>
            <a:xfrm>
              <a:off x="4779824" y="3104160"/>
              <a:ext cx="1083781" cy="430887"/>
            </a:xfrm>
            <a:prstGeom prst="rect">
              <a:avLst/>
            </a:prstGeom>
          </p:spPr>
          <p:txBody>
            <a:bodyPr wrap="square">
              <a:spAutoFit/>
            </a:bodyPr>
            <a:lstStyle/>
            <a:p>
              <a:pPr algn="ctr"/>
              <a:r>
                <a:rPr lang="pt-BR" sz="1100" dirty="0" smtClean="0"/>
                <a:t>critério </a:t>
              </a:r>
              <a:r>
                <a:rPr lang="pt-BR" sz="1100" dirty="0"/>
                <a:t>de </a:t>
              </a:r>
              <a:r>
                <a:rPr lang="pt-BR" sz="1100" dirty="0" smtClean="0"/>
                <a:t>parada = </a:t>
              </a:r>
              <a:r>
                <a:rPr lang="pt-BR" sz="1100" dirty="0" err="1" smtClean="0"/>
                <a:t>true</a:t>
              </a:r>
              <a:endParaRPr lang="pt-BR" sz="1100" dirty="0"/>
            </a:p>
          </p:txBody>
        </p:sp>
        <p:sp>
          <p:nvSpPr>
            <p:cNvPr id="33" name="Flowchart: Connector 32"/>
            <p:cNvSpPr/>
            <p:nvPr/>
          </p:nvSpPr>
          <p:spPr>
            <a:xfrm>
              <a:off x="4442722" y="1251204"/>
              <a:ext cx="144000" cy="144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4" name="Straight Arrow Connector 33"/>
            <p:cNvCxnSpPr/>
            <p:nvPr/>
          </p:nvCxnSpPr>
          <p:spPr>
            <a:xfrm flipH="1">
              <a:off x="4514722" y="1402184"/>
              <a:ext cx="1"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ular Callout 34"/>
            <p:cNvSpPr/>
            <p:nvPr/>
          </p:nvSpPr>
          <p:spPr>
            <a:xfrm>
              <a:off x="2393319" y="1297052"/>
              <a:ext cx="1123950" cy="824949"/>
            </a:xfrm>
            <a:prstGeom prst="wedgeRectCallout">
              <a:avLst>
                <a:gd name="adj1" fmla="val 74001"/>
                <a:gd name="adj2" fmla="val 313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solidFill>
                    <a:schemeClr val="tx1"/>
                  </a:solidFill>
                </a:rPr>
                <a:t>Indivíduos com diferentes características</a:t>
              </a:r>
              <a:endParaRPr lang="pt-BR" sz="1200" dirty="0">
                <a:solidFill>
                  <a:schemeClr val="tx1"/>
                </a:solidFill>
              </a:endParaRPr>
            </a:p>
          </p:txBody>
        </p:sp>
        <p:sp>
          <p:nvSpPr>
            <p:cNvPr id="37" name="Rectangular Callout 36"/>
            <p:cNvSpPr/>
            <p:nvPr/>
          </p:nvSpPr>
          <p:spPr>
            <a:xfrm>
              <a:off x="2393319" y="2373792"/>
              <a:ext cx="1123950" cy="1297284"/>
            </a:xfrm>
            <a:prstGeom prst="wedgeRectCallout">
              <a:avLst>
                <a:gd name="adj1" fmla="val 75696"/>
                <a:gd name="adj2" fmla="val -2357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solidFill>
                    <a:schemeClr val="tx1"/>
                  </a:solidFill>
                </a:rPr>
                <a:t>Função </a:t>
              </a:r>
              <a:r>
                <a:rPr lang="pt-BR" sz="1200" dirty="0">
                  <a:solidFill>
                    <a:schemeClr val="tx1"/>
                  </a:solidFill>
                </a:rPr>
                <a:t>de aptidão </a:t>
              </a:r>
              <a:r>
                <a:rPr lang="pt-BR" sz="1200" dirty="0" smtClean="0">
                  <a:solidFill>
                    <a:schemeClr val="tx1"/>
                  </a:solidFill>
                </a:rPr>
                <a:t>seleciona os melhores indivíduos para próxima geração</a:t>
              </a:r>
              <a:endParaRPr lang="pt-BR" sz="1200" dirty="0">
                <a:solidFill>
                  <a:schemeClr val="tx1"/>
                </a:solidFill>
              </a:endParaRPr>
            </a:p>
          </p:txBody>
        </p:sp>
        <p:sp>
          <p:nvSpPr>
            <p:cNvPr id="38" name="Rectangle 37"/>
            <p:cNvSpPr/>
            <p:nvPr/>
          </p:nvSpPr>
          <p:spPr>
            <a:xfrm>
              <a:off x="3859278" y="4101963"/>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Cruzamento</a:t>
              </a:r>
              <a:endParaRPr lang="pt-BR" dirty="0">
                <a:solidFill>
                  <a:schemeClr val="tx1"/>
                </a:solidFill>
              </a:endParaRPr>
            </a:p>
          </p:txBody>
        </p:sp>
        <p:sp>
          <p:nvSpPr>
            <p:cNvPr id="39" name="Rectangle 38"/>
            <p:cNvSpPr/>
            <p:nvPr/>
          </p:nvSpPr>
          <p:spPr>
            <a:xfrm>
              <a:off x="3859278" y="4926912"/>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Mutação</a:t>
              </a:r>
              <a:endParaRPr lang="pt-BR" dirty="0">
                <a:solidFill>
                  <a:schemeClr val="tx1"/>
                </a:solidFill>
              </a:endParaRPr>
            </a:p>
          </p:txBody>
        </p:sp>
        <p:cxnSp>
          <p:nvCxnSpPr>
            <p:cNvPr id="40" name="Straight Arrow Connector 39"/>
            <p:cNvCxnSpPr>
              <a:endCxn id="38" idx="0"/>
            </p:cNvCxnSpPr>
            <p:nvPr/>
          </p:nvCxnSpPr>
          <p:spPr>
            <a:xfrm flipH="1">
              <a:off x="4528513" y="3780597"/>
              <a:ext cx="2"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8" idx="2"/>
              <a:endCxn id="39" idx="0"/>
            </p:cNvCxnSpPr>
            <p:nvPr/>
          </p:nvCxnSpPr>
          <p:spPr>
            <a:xfrm>
              <a:off x="4528513" y="4605546"/>
              <a:ext cx="0"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30" idx="2"/>
            </p:cNvCxnSpPr>
            <p:nvPr/>
          </p:nvCxnSpPr>
          <p:spPr>
            <a:xfrm>
              <a:off x="4793142" y="3571047"/>
              <a:ext cx="4942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39" idx="3"/>
              <a:endCxn id="5" idx="3"/>
            </p:cNvCxnSpPr>
            <p:nvPr/>
          </p:nvCxnSpPr>
          <p:spPr>
            <a:xfrm flipH="1" flipV="1">
              <a:off x="5188224" y="2786268"/>
              <a:ext cx="9523" cy="2392436"/>
            </a:xfrm>
            <a:prstGeom prst="bentConnector3">
              <a:avLst>
                <a:gd name="adj1" fmla="val -900189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870602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2869966" y="3425527"/>
            <a:ext cx="972000" cy="86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State</a:t>
            </a:r>
            <a:endParaRPr lang="pt-BR" sz="1400" b="1" dirty="0">
              <a:solidFill>
                <a:schemeClr val="tx1"/>
              </a:solidFill>
            </a:endParaRPr>
          </a:p>
        </p:txBody>
      </p:sp>
      <p:sp>
        <p:nvSpPr>
          <p:cNvPr id="6" name="Oval 5"/>
          <p:cNvSpPr/>
          <p:nvPr/>
        </p:nvSpPr>
        <p:spPr>
          <a:xfrm>
            <a:off x="3355966" y="4440097"/>
            <a:ext cx="972000" cy="86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Action</a:t>
            </a:r>
            <a:endParaRPr lang="pt-BR" sz="1400" b="1" dirty="0">
              <a:solidFill>
                <a:schemeClr val="tx1"/>
              </a:solidFill>
            </a:endParaRPr>
          </a:p>
        </p:txBody>
      </p:sp>
      <p:graphicFrame>
        <p:nvGraphicFramePr>
          <p:cNvPr id="7" name="Table 6"/>
          <p:cNvGraphicFramePr>
            <a:graphicFrameLocks noGrp="1"/>
          </p:cNvGraphicFramePr>
          <p:nvPr/>
        </p:nvGraphicFramePr>
        <p:xfrm>
          <a:off x="4781550" y="3143827"/>
          <a:ext cx="1847850" cy="2291401"/>
        </p:xfrm>
        <a:graphic>
          <a:graphicData uri="http://schemas.openxmlformats.org/drawingml/2006/table">
            <a:tbl>
              <a:tblPr firstRow="1" bandRow="1">
                <a:tableStyleId>{5C22544A-7EE6-4342-B048-85BDC9FD1C3A}</a:tableStyleId>
              </a:tblPr>
              <a:tblGrid>
                <a:gridCol w="1000125"/>
                <a:gridCol w="847725"/>
              </a:tblGrid>
              <a:tr h="327343">
                <a:tc>
                  <a:txBody>
                    <a:bodyPr/>
                    <a:lstStyle/>
                    <a:p>
                      <a:pPr algn="ctr"/>
                      <a:r>
                        <a:rPr lang="pt-BR" sz="1200" dirty="0" smtClean="0"/>
                        <a:t>State/Action</a:t>
                      </a:r>
                      <a:endParaRPr lang="pt-BR" sz="1200" dirty="0"/>
                    </a:p>
                  </a:txBody>
                  <a:tcPr/>
                </a:tc>
                <a:tc>
                  <a:txBody>
                    <a:bodyPr/>
                    <a:lstStyle/>
                    <a:p>
                      <a:pPr algn="ctr"/>
                      <a:r>
                        <a:rPr lang="pt-BR" sz="1200" dirty="0" smtClean="0"/>
                        <a:t>Value</a:t>
                      </a:r>
                      <a:endParaRPr lang="pt-BR" sz="1200" dirty="0"/>
                    </a:p>
                  </a:txBody>
                  <a:tcPr/>
                </a:tc>
              </a:tr>
              <a:tr h="327343">
                <a:tc>
                  <a:txBody>
                    <a:bodyPr/>
                    <a:lstStyle/>
                    <a:p>
                      <a:pPr algn="ctr"/>
                      <a:r>
                        <a:rPr lang="pt-BR" sz="1400" dirty="0" smtClean="0"/>
                        <a:t>-/-</a:t>
                      </a:r>
                      <a:endParaRPr lang="pt-BR" sz="1400" dirty="0"/>
                    </a:p>
                  </a:txBody>
                  <a:tcPr/>
                </a:tc>
                <a:tc>
                  <a:txBody>
                    <a:bodyPr/>
                    <a:lstStyle/>
                    <a:p>
                      <a:pPr algn="ctr"/>
                      <a:r>
                        <a:rPr lang="pt-BR" sz="1400" dirty="0" smtClean="0"/>
                        <a:t>0</a:t>
                      </a:r>
                      <a:endParaRPr lang="pt-BR" sz="1400" dirty="0"/>
                    </a:p>
                  </a:txBody>
                  <a:tcPr/>
                </a:tc>
              </a:tr>
              <a:tr h="327343">
                <a:tc>
                  <a:txBody>
                    <a:bodyPr/>
                    <a:lstStyle/>
                    <a:p>
                      <a:pPr algn="ctr"/>
                      <a:r>
                        <a:rPr lang="pt-BR" sz="1400" dirty="0" smtClean="0"/>
                        <a:t>-/-</a:t>
                      </a:r>
                      <a:endParaRPr lang="pt-BR" sz="1400" dirty="0"/>
                    </a:p>
                  </a:txBody>
                  <a:tcPr/>
                </a:tc>
                <a:tc>
                  <a:txBody>
                    <a:bodyPr/>
                    <a:lstStyle/>
                    <a:p>
                      <a:pPr algn="ctr"/>
                      <a:r>
                        <a:rPr lang="pt-BR" sz="1400" dirty="0" smtClean="0"/>
                        <a:t>0</a:t>
                      </a:r>
                      <a:endParaRPr lang="pt-BR" sz="1400" dirty="0"/>
                    </a:p>
                  </a:txBody>
                  <a:tcPr/>
                </a:tc>
              </a:tr>
              <a:tr h="327343">
                <a:tc>
                  <a:txBody>
                    <a:bodyPr/>
                    <a:lstStyle/>
                    <a:p>
                      <a:pPr algn="ctr"/>
                      <a:r>
                        <a:rPr lang="pt-BR" sz="1400" dirty="0" smtClean="0"/>
                        <a:t>-/-</a:t>
                      </a:r>
                      <a:endParaRPr lang="pt-BR" sz="1400" dirty="0"/>
                    </a:p>
                  </a:txBody>
                  <a:tcPr/>
                </a:tc>
                <a:tc>
                  <a:txBody>
                    <a:bodyPr/>
                    <a:lstStyle/>
                    <a:p>
                      <a:pPr algn="ctr"/>
                      <a:r>
                        <a:rPr lang="pt-BR" sz="1400" dirty="0" smtClean="0"/>
                        <a:t>0</a:t>
                      </a:r>
                      <a:endParaRPr lang="pt-BR" sz="1400" dirty="0"/>
                    </a:p>
                  </a:txBody>
                  <a:tcPr/>
                </a:tc>
              </a:tr>
              <a:tr h="327343">
                <a:tc>
                  <a:txBody>
                    <a:bodyPr/>
                    <a:lstStyle/>
                    <a:p>
                      <a:pPr algn="ctr"/>
                      <a:r>
                        <a:rPr lang="pt-BR" sz="1400" dirty="0" smtClean="0"/>
                        <a:t>-/-</a:t>
                      </a:r>
                      <a:endParaRPr lang="pt-BR" sz="1400" dirty="0"/>
                    </a:p>
                  </a:txBody>
                  <a:tcPr/>
                </a:tc>
                <a:tc>
                  <a:txBody>
                    <a:bodyPr/>
                    <a:lstStyle/>
                    <a:p>
                      <a:pPr algn="ctr"/>
                      <a:r>
                        <a:rPr lang="pt-BR" sz="1400" dirty="0" smtClean="0"/>
                        <a:t>0</a:t>
                      </a:r>
                      <a:endParaRPr lang="pt-BR" sz="1400" dirty="0"/>
                    </a:p>
                  </a:txBody>
                  <a:tcPr/>
                </a:tc>
              </a:tr>
              <a:tr h="327343">
                <a:tc>
                  <a:txBody>
                    <a:bodyPr/>
                    <a:lstStyle/>
                    <a:p>
                      <a:pPr algn="ctr"/>
                      <a:r>
                        <a:rPr lang="pt-BR" sz="1400" dirty="0" smtClean="0"/>
                        <a:t>-/-</a:t>
                      </a:r>
                      <a:endParaRPr lang="pt-BR" sz="1400" dirty="0"/>
                    </a:p>
                  </a:txBody>
                  <a:tcPr/>
                </a:tc>
                <a:tc>
                  <a:txBody>
                    <a:bodyPr/>
                    <a:lstStyle/>
                    <a:p>
                      <a:pPr algn="ctr"/>
                      <a:r>
                        <a:rPr lang="pt-BR" sz="1400" dirty="0" smtClean="0"/>
                        <a:t>0</a:t>
                      </a:r>
                      <a:endParaRPr lang="pt-BR" sz="1400" dirty="0"/>
                    </a:p>
                  </a:txBody>
                  <a:tcPr/>
                </a:tc>
              </a:tr>
              <a:tr h="327343">
                <a:tc>
                  <a:txBody>
                    <a:bodyPr/>
                    <a:lstStyle/>
                    <a:p>
                      <a:pPr algn="ctr"/>
                      <a:r>
                        <a:rPr lang="pt-BR" sz="1400" dirty="0" smtClean="0"/>
                        <a:t>-/-</a:t>
                      </a:r>
                      <a:endParaRPr lang="pt-BR" sz="1400" dirty="0"/>
                    </a:p>
                  </a:txBody>
                  <a:tcPr/>
                </a:tc>
                <a:tc>
                  <a:txBody>
                    <a:bodyPr/>
                    <a:lstStyle/>
                    <a:p>
                      <a:pPr algn="ctr"/>
                      <a:r>
                        <a:rPr lang="pt-BR" sz="1400" dirty="0" smtClean="0"/>
                        <a:t>0</a:t>
                      </a:r>
                      <a:endParaRPr lang="pt-BR" sz="1400" dirty="0"/>
                    </a:p>
                  </a:txBody>
                  <a:tcPr/>
                </a:tc>
              </a:tr>
            </a:tbl>
          </a:graphicData>
        </a:graphic>
      </p:graphicFrame>
      <p:sp>
        <p:nvSpPr>
          <p:cNvPr id="8" name="Oval 7"/>
          <p:cNvSpPr/>
          <p:nvPr/>
        </p:nvSpPr>
        <p:spPr>
          <a:xfrm>
            <a:off x="7070068" y="3857527"/>
            <a:ext cx="972000" cy="86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Q-Value</a:t>
            </a:r>
            <a:endParaRPr lang="pt-BR" sz="1400" b="1" dirty="0">
              <a:solidFill>
                <a:schemeClr val="tx1"/>
              </a:solidFill>
            </a:endParaRPr>
          </a:p>
        </p:txBody>
      </p:sp>
      <p:sp>
        <p:nvSpPr>
          <p:cNvPr id="9" name="TextBox 8"/>
          <p:cNvSpPr txBox="1"/>
          <p:nvPr/>
        </p:nvSpPr>
        <p:spPr>
          <a:xfrm>
            <a:off x="4781550" y="2774495"/>
            <a:ext cx="1847849" cy="369332"/>
          </a:xfrm>
          <a:prstGeom prst="rect">
            <a:avLst/>
          </a:prstGeom>
          <a:noFill/>
        </p:spPr>
        <p:txBody>
          <a:bodyPr wrap="square" rtlCol="0">
            <a:spAutoFit/>
          </a:bodyPr>
          <a:lstStyle/>
          <a:p>
            <a:pPr algn="ctr"/>
            <a:r>
              <a:rPr lang="pt-BR" b="1" dirty="0" smtClean="0"/>
              <a:t>Q-Table</a:t>
            </a:r>
            <a:endParaRPr lang="pt-BR" b="1" dirty="0"/>
          </a:p>
        </p:txBody>
      </p:sp>
      <p:cxnSp>
        <p:nvCxnSpPr>
          <p:cNvPr id="11" name="Straight Arrow Connector 10"/>
          <p:cNvCxnSpPr>
            <a:stCxn id="5" idx="6"/>
          </p:cNvCxnSpPr>
          <p:nvPr/>
        </p:nvCxnSpPr>
        <p:spPr>
          <a:xfrm>
            <a:off x="3841966" y="3857527"/>
            <a:ext cx="939584" cy="314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327966" y="4440097"/>
            <a:ext cx="453584" cy="417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3"/>
            <a:endCxn id="8" idx="2"/>
          </p:cNvCxnSpPr>
          <p:nvPr/>
        </p:nvCxnSpPr>
        <p:spPr>
          <a:xfrm>
            <a:off x="6629400" y="4289527"/>
            <a:ext cx="4406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Bender (Futurama)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898389" y="3651246"/>
            <a:ext cx="1084669" cy="1577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16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4F48192-B348-4C3E-8621-D3755D2230F8}"/>
              </a:ext>
            </a:extLst>
          </p:cNvPr>
          <p:cNvSpPr>
            <a:spLocks noGrp="1"/>
          </p:cNvSpPr>
          <p:nvPr>
            <p:ph type="title"/>
          </p:nvPr>
        </p:nvSpPr>
        <p:spPr/>
        <p:txBody>
          <a:bodyPr/>
          <a:lstStyle/>
          <a:p>
            <a:r>
              <a:rPr lang="pt-BR" dirty="0" smtClean="0"/>
              <a:t>Objetivo </a:t>
            </a:r>
            <a:r>
              <a:rPr lang="pt-BR" dirty="0"/>
              <a:t>do </a:t>
            </a:r>
            <a:r>
              <a:rPr lang="pt-BR" dirty="0" smtClean="0"/>
              <a:t>curso</a:t>
            </a:r>
            <a:endParaRPr lang="pt-BR" dirty="0"/>
          </a:p>
        </p:txBody>
      </p:sp>
      <p:sp>
        <p:nvSpPr>
          <p:cNvPr id="3" name="Espaço Reservado para Conteúdo 2">
            <a:extLst>
              <a:ext uri="{FF2B5EF4-FFF2-40B4-BE49-F238E27FC236}">
                <a16:creationId xmlns:a16="http://schemas.microsoft.com/office/drawing/2014/main" xmlns="" id="{E3DECB90-AFD9-4AC6-A356-C93A7442A6E6}"/>
              </a:ext>
            </a:extLst>
          </p:cNvPr>
          <p:cNvSpPr>
            <a:spLocks noGrp="1"/>
          </p:cNvSpPr>
          <p:nvPr>
            <p:ph idx="1"/>
          </p:nvPr>
        </p:nvSpPr>
        <p:spPr>
          <a:xfrm>
            <a:off x="838200" y="1825623"/>
            <a:ext cx="8930268" cy="5032376"/>
          </a:xfrm>
        </p:spPr>
        <p:txBody>
          <a:bodyPr>
            <a:normAutofit/>
          </a:bodyPr>
          <a:lstStyle/>
          <a:p>
            <a:r>
              <a:rPr lang="pt-BR" dirty="0" smtClean="0"/>
              <a:t>O objetivo principal do curso é apresentar</a:t>
            </a:r>
          </a:p>
          <a:p>
            <a:pPr lvl="1">
              <a:buFont typeface="Wingdings" panose="05000000000000000000" pitchFamily="2" charset="2"/>
              <a:buChar char="§"/>
            </a:pPr>
            <a:r>
              <a:rPr lang="pt-BR" dirty="0" smtClean="0"/>
              <a:t>os conceitos fundamentais da teoria do aprendizado de máquina.</a:t>
            </a:r>
          </a:p>
          <a:p>
            <a:pPr lvl="1">
              <a:buFont typeface="Wingdings" panose="05000000000000000000" pitchFamily="2" charset="2"/>
              <a:buChar char="§"/>
            </a:pPr>
            <a:r>
              <a:rPr lang="pt-BR" dirty="0"/>
              <a:t>um conjunto de </a:t>
            </a:r>
            <a:r>
              <a:rPr lang="pt-BR" dirty="0" smtClean="0"/>
              <a:t>ferramentas (ou seja, algoritmos) de </a:t>
            </a:r>
            <a:r>
              <a:rPr lang="pt-BR" dirty="0"/>
              <a:t>aprendizado de </a:t>
            </a:r>
            <a:r>
              <a:rPr lang="pt-BR" dirty="0" smtClean="0"/>
              <a:t>máquina </a:t>
            </a:r>
            <a:r>
              <a:rPr lang="pt-BR" dirty="0"/>
              <a:t>para solução de </a:t>
            </a:r>
            <a:r>
              <a:rPr lang="pt-BR" dirty="0" smtClean="0"/>
              <a:t>problemas.</a:t>
            </a:r>
            <a:endParaRPr lang="pt-BR" dirty="0"/>
          </a:p>
          <a:p>
            <a:r>
              <a:rPr lang="pt-BR" dirty="0" smtClean="0"/>
              <a:t>Ao </a:t>
            </a:r>
            <a:r>
              <a:rPr lang="pt-BR" dirty="0"/>
              <a:t>final do curso vocês devem ser capazes de</a:t>
            </a:r>
          </a:p>
          <a:p>
            <a:pPr lvl="1">
              <a:buFont typeface="Wingdings" panose="05000000000000000000" pitchFamily="2" charset="2"/>
              <a:buChar char="§"/>
            </a:pPr>
            <a:r>
              <a:rPr lang="pt-BR" dirty="0"/>
              <a:t>Entender e discutir sobre os principais algoritmos de ML.</a:t>
            </a:r>
          </a:p>
          <a:p>
            <a:pPr lvl="1">
              <a:buFont typeface="Wingdings" panose="05000000000000000000" pitchFamily="2" charset="2"/>
              <a:buChar char="§"/>
            </a:pPr>
            <a:r>
              <a:rPr lang="pt-BR" dirty="0"/>
              <a:t>Compreender a terminologia utilizada na área.</a:t>
            </a:r>
          </a:p>
          <a:p>
            <a:pPr lvl="1">
              <a:buFont typeface="Wingdings" panose="05000000000000000000" pitchFamily="2" charset="2"/>
              <a:buChar char="§"/>
            </a:pPr>
            <a:r>
              <a:rPr lang="pt-BR" dirty="0"/>
              <a:t>Aplicar algoritmos </a:t>
            </a:r>
            <a:r>
              <a:rPr lang="pt-BR" dirty="0" smtClean="0"/>
              <a:t>de </a:t>
            </a:r>
            <a:r>
              <a:rPr lang="pt-BR" dirty="0"/>
              <a:t>ML para a resolução de </a:t>
            </a:r>
            <a:r>
              <a:rPr lang="pt-BR" dirty="0" smtClean="0"/>
              <a:t>problemas.</a:t>
            </a:r>
            <a:endParaRPr lang="pt-BR" dirty="0"/>
          </a:p>
          <a:p>
            <a:pPr lvl="1">
              <a:buFont typeface="Wingdings" panose="05000000000000000000" pitchFamily="2" charset="2"/>
              <a:buChar char="§"/>
            </a:pPr>
            <a:r>
              <a:rPr lang="pt-BR" dirty="0"/>
              <a:t>Analisar e entender novos algoritmos </a:t>
            </a:r>
            <a:r>
              <a:rPr lang="pt-BR" dirty="0" smtClean="0"/>
              <a:t>de </a:t>
            </a:r>
            <a:r>
              <a:rPr lang="pt-BR" dirty="0"/>
              <a:t>ML</a:t>
            </a:r>
            <a:r>
              <a:rPr lang="pt-BR" dirty="0" smtClean="0"/>
              <a:t>.</a:t>
            </a:r>
          </a:p>
          <a:p>
            <a:pPr lvl="1">
              <a:buFont typeface="Wingdings" panose="05000000000000000000" pitchFamily="2" charset="2"/>
              <a:buChar char="§"/>
            </a:pPr>
            <a:r>
              <a:rPr lang="pt-BR" dirty="0" smtClean="0"/>
              <a:t>Criar seus próprios projetos.</a:t>
            </a:r>
            <a:endParaRPr lang="pt-BR" dirty="0"/>
          </a:p>
        </p:txBody>
      </p:sp>
      <p:pic>
        <p:nvPicPr>
          <p:cNvPr id="3074" name="Picture 2" descr="Image result for machine learning">
            <a:extLst>
              <a:ext uri="{FF2B5EF4-FFF2-40B4-BE49-F238E27FC236}">
                <a16:creationId xmlns:a16="http://schemas.microsoft.com/office/drawing/2014/main" xmlns="" id="{78A93243-9634-4B0E-B1B2-37A218EAEA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42216" y="4583150"/>
            <a:ext cx="3249784" cy="227484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achine Learning | Informate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9543" y="132931"/>
            <a:ext cx="3512457" cy="1620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791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Critérios de avaliação</a:t>
            </a:r>
          </a:p>
        </p:txBody>
      </p:sp>
      <p:sp>
        <p:nvSpPr>
          <p:cNvPr id="3" name="Content Placeholder 2"/>
          <p:cNvSpPr>
            <a:spLocks noGrp="1"/>
          </p:cNvSpPr>
          <p:nvPr>
            <p:ph idx="1"/>
          </p:nvPr>
        </p:nvSpPr>
        <p:spPr>
          <a:xfrm>
            <a:off x="838199" y="1825624"/>
            <a:ext cx="11028903" cy="4884753"/>
          </a:xfrm>
        </p:spPr>
        <p:txBody>
          <a:bodyPr>
            <a:normAutofit/>
          </a:bodyPr>
          <a:lstStyle/>
          <a:p>
            <a:r>
              <a:rPr lang="pt-BR" dirty="0" smtClean="0"/>
              <a:t>Um (1) </a:t>
            </a:r>
            <a:r>
              <a:rPr lang="pt-BR" dirty="0"/>
              <a:t>trabalho </a:t>
            </a:r>
            <a:r>
              <a:rPr lang="pt-BR" dirty="0" smtClean="0"/>
              <a:t>em grupo com </a:t>
            </a:r>
            <a:r>
              <a:rPr lang="pt-BR" dirty="0"/>
              <a:t>peso de 85%.</a:t>
            </a:r>
          </a:p>
          <a:p>
            <a:pPr lvl="1">
              <a:buFont typeface="Wingdings" panose="05000000000000000000" pitchFamily="2" charset="2"/>
              <a:buChar char="§"/>
            </a:pPr>
            <a:r>
              <a:rPr lang="pt-BR" dirty="0"/>
              <a:t>Envolvendo questões teóricas e/ou práticas</a:t>
            </a:r>
            <a:r>
              <a:rPr lang="pt-BR" dirty="0" smtClean="0"/>
              <a:t>.</a:t>
            </a:r>
          </a:p>
          <a:p>
            <a:pPr lvl="1">
              <a:buFont typeface="Wingdings" panose="05000000000000000000" pitchFamily="2" charset="2"/>
              <a:buChar char="§"/>
            </a:pPr>
            <a:r>
              <a:rPr lang="pt-BR" dirty="0" smtClean="0"/>
              <a:t>Uma parte </a:t>
            </a:r>
            <a:r>
              <a:rPr lang="pt-BR" dirty="0" smtClean="0"/>
              <a:t>do </a:t>
            </a:r>
            <a:r>
              <a:rPr lang="pt-BR" dirty="0" smtClean="0"/>
              <a:t>trabalho será feita </a:t>
            </a:r>
            <a:r>
              <a:rPr lang="pt-BR" b="1" i="1" dirty="0" smtClean="0"/>
              <a:t>presencialmente</a:t>
            </a:r>
            <a:r>
              <a:rPr lang="pt-BR" dirty="0" smtClean="0"/>
              <a:t>.</a:t>
            </a:r>
            <a:endParaRPr lang="pt-BR" dirty="0"/>
          </a:p>
          <a:p>
            <a:r>
              <a:rPr lang="pt-BR" dirty="0"/>
              <a:t>Atividades (quizzes e laboratórios) com peso de 15%.</a:t>
            </a:r>
          </a:p>
          <a:p>
            <a:pPr lvl="1">
              <a:buFont typeface="Wingdings" panose="05000000000000000000" pitchFamily="2" charset="2"/>
              <a:buChar char="§"/>
            </a:pPr>
            <a:r>
              <a:rPr lang="pt-BR" dirty="0"/>
              <a:t>Podem sempre ser entregues até a próxima aula.</a:t>
            </a:r>
          </a:p>
          <a:p>
            <a:pPr lvl="1">
              <a:buFont typeface="Wingdings" panose="05000000000000000000" pitchFamily="2" charset="2"/>
              <a:buChar char="§"/>
            </a:pPr>
            <a:r>
              <a:rPr lang="pt-BR" dirty="0" smtClean="0"/>
              <a:t>Laboratórios podem </a:t>
            </a:r>
            <a:r>
              <a:rPr lang="pt-BR" dirty="0"/>
              <a:t>ser </a:t>
            </a:r>
            <a:r>
              <a:rPr lang="pt-BR" dirty="0" smtClean="0"/>
              <a:t>resolvidos </a:t>
            </a:r>
            <a:r>
              <a:rPr lang="pt-BR" dirty="0"/>
              <a:t>em grupo, mas </a:t>
            </a:r>
            <a:r>
              <a:rPr lang="pt-BR" dirty="0" smtClean="0"/>
              <a:t>entregas </a:t>
            </a:r>
            <a:r>
              <a:rPr lang="pt-BR" dirty="0"/>
              <a:t>devem </a:t>
            </a:r>
            <a:r>
              <a:rPr lang="pt-BR" dirty="0" smtClean="0"/>
              <a:t>ser individuais</a:t>
            </a:r>
            <a:r>
              <a:rPr lang="pt-BR" dirty="0"/>
              <a:t>.</a:t>
            </a:r>
          </a:p>
          <a:p>
            <a:pPr lvl="1">
              <a:buFont typeface="Wingdings" panose="05000000000000000000" pitchFamily="2" charset="2"/>
              <a:buChar char="§"/>
            </a:pPr>
            <a:r>
              <a:rPr lang="pt-BR" dirty="0"/>
              <a:t>Exercícios serão atribuídos através </a:t>
            </a:r>
            <a:r>
              <a:rPr lang="pt-BR" dirty="0" smtClean="0"/>
              <a:t>do MS </a:t>
            </a:r>
            <a:r>
              <a:rPr lang="pt-BR" dirty="0" err="1" smtClean="0"/>
              <a:t>Teams</a:t>
            </a:r>
            <a:r>
              <a:rPr lang="pt-BR" dirty="0"/>
              <a:t>. </a:t>
            </a:r>
            <a:endParaRPr lang="pt-BR" dirty="0" smtClean="0"/>
          </a:p>
          <a:p>
            <a:r>
              <a:rPr lang="pt-BR" b="1" dirty="0" smtClean="0"/>
              <a:t>Frequência</a:t>
            </a:r>
            <a:endParaRPr lang="pt-BR" b="1" dirty="0"/>
          </a:p>
          <a:p>
            <a:pPr lvl="1">
              <a:buFont typeface="Wingdings" panose="05000000000000000000" pitchFamily="2" charset="2"/>
              <a:buChar char="§"/>
            </a:pPr>
            <a:r>
              <a:rPr lang="pt-BR" dirty="0" smtClean="0"/>
              <a:t>Gerada </a:t>
            </a:r>
            <a:r>
              <a:rPr lang="pt-BR" dirty="0"/>
              <a:t>automaticamente pelo </a:t>
            </a:r>
            <a:r>
              <a:rPr lang="pt-BR" dirty="0" smtClean="0"/>
              <a:t>MS Teams.</a:t>
            </a:r>
            <a:endParaRPr lang="pt-BR" dirty="0"/>
          </a:p>
          <a:p>
            <a:pPr lvl="1">
              <a:buFont typeface="Wingdings" panose="05000000000000000000" pitchFamily="2" charset="2"/>
              <a:buChar char="§"/>
            </a:pPr>
            <a:r>
              <a:rPr lang="pt-BR" dirty="0" smtClean="0"/>
              <a:t>Por </a:t>
            </a:r>
            <a:r>
              <a:rPr lang="pt-BR" dirty="0"/>
              <a:t>favor, </a:t>
            </a:r>
            <a:r>
              <a:rPr lang="pt-BR" dirty="0" smtClean="0"/>
              <a:t>acompanhem a frequência através do portal. </a:t>
            </a:r>
            <a:endParaRPr lang="pt-BR" dirty="0"/>
          </a:p>
        </p:txBody>
      </p:sp>
      <p:pic>
        <p:nvPicPr>
          <p:cNvPr id="4" name="Picture 3"/>
          <p:cNvPicPr>
            <a:picLocks noChangeAspect="1"/>
          </p:cNvPicPr>
          <p:nvPr/>
        </p:nvPicPr>
        <p:blipFill>
          <a:blip r:embed="rId2"/>
          <a:stretch>
            <a:fillRect/>
          </a:stretch>
        </p:blipFill>
        <p:spPr>
          <a:xfrm>
            <a:off x="6300317" y="107531"/>
            <a:ext cx="2188238" cy="1583157"/>
          </a:xfrm>
          <a:prstGeom prst="rect">
            <a:avLst/>
          </a:prstGeom>
        </p:spPr>
      </p:pic>
      <p:pic>
        <p:nvPicPr>
          <p:cNvPr id="5" name="Picture 4"/>
          <p:cNvPicPr>
            <a:picLocks noChangeAspect="1"/>
          </p:cNvPicPr>
          <p:nvPr/>
        </p:nvPicPr>
        <p:blipFill>
          <a:blip r:embed="rId3"/>
          <a:stretch>
            <a:fillRect/>
          </a:stretch>
        </p:blipFill>
        <p:spPr>
          <a:xfrm>
            <a:off x="9022914" y="243602"/>
            <a:ext cx="2214831" cy="1582022"/>
          </a:xfrm>
          <a:prstGeom prst="rect">
            <a:avLst/>
          </a:prstGeom>
        </p:spPr>
      </p:pic>
      <p:pic>
        <p:nvPicPr>
          <p:cNvPr id="6" name="Picture 5"/>
          <p:cNvPicPr>
            <a:picLocks noChangeAspect="1"/>
          </p:cNvPicPr>
          <p:nvPr/>
        </p:nvPicPr>
        <p:blipFill>
          <a:blip r:embed="rId4"/>
          <a:stretch>
            <a:fillRect/>
          </a:stretch>
        </p:blipFill>
        <p:spPr>
          <a:xfrm>
            <a:off x="9204290" y="2294234"/>
            <a:ext cx="2525610" cy="1414342"/>
          </a:xfrm>
          <a:prstGeom prst="rect">
            <a:avLst/>
          </a:prstGeom>
        </p:spPr>
      </p:pic>
      <p:pic>
        <p:nvPicPr>
          <p:cNvPr id="7" name="Picture 6"/>
          <p:cNvPicPr>
            <a:picLocks noChangeAspect="1"/>
          </p:cNvPicPr>
          <p:nvPr/>
        </p:nvPicPr>
        <p:blipFill>
          <a:blip r:embed="rId5"/>
          <a:stretch>
            <a:fillRect/>
          </a:stretch>
        </p:blipFill>
        <p:spPr>
          <a:xfrm>
            <a:off x="9204290" y="4891635"/>
            <a:ext cx="2417102" cy="1608472"/>
          </a:xfrm>
          <a:prstGeom prst="rect">
            <a:avLst/>
          </a:prstGeom>
        </p:spPr>
      </p:pic>
    </p:spTree>
    <p:extLst>
      <p:ext uri="{BB962C8B-B14F-4D97-AF65-F5344CB8AC3E}">
        <p14:creationId xmlns:p14="http://schemas.microsoft.com/office/powerpoint/2010/main" val="953585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3B9288-93D4-4CC5-BE00-B2E741C4A62E}"/>
              </a:ext>
            </a:extLst>
          </p:cNvPr>
          <p:cNvSpPr>
            <a:spLocks noGrp="1"/>
          </p:cNvSpPr>
          <p:nvPr>
            <p:ph type="title"/>
          </p:nvPr>
        </p:nvSpPr>
        <p:spPr/>
        <p:txBody>
          <a:bodyPr/>
          <a:lstStyle/>
          <a:p>
            <a:r>
              <a:rPr lang="pt-BR" dirty="0"/>
              <a:t>Motivação</a:t>
            </a:r>
          </a:p>
        </p:txBody>
      </p:sp>
      <p:sp>
        <p:nvSpPr>
          <p:cNvPr id="3" name="Espaço Reservado para Conteúdo 2">
            <a:extLst>
              <a:ext uri="{FF2B5EF4-FFF2-40B4-BE49-F238E27FC236}">
                <a16:creationId xmlns:a16="http://schemas.microsoft.com/office/drawing/2014/main" xmlns="" id="{C04549A7-FF67-48B8-B0EE-75CF43A83803}"/>
              </a:ext>
            </a:extLst>
          </p:cNvPr>
          <p:cNvSpPr>
            <a:spLocks noGrp="1"/>
          </p:cNvSpPr>
          <p:nvPr>
            <p:ph idx="1"/>
          </p:nvPr>
        </p:nvSpPr>
        <p:spPr>
          <a:xfrm>
            <a:off x="838199" y="1515291"/>
            <a:ext cx="11264901" cy="4913789"/>
          </a:xfrm>
        </p:spPr>
        <p:txBody>
          <a:bodyPr>
            <a:normAutofit/>
          </a:bodyPr>
          <a:lstStyle/>
          <a:p>
            <a:r>
              <a:rPr lang="pt-BR" b="1" dirty="0" smtClean="0"/>
              <a:t>Emprego</a:t>
            </a:r>
            <a:r>
              <a:rPr lang="pt-BR" dirty="0"/>
              <a:t>: grandes companhias </a:t>
            </a:r>
            <a:r>
              <a:rPr lang="pt-BR" dirty="0" smtClean="0"/>
              <a:t>usam IA em seus produtos e soluções internas para </a:t>
            </a:r>
            <a:r>
              <a:rPr lang="pt-BR" dirty="0"/>
              <a:t>resolver os mais diversos tipos de problemas </a:t>
            </a:r>
            <a:r>
              <a:rPr lang="pt-BR" dirty="0" smtClean="0"/>
              <a:t>e, assim, aumentarem </a:t>
            </a:r>
            <a:r>
              <a:rPr lang="pt-BR" dirty="0"/>
              <a:t>sua </a:t>
            </a:r>
            <a:r>
              <a:rPr lang="pt-BR" dirty="0" smtClean="0"/>
              <a:t>eficiência e, consequentemente, os lucros.</a:t>
            </a:r>
          </a:p>
          <a:p>
            <a:endParaRPr lang="pt-BR" b="1" dirty="0" smtClean="0"/>
          </a:p>
          <a:p>
            <a:pPr marL="0" indent="0">
              <a:buNone/>
            </a:pPr>
            <a:endParaRPr lang="pt-BR" b="1" dirty="0" smtClean="0"/>
          </a:p>
          <a:p>
            <a:pPr marL="0" indent="0">
              <a:buNone/>
            </a:pPr>
            <a:endParaRPr lang="pt-BR" b="1" dirty="0" smtClean="0"/>
          </a:p>
          <a:p>
            <a:r>
              <a:rPr lang="pt-BR" b="1" dirty="0" smtClean="0"/>
              <a:t>Pesquisa</a:t>
            </a:r>
            <a:r>
              <a:rPr lang="pt-BR" dirty="0"/>
              <a:t>: </a:t>
            </a:r>
            <a:r>
              <a:rPr lang="pt-BR" dirty="0" smtClean="0"/>
              <a:t>já </a:t>
            </a:r>
            <a:r>
              <a:rPr lang="pt-BR" dirty="0"/>
              <a:t>se prevê que </a:t>
            </a:r>
            <a:r>
              <a:rPr lang="pt-BR" dirty="0" smtClean="0"/>
              <a:t>IA terá </a:t>
            </a:r>
            <a:r>
              <a:rPr lang="pt-BR" dirty="0"/>
              <a:t>um papel importante no desenvolvimento da próxima geração de redes móveis e sem-fio (e.g., 6G</a:t>
            </a:r>
            <a:r>
              <a:rPr lang="pt-BR" dirty="0" smtClean="0"/>
              <a:t>).</a:t>
            </a:r>
            <a:endParaRPr lang="pt-BR" b="1" dirty="0"/>
          </a:p>
        </p:txBody>
      </p:sp>
      <p:pic>
        <p:nvPicPr>
          <p:cNvPr id="2052" name="Picture 4" descr="Image result for google">
            <a:extLst>
              <a:ext uri="{FF2B5EF4-FFF2-40B4-BE49-F238E27FC236}">
                <a16:creationId xmlns:a16="http://schemas.microsoft.com/office/drawing/2014/main" xmlns="" id="{438DFBB1-BCAF-4232-8212-13512A523B8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152" t="30120" r="22993" b="25681"/>
          <a:stretch/>
        </p:blipFill>
        <p:spPr bwMode="auto">
          <a:xfrm>
            <a:off x="2278012" y="3637493"/>
            <a:ext cx="1661532" cy="66938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amazon">
            <a:extLst>
              <a:ext uri="{FF2B5EF4-FFF2-40B4-BE49-F238E27FC236}">
                <a16:creationId xmlns:a16="http://schemas.microsoft.com/office/drawing/2014/main" xmlns="" id="{0F346A9F-5169-48E9-BC8D-A7A5601546B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108" t="34383" r="8201" b="34383"/>
          <a:stretch/>
        </p:blipFill>
        <p:spPr bwMode="auto">
          <a:xfrm>
            <a:off x="4726457" y="3644495"/>
            <a:ext cx="1750742" cy="66938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IBM">
            <a:extLst>
              <a:ext uri="{FF2B5EF4-FFF2-40B4-BE49-F238E27FC236}">
                <a16:creationId xmlns:a16="http://schemas.microsoft.com/office/drawing/2014/main" xmlns="" id="{F4203440-F9CD-4A35-AECB-4F9069DDD8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46816" y="3659322"/>
            <a:ext cx="1564308" cy="62572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microsoft">
            <a:extLst>
              <a:ext uri="{FF2B5EF4-FFF2-40B4-BE49-F238E27FC236}">
                <a16:creationId xmlns:a16="http://schemas.microsoft.com/office/drawing/2014/main" xmlns="" id="{889DF1D8-7481-4A46-9FD7-52BAF8D9886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1453" t="31200" r="10127" b="29116"/>
          <a:stretch/>
        </p:blipFill>
        <p:spPr bwMode="auto">
          <a:xfrm>
            <a:off x="3609767" y="2802584"/>
            <a:ext cx="2233381" cy="63503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Image result for apple">
            <a:extLst>
              <a:ext uri="{FF2B5EF4-FFF2-40B4-BE49-F238E27FC236}">
                <a16:creationId xmlns:a16="http://schemas.microsoft.com/office/drawing/2014/main" xmlns="" id="{E6493393-D074-45B9-BE4A-3BA74917894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9552" t="26657" r="40708" b="30228"/>
          <a:stretch/>
        </p:blipFill>
        <p:spPr bwMode="auto">
          <a:xfrm>
            <a:off x="9942945" y="2737444"/>
            <a:ext cx="582884" cy="66938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yH5BAEAAAAALAAAAAABAAEAAAIBRAA7 - Netflix Log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27515" y="3656801"/>
            <a:ext cx="1684018" cy="455166"/>
          </a:xfrm>
          <a:prstGeom prst="rect">
            <a:avLst/>
          </a:prstGeom>
          <a:noFill/>
          <a:extLst>
            <a:ext uri="{909E8E84-426E-40DD-AFC4-6F175D3DCCD1}">
              <a14:hiddenFill xmlns:a14="http://schemas.microsoft.com/office/drawing/2010/main">
                <a:solidFill>
                  <a:srgbClr val="FFFFFF"/>
                </a:solidFill>
              </a14:hiddenFill>
            </a:ext>
          </a:extLst>
        </p:spPr>
      </p:pic>
      <p:pic>
        <p:nvPicPr>
          <p:cNvPr id="2078" name="Picture 30" descr="YouTube apresenta novo logo | Exame"/>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t="24088" b="27772"/>
          <a:stretch/>
        </p:blipFill>
        <p:spPr bwMode="auto">
          <a:xfrm>
            <a:off x="6995822" y="2875115"/>
            <a:ext cx="2350861" cy="54160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facebook">
            <a:extLst>
              <a:ext uri="{FF2B5EF4-FFF2-40B4-BE49-F238E27FC236}">
                <a16:creationId xmlns:a16="http://schemas.microsoft.com/office/drawing/2014/main" xmlns="" id="{629596EE-D27E-4FA4-917F-4B2F4A295C7D}"/>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27886" t="35416" r="27236" b="36012"/>
          <a:stretch/>
        </p:blipFill>
        <p:spPr bwMode="auto">
          <a:xfrm>
            <a:off x="1174701" y="2891499"/>
            <a:ext cx="1282392" cy="45720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Image result for ericsson logo">
            <a:extLst>
              <a:ext uri="{FF2B5EF4-FFF2-40B4-BE49-F238E27FC236}">
                <a16:creationId xmlns:a16="http://schemas.microsoft.com/office/drawing/2014/main" xmlns="" id="{D2E42DB6-DBED-40AD-BE13-35A320551592}"/>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843148" y="5221099"/>
            <a:ext cx="899047" cy="78666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Image result for qualcomm logo">
            <a:extLst>
              <a:ext uri="{FF2B5EF4-FFF2-40B4-BE49-F238E27FC236}">
                <a16:creationId xmlns:a16="http://schemas.microsoft.com/office/drawing/2014/main" xmlns="" id="{16E08342-ACB0-45D6-9003-A412614BF63C}"/>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11486" t="28911" r="9544" b="27731"/>
          <a:stretch/>
        </p:blipFill>
        <p:spPr bwMode="auto">
          <a:xfrm>
            <a:off x="6742195" y="6183562"/>
            <a:ext cx="2516531" cy="52764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8" descr="Image result for huawei logo">
            <a:extLst>
              <a:ext uri="{FF2B5EF4-FFF2-40B4-BE49-F238E27FC236}">
                <a16:creationId xmlns:a16="http://schemas.microsoft.com/office/drawing/2014/main" xmlns="" id="{4D4C2FC0-11E7-423E-ADFE-E40E3FBE955B}"/>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553317" y="5221099"/>
            <a:ext cx="776224" cy="78666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78339" y="5614432"/>
            <a:ext cx="841248" cy="1103376"/>
          </a:xfrm>
          <a:prstGeom prst="rect">
            <a:avLst/>
          </a:prstGeom>
        </p:spPr>
      </p:pic>
      <p:pic>
        <p:nvPicPr>
          <p:cNvPr id="25" name="Picture 6" descr="TU Dresden: Accessible PDF documents – How to create from Word, Powerpoint  and InDesign – PDF Association"/>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l="6991" t="36073" r="7162" b="35917"/>
          <a:stretch/>
        </p:blipFill>
        <p:spPr bwMode="auto">
          <a:xfrm>
            <a:off x="2494384" y="5291990"/>
            <a:ext cx="1661186" cy="54201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Assistant professor in Mathematics spec. in Optimization and Systems Theory, KTH Royal Institute of Technology"/>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510156" y="5895493"/>
            <a:ext cx="822315" cy="82231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Tudo que você precisa saber para entrar no MIT - Engenharia é:"/>
          <p:cNvPicPr>
            <a:picLocks noChangeAspect="1" noChangeArrowheads="1"/>
          </p:cNvPicPr>
          <p:nvPr/>
        </p:nvPicPr>
        <p:blipFill rotWithShape="1">
          <a:blip r:embed="rId17">
            <a:extLst>
              <a:ext uri="{28A0092B-C50C-407E-A947-70E740481C1C}">
                <a14:useLocalDpi xmlns:a14="http://schemas.microsoft.com/office/drawing/2010/main" val="0"/>
              </a:ext>
            </a:extLst>
          </a:blip>
          <a:srcRect l="3922" t="31065" r="3631" b="35153"/>
          <a:stretch/>
        </p:blipFill>
        <p:spPr bwMode="auto">
          <a:xfrm>
            <a:off x="2284189" y="6129714"/>
            <a:ext cx="1916483" cy="44048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Logo Nokia – Logos PNG"/>
          <p:cNvPicPr>
            <a:picLocks noChangeAspect="1" noChangeArrowheads="1"/>
          </p:cNvPicPr>
          <p:nvPr/>
        </p:nvPicPr>
        <p:blipFill rotWithShape="1">
          <a:blip r:embed="rId18" cstate="print">
            <a:extLst>
              <a:ext uri="{28A0092B-C50C-407E-A947-70E740481C1C}">
                <a14:useLocalDpi xmlns:a14="http://schemas.microsoft.com/office/drawing/2010/main" val="0"/>
              </a:ext>
            </a:extLst>
          </a:blip>
          <a:srcRect l="4307" t="39342" r="5244" b="38307"/>
          <a:stretch/>
        </p:blipFill>
        <p:spPr bwMode="auto">
          <a:xfrm>
            <a:off x="7209545" y="5413146"/>
            <a:ext cx="1781929" cy="44032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ZTE revela novo logo e sua nova filosofia sustentável e divertida -  TudoCelular.com"/>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l="2960" t="7858" r="3315" b="5454"/>
          <a:stretch/>
        </p:blipFill>
        <p:spPr bwMode="auto">
          <a:xfrm>
            <a:off x="10697152" y="6090350"/>
            <a:ext cx="1063636" cy="519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952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Inteligência </a:t>
            </a:r>
            <a:r>
              <a:rPr lang="pt-BR" dirty="0"/>
              <a:t>Artificial</a:t>
            </a:r>
            <a:endParaRPr lang="en-US" dirty="0"/>
          </a:p>
        </p:txBody>
      </p:sp>
      <p:sp>
        <p:nvSpPr>
          <p:cNvPr id="3" name="Espaço Reservado para Conteúdo 2"/>
          <p:cNvSpPr>
            <a:spLocks noGrp="1"/>
          </p:cNvSpPr>
          <p:nvPr>
            <p:ph idx="1"/>
          </p:nvPr>
        </p:nvSpPr>
        <p:spPr>
          <a:xfrm>
            <a:off x="838200" y="1825624"/>
            <a:ext cx="10782300" cy="4664075"/>
          </a:xfrm>
        </p:spPr>
        <p:txBody>
          <a:bodyPr/>
          <a:lstStyle/>
          <a:p>
            <a:pPr marL="171450" indent="-171450" algn="just"/>
            <a:r>
              <a:rPr lang="pt-BR" b="1" dirty="0"/>
              <a:t>Definição</a:t>
            </a:r>
            <a:r>
              <a:rPr lang="pt-BR" dirty="0"/>
              <a:t>: Capacidade de uma máquina de </a:t>
            </a:r>
            <a:r>
              <a:rPr lang="pt-BR" b="1" i="1" dirty="0"/>
              <a:t>interpretar</a:t>
            </a:r>
            <a:r>
              <a:rPr lang="pt-BR" dirty="0"/>
              <a:t> </a:t>
            </a:r>
            <a:r>
              <a:rPr lang="pt-BR" b="1" i="1" dirty="0" smtClean="0"/>
              <a:t>estímulos </a:t>
            </a:r>
            <a:r>
              <a:rPr lang="pt-BR" dirty="0"/>
              <a:t>vindos do ambiente, </a:t>
            </a:r>
            <a:r>
              <a:rPr lang="pt-BR" b="1" i="1" dirty="0"/>
              <a:t>aprender</a:t>
            </a:r>
            <a:r>
              <a:rPr lang="pt-BR" dirty="0"/>
              <a:t> com eles e </a:t>
            </a:r>
            <a:r>
              <a:rPr lang="pt-BR" dirty="0" smtClean="0"/>
              <a:t>usar o </a:t>
            </a:r>
            <a:r>
              <a:rPr lang="pt-BR" b="1" i="1" dirty="0" smtClean="0"/>
              <a:t>conhecimento adquirido </a:t>
            </a:r>
            <a:r>
              <a:rPr lang="pt-BR" dirty="0"/>
              <a:t>para </a:t>
            </a:r>
            <a:r>
              <a:rPr lang="pt-BR" b="1" i="1" dirty="0"/>
              <a:t>realizar tarefas</a:t>
            </a:r>
            <a:r>
              <a:rPr lang="pt-BR" dirty="0"/>
              <a:t>.</a:t>
            </a:r>
          </a:p>
          <a:p>
            <a:pPr marL="171450" indent="-171450" algn="just"/>
            <a:r>
              <a:rPr lang="pt-BR" b="1" dirty="0"/>
              <a:t>Objetivo</a:t>
            </a:r>
            <a:r>
              <a:rPr lang="pt-BR" dirty="0"/>
              <a:t>: Criar máquinas que </a:t>
            </a:r>
            <a:r>
              <a:rPr lang="pt-BR" b="1" i="1" dirty="0"/>
              <a:t>imitem a inteligência humana </a:t>
            </a:r>
            <a:r>
              <a:rPr lang="pt-BR" dirty="0"/>
              <a:t>para realizar tarefas e que se </a:t>
            </a:r>
            <a:r>
              <a:rPr lang="pt-BR" b="1" i="1" dirty="0"/>
              <a:t>aprimoram com base nas informações que coletam</a:t>
            </a:r>
            <a:r>
              <a:rPr lang="pt-BR" dirty="0" smtClean="0"/>
              <a:t>.</a:t>
            </a:r>
          </a:p>
          <a:p>
            <a:pPr marL="171450" indent="-171450" algn="just"/>
            <a:r>
              <a:rPr lang="pt-BR" dirty="0" smtClean="0"/>
              <a:t>Porém, </a:t>
            </a:r>
            <a:r>
              <a:rPr lang="pt-BR" dirty="0"/>
              <a:t>ensinar </a:t>
            </a:r>
            <a:r>
              <a:rPr lang="pt-BR" dirty="0" smtClean="0"/>
              <a:t>as máquinas a pensar não </a:t>
            </a:r>
            <a:r>
              <a:rPr lang="pt-BR" dirty="0"/>
              <a:t>é </a:t>
            </a:r>
            <a:r>
              <a:rPr lang="pt-BR" dirty="0" smtClean="0"/>
              <a:t>uma tarefa tão </a:t>
            </a:r>
            <a:r>
              <a:rPr lang="pt-BR" dirty="0"/>
              <a:t>simples.</a:t>
            </a:r>
          </a:p>
        </p:txBody>
      </p:sp>
      <p:pic>
        <p:nvPicPr>
          <p:cNvPr id="2050" name="Picture 2" descr="O que é Inteligência Artificial?IPO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05900" y="150410"/>
            <a:ext cx="2514600" cy="167521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evolução da Inteligência Artificial: Turing, IBM e aplicações | GEN Exata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3000" y="4939769"/>
            <a:ext cx="2527300" cy="168486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O que é Inteligência Artificial ? – DigiSac.blo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460" t="8888" r="3211"/>
          <a:stretch/>
        </p:blipFill>
        <p:spPr bwMode="auto">
          <a:xfrm>
            <a:off x="8719213" y="5067289"/>
            <a:ext cx="3287973" cy="1662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100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Inteligência Artificial</a:t>
            </a:r>
          </a:p>
        </p:txBody>
      </p:sp>
      <p:sp>
        <p:nvSpPr>
          <p:cNvPr id="3" name="Content Placeholder 2"/>
          <p:cNvSpPr>
            <a:spLocks noGrp="1"/>
          </p:cNvSpPr>
          <p:nvPr>
            <p:ph idx="1"/>
          </p:nvPr>
        </p:nvSpPr>
        <p:spPr>
          <a:xfrm>
            <a:off x="838199" y="1825624"/>
            <a:ext cx="11006527" cy="5032375"/>
          </a:xfrm>
        </p:spPr>
        <p:txBody>
          <a:bodyPr>
            <a:normAutofit fontScale="92500" lnSpcReduction="10000"/>
          </a:bodyPr>
          <a:lstStyle/>
          <a:p>
            <a:pPr algn="just"/>
            <a:r>
              <a:rPr lang="pt-BR" sz="2400" dirty="0" smtClean="0"/>
              <a:t>Para criar uma máquina </a:t>
            </a:r>
            <a:r>
              <a:rPr lang="pt-BR" sz="2400" dirty="0"/>
              <a:t>que </a:t>
            </a:r>
            <a:r>
              <a:rPr lang="pt-BR" sz="2400" dirty="0" smtClean="0"/>
              <a:t>simule a </a:t>
            </a:r>
            <a:r>
              <a:rPr lang="pt-BR" sz="2400" dirty="0"/>
              <a:t>inteligência humana, </a:t>
            </a:r>
            <a:r>
              <a:rPr lang="pt-BR" sz="2400" dirty="0" smtClean="0"/>
              <a:t>divide-se o problema em problemas menores (subáreas):</a:t>
            </a:r>
          </a:p>
          <a:p>
            <a:pPr lvl="1" algn="just">
              <a:buFont typeface="Wingdings" panose="05000000000000000000" pitchFamily="2" charset="2"/>
              <a:buChar char="§"/>
            </a:pPr>
            <a:r>
              <a:rPr lang="pt-BR" sz="2000" dirty="0" smtClean="0"/>
              <a:t>Processamento </a:t>
            </a:r>
            <a:r>
              <a:rPr lang="pt-BR" sz="2000" dirty="0"/>
              <a:t>de linguagem </a:t>
            </a:r>
            <a:r>
              <a:rPr lang="pt-BR" sz="2000" dirty="0" smtClean="0"/>
              <a:t>natural</a:t>
            </a:r>
            <a:r>
              <a:rPr lang="pt-BR" sz="2000" dirty="0"/>
              <a:t>.</a:t>
            </a:r>
            <a:endParaRPr lang="pt-BR" sz="2000" dirty="0" smtClean="0"/>
          </a:p>
          <a:p>
            <a:pPr lvl="2" algn="just">
              <a:buFont typeface="Wingdings" panose="05000000000000000000" pitchFamily="2" charset="2"/>
              <a:buChar char="ü"/>
            </a:pPr>
            <a:r>
              <a:rPr lang="pt-BR" sz="1600" dirty="0"/>
              <a:t>G</a:t>
            </a:r>
            <a:r>
              <a:rPr lang="pt-BR" sz="1600" dirty="0" smtClean="0"/>
              <a:t>eração </a:t>
            </a:r>
            <a:r>
              <a:rPr lang="pt-BR" sz="1600" dirty="0"/>
              <a:t>e compreensão automática de </a:t>
            </a:r>
            <a:r>
              <a:rPr lang="pt-BR" sz="1600" dirty="0" smtClean="0"/>
              <a:t>linguagens naturais.</a:t>
            </a:r>
            <a:endParaRPr lang="pt-BR" sz="1600" dirty="0" smtClean="0">
              <a:cs typeface="Calibri"/>
            </a:endParaRPr>
          </a:p>
          <a:p>
            <a:pPr lvl="1" algn="just">
              <a:buFont typeface="Wingdings" panose="05000000000000000000" pitchFamily="2" charset="2"/>
              <a:buChar char="§"/>
            </a:pPr>
            <a:r>
              <a:rPr lang="pt-BR" sz="2000" dirty="0" smtClean="0"/>
              <a:t>Representação </a:t>
            </a:r>
            <a:r>
              <a:rPr lang="pt-BR" sz="2000" dirty="0"/>
              <a:t>do </a:t>
            </a:r>
            <a:r>
              <a:rPr lang="pt-BR" sz="2000" dirty="0" smtClean="0"/>
              <a:t>conhecimento.</a:t>
            </a:r>
          </a:p>
          <a:p>
            <a:pPr lvl="2" algn="just">
              <a:buFont typeface="Wingdings" panose="05000000000000000000" pitchFamily="2" charset="2"/>
              <a:buChar char="ü"/>
            </a:pPr>
            <a:r>
              <a:rPr lang="pt-BR" sz="1600" dirty="0">
                <a:cs typeface="Calibri"/>
              </a:rPr>
              <a:t>C</a:t>
            </a:r>
            <a:r>
              <a:rPr lang="pt-BR" sz="1600" dirty="0" smtClean="0">
                <a:cs typeface="Calibri"/>
              </a:rPr>
              <a:t>riação </a:t>
            </a:r>
            <a:r>
              <a:rPr lang="pt-BR" sz="1600" dirty="0">
                <a:cs typeface="Calibri"/>
              </a:rPr>
              <a:t>e </a:t>
            </a:r>
            <a:r>
              <a:rPr lang="pt-BR" sz="1600" dirty="0" smtClean="0">
                <a:cs typeface="Calibri"/>
              </a:rPr>
              <a:t>armazenamento de conhecimento </a:t>
            </a:r>
            <a:r>
              <a:rPr lang="pt-BR" sz="1600" dirty="0">
                <a:cs typeface="Calibri"/>
              </a:rPr>
              <a:t>do </a:t>
            </a:r>
            <a:r>
              <a:rPr lang="pt-BR" sz="1600" dirty="0" smtClean="0">
                <a:cs typeface="Calibri"/>
              </a:rPr>
              <a:t>mundo real.</a:t>
            </a:r>
            <a:endParaRPr lang="pt-BR" sz="1600" dirty="0"/>
          </a:p>
          <a:p>
            <a:pPr lvl="1" algn="just">
              <a:buFont typeface="Wingdings" panose="05000000000000000000" pitchFamily="2" charset="2"/>
              <a:buChar char="§"/>
            </a:pPr>
            <a:r>
              <a:rPr lang="pt-BR" sz="2000" dirty="0"/>
              <a:t>R</a:t>
            </a:r>
            <a:r>
              <a:rPr lang="pt-BR" sz="2000" dirty="0" smtClean="0"/>
              <a:t>aciocínio automatizado.</a:t>
            </a:r>
          </a:p>
          <a:p>
            <a:pPr lvl="2" algn="just">
              <a:buFont typeface="Wingdings" panose="05000000000000000000" pitchFamily="2" charset="2"/>
              <a:buChar char="ü"/>
            </a:pPr>
            <a:r>
              <a:rPr lang="pt-BR" sz="1600" dirty="0" smtClean="0">
                <a:cs typeface="Calibri"/>
              </a:rPr>
              <a:t>Resolução de </a:t>
            </a:r>
            <a:r>
              <a:rPr lang="pt-BR" sz="1600" dirty="0">
                <a:cs typeface="Calibri"/>
              </a:rPr>
              <a:t>problemas complexos a partir </a:t>
            </a:r>
            <a:r>
              <a:rPr lang="pt-BR" sz="1600" dirty="0" smtClean="0">
                <a:cs typeface="Calibri"/>
              </a:rPr>
              <a:t>de </a:t>
            </a:r>
            <a:r>
              <a:rPr lang="pt-BR" sz="1600" dirty="0">
                <a:cs typeface="Calibri"/>
              </a:rPr>
              <a:t>conhecimento </a:t>
            </a:r>
            <a:r>
              <a:rPr lang="pt-BR" sz="1600" dirty="0" smtClean="0">
                <a:cs typeface="Calibri"/>
              </a:rPr>
              <a:t>prévio.</a:t>
            </a:r>
            <a:endParaRPr lang="pt-BR" sz="1600" dirty="0"/>
          </a:p>
          <a:p>
            <a:pPr lvl="1" algn="just">
              <a:buFont typeface="Wingdings" panose="05000000000000000000" pitchFamily="2" charset="2"/>
              <a:buChar char="§"/>
            </a:pPr>
            <a:r>
              <a:rPr lang="pt-BR" sz="2000" dirty="0" smtClean="0"/>
              <a:t>Planejamento</a:t>
            </a:r>
            <a:r>
              <a:rPr lang="pt-BR" sz="2000" dirty="0"/>
              <a:t>.</a:t>
            </a:r>
            <a:endParaRPr lang="pt-BR" sz="2000" dirty="0" smtClean="0"/>
          </a:p>
          <a:p>
            <a:pPr lvl="2" algn="just">
              <a:buFont typeface="Wingdings" panose="05000000000000000000" pitchFamily="2" charset="2"/>
              <a:buChar char="ü"/>
            </a:pPr>
            <a:r>
              <a:rPr lang="pt-BR" sz="1600" dirty="0" smtClean="0"/>
              <a:t>Criação de planos </a:t>
            </a:r>
            <a:r>
              <a:rPr lang="pt-BR" sz="1600" dirty="0"/>
              <a:t>que </a:t>
            </a:r>
            <a:r>
              <a:rPr lang="pt-BR" sz="1600" dirty="0" smtClean="0"/>
              <a:t>permitam que uma </a:t>
            </a:r>
            <a:r>
              <a:rPr lang="pt-BR" sz="1600" dirty="0"/>
              <a:t>máquina </a:t>
            </a:r>
            <a:r>
              <a:rPr lang="pt-BR" sz="1600" dirty="0" smtClean="0"/>
              <a:t>execute </a:t>
            </a:r>
            <a:r>
              <a:rPr lang="pt-BR" sz="1600" dirty="0"/>
              <a:t>uma </a:t>
            </a:r>
            <a:r>
              <a:rPr lang="pt-BR" sz="1600" dirty="0" smtClean="0"/>
              <a:t>tarefa.</a:t>
            </a:r>
            <a:endParaRPr lang="pt-BR" sz="1600" dirty="0"/>
          </a:p>
          <a:p>
            <a:pPr lvl="1" algn="just">
              <a:buFont typeface="Wingdings" panose="05000000000000000000" pitchFamily="2" charset="2"/>
              <a:buChar char="§"/>
            </a:pPr>
            <a:r>
              <a:rPr lang="pt-BR" sz="2000" dirty="0"/>
              <a:t>V</a:t>
            </a:r>
            <a:r>
              <a:rPr lang="pt-BR" sz="2000" dirty="0" smtClean="0"/>
              <a:t>isão computacional</a:t>
            </a:r>
            <a:r>
              <a:rPr lang="pt-BR" sz="2000" dirty="0"/>
              <a:t>.</a:t>
            </a:r>
            <a:endParaRPr lang="pt-BR" sz="2000" dirty="0" smtClean="0"/>
          </a:p>
          <a:p>
            <a:pPr lvl="2" algn="just">
              <a:buFont typeface="Wingdings" panose="05000000000000000000" pitchFamily="2" charset="2"/>
              <a:buChar char="ü"/>
            </a:pPr>
            <a:r>
              <a:rPr lang="pt-BR" sz="1600" dirty="0" smtClean="0"/>
              <a:t>Extração de informações de imagens e vídeos.</a:t>
            </a:r>
            <a:endParaRPr lang="pt-BR" sz="1600" dirty="0"/>
          </a:p>
          <a:p>
            <a:pPr lvl="1" algn="just">
              <a:buFont typeface="Wingdings" panose="05000000000000000000" pitchFamily="2" charset="2"/>
              <a:buChar char="§"/>
            </a:pPr>
            <a:r>
              <a:rPr lang="pt-BR" sz="2000" dirty="0" smtClean="0"/>
              <a:t>Robótica.</a:t>
            </a:r>
          </a:p>
          <a:p>
            <a:pPr lvl="2" algn="just">
              <a:buFont typeface="Wingdings" panose="05000000000000000000" pitchFamily="2" charset="2"/>
              <a:buChar char="ü"/>
            </a:pPr>
            <a:r>
              <a:rPr lang="pt-BR" sz="1600" dirty="0" smtClean="0">
                <a:cs typeface="Calibri"/>
              </a:rPr>
              <a:t>Projeto, </a:t>
            </a:r>
            <a:r>
              <a:rPr lang="pt-BR" sz="1600" dirty="0">
                <a:cs typeface="Calibri"/>
              </a:rPr>
              <a:t>construção e operação de robôs que repliquem ações </a:t>
            </a:r>
            <a:r>
              <a:rPr lang="pt-BR" sz="1600" dirty="0" smtClean="0">
                <a:cs typeface="Calibri"/>
              </a:rPr>
              <a:t>humanas.</a:t>
            </a:r>
            <a:endParaRPr lang="pt-BR" sz="1600" dirty="0"/>
          </a:p>
          <a:p>
            <a:pPr lvl="1" algn="just">
              <a:buFont typeface="Wingdings" panose="05000000000000000000" pitchFamily="2" charset="2"/>
              <a:buChar char="§"/>
            </a:pPr>
            <a:r>
              <a:rPr lang="pt-BR" sz="2000" dirty="0"/>
              <a:t>A</a:t>
            </a:r>
            <a:r>
              <a:rPr lang="pt-BR" sz="2000" dirty="0" smtClean="0"/>
              <a:t>prendizado </a:t>
            </a:r>
            <a:r>
              <a:rPr lang="pt-BR" sz="2000" dirty="0"/>
              <a:t>de </a:t>
            </a:r>
            <a:r>
              <a:rPr lang="pt-BR" sz="2000" dirty="0" smtClean="0"/>
              <a:t>máquina.</a:t>
            </a:r>
          </a:p>
          <a:p>
            <a:pPr lvl="2" algn="just">
              <a:buFont typeface="Wingdings" panose="05000000000000000000" pitchFamily="2" charset="2"/>
              <a:buChar char="ü"/>
            </a:pPr>
            <a:r>
              <a:rPr lang="pt-BR" sz="1600" dirty="0" smtClean="0">
                <a:cs typeface="Calibri"/>
              </a:rPr>
              <a:t>Criação de máquinas que aprendem através de exemplos (i.e., experiências prévias).</a:t>
            </a:r>
            <a:endParaRPr lang="pt-BR" sz="1600" dirty="0"/>
          </a:p>
          <a:p>
            <a:pPr lvl="1" algn="just">
              <a:buFont typeface="Wingdings" panose="05000000000000000000" pitchFamily="2" charset="2"/>
              <a:buChar char="§"/>
            </a:pPr>
            <a:r>
              <a:rPr lang="pt-PT" sz="2000" dirty="0"/>
              <a:t>I</a:t>
            </a:r>
            <a:r>
              <a:rPr lang="pt-PT" sz="2000" dirty="0" smtClean="0"/>
              <a:t>nteligência </a:t>
            </a:r>
            <a:r>
              <a:rPr lang="pt-PT" sz="2000" dirty="0"/>
              <a:t>artificial geral</a:t>
            </a:r>
            <a:r>
              <a:rPr lang="pt-PT" sz="2000" dirty="0" smtClean="0"/>
              <a:t>.</a:t>
            </a:r>
          </a:p>
          <a:p>
            <a:pPr lvl="2" algn="just">
              <a:buFont typeface="Wingdings" panose="05000000000000000000" pitchFamily="2" charset="2"/>
              <a:buChar char="ü"/>
            </a:pPr>
            <a:r>
              <a:rPr lang="pt-BR" sz="1600" dirty="0" smtClean="0"/>
              <a:t>Criação de máquinas </a:t>
            </a:r>
            <a:r>
              <a:rPr lang="pt-BR" sz="1600" dirty="0"/>
              <a:t>que </a:t>
            </a:r>
            <a:r>
              <a:rPr lang="pt-BR" sz="1600" dirty="0" smtClean="0"/>
              <a:t>solucionem </a:t>
            </a:r>
            <a:r>
              <a:rPr lang="pt-BR" sz="1600" dirty="0"/>
              <a:t>qualquer tipo de </a:t>
            </a:r>
            <a:r>
              <a:rPr lang="pt-BR" sz="1600" dirty="0" smtClean="0"/>
              <a:t>problema. É a meta final da IA.</a:t>
            </a:r>
            <a:endParaRPr lang="pt-BR" sz="1600" dirty="0"/>
          </a:p>
        </p:txBody>
      </p:sp>
      <p:sp>
        <p:nvSpPr>
          <p:cNvPr id="18" name="Retângulo 17"/>
          <p:cNvSpPr/>
          <p:nvPr/>
        </p:nvSpPr>
        <p:spPr>
          <a:xfrm>
            <a:off x="7961101" y="2829629"/>
            <a:ext cx="4230899" cy="646331"/>
          </a:xfrm>
          <a:prstGeom prst="rect">
            <a:avLst/>
          </a:prstGeom>
        </p:spPr>
        <p:txBody>
          <a:bodyPr wrap="square">
            <a:spAutoFit/>
          </a:bodyPr>
          <a:lstStyle/>
          <a:p>
            <a:pPr algn="ctr"/>
            <a:r>
              <a:rPr lang="pt-BR" b="1" i="1" dirty="0"/>
              <a:t>IA é uma área muito ampla que engloba várias </a:t>
            </a:r>
            <a:r>
              <a:rPr lang="pt-BR" b="1" i="1" dirty="0" smtClean="0"/>
              <a:t>aplicações diferentes.</a:t>
            </a:r>
            <a:endParaRPr lang="en-US" b="1" i="1" dirty="0"/>
          </a:p>
        </p:txBody>
      </p:sp>
      <p:grpSp>
        <p:nvGrpSpPr>
          <p:cNvPr id="4" name="Grupo 3"/>
          <p:cNvGrpSpPr/>
          <p:nvPr/>
        </p:nvGrpSpPr>
        <p:grpSpPr>
          <a:xfrm>
            <a:off x="7961101" y="3475960"/>
            <a:ext cx="4141448" cy="2277374"/>
            <a:chOff x="8050552" y="3475960"/>
            <a:chExt cx="4141448" cy="2277374"/>
          </a:xfrm>
        </p:grpSpPr>
        <p:grpSp>
          <p:nvGrpSpPr>
            <p:cNvPr id="5" name="Agrupar 4">
              <a:extLst>
                <a:ext uri="{FF2B5EF4-FFF2-40B4-BE49-F238E27FC236}">
                  <a16:creationId xmlns:a16="http://schemas.microsoft.com/office/drawing/2014/main" xmlns="" id="{7463A6D3-5626-4043-85E5-66DFB2E72B8A}"/>
                </a:ext>
              </a:extLst>
            </p:cNvPr>
            <p:cNvGrpSpPr/>
            <p:nvPr/>
          </p:nvGrpSpPr>
          <p:grpSpPr>
            <a:xfrm>
              <a:off x="8595731" y="3475960"/>
              <a:ext cx="3016858" cy="2277374"/>
              <a:chOff x="9273707" y="365125"/>
              <a:chExt cx="2918293" cy="2351181"/>
            </a:xfrm>
          </p:grpSpPr>
          <p:pic>
            <p:nvPicPr>
              <p:cNvPr id="11" name="Picture 2" descr="Image result for umbrella">
                <a:extLst>
                  <a:ext uri="{FF2B5EF4-FFF2-40B4-BE49-F238E27FC236}">
                    <a16:creationId xmlns:a16="http://schemas.microsoft.com/office/drawing/2014/main" xmlns="" id="{46CE05B1-E4CB-4173-8A0C-9C000F3F0A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511" b="6921"/>
              <a:stretch/>
            </p:blipFill>
            <p:spPr bwMode="auto">
              <a:xfrm>
                <a:off x="9273707" y="365125"/>
                <a:ext cx="2918293" cy="2351181"/>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3">
                <a:extLst>
                  <a:ext uri="{FF2B5EF4-FFF2-40B4-BE49-F238E27FC236}">
                    <a16:creationId xmlns:a16="http://schemas.microsoft.com/office/drawing/2014/main" xmlns="" id="{CC08EDBF-9120-4A11-84A9-24A056EA1046}"/>
                  </a:ext>
                </a:extLst>
              </p:cNvPr>
              <p:cNvSpPr txBox="1"/>
              <p:nvPr/>
            </p:nvSpPr>
            <p:spPr>
              <a:xfrm>
                <a:off x="10342888" y="710931"/>
                <a:ext cx="779931" cy="811492"/>
              </a:xfrm>
              <a:prstGeom prst="rect">
                <a:avLst/>
              </a:prstGeom>
              <a:noFill/>
            </p:spPr>
            <p:txBody>
              <a:bodyPr wrap="square" rtlCol="0">
                <a:spAutoFit/>
              </a:bodyPr>
              <a:lstStyle/>
              <a:p>
                <a:pPr algn="ctr"/>
                <a:r>
                  <a:rPr lang="pt-BR" sz="2400" b="1" dirty="0">
                    <a:solidFill>
                      <a:schemeClr val="bg1"/>
                    </a:solidFill>
                  </a:rPr>
                  <a:t>IA</a:t>
                </a:r>
              </a:p>
            </p:txBody>
          </p:sp>
        </p:grpSp>
        <p:sp>
          <p:nvSpPr>
            <p:cNvPr id="6" name="TextBox 5"/>
            <p:cNvSpPr txBox="1"/>
            <p:nvPr/>
          </p:nvSpPr>
          <p:spPr>
            <a:xfrm>
              <a:off x="10700907" y="4560298"/>
              <a:ext cx="769364" cy="415321"/>
            </a:xfrm>
            <a:prstGeom prst="rect">
              <a:avLst/>
            </a:prstGeom>
            <a:noFill/>
          </p:spPr>
          <p:txBody>
            <a:bodyPr wrap="square" rtlCol="0">
              <a:spAutoFit/>
            </a:bodyPr>
            <a:lstStyle/>
            <a:p>
              <a:pPr algn="ctr"/>
              <a:r>
                <a:rPr lang="pt-BR" dirty="0" smtClean="0"/>
                <a:t>ML</a:t>
              </a:r>
              <a:endParaRPr lang="pt-BR" dirty="0"/>
            </a:p>
          </p:txBody>
        </p:sp>
        <p:sp>
          <p:nvSpPr>
            <p:cNvPr id="7" name="TextBox 6"/>
            <p:cNvSpPr txBox="1"/>
            <p:nvPr/>
          </p:nvSpPr>
          <p:spPr>
            <a:xfrm>
              <a:off x="9240908" y="4539723"/>
              <a:ext cx="851572" cy="373910"/>
            </a:xfrm>
            <a:prstGeom prst="rect">
              <a:avLst/>
            </a:prstGeom>
            <a:noFill/>
          </p:spPr>
          <p:txBody>
            <a:bodyPr wrap="square" rtlCol="0">
              <a:spAutoFit/>
            </a:bodyPr>
            <a:lstStyle/>
            <a:p>
              <a:pPr algn="ctr"/>
              <a:r>
                <a:rPr lang="pt-BR" dirty="0" smtClean="0"/>
                <a:t>PLN</a:t>
              </a:r>
              <a:endParaRPr lang="pt-BR" dirty="0"/>
            </a:p>
          </p:txBody>
        </p:sp>
        <p:sp>
          <p:nvSpPr>
            <p:cNvPr id="8" name="TextBox 7"/>
            <p:cNvSpPr txBox="1"/>
            <p:nvPr/>
          </p:nvSpPr>
          <p:spPr>
            <a:xfrm>
              <a:off x="8050552" y="4432754"/>
              <a:ext cx="1500073" cy="369332"/>
            </a:xfrm>
            <a:prstGeom prst="rect">
              <a:avLst/>
            </a:prstGeom>
            <a:noFill/>
          </p:spPr>
          <p:txBody>
            <a:bodyPr wrap="square" rtlCol="0">
              <a:spAutoFit/>
            </a:bodyPr>
            <a:lstStyle/>
            <a:p>
              <a:pPr algn="ctr"/>
              <a:r>
                <a:rPr lang="pt-BR" dirty="0"/>
                <a:t>R</a:t>
              </a:r>
              <a:r>
                <a:rPr lang="pt-BR" dirty="0" smtClean="0"/>
                <a:t>obótica</a:t>
              </a:r>
              <a:endParaRPr lang="pt-BR" dirty="0"/>
            </a:p>
          </p:txBody>
        </p:sp>
        <p:sp>
          <p:nvSpPr>
            <p:cNvPr id="9" name="TextBox 8"/>
            <p:cNvSpPr txBox="1"/>
            <p:nvPr/>
          </p:nvSpPr>
          <p:spPr>
            <a:xfrm>
              <a:off x="10211351" y="4511010"/>
              <a:ext cx="591890" cy="373910"/>
            </a:xfrm>
            <a:prstGeom prst="rect">
              <a:avLst/>
            </a:prstGeom>
            <a:noFill/>
          </p:spPr>
          <p:txBody>
            <a:bodyPr wrap="square" rtlCol="0">
              <a:spAutoFit/>
            </a:bodyPr>
            <a:lstStyle/>
            <a:p>
              <a:pPr algn="ctr"/>
              <a:r>
                <a:rPr lang="pt-BR" dirty="0" smtClean="0"/>
                <a:t>VC</a:t>
              </a:r>
              <a:endParaRPr lang="pt-BR" dirty="0"/>
            </a:p>
          </p:txBody>
        </p:sp>
        <p:sp>
          <p:nvSpPr>
            <p:cNvPr id="10" name="TextBox 9"/>
            <p:cNvSpPr txBox="1"/>
            <p:nvPr/>
          </p:nvSpPr>
          <p:spPr>
            <a:xfrm>
              <a:off x="10374631" y="4919705"/>
              <a:ext cx="1817369" cy="369332"/>
            </a:xfrm>
            <a:prstGeom prst="rect">
              <a:avLst/>
            </a:prstGeom>
            <a:noFill/>
          </p:spPr>
          <p:txBody>
            <a:bodyPr wrap="square" rtlCol="0">
              <a:spAutoFit/>
            </a:bodyPr>
            <a:lstStyle/>
            <a:p>
              <a:pPr algn="ctr"/>
              <a:r>
                <a:rPr lang="pt-BR" dirty="0" smtClean="0"/>
                <a:t>Representação</a:t>
              </a:r>
              <a:endParaRPr lang="pt-BR" dirty="0"/>
            </a:p>
          </p:txBody>
        </p:sp>
        <p:sp>
          <p:nvSpPr>
            <p:cNvPr id="14" name="TextBox 13"/>
            <p:cNvSpPr txBox="1"/>
            <p:nvPr/>
          </p:nvSpPr>
          <p:spPr>
            <a:xfrm>
              <a:off x="10252699" y="5323822"/>
              <a:ext cx="1500073" cy="369332"/>
            </a:xfrm>
            <a:prstGeom prst="rect">
              <a:avLst/>
            </a:prstGeom>
            <a:noFill/>
          </p:spPr>
          <p:txBody>
            <a:bodyPr wrap="square" rtlCol="0">
              <a:spAutoFit/>
            </a:bodyPr>
            <a:lstStyle/>
            <a:p>
              <a:pPr algn="ctr"/>
              <a:r>
                <a:rPr lang="pt-BR" dirty="0" smtClean="0"/>
                <a:t>Planejamento</a:t>
              </a:r>
              <a:endParaRPr lang="pt-BR" dirty="0"/>
            </a:p>
          </p:txBody>
        </p:sp>
        <p:sp>
          <p:nvSpPr>
            <p:cNvPr id="15" name="TextBox 14"/>
            <p:cNvSpPr txBox="1"/>
            <p:nvPr/>
          </p:nvSpPr>
          <p:spPr>
            <a:xfrm>
              <a:off x="8998429" y="5374342"/>
              <a:ext cx="851572" cy="373910"/>
            </a:xfrm>
            <a:prstGeom prst="rect">
              <a:avLst/>
            </a:prstGeom>
            <a:noFill/>
          </p:spPr>
          <p:txBody>
            <a:bodyPr wrap="square" rtlCol="0">
              <a:spAutoFit/>
            </a:bodyPr>
            <a:lstStyle/>
            <a:p>
              <a:pPr algn="ctr"/>
              <a:r>
                <a:rPr lang="pt-BR" dirty="0" smtClean="0"/>
                <a:t>IAG</a:t>
              </a:r>
              <a:endParaRPr lang="pt-BR" dirty="0"/>
            </a:p>
          </p:txBody>
        </p:sp>
        <p:sp>
          <p:nvSpPr>
            <p:cNvPr id="17" name="TextBox 7"/>
            <p:cNvSpPr txBox="1"/>
            <p:nvPr/>
          </p:nvSpPr>
          <p:spPr>
            <a:xfrm>
              <a:off x="8353960" y="4919705"/>
              <a:ext cx="1500073" cy="369332"/>
            </a:xfrm>
            <a:prstGeom prst="rect">
              <a:avLst/>
            </a:prstGeom>
            <a:noFill/>
          </p:spPr>
          <p:txBody>
            <a:bodyPr wrap="square" rtlCol="0">
              <a:spAutoFit/>
            </a:bodyPr>
            <a:lstStyle/>
            <a:p>
              <a:pPr algn="ctr"/>
              <a:r>
                <a:rPr lang="pt-BR" dirty="0" smtClean="0"/>
                <a:t>Raciocínio</a:t>
              </a:r>
              <a:endParaRPr lang="pt-BR" dirty="0"/>
            </a:p>
          </p:txBody>
        </p:sp>
      </p:grpSp>
    </p:spTree>
    <p:extLst>
      <p:ext uri="{BB962C8B-B14F-4D97-AF65-F5344CB8AC3E}">
        <p14:creationId xmlns:p14="http://schemas.microsoft.com/office/powerpoint/2010/main" val="22248767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Foco do curso</a:t>
            </a:r>
            <a:endParaRPr lang="en-US" dirty="0"/>
          </a:p>
        </p:txBody>
      </p:sp>
      <p:sp>
        <p:nvSpPr>
          <p:cNvPr id="3" name="Espaço Reservado para Conteúdo 2"/>
          <p:cNvSpPr>
            <a:spLocks noGrp="1"/>
          </p:cNvSpPr>
          <p:nvPr>
            <p:ph idx="1"/>
          </p:nvPr>
        </p:nvSpPr>
        <p:spPr>
          <a:xfrm>
            <a:off x="838200" y="1825624"/>
            <a:ext cx="11110546" cy="5032376"/>
          </a:xfrm>
        </p:spPr>
        <p:txBody>
          <a:bodyPr/>
          <a:lstStyle/>
          <a:p>
            <a:r>
              <a:rPr lang="pt-BR" dirty="0"/>
              <a:t>Como vimos, IA é um área muito ampla, </a:t>
            </a:r>
            <a:r>
              <a:rPr lang="pt-BR" dirty="0" smtClean="0"/>
              <a:t>e, </a:t>
            </a:r>
            <a:r>
              <a:rPr lang="pt-BR" dirty="0"/>
              <a:t>portanto, focaremos no estudo de algoritmos de </a:t>
            </a:r>
            <a:r>
              <a:rPr lang="pt-BR" b="1" i="1" dirty="0"/>
              <a:t>Aprendizado de </a:t>
            </a:r>
            <a:r>
              <a:rPr lang="pt-BR" b="1" i="1" dirty="0" smtClean="0"/>
              <a:t>Máquina </a:t>
            </a:r>
            <a:r>
              <a:rPr lang="pt-BR" dirty="0" smtClean="0"/>
              <a:t>(do inglês, </a:t>
            </a:r>
            <a:r>
              <a:rPr lang="pt-BR" i="1" dirty="0" err="1" smtClean="0"/>
              <a:t>Machine</a:t>
            </a:r>
            <a:r>
              <a:rPr lang="pt-BR" i="1" dirty="0" smtClean="0"/>
              <a:t> Learning - ML</a:t>
            </a:r>
            <a:r>
              <a:rPr lang="pt-BR" dirty="0" smtClean="0"/>
              <a:t>). </a:t>
            </a:r>
            <a:endParaRPr lang="pt-BR" dirty="0"/>
          </a:p>
          <a:p>
            <a:r>
              <a:rPr lang="pt-BR" b="1" dirty="0"/>
              <a:t>Por quê?</a:t>
            </a:r>
          </a:p>
          <a:p>
            <a:pPr lvl="1">
              <a:buFont typeface="Wingdings" panose="05000000000000000000" pitchFamily="2" charset="2"/>
              <a:buChar char="§"/>
            </a:pPr>
            <a:r>
              <a:rPr lang="pt-BR" b="1" i="1" dirty="0"/>
              <a:t>Caixa de ferramentas</a:t>
            </a:r>
            <a:r>
              <a:rPr lang="pt-BR" dirty="0"/>
              <a:t>: ML oferece ferramentas </a:t>
            </a:r>
            <a:r>
              <a:rPr lang="pt-BR" dirty="0" smtClean="0"/>
              <a:t>importantes para </a:t>
            </a:r>
            <a:r>
              <a:rPr lang="pt-BR" dirty="0"/>
              <a:t>a análise e solução eficiente de vários problemas em várias </a:t>
            </a:r>
            <a:r>
              <a:rPr lang="pt-BR" dirty="0" smtClean="0"/>
              <a:t>áreas, incluindo telecomunicações.</a:t>
            </a:r>
            <a:endParaRPr lang="pt-BR" dirty="0"/>
          </a:p>
          <a:p>
            <a:pPr lvl="1">
              <a:buFont typeface="Wingdings" panose="05000000000000000000" pitchFamily="2" charset="2"/>
              <a:buChar char="§"/>
            </a:pPr>
            <a:r>
              <a:rPr lang="pt-BR" b="1" i="1" dirty="0"/>
              <a:t>Redução de complexidade e custo</a:t>
            </a:r>
            <a:r>
              <a:rPr lang="pt-BR" dirty="0"/>
              <a:t>: vários procedimentos e processos </a:t>
            </a:r>
            <a:r>
              <a:rPr lang="pt-BR" dirty="0" smtClean="0"/>
              <a:t>de várias </a:t>
            </a:r>
            <a:r>
              <a:rPr lang="pt-BR" dirty="0"/>
              <a:t>áreas que apresentam desempenho ótimo na teoria não são utilizados na prática, pois possuem complexidade computacional e/ou custo proibitivos.</a:t>
            </a:r>
          </a:p>
          <a:p>
            <a:pPr lvl="1">
              <a:buFont typeface="Wingdings" panose="05000000000000000000" pitchFamily="2" charset="2"/>
              <a:buChar char="§"/>
            </a:pPr>
            <a:r>
              <a:rPr lang="pt-BR" b="1" i="1" dirty="0"/>
              <a:t>Oportunidades</a:t>
            </a:r>
            <a:r>
              <a:rPr lang="pt-BR" dirty="0"/>
              <a:t>: existem muitos empregos na área de análise, ciência e engenharia de dados, além de pesquisas inovadoras </a:t>
            </a:r>
            <a:r>
              <a:rPr lang="pt-BR" dirty="0" smtClean="0"/>
              <a:t>que usem </a:t>
            </a:r>
            <a:r>
              <a:rPr lang="pt-BR" dirty="0"/>
              <a:t>ML para a solução de </a:t>
            </a:r>
            <a:r>
              <a:rPr lang="pt-BR" dirty="0" smtClean="0"/>
              <a:t>problemas em diversas áreas do conhecimento.</a:t>
            </a:r>
            <a:endParaRPr lang="pt-BR" dirty="0"/>
          </a:p>
        </p:txBody>
      </p:sp>
      <p:pic>
        <p:nvPicPr>
          <p:cNvPr id="4" name="Picture 4" descr="Image result for aprendizado de máquina">
            <a:extLst>
              <a:ext uri="{FF2B5EF4-FFF2-40B4-BE49-F238E27FC236}">
                <a16:creationId xmlns:a16="http://schemas.microsoft.com/office/drawing/2014/main" xmlns="" id="{4530CE78-625F-49E3-B829-A2E7FD1CE2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195" t="15041" r="27482" b="9164"/>
          <a:stretch/>
        </p:blipFill>
        <p:spPr bwMode="auto">
          <a:xfrm>
            <a:off x="5353882" y="188835"/>
            <a:ext cx="1854181" cy="16058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O que é machine learning? Entenda essa tendência no marketing digita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4100" y="188834"/>
            <a:ext cx="2860674" cy="1501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17531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8032</TotalTime>
  <Words>4018</Words>
  <Application>Microsoft Office PowerPoint</Application>
  <PresentationFormat>Widescreen</PresentationFormat>
  <Paragraphs>467</Paragraphs>
  <Slides>32</Slides>
  <Notes>21</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32</vt:i4>
      </vt:variant>
    </vt:vector>
  </HeadingPairs>
  <TitlesOfParts>
    <vt:vector size="38" baseType="lpstr">
      <vt:lpstr>Arial</vt:lpstr>
      <vt:lpstr>Calibri</vt:lpstr>
      <vt:lpstr>Calibri Light</vt:lpstr>
      <vt:lpstr>Cambria Math</vt:lpstr>
      <vt:lpstr>Wingdings</vt:lpstr>
      <vt:lpstr>Tema do Office</vt:lpstr>
      <vt:lpstr>T319 - Introdução ao Aprendizado de Máquina: Introdução</vt:lpstr>
      <vt:lpstr>A disciplina</vt:lpstr>
      <vt:lpstr>Cronograma</vt:lpstr>
      <vt:lpstr>Objetivo do curso</vt:lpstr>
      <vt:lpstr>Critérios de avaliação</vt:lpstr>
      <vt:lpstr>Motivação</vt:lpstr>
      <vt:lpstr>Inteligência Artificial</vt:lpstr>
      <vt:lpstr>Inteligência Artificial</vt:lpstr>
      <vt:lpstr>Foco do curso</vt:lpstr>
      <vt:lpstr>Mas então, o que é ML?</vt:lpstr>
      <vt:lpstr>O que é o Aprendizado de Máquina?</vt:lpstr>
      <vt:lpstr>O que é o Aprendizado de Máquina?</vt:lpstr>
      <vt:lpstr>Exemplos de aplicações de ML</vt:lpstr>
      <vt:lpstr>Principais motivos da difusão do ML</vt:lpstr>
      <vt:lpstr>Tipos de Aprendizado de Máquina</vt:lpstr>
      <vt:lpstr>Aprendizado Supervisionado</vt:lpstr>
      <vt:lpstr>Aprendizado Não-Supervisionado</vt:lpstr>
      <vt:lpstr>Aprendizado Semi-Supervisionado</vt:lpstr>
      <vt:lpstr>Aprendizado Por Reforço</vt:lpstr>
      <vt:lpstr>Aprendizado Metaheurístico</vt:lpstr>
      <vt:lpstr>Executando códigos</vt:lpstr>
      <vt:lpstr>Goolge Colaboratory (Colab)</vt:lpstr>
      <vt:lpstr>Binder</vt:lpstr>
      <vt:lpstr>Objetivo do curso</vt:lpstr>
      <vt:lpstr>Referências</vt:lpstr>
      <vt:lpstr>Avisos</vt:lpstr>
      <vt:lpstr>Tarefas</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1810</cp:revision>
  <dcterms:created xsi:type="dcterms:W3CDTF">2020-01-20T13:50:05Z</dcterms:created>
  <dcterms:modified xsi:type="dcterms:W3CDTF">2023-02-02T18:12:20Z</dcterms:modified>
</cp:coreProperties>
</file>