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416" r:id="rId3"/>
    <p:sldId id="364" r:id="rId4"/>
    <p:sldId id="417" r:id="rId5"/>
    <p:sldId id="422" r:id="rId6"/>
    <p:sldId id="392" r:id="rId7"/>
    <p:sldId id="383" r:id="rId8"/>
    <p:sldId id="394" r:id="rId9"/>
    <p:sldId id="421" r:id="rId10"/>
    <p:sldId id="384" r:id="rId11"/>
    <p:sldId id="411" r:id="rId12"/>
    <p:sldId id="423" r:id="rId13"/>
    <p:sldId id="397" r:id="rId14"/>
    <p:sldId id="419" r:id="rId15"/>
    <p:sldId id="317" r:id="rId16"/>
    <p:sldId id="332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4" autoAdjust="0"/>
    <p:restoredTop sz="92280" autoAdjust="0"/>
  </p:normalViewPr>
  <p:slideViewPr>
    <p:cSldViewPr snapToGrid="0">
      <p:cViewPr varScale="1">
        <p:scale>
          <a:sx n="107" d="100"/>
          <a:sy n="107" d="100"/>
        </p:scale>
        <p:origin x="9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3/12/2021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5-machine-learning/blob/master/exemplos/polynomial/regularization/early_stoppingv2.ipynb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s.stackexchange.com/questions/86991/reason-for-not-shrinking-the-bias-intercept-term-in-regression" TargetMode="External"/><Relationship Id="rId3" Type="http://schemas.openxmlformats.org/officeDocument/2006/relationships/hyperlink" Target="https://en.wikipedia.org/wiki/Norm_(mathematics)#Euclidean_norm" TargetMode="External"/><Relationship Id="rId7" Type="http://schemas.openxmlformats.org/officeDocument/2006/relationships/hyperlink" Target="https://en.wikipedia.org/wiki/Norm_(mathematics)#Euclidean_nor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tackoverflow.com/questions/12578336/why-is-the-bias-term-not-regularized-in-ridge-regression" TargetMode="External"/><Relationship Id="rId5" Type="http://schemas.openxmlformats.org/officeDocument/2006/relationships/hyperlink" Target="https://stackoverflow.com/questions/54017246/why-is-theta0-skipped-while-performing-regulariztion-on-regression" TargetMode="External"/><Relationship Id="rId10" Type="http://schemas.openxmlformats.org/officeDocument/2006/relationships/hyperlink" Target="https://stackoverflow.com/questions/12578336/why-is-the-bias-term-not-regularized-in-ridge-regression" TargetMode="External"/><Relationship Id="rId4" Type="http://schemas.openxmlformats.org/officeDocument/2006/relationships/hyperlink" Target="https://stats.stackexchange.com/questions/86991/reason-for-not-shrinking-the-bias-intercept-term-in-regression" TargetMode="External"/><Relationship Id="rId9" Type="http://schemas.openxmlformats.org/officeDocument/2006/relationships/hyperlink" Target="https://stackoverflow.com/questions/54017246/why-is-theta0-skipped-while-performing-regulariztion-on-regression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 </a:t>
            </a:r>
            <a:r>
              <a:rPr lang="en-US" dirty="0" err="1" smtClean="0"/>
              <a:t>prática</a:t>
            </a:r>
            <a:r>
              <a:rPr lang="en-US" dirty="0" smtClean="0"/>
              <a:t>, o early stopping é </a:t>
            </a:r>
            <a:r>
              <a:rPr lang="en-US" dirty="0" err="1" smtClean="0"/>
              <a:t>implementado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r>
              <a:rPr lang="en-US" dirty="0" smtClean="0"/>
              <a:t> e </a:t>
            </a:r>
            <a:r>
              <a:rPr lang="en-US" dirty="0" err="1" smtClean="0"/>
              <a:t>medindo</a:t>
            </a:r>
            <a:r>
              <a:rPr lang="en-US" dirty="0" smtClean="0"/>
              <a:t> a </a:t>
            </a:r>
            <a:r>
              <a:rPr lang="en-US" dirty="0" err="1" smtClean="0"/>
              <a:t>precisão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estatisticamente</a:t>
            </a:r>
            <a:r>
              <a:rPr lang="en-US" dirty="0" smtClean="0"/>
              <a:t> </a:t>
            </a:r>
            <a:r>
              <a:rPr lang="en-US" dirty="0" err="1" smtClean="0"/>
              <a:t>independente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treinado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que o </a:t>
            </a:r>
            <a:r>
              <a:rPr lang="en-US" dirty="0" err="1" smtClean="0"/>
              <a:t>desempenho</a:t>
            </a:r>
            <a:r>
              <a:rPr lang="en-US" dirty="0" smtClean="0"/>
              <a:t> no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melhore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testado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testes.</a:t>
            </a:r>
          </a:p>
          <a:p>
            <a:endParaRPr lang="en-US" dirty="0" smtClean="0"/>
          </a:p>
          <a:p>
            <a:r>
              <a:rPr lang="en-US" dirty="0" err="1" smtClean="0"/>
              <a:t>Intuitivamente</a:t>
            </a:r>
            <a:r>
              <a:rPr lang="en-US" dirty="0" smtClean="0"/>
              <a:t>, o </a:t>
            </a:r>
            <a:r>
              <a:rPr lang="en-US" dirty="0" err="1" smtClean="0"/>
              <a:t>algoritmo</a:t>
            </a:r>
            <a:r>
              <a:rPr lang="en-US" dirty="0" smtClean="0"/>
              <a:t> do </a:t>
            </a:r>
            <a:r>
              <a:rPr lang="en-US" dirty="0" err="1" smtClean="0"/>
              <a:t>gradiente</a:t>
            </a:r>
            <a:r>
              <a:rPr lang="en-US" dirty="0" smtClean="0"/>
              <a:t> </a:t>
            </a:r>
            <a:r>
              <a:rPr lang="en-US" dirty="0" err="1" smtClean="0"/>
              <a:t>descendente</a:t>
            </a:r>
            <a:r>
              <a:rPr lang="en-US" dirty="0" smtClean="0"/>
              <a:t> </a:t>
            </a:r>
            <a:r>
              <a:rPr lang="en-US" dirty="0" err="1" smtClean="0"/>
              <a:t>tenderá</a:t>
            </a:r>
            <a:r>
              <a:rPr lang="en-US" dirty="0" smtClean="0"/>
              <a:t> a </a:t>
            </a: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complexos</a:t>
            </a:r>
            <a:r>
              <a:rPr lang="en-US" dirty="0" smtClean="0"/>
              <a:t> à </a:t>
            </a:r>
            <a:r>
              <a:rPr lang="en-US" dirty="0" err="1" smtClean="0"/>
              <a:t>medida</a:t>
            </a:r>
            <a:r>
              <a:rPr lang="en-US" dirty="0" smtClean="0"/>
              <a:t> que 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iterações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épocas</a:t>
            </a:r>
            <a:r>
              <a:rPr lang="en-US" dirty="0" smtClean="0"/>
              <a:t>) </a:t>
            </a:r>
            <a:r>
              <a:rPr lang="en-US" dirty="0" err="1" smtClean="0"/>
              <a:t>aumenta</a:t>
            </a:r>
            <a:r>
              <a:rPr lang="en-US" dirty="0" smtClean="0"/>
              <a:t>.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regularizar</a:t>
            </a:r>
            <a:r>
              <a:rPr lang="en-US" dirty="0" smtClean="0"/>
              <a:t> no tempo, a </a:t>
            </a:r>
            <a:r>
              <a:rPr lang="en-US" dirty="0" err="1" smtClean="0"/>
              <a:t>complexidade</a:t>
            </a:r>
            <a:r>
              <a:rPr lang="en-US" dirty="0" smtClean="0"/>
              <a:t> do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controlada</a:t>
            </a:r>
            <a:r>
              <a:rPr lang="en-US" dirty="0" smtClean="0"/>
              <a:t>, </a:t>
            </a:r>
            <a:r>
              <a:rPr lang="en-US" dirty="0" err="1" smtClean="0"/>
              <a:t>melhorando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generalização</a:t>
            </a:r>
            <a:r>
              <a:rPr lang="en-US" dirty="0" smtClean="0"/>
              <a:t>.</a:t>
            </a:r>
          </a:p>
          <a:p>
            <a:endParaRPr lang="en-US" dirty="0" smtClean="0">
              <a:cs typeface="Calibri"/>
            </a:endParaRPr>
          </a:p>
          <a:p>
            <a:r>
              <a:rPr lang="en-US" dirty="0" smtClean="0"/>
              <a:t>Na </a:t>
            </a:r>
            <a:r>
              <a:rPr lang="en-US" dirty="0" err="1" smtClean="0"/>
              <a:t>prática</a:t>
            </a:r>
            <a:r>
              <a:rPr lang="en-US" dirty="0" smtClean="0"/>
              <a:t>, o early stopping é </a:t>
            </a:r>
            <a:r>
              <a:rPr lang="en-US" dirty="0" err="1" smtClean="0"/>
              <a:t>implementado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r>
              <a:rPr lang="en-US" dirty="0" smtClean="0"/>
              <a:t> e </a:t>
            </a:r>
            <a:r>
              <a:rPr lang="en-US" dirty="0" err="1" smtClean="0"/>
              <a:t>medindo</a:t>
            </a:r>
            <a:r>
              <a:rPr lang="en-US" dirty="0" smtClean="0"/>
              <a:t> a </a:t>
            </a:r>
            <a:r>
              <a:rPr lang="en-US" dirty="0" err="1" smtClean="0"/>
              <a:t>precisão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estatisticamente</a:t>
            </a:r>
            <a:r>
              <a:rPr lang="en-US" dirty="0" smtClean="0"/>
              <a:t> </a:t>
            </a:r>
            <a:r>
              <a:rPr lang="en-US" dirty="0" err="1" smtClean="0"/>
              <a:t>independente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treinado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que o </a:t>
            </a:r>
            <a:r>
              <a:rPr lang="en-US" dirty="0" err="1" smtClean="0"/>
              <a:t>desempenho</a:t>
            </a:r>
            <a:r>
              <a:rPr lang="en-US" dirty="0" smtClean="0"/>
              <a:t> no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melhore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testado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testes.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0957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b="0" dirty="0" smtClean="0"/>
              <a:t>:</a:t>
            </a:r>
            <a:r>
              <a:rPr lang="pt-BR" b="0" baseline="0" dirty="0" smtClean="0"/>
              <a:t> </a:t>
            </a:r>
            <a:r>
              <a:rPr lang="pt-BR" dirty="0" smtClean="0"/>
              <a:t>https://mybinder.org/v2/gh/zz4fap/t319_aprendizado_de_maquina/main?filepath=notebooks%2Fregression%2F</a:t>
            </a:r>
            <a:r>
              <a:rPr lang="pt-BR" sz="1200" dirty="0" smtClean="0"/>
              <a:t>early_stopv2.ipynb</a:t>
            </a:r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figura mostra um modelo complexo (um modelo de regressão polinomial de alto grau) sendo treinado usando</a:t>
            </a:r>
            <a:r>
              <a:rPr lang="pt-BR" baseline="0" dirty="0"/>
              <a:t> o gradiente descendente estocástico</a:t>
            </a:r>
            <a:r>
              <a:rPr lang="pt-BR" dirty="0"/>
              <a:t>. À medida que as épocas passam, o algoritmo aprende e seu erro quadrático médio no conjunto de treinamento diminui, juntamente com</a:t>
            </a:r>
            <a:r>
              <a:rPr lang="pt-BR" baseline="0" dirty="0"/>
              <a:t> o </a:t>
            </a:r>
            <a:r>
              <a:rPr lang="pt-BR" dirty="0"/>
              <a:t>erro de predição no conjunto de validação. No entanto, após algumas</a:t>
            </a:r>
            <a:r>
              <a:rPr lang="pt-BR" baseline="0" dirty="0"/>
              <a:t> épocas</a:t>
            </a:r>
            <a:r>
              <a:rPr lang="pt-BR" dirty="0"/>
              <a:t>, o erro de validação para de diminuir e começa a voltar a crescer. Isso indica que o modelo começou a sobreajustar os dados de treinamento. Com a parada antecipada, você apenas para de treinar assim que o erro de validação atinge o mínimo.</a:t>
            </a:r>
          </a:p>
          <a:p>
            <a:endParaRPr lang="pt-BR" dirty="0"/>
          </a:p>
          <a:p>
            <a:r>
              <a:rPr lang="pt-BR" b="1" dirty="0"/>
              <a:t>Dica</a:t>
            </a:r>
            <a:r>
              <a:rPr lang="pt-BR" dirty="0"/>
              <a:t>: Com</a:t>
            </a:r>
            <a:r>
              <a:rPr lang="pt-BR" baseline="0" dirty="0"/>
              <a:t> o gradiente descendente estocástico e o mini-batch</a:t>
            </a:r>
            <a:r>
              <a:rPr lang="pt-BR" dirty="0"/>
              <a:t>, as curvas de erro não são tão suaves e pode ser difícil saber se você atingiu o mínimo ou não. Uma solução é parar apenas depois que o erro de validação estiver acima do mínimo por algum tempo (quando você estiver confiante de que o modelo não ficará melhor) e reverta os pesos do modelo para o ponto em que o erro de validação atingiu o mínimo.</a:t>
            </a:r>
          </a:p>
          <a:p>
            <a:endParaRPr lang="pt-BR" dirty="0"/>
          </a:p>
          <a:p>
            <a:r>
              <a:rPr lang="pt-BR" b="1" dirty="0"/>
              <a:t>Exemplo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early_stoppingv2.ipynb</a:t>
            </a:r>
            <a:endParaRPr lang="pt-BR" dirty="0"/>
          </a:p>
          <a:p>
            <a:r>
              <a:rPr lang="pt-BR" b="1" dirty="0"/>
              <a:t>Link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>
                <a:hlinkClick r:id="rId3"/>
              </a:rPr>
              <a:t>https://colab.research.google.com/github/zz4fap/tp555-machine-learning/blob/master/exemplos/polynomial/regularization/early_stoppingv2.ipynb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587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</a:t>
            </a:r>
            <a:r>
              <a:rPr lang="pt-BR" baseline="0" dirty="0" smtClean="0"/>
              <a:t> https://colab.research.google.com/github/zz4fap/t319_aprendizado_de_maquina/blob/main/projeto/projeto_final_2S2021.ipynb</a:t>
            </a:r>
            <a:endParaRPr lang="pt-BR" dirty="0" smtClean="0"/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BINDER:</a:t>
            </a:r>
            <a:r>
              <a:rPr lang="pt-BR" baseline="0" dirty="0" smtClean="0"/>
              <a:t> </a:t>
            </a:r>
            <a:r>
              <a:rPr lang="pt-BR" dirty="0" smtClean="0"/>
              <a:t>https://mybinder.org/v2/gh/zz4fap/t319_aprendizado_de_maquina/main?filepath=projeto%2Fprojeto_final_1S2021.ipynb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20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Anteriormente, nós vimos como realizar a seleção do modelo através da validação cruzada. Uma abordagem alternativa é a procura</a:t>
            </a:r>
            <a:r>
              <a:rPr lang="pt-BR" baseline="0" dirty="0"/>
              <a:t> por uma hipótese que minimize o erro e a complexidade da hipótese. </a:t>
            </a:r>
          </a:p>
          <a:p>
            <a:endParaRPr lang="pt-BR" baseline="0" dirty="0"/>
          </a:p>
          <a:p>
            <a:r>
              <a:rPr lang="pt-BR" b="0" i="0" baseline="0" dirty="0" smtClean="0"/>
              <a:t>A </a:t>
            </a:r>
            <a:r>
              <a:rPr lang="pt-BR" b="1" baseline="0" dirty="0" smtClean="0"/>
              <a:t>Regularização</a:t>
            </a:r>
            <a:r>
              <a:rPr lang="pt-BR" baseline="0" dirty="0" smtClean="0"/>
              <a:t> </a:t>
            </a:r>
            <a:r>
              <a:rPr lang="pt-BR" baseline="0" dirty="0"/>
              <a:t>penaliza explicitamente </a:t>
            </a:r>
            <a:r>
              <a:rPr lang="pt-BR" b="1" baseline="0" dirty="0"/>
              <a:t>hipóteses</a:t>
            </a:r>
            <a:r>
              <a:rPr lang="pt-BR" baseline="0" dirty="0"/>
              <a:t> complexas. Essa abordagem se chama </a:t>
            </a:r>
            <a:r>
              <a:rPr lang="pt-BR" b="1" baseline="0" dirty="0"/>
              <a:t>regularização</a:t>
            </a:r>
            <a:r>
              <a:rPr lang="pt-BR" baseline="0" dirty="0"/>
              <a:t> pois busca por  uma </a:t>
            </a:r>
            <a:r>
              <a:rPr lang="pt-BR" b="1" baseline="0" dirty="0"/>
              <a:t>hipótese</a:t>
            </a:r>
            <a:r>
              <a:rPr lang="pt-BR" baseline="0" dirty="0"/>
              <a:t> que seja mais </a:t>
            </a:r>
            <a:r>
              <a:rPr lang="pt-BR" b="1" baseline="0" dirty="0"/>
              <a:t>regular</a:t>
            </a:r>
            <a:r>
              <a:rPr lang="pt-BR" baseline="0" dirty="0"/>
              <a:t>, ou seja, menos complexa.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termo </a:t>
            </a:r>
            <a:r>
              <a:rPr lang="pt-BR" b="1" dirty="0"/>
              <a:t>regularização</a:t>
            </a:r>
            <a:r>
              <a:rPr lang="pt-BR" dirty="0"/>
              <a:t> refere-se a procedimentos que visam obter um modelo de aproximação bem-comportado através da incorporação de informações adicionais ao processo de treinamento do modelo, na forma de restrições de suavidade junto ao mapeamento, ou de penalizações proporcionais à norma do vetor de </a:t>
            </a:r>
            <a:r>
              <a:rPr lang="pt-BR" dirty="0" smtClean="0"/>
              <a:t>pesos.</a:t>
            </a:r>
            <a:endParaRPr lang="pt-BR" dirty="0"/>
          </a:p>
          <a:p>
            <a:endParaRPr lang="pt-BR" dirty="0"/>
          </a:p>
          <a:p>
            <a:r>
              <a:rPr lang="pt-BR" dirty="0"/>
              <a:t>As 3 técnicas mencionadas aqui, rigde regression, LASSO e elastic net, introduzem restrições ligadas a alguma norma do vetor de </a:t>
            </a:r>
            <a:r>
              <a:rPr lang="pt-BR" dirty="0" smtClean="0"/>
              <a:t>pesos, </a:t>
            </a:r>
            <a:r>
              <a:rPr lang="pt-BR" dirty="0"/>
              <a:t>sendo, por este motivo, também conhecidas como técnicas de </a:t>
            </a:r>
            <a:r>
              <a:rPr lang="pt-BR" b="1" i="1" dirty="0"/>
              <a:t>shrinkage</a:t>
            </a:r>
            <a:r>
              <a:rPr lang="pt-BR" b="0" i="0" baseline="0" dirty="0"/>
              <a:t> (redução, encolhimento</a:t>
            </a:r>
            <a:r>
              <a:rPr lang="pt-BR" b="0" i="0" baseline="0" dirty="0" smtClean="0"/>
              <a:t>).</a:t>
            </a:r>
          </a:p>
          <a:p>
            <a:endParaRPr lang="pt-BR" b="0" i="0" baseline="0" dirty="0" smtClean="0"/>
          </a:p>
          <a:p>
            <a:r>
              <a:rPr lang="pt-BR" b="0" i="0" baseline="0" dirty="0" smtClean="0"/>
              <a:t>Referência:</a:t>
            </a:r>
          </a:p>
          <a:p>
            <a:r>
              <a:rPr lang="pt-BR" dirty="0" smtClean="0"/>
              <a:t>https://dafriedman97.github.io/mlbook/content/c2/s1/regularized.html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982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s.a.</a:t>
                </a:r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-&gt; </a:t>
                </a:r>
                <a:r>
                  <a:rPr lang="en-US" sz="1200" b="0" i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sujeito</a:t>
                </a:r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</a:t>
                </a:r>
              </a:p>
              <a:p>
                <a:endParaRPr lang="en-US" sz="1200" b="0" i="1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 Regression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é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conhecida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Tikhonov regularization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Ao invés de minimizar apenas o erro quadrático médio, como fizemo</a:t>
                </a:r>
                <a:r>
                  <a:rPr lang="pt-BR" baseline="0" dirty="0"/>
                  <a:t>s antes</a:t>
                </a:r>
                <a:r>
                  <a:rPr lang="pt-BR" dirty="0"/>
                  <a:t>,</a:t>
                </a:r>
                <a:r>
                  <a:rPr lang="pt-BR" baseline="0" dirty="0"/>
                  <a:t> </a:t>
                </a:r>
                <a:r>
                  <a:rPr lang="pt-BR" dirty="0"/>
                  <a:t>agora há a introdução de </a:t>
                </a:r>
                <a:r>
                  <a:rPr lang="pt-BR" b="1" dirty="0"/>
                  <a:t>um termo de penalização </a:t>
                </a:r>
                <a:r>
                  <a:rPr lang="pt-BR" dirty="0"/>
                  <a:t>proporcional à norma Euclidiana (L2) do vetor de</a:t>
                </a:r>
                <a:r>
                  <a:rPr lang="pt-BR" baseline="0" dirty="0"/>
                  <a:t> pesos</a:t>
                </a:r>
                <a:r>
                  <a:rPr lang="pt-BR" baseline="0" dirty="0" smtClean="0"/>
                  <a:t>.</a:t>
                </a:r>
              </a:p>
              <a:p>
                <a:endParaRPr lang="pt-BR" baseline="0" dirty="0" smtClean="0"/>
              </a:p>
              <a:p>
                <a:r>
                  <a:rPr lang="pt-BR" baseline="0" dirty="0" smtClean="0"/>
                  <a:t>O 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aseline="0" dirty="0" smtClean="0"/>
                  <a:t> é também conhecido como parâmetro de complexidade e controla a quantidade de redução/encolhimento dos pesos: quanto maior o valor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aseline="0" dirty="0" smtClean="0"/>
                  <a:t>, maior a quantidade de redução/encolhimento.</a:t>
                </a:r>
              </a:p>
              <a:p>
                <a:endParaRPr lang="pt-BR" b="1" baseline="0" dirty="0" smtClean="0"/>
              </a:p>
              <a:p>
                <a:r>
                  <a:rPr lang="pt-BR" b="1" baseline="0" dirty="0" smtClean="0"/>
                  <a:t>Norma </a:t>
                </a:r>
                <a:r>
                  <a:rPr lang="pt-BR" b="1" baseline="0" dirty="0"/>
                  <a:t>Euclidiana</a:t>
                </a:r>
                <a:r>
                  <a:rPr lang="pt-BR" baseline="0" dirty="0"/>
                  <a:t>: </a:t>
                </a:r>
                <a:r>
                  <a:rPr lang="pt-BR" dirty="0">
                    <a:hlinkClick r:id="rId3"/>
                  </a:rPr>
                  <a:t>https://en.wikipedia.org/wiki/Norm_(mathematics)#Euclidean_norm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força o algoritmo de aprendizado a não apenas ajustar os pesos, mas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também,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manté-los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menor possível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é baseada na ideia de que o sobreajuste é causado pelo fato dos </a:t>
                </a:r>
                <a:r>
                  <a:rPr lang="pt-BR" sz="1200" b="1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pesos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(a1 até aK)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serem "excessivamente específicos", ou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seja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que seus valores sejam grandes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demais.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bias, a0, meramente compensa (desloca) a relação entre y e a1*x1+a2*x2+...+aK*xK e sua escala, portanto, é muito menos importante para o problema de regularização. Além disso, no caso de uma grande compensação (deslocamento/offset/bias) ser necessária por qualquer motivo, regularizar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bias (a0)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impedirá o modelo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encontrar a relação correta.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b="1" dirty="0" smtClean="0"/>
                  <a:t>OBS</a:t>
                </a:r>
                <a:r>
                  <a:rPr lang="pt-BR" dirty="0"/>
                  <a:t>.: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não é considerado no cálculo do </a:t>
                </a:r>
                <a:r>
                  <a:rPr lang="pt-BR" b="1" i="1" dirty="0"/>
                  <a:t>termo de </a:t>
                </a:r>
                <a:r>
                  <a:rPr lang="pt-BR" b="1" i="1" dirty="0" smtClean="0"/>
                  <a:t>penalização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le fornece </a:t>
                </a:r>
                <a:r>
                  <a:rPr lang="pt-BR" dirty="0"/>
                  <a:t>apenas o deslocamento da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em 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 não tem influência na complexidade da hipótese pois não é multiplicado por nenhum atributo.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Lembre-se que a complexidade se deve à ordem do modelo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apenas </a:t>
                </a:r>
                <a:r>
                  <a:rPr lang="pt-BR" dirty="0" smtClean="0"/>
                  <a:t>dita o deslocamento em </a:t>
                </a:r>
                <a:r>
                  <a:rPr lang="pt-BR" dirty="0"/>
                  <a:t>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endParaRPr lang="pt-BR" dirty="0"/>
              </a:p>
              <a:p>
                <a:r>
                  <a:rPr lang="pt-BR" b="1" dirty="0"/>
                  <a:t>Referencias com explicações</a:t>
                </a:r>
                <a:r>
                  <a:rPr lang="pt-BR" b="1" baseline="0" dirty="0"/>
                  <a:t> sobre o motivo de a0 não ser considerado no termo de penalização</a:t>
                </a:r>
                <a:r>
                  <a:rPr lang="pt-BR" baseline="0" dirty="0"/>
                  <a:t>:</a:t>
                </a:r>
                <a:endParaRPr lang="pt-BR" dirty="0"/>
              </a:p>
              <a:p>
                <a:r>
                  <a:rPr lang="pt-BR" dirty="0">
                    <a:hlinkClick r:id="rId4"/>
                  </a:rPr>
                  <a:t>https://stats.stackexchange.com/questions/86991/reason-for-not-shrinking-the-bias-intercept-term-in-regression</a:t>
                </a:r>
                <a:endParaRPr lang="pt-BR" dirty="0"/>
              </a:p>
              <a:p>
                <a:r>
                  <a:rPr lang="pt-BR" dirty="0">
                    <a:hlinkClick r:id="rId5"/>
                  </a:rPr>
                  <a:t>https://stackoverflow.com/questions/54017246/why-is-theta0-skipped-while-performing-regulariztion-on-regression</a:t>
                </a:r>
                <a:endParaRPr lang="pt-BR" dirty="0"/>
              </a:p>
              <a:p>
                <a:r>
                  <a:rPr lang="pt-BR" dirty="0">
                    <a:hlinkClick r:id="rId6"/>
                  </a:rPr>
                  <a:t>https://stackoverflow.com/questions/12578336/why-is-the-bias-term-not-regularized-in-ridge-regression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 Regression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é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conhecida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Tikhonov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regularization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Ao invés de minimizar apenas o erro quadrático médio, como fizemo</a:t>
                </a:r>
                <a:r>
                  <a:rPr lang="pt-BR" baseline="0" dirty="0"/>
                  <a:t>s antes</a:t>
                </a:r>
                <a:r>
                  <a:rPr lang="pt-BR" dirty="0"/>
                  <a:t>,</a:t>
                </a:r>
                <a:r>
                  <a:rPr lang="pt-BR" baseline="0" dirty="0"/>
                  <a:t> </a:t>
                </a:r>
                <a:r>
                  <a:rPr lang="pt-BR" dirty="0"/>
                  <a:t>agora há a introdução de </a:t>
                </a:r>
                <a:r>
                  <a:rPr lang="pt-BR" b="1" dirty="0"/>
                  <a:t>um termo de penalização </a:t>
                </a:r>
                <a:r>
                  <a:rPr lang="pt-BR" dirty="0"/>
                  <a:t>proporcional à norma Euclidiana (L2) do vetor de</a:t>
                </a:r>
                <a:r>
                  <a:rPr lang="pt-BR" baseline="0" dirty="0"/>
                  <a:t> pesos</a:t>
                </a:r>
                <a:r>
                  <a:rPr lang="pt-BR" baseline="0" dirty="0" smtClean="0"/>
                  <a:t>.</a:t>
                </a:r>
              </a:p>
              <a:p>
                <a:endParaRPr lang="pt-BR" baseline="0" dirty="0" smtClean="0"/>
              </a:p>
              <a:p>
                <a:r>
                  <a:rPr lang="pt-BR" baseline="0" dirty="0" smtClean="0"/>
                  <a:t>O parâmetro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baseline="0" dirty="0" smtClean="0"/>
                  <a:t> é também conhecido como parâmetro de complexidade e controla a quantidade de redução/encolhimento dos pesos: quanto maior o valor de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baseline="0" dirty="0" smtClean="0"/>
                  <a:t>, maior a quantidade de redução/encolhimento.</a:t>
                </a:r>
              </a:p>
              <a:p>
                <a:endParaRPr lang="pt-BR" b="1" baseline="0" dirty="0" smtClean="0"/>
              </a:p>
              <a:p>
                <a:r>
                  <a:rPr lang="pt-BR" b="1" baseline="0" dirty="0" smtClean="0"/>
                  <a:t>Norma </a:t>
                </a:r>
                <a:r>
                  <a:rPr lang="pt-BR" b="1" baseline="0" dirty="0"/>
                  <a:t>Euclidiana</a:t>
                </a:r>
                <a:r>
                  <a:rPr lang="pt-BR" baseline="0" dirty="0"/>
                  <a:t>: </a:t>
                </a:r>
                <a:r>
                  <a:rPr lang="pt-BR" dirty="0">
                    <a:hlinkClick r:id="rId7"/>
                  </a:rPr>
                  <a:t>https://en.wikipedia.org/wiki/Norm_(mathematics)#Euclidean_norm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força o algoritmo de aprendizado a não apenas ajustar os pesos, mas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também,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manté-los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menor possível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é baseada na ideia de que o sobreajuste é causado pelo fato dos </a:t>
                </a:r>
                <a:r>
                  <a:rPr lang="pt-BR" sz="1200" b="1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pesos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(a1 até aK)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serem "excessivamente específicos", ou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seja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que seus valores sejam grandes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demais.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bias, a0, meramente compensa (desloca) a relação entre y e a1*x1+a2*x2+...+aK*xK e sua escala, portanto, é muito menos importante para o problema de regularização. Além disso, no caso de uma grande compensação (deslocamento/offset/bias) ser necessária por qualquer motivo, regularizar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bias (a0)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impedirá o modelo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encontrar a relação correta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b="1" dirty="0" smtClean="0"/>
                  <a:t>OBS</a:t>
                </a:r>
                <a:r>
                  <a:rPr lang="pt-BR" dirty="0"/>
                  <a:t>.: o peso </a:t>
                </a:r>
                <a:r>
                  <a:rPr lang="pt-BR" i="0">
                    <a:latin typeface="Cambria Math" panose="02040503050406030204" pitchFamily="18" charset="0"/>
                  </a:rPr>
                  <a:t>𝑎_0</a:t>
                </a:r>
                <a:r>
                  <a:rPr lang="pt-BR" dirty="0"/>
                  <a:t> não é considerado no cálculo do </a:t>
                </a:r>
                <a:r>
                  <a:rPr lang="pt-BR" b="1" i="1" dirty="0"/>
                  <a:t>termo de </a:t>
                </a:r>
                <a:r>
                  <a:rPr lang="pt-BR" b="1" i="1" dirty="0" smtClean="0"/>
                  <a:t>penalização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le fornece </a:t>
                </a:r>
                <a:r>
                  <a:rPr lang="pt-BR" dirty="0"/>
                  <a:t>apenas o deslocamento da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em relação ao eixo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e não tem influência na complexidade da hipótese pois não é multiplicado por nenhum atributo.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Lembre-se que a complexidade se deve à ordem do modelo e </a:t>
                </a:r>
                <a:r>
                  <a:rPr lang="pt-BR" i="0">
                    <a:latin typeface="Cambria Math" panose="02040503050406030204" pitchFamily="18" charset="0"/>
                  </a:rPr>
                  <a:t>𝑎_0</a:t>
                </a:r>
                <a:r>
                  <a:rPr lang="pt-BR" dirty="0"/>
                  <a:t> apenas </a:t>
                </a:r>
                <a:r>
                  <a:rPr lang="pt-BR" dirty="0" smtClean="0"/>
                  <a:t>dita o deslocamento em </a:t>
                </a:r>
                <a:r>
                  <a:rPr lang="pt-BR" dirty="0"/>
                  <a:t>relação ao eixo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endParaRPr lang="pt-BR" dirty="0"/>
              </a:p>
              <a:p>
                <a:r>
                  <a:rPr lang="pt-BR" b="1" dirty="0"/>
                  <a:t>Referencias com explicações</a:t>
                </a:r>
                <a:r>
                  <a:rPr lang="pt-BR" b="1" baseline="0" dirty="0"/>
                  <a:t> sobre o motivo de a0 não ser considerado no termo de penalização</a:t>
                </a:r>
                <a:r>
                  <a:rPr lang="pt-BR" baseline="0" dirty="0"/>
                  <a:t>:</a:t>
                </a:r>
                <a:endParaRPr lang="pt-BR" dirty="0"/>
              </a:p>
              <a:p>
                <a:r>
                  <a:rPr lang="pt-BR" dirty="0">
                    <a:hlinkClick r:id="rId8"/>
                  </a:rPr>
                  <a:t>https://stats.stackexchange.com/questions/86991/reason-for-not-shrinking-the-bias-intercept-term-in-regression</a:t>
                </a:r>
                <a:endParaRPr lang="pt-BR" dirty="0"/>
              </a:p>
              <a:p>
                <a:r>
                  <a:rPr lang="pt-BR" dirty="0">
                    <a:hlinkClick r:id="rId9"/>
                  </a:rPr>
                  <a:t>https://stackoverflow.com/questions/54017246/why-is-theta0-skipped-while-performing-regulariztion-on-regression</a:t>
                </a:r>
                <a:endParaRPr lang="pt-BR" dirty="0"/>
              </a:p>
              <a:p>
                <a:r>
                  <a:rPr lang="pt-BR" dirty="0">
                    <a:hlinkClick r:id="rId10"/>
                  </a:rPr>
                  <a:t>https://stackoverflow.com/questions/12578336/why-is-the-bias-term-not-regularized-in-ridge-regression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0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https://mybinder.org/v2/gh/zz4fap/t319_aprendizado_de_maquina/main?filepath=notebooks%2Fregression%2Fridge_regression.ipynb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É importante escalonar os dados (por exemplo, usando a classe StandardScaler) antes de executar a regressão de Ridge, pois ela</a:t>
                </a:r>
                <a:r>
                  <a:rPr lang="pt-BR" baseline="0" dirty="0" smtClean="0"/>
                  <a:t> é</a:t>
                </a:r>
                <a:r>
                  <a:rPr lang="pt-BR" dirty="0" smtClean="0"/>
                  <a:t> sensível à escala dos atributos. Isso é verdade para a maioria dos modelos regularizados.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for muito grande, todos os pesos acabarão muito próximos de zero e o resultado será uma linha plana que passa pela média dos dados de treinamento.</a:t>
                </a:r>
              </a:p>
              <a:p>
                <a:endParaRPr lang="pt-BR" dirty="0"/>
              </a:p>
              <a:p>
                <a:r>
                  <a:rPr lang="pt-BR" dirty="0"/>
                  <a:t>Observe como o aumento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leva a hipóteses mais planas (ou seja, menos extremas, menos</a:t>
                </a:r>
                <a:r>
                  <a:rPr lang="pt-BR" baseline="0" dirty="0"/>
                  <a:t> complexas</a:t>
                </a:r>
                <a:r>
                  <a:rPr lang="pt-BR" dirty="0"/>
                  <a:t>); isso reduz a variância do modelo, mas aumenta seu bias.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Se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for muito grande, todos os pesos acabarão muito próximos de zero e o resultado será uma linha plana que passa pela média dos dados de treinamento.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Observe como o aumento de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leva a hipóteses mais planas (ou seja, menos extremas, menos</a:t>
                </a:r>
                <a:r>
                  <a:rPr lang="pt-BR" baseline="0" dirty="0" smtClean="0"/>
                  <a:t> complexas</a:t>
                </a:r>
                <a:r>
                  <a:rPr lang="pt-BR" dirty="0" smtClean="0"/>
                  <a:t>); isso reduz a variância do modelo, mas aumenta seu bias.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681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Perceba mais uma vez que o peso a0 não participa da norma envolvida na penalização. Na realidade, a solução para a0 é o próprio valor médio da saída desejada.</a:t>
            </a:r>
          </a:p>
          <a:p>
            <a:endParaRPr lang="pt-BR" dirty="0"/>
          </a:p>
          <a:p>
            <a:r>
              <a:rPr lang="pt-BR" dirty="0"/>
              <a:t>Uma característica importante da regressão</a:t>
            </a:r>
            <a:r>
              <a:rPr lang="pt-BR" baseline="0" dirty="0"/>
              <a:t> LASSO </a:t>
            </a:r>
            <a:r>
              <a:rPr lang="pt-BR" dirty="0"/>
              <a:t>é que ela tende a eliminar completamente os pesos dos atributos menos importantes (ou seja, defini-los como zero).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norma do vetor de pesos é diferenciável em qualquer ponto, exceto no ponto ai = 0 (i=1,...,K), onde ela faz uma curva acentuada ao cruzar o eixo y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="1" baseline="0" dirty="0" smtClean="0"/>
              <a:t>IMPORTANTE</a:t>
            </a:r>
          </a:p>
          <a:p>
            <a:r>
              <a:rPr lang="pt-BR" dirty="0" smtClean="0"/>
              <a:t>Conforme mencionado na documentação do Scikit-Learn, a classe LASSO não é recomendada para uso com alfa = 0. Nesses casos, a classe LinearRegression deve ser usada.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294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smtClean="0"/>
                  <a:t>Exemplo</a:t>
                </a:r>
                <a:r>
                  <a:rPr lang="pt-BR" b="0" dirty="0" smtClean="0"/>
                  <a:t>:</a:t>
                </a:r>
                <a:r>
                  <a:rPr lang="pt-BR" b="0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</a:t>
                </a:r>
                <a:r>
                  <a:rPr lang="pt-BR" b="0" dirty="0" smtClean="0"/>
                  <a:t>lasso_regression.ipynb</a:t>
                </a:r>
                <a:endParaRPr lang="pt-BR" dirty="0" smtClean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Por exemplo, na figura acima foi</a:t>
                </a:r>
                <a:r>
                  <a:rPr lang="pt-BR" baseline="0" dirty="0" smtClean="0"/>
                  <a:t> utilizado um polinômio de ordem 10, onde </a:t>
                </a:r>
                <a:r>
                  <a:rPr lang="pt-BR" dirty="0" smtClean="0"/>
                  <a:t>a linha em vermelho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na figura (com </a:t>
                </a:r>
                <a:r>
                  <a:rPr lang="pt-BR" dirty="0" smtClean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= 0.0315) parece quase linear: todos os pesos para os atributos de</a:t>
                </a:r>
                <a:r>
                  <a:rPr lang="pt-BR" baseline="0" dirty="0" smtClean="0"/>
                  <a:t> alto grau do</a:t>
                </a:r>
                <a:r>
                  <a:rPr lang="pt-BR" dirty="0" smtClean="0"/>
                  <a:t> polinômio são iguais a zero. Em outras palavras, a</a:t>
                </a:r>
                <a:r>
                  <a:rPr lang="pt-BR" baseline="0" dirty="0" smtClean="0"/>
                  <a:t> regressão LASSO </a:t>
                </a:r>
                <a:r>
                  <a:rPr lang="pt-BR" dirty="0" smtClean="0"/>
                  <a:t>executa automaticamente a seleção de atributos e gera um modelo esparso (ou seja, com poucos pesos de atributos diferentes de zero).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5329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Na figura abaixo, temos as curvas de nível da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 de</a:t>
                </a:r>
                <a:r>
                  <a:rPr lang="pt-BR" baseline="0" dirty="0"/>
                  <a:t> um </a:t>
                </a:r>
                <a:r>
                  <a:rPr lang="pt-BR" dirty="0"/>
                  <a:t>problema de regressão linear, bem como as regiões do espaço </a:t>
                </a:r>
                <a:r>
                  <a:rPr lang="pt-BR" dirty="0" smtClean="0"/>
                  <a:t>de hipóteses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em </a:t>
                </a:r>
                <a:r>
                  <a:rPr lang="pt-BR" dirty="0"/>
                  <a:t>que as restrições L2 (direita) e L1 (esquerda) são válidas, considerando o caso em que o vetor possui dois pesos sujeitos à regularização.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A solução para ambos os métodos corresponde ao primeiro ponto em que as curvas de nível do erro interceptam a região de factibilidade das restrições. A existência de cantos nas curvas de nível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aumenta as chances de alguns pesos assumirem o valor zero.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esquerda, a área dentro do quadrado azul representa o conjunto de pesos </a:t>
                </a:r>
                <a:r>
                  <a:rPr lang="pt-BR" b="1" baseline="0" dirty="0"/>
                  <a:t>a</a:t>
                </a:r>
                <a:r>
                  <a:rPr lang="pt-BR" b="0" baseline="0" dirty="0"/>
                  <a:t> no espaço de pesos em 2 dimensões que tem norma L1 menor do que </a:t>
                </a:r>
                <a:r>
                  <a:rPr lang="pt-BR" b="1" baseline="0" dirty="0"/>
                  <a:t>c</a:t>
                </a:r>
                <a:r>
                  <a:rPr lang="pt-BR" b="0" baseline="0" dirty="0"/>
                  <a:t>. A solução para o problema deve estar dentro do área do quadrado azul.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Os círculos representam os contornos da superfície de erro, com o erro mínimo ao centro.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Queremos encontrar um ponto, dentro do quadrado azul, que esteja o mais próximo do mínimo.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É facil ver que para uma posição arbitrária do mínimo e seus contornos, será comum que um canto do quadrado ser o ponto mais próximo do ponto de mínimo, só porque os cantos são pontiagudos.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E claro, os cantos são os pontos que exibem valor zero em alguma </a:t>
                </a:r>
                <a:r>
                  <a:rPr lang="pt-BR" b="0" baseline="0" dirty="0" smtClean="0"/>
                  <a:t>direção (dimensão).</a:t>
                </a:r>
                <a:endParaRPr lang="pt-BR" b="0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Fizemos o mesmo para a figura da direita, onde se utiliza a regularização L2, a qual representa um círculo ao invés de um quadrado.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Nesse caso é possível ver que, em geral, não existe motivo para a interseção ocorrer em um dos eixos.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Portanto, a regularização L2 não tende a produzir pesos iguais a zero.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Para mais informações, por favor, leia a seção 18.6.2 do livro do Peter Norvig.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Na figura abaixo, temos as curvas de nível da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 de</a:t>
                </a:r>
                <a:r>
                  <a:rPr lang="pt-BR" baseline="0" dirty="0" smtClean="0"/>
                  <a:t> um </a:t>
                </a:r>
                <a:r>
                  <a:rPr lang="pt-BR" dirty="0" smtClean="0"/>
                  <a:t>problema de regressão linear, bem como as regiões do espaço em que as restrições L2 (direita) e L1 (esquerda) são válidas, considerando o caso em que o vetor possui dois pesos sujeitos à regularização.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A solução para ambos os métodos corresponde ao primeiro ponto em que as curvas de nível do erro interceptam a região de factibilidade das restrições. A existência de cantos nas curvas de nível de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‖</a:t>
                </a:r>
                <a:r>
                  <a:rPr lang="pt-BR" b="1" i="0">
                    <a:latin typeface="Cambria Math" panose="02040503050406030204" pitchFamily="18" charset="0"/>
                  </a:rPr>
                  <a:t>𝒂‖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dirty="0" smtClean="0"/>
                  <a:t> aumenta as chances de alguns pesos assumirem o valor zero.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esquerda, a área dentro do quadrado azul representa o conjunto de pesos </a:t>
                </a:r>
                <a:r>
                  <a:rPr lang="pt-BR" b="1" baseline="0" dirty="0" smtClean="0"/>
                  <a:t>a</a:t>
                </a:r>
                <a:r>
                  <a:rPr lang="pt-BR" b="0" baseline="0" dirty="0" smtClean="0"/>
                  <a:t> no espaço de pesos em 2 dimensões que tem norma L1 menor do que </a:t>
                </a:r>
                <a:r>
                  <a:rPr lang="pt-BR" b="1" baseline="0" dirty="0" smtClean="0"/>
                  <a:t>c</a:t>
                </a:r>
                <a:r>
                  <a:rPr lang="pt-BR" b="0" baseline="0" dirty="0" smtClean="0"/>
                  <a:t>. A solução para o problema deve estar dentro do área do quadrado azul.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Os círculos representam os contornos da superfície de erro, com o erro mínimo ao centro.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Queremos encontrar um ponto, dentro do quadrado azul, que esteja o mais próximo do mínimo.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É facil ver que para uma posição arbitrária do mínimo e seus contornos, será comum que um canto do quadrado ser o ponto mais próximo do ponto de mínimo, só porque os cantos são pontiagudos.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E claro, os cantos são os pontos que exibem valor zero em alguma direção.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Fizemos o mesmo para a figura da direita, onde se utiliza a regularização L2, a qual representa um círculo ao invés de um quadrado.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Nesse caso é possível ver que, em geral, não existe motivo para a interseção ocorrer em um dos eixos.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Portanto, a regularização L2 não tende a produzir pesos iguais a zero.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1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Para mais informações, por favor, leia a seção 18.6.2 do livro do Peter Norvig.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8547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smtClean="0"/>
                  <a:t>Exemplo</a:t>
                </a:r>
                <a:r>
                  <a:rPr lang="pt-BR" b="0" dirty="0" smtClean="0"/>
                  <a:t>:</a:t>
                </a:r>
                <a:r>
                  <a:rPr lang="pt-BR" b="0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</a:t>
                </a:r>
                <a:r>
                  <a:rPr lang="pt-BR" sz="1200" dirty="0" smtClean="0"/>
                  <a:t>elastic_net_regression.ipynb</a:t>
                </a:r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Uma </a:t>
                </a:r>
                <a:r>
                  <a:rPr lang="pt-BR" dirty="0"/>
                  <a:t>solução intermediária entre ridge regression e LASSO é a elastic net,</a:t>
                </a:r>
                <a:r>
                  <a:rPr lang="pt-BR" baseline="0" dirty="0"/>
                  <a:t> </a:t>
                </a:r>
                <a:r>
                  <a:rPr lang="pt-BR" dirty="0"/>
                  <a:t>a qual faz uso de uma combinação entre as penalizações baseadas nas normas L1 e L2 do vetor de pesos.</a:t>
                </a:r>
              </a:p>
              <a:p>
                <a:endParaRPr lang="pt-BR" dirty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0, a Elastic-net é equivalente à Ridge regression, e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1, ela</a:t>
                </a:r>
                <a:r>
                  <a:rPr lang="pt-BR" baseline="0" dirty="0"/>
                  <a:t> </a:t>
                </a:r>
                <a:r>
                  <a:rPr lang="pt-BR" dirty="0"/>
                  <a:t>é equivalente à Regressão Lasso.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Uma solução intermediária entre ridge regression e LASSO é a elastic net,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a qual faz uso de uma combinação entre as penalizações baseadas nas normas L1 e L2 do vetor de pesos.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Quando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</a:t>
                </a:r>
                <a:r>
                  <a:rPr lang="pt-BR" dirty="0" smtClean="0"/>
                  <a:t> = 0, a Elastic-net é equivalente à Ridge regression, e quando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</a:t>
                </a:r>
                <a:r>
                  <a:rPr lang="pt-BR" dirty="0" smtClean="0"/>
                  <a:t> = 1, ela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é equivalente à Regressão Lasso.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6847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Então, quando você deve usar a regressão linear, Ridge, LASSO ou Elastic-Net? </a:t>
            </a:r>
          </a:p>
          <a:p>
            <a:endParaRPr lang="pt-BR" dirty="0" smtClean="0"/>
          </a:p>
          <a:p>
            <a:r>
              <a:rPr lang="pt-BR" dirty="0" smtClean="0"/>
              <a:t>Quase sempre é preferível ter pelo menos um pouco de regularização, então geralmente você deve evitar a regressão linear simples. Ridge é um bom começo, mas se você suspeitar que apenas alguns atributos são realmente úteis, você deve preferir LASSO ou Elastic-Net, pois eles tendem a reduzir os pesos dos atributos inúteis a zero. Em geral, o Elastic-Net é preferível ao LASSO, pois o LASSO pode se comportar de maneira errática quando o número de atributos é maior do que o número de exemplos de treinamento ou quando vários atributos</a:t>
            </a:r>
            <a:r>
              <a:rPr lang="pt-BR" baseline="0" dirty="0" smtClean="0"/>
              <a:t> </a:t>
            </a:r>
            <a:r>
              <a:rPr lang="pt-BR" dirty="0" smtClean="0"/>
              <a:t>são fortemente correlacionados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406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3/12/2021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3/12/2021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3/12/2021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3/12/2021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3/12/2021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3/12/2021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3/12/2021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3/12/2021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3/12/2021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3/12/2021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3/12/2021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3/12/2021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mybinder.org/v2/gh/zz4fap/t319_aprendizado_de_maquina/main?filepath=notebooks/regression/elastic_net_regression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19_aprendizado_de_maquina/main?filepath=notebooks/regression/early_stopv2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projeto/projeto_final_2S2021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0.png"/><Relationship Id="rId4" Type="http://schemas.openxmlformats.org/officeDocument/2006/relationships/hyperlink" Target="https://mybinder.org/v2/gh/zz4fap/t319_aprendizado_de_maquina/main?filepath=notebooks/regression/ridge_regression.ipynb" TargetMode="Externa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mybinder.org/v2/gh/zz4fap/t319_aprendizado_de_maquina/main?filepath=notebooks/regression/lasso_regression.ipynb" TargetMode="Externa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9120"/>
            <a:ext cx="9144000" cy="2817309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</a:t>
            </a:r>
            <a:r>
              <a:rPr lang="pt-BR" sz="5400" dirty="0"/>
              <a:t>- Introdução 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Regressão Linear (Parte VI)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0"/>
            <a:ext cx="10515600" cy="726741"/>
          </a:xfrm>
        </p:spPr>
        <p:txBody>
          <a:bodyPr/>
          <a:lstStyle/>
          <a:p>
            <a:r>
              <a:rPr lang="pt-BR" dirty="0"/>
              <a:t>Elastic-net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205345"/>
                <a:ext cx="11229111" cy="345835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i="1" dirty="0"/>
                  <a:t>Elastic-net</a:t>
                </a:r>
                <a:r>
                  <a:rPr lang="pt-BR" dirty="0"/>
                  <a:t> é uma solução intermediária entre </a:t>
                </a:r>
                <a:r>
                  <a:rPr lang="pt-BR" dirty="0" smtClean="0"/>
                  <a:t>as regressões Ridge e </a:t>
                </a:r>
                <a:r>
                  <a:rPr lang="pt-BR" dirty="0"/>
                  <a:t>LASSO.</a:t>
                </a:r>
              </a:p>
              <a:p>
                <a:r>
                  <a:rPr lang="pt-BR" dirty="0" smtClean="0"/>
                  <a:t>É uma </a:t>
                </a:r>
                <a:r>
                  <a:rPr lang="pt-BR" dirty="0" smtClean="0"/>
                  <a:t>combinação linear entre </a:t>
                </a:r>
                <a:r>
                  <a:rPr lang="pt-BR" dirty="0"/>
                  <a:t>as penalizações baseadas nas normas L1 e L2 do vetor de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+(1−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 1]</m:t>
                    </m:r>
                  </m:oMath>
                </a14:m>
                <a:r>
                  <a:rPr lang="pt-BR" dirty="0" smtClean="0"/>
                  <a:t> é o termo de mistura ou parâmetro de elasticidade</a:t>
                </a:r>
                <a:r>
                  <a:rPr lang="pt-BR" dirty="0" smtClean="0"/>
                  <a:t> entre </a:t>
                </a:r>
                <a:r>
                  <a:rPr lang="pt-BR" dirty="0" smtClean="0"/>
                  <a:t>as duas normas.</a:t>
                </a:r>
                <a:endParaRPr lang="pt-BR" dirty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0, a </a:t>
                </a:r>
                <a:r>
                  <a:rPr lang="pt-BR" i="1" dirty="0"/>
                  <a:t>Elastic-net</a:t>
                </a:r>
                <a:r>
                  <a:rPr lang="pt-BR" dirty="0"/>
                  <a:t> é equivalente </a:t>
                </a:r>
                <a:r>
                  <a:rPr lang="pt-BR" dirty="0"/>
                  <a:t>a </a:t>
                </a:r>
                <a:r>
                  <a:rPr lang="pt-BR" dirty="0" smtClean="0"/>
                  <a:t>regressão </a:t>
                </a:r>
                <a:r>
                  <a:rPr lang="pt-BR" dirty="0"/>
                  <a:t>Ridge </a:t>
                </a:r>
                <a:r>
                  <a:rPr lang="pt-BR" dirty="0"/>
                  <a:t>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1, ela é equivalente </a:t>
                </a:r>
                <a:r>
                  <a:rPr lang="pt-BR" dirty="0" smtClean="0"/>
                  <a:t>a </a:t>
                </a:r>
                <a:r>
                  <a:rPr lang="pt-BR" dirty="0"/>
                  <a:t>r</a:t>
                </a:r>
                <a:r>
                  <a:rPr lang="pt-BR" dirty="0" smtClean="0"/>
                  <a:t>egressão LASSO.</a:t>
                </a:r>
                <a:endParaRPr lang="pt-BR" dirty="0"/>
              </a:p>
              <a:p>
                <a:r>
                  <a:rPr lang="pt-BR" dirty="0"/>
                  <a:t>A seleção dos hiperparâmetros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pode ser feita por meio de </a:t>
                </a:r>
                <a:r>
                  <a:rPr lang="pt-BR" b="1" i="1" dirty="0"/>
                  <a:t>validação cruzada</a:t>
                </a:r>
                <a:r>
                  <a:rPr lang="pt-BR" dirty="0"/>
                  <a:t>. Isso também se aplica ao dois outros métodos </a:t>
                </a:r>
                <a:r>
                  <a:rPr lang="pt-BR" dirty="0" smtClean="0"/>
                  <a:t>anteriores.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205345"/>
                <a:ext cx="11229111" cy="3458357"/>
              </a:xfrm>
              <a:blipFill rotWithShape="0">
                <a:blip r:embed="rId3"/>
                <a:stretch>
                  <a:fillRect l="-814" t="-4056" r="-14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580635" y="6451182"/>
            <a:ext cx="33834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elastic_net_regression.ipynb</a:t>
            </a:r>
            <a:endParaRPr lang="pt-BR" sz="1600" dirty="0"/>
          </a:p>
        </p:txBody>
      </p:sp>
      <p:pic>
        <p:nvPicPr>
          <p:cNvPr id="5" name="Picture 2" descr="https://miro.medium.com/max/761/1*nrWncnoJ4V_BkzEf1pd4MA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" t="10764" r="2427" b="3407"/>
          <a:stretch/>
        </p:blipFill>
        <p:spPr bwMode="auto">
          <a:xfrm>
            <a:off x="795653" y="4350327"/>
            <a:ext cx="6170268" cy="243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228656" y="5123545"/>
                <a:ext cx="304372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ea typeface="Cambria Math" panose="02040503050406030204" pitchFamily="18" charset="0"/>
                  </a:rPr>
                  <a:t>O hiperparâmetro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sz="1600" dirty="0" smtClean="0"/>
                  <a:t> dita a relação de compromisso entre as duas regularizações.</a:t>
                </a:r>
                <a:endParaRPr lang="pt-BR" sz="1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656" y="5123545"/>
                <a:ext cx="3043724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1202" t="-2190" r="-601" b="-80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0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utilizar regressão LASSO, Ridge ou Elastic-Net?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8820"/>
                <a:ext cx="11150600" cy="4575179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 smtClean="0"/>
                  <a:t>Regressão de </a:t>
                </a:r>
                <a:r>
                  <a:rPr lang="pt-BR" b="1" dirty="0" smtClean="0"/>
                  <a:t>Ridge</a:t>
                </a:r>
                <a:r>
                  <a:rPr lang="pt-BR" dirty="0" smtClean="0"/>
                  <a:t>: </a:t>
                </a:r>
                <a:r>
                  <a:rPr lang="pt-BR" dirty="0"/>
                  <a:t>um bom </a:t>
                </a:r>
                <a:r>
                  <a:rPr lang="pt-BR" dirty="0" smtClean="0"/>
                  <a:t>começo. </a:t>
                </a:r>
                <a:r>
                  <a:rPr lang="pt-BR" dirty="0"/>
                  <a:t>No entanto, se </a:t>
                </a:r>
                <a:r>
                  <a:rPr lang="pt-BR" dirty="0" smtClean="0"/>
                  <a:t>você suspeitar que apenas </a:t>
                </a:r>
                <a:r>
                  <a:rPr lang="pt-BR" dirty="0"/>
                  <a:t>alguns atributos são realmente úteis, você deve preferir LASSO ou </a:t>
                </a:r>
                <a:r>
                  <a:rPr lang="pt-BR" i="1" dirty="0" smtClean="0"/>
                  <a:t>Elastic-Net</a:t>
                </a:r>
                <a:r>
                  <a:rPr lang="pt-BR" dirty="0" smtClean="0"/>
                  <a:t>.</a:t>
                </a:r>
              </a:p>
              <a:p>
                <a:r>
                  <a:rPr lang="pt-BR" b="1" dirty="0" smtClean="0"/>
                  <a:t>Regressão LASSO</a:t>
                </a:r>
                <a:r>
                  <a:rPr lang="pt-BR" dirty="0" smtClean="0"/>
                  <a:t>: </a:t>
                </a:r>
                <a:r>
                  <a:rPr lang="pt-BR" dirty="0"/>
                  <a:t>boa para </a:t>
                </a:r>
                <a:r>
                  <a:rPr lang="pt-BR" b="1" i="1" dirty="0"/>
                  <a:t>seleção </a:t>
                </a:r>
                <a:r>
                  <a:rPr lang="pt-BR" b="1" i="1" dirty="0" smtClean="0"/>
                  <a:t>automática de atributos</a:t>
                </a:r>
                <a:r>
                  <a:rPr lang="pt-BR" dirty="0" smtClean="0"/>
                  <a:t>. </a:t>
                </a:r>
                <a:r>
                  <a:rPr lang="pt-BR" dirty="0"/>
                  <a:t>No entanto, se o número de </a:t>
                </a:r>
                <a:r>
                  <a:rPr lang="pt-BR" dirty="0" smtClean="0"/>
                  <a:t>atributos,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 smtClean="0"/>
                  <a:t>for </a:t>
                </a:r>
                <a:r>
                  <a:rPr lang="pt-BR" dirty="0"/>
                  <a:t>maior que o número de </a:t>
                </a:r>
                <a:r>
                  <a:rPr lang="pt-BR" dirty="0" smtClean="0"/>
                  <a:t>exemplos de </a:t>
                </a:r>
                <a:r>
                  <a:rPr lang="pt-BR" dirty="0"/>
                  <a:t>treinamento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ou quando </a:t>
                </a:r>
                <a:r>
                  <a:rPr lang="pt-BR" dirty="0" smtClean="0"/>
                  <a:t>houverem atributos fortemente correlacionados</a:t>
                </a:r>
                <a:r>
                  <a:rPr lang="pt-BR" dirty="0"/>
                  <a:t>, deve-se usar </a:t>
                </a:r>
                <a:r>
                  <a:rPr lang="pt-BR" dirty="0" smtClean="0"/>
                  <a:t>a regressão </a:t>
                </a:r>
                <a:r>
                  <a:rPr lang="pt-BR" i="1" dirty="0" smtClean="0"/>
                  <a:t>Elastic-Net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b="1" dirty="0" smtClean="0"/>
                  <a:t>Elastic-Net</a:t>
                </a:r>
                <a:r>
                  <a:rPr lang="pt-BR" dirty="0" smtClean="0"/>
                  <a:t>: é mais versátil que as anteriores, </a:t>
                </a:r>
                <a:r>
                  <a:rPr lang="pt-BR" dirty="0"/>
                  <a:t>pois o parâmetro de </a:t>
                </a:r>
                <a:r>
                  <a:rPr lang="pt-BR" dirty="0" smtClean="0"/>
                  <a:t>elasticidade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ajustável. Uma proporção de 50% </a:t>
                </a:r>
                <a:r>
                  <a:rPr lang="pt-BR" dirty="0" smtClean="0"/>
                  <a:t>entre as penalizações L1 </a:t>
                </a:r>
                <a:r>
                  <a:rPr lang="pt-BR" dirty="0"/>
                  <a:t>e </a:t>
                </a:r>
                <a:r>
                  <a:rPr lang="pt-BR" dirty="0" smtClean="0"/>
                  <a:t>L2 é uma boa escolha inicial para esse parâmetro.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8820"/>
                <a:ext cx="11150600" cy="4575179"/>
              </a:xfrm>
              <a:blipFill rotWithShape="0">
                <a:blip r:embed="rId3"/>
                <a:stretch>
                  <a:fillRect l="-984" t="-2267" r="-12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8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Early-stop: Parada antecipada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02788" cy="503237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Uma forma de se </a:t>
            </a:r>
            <a:r>
              <a:rPr lang="pt-BR" b="1" i="1" dirty="0"/>
              <a:t>regularizar</a:t>
            </a:r>
            <a:r>
              <a:rPr lang="pt-BR" dirty="0"/>
              <a:t> algoritmos de </a:t>
            </a:r>
            <a:r>
              <a:rPr lang="pt-BR" b="1" i="1" dirty="0"/>
              <a:t>aprendizado iterativo</a:t>
            </a:r>
            <a:r>
              <a:rPr lang="pt-BR" dirty="0"/>
              <a:t>, como o </a:t>
            </a:r>
            <a:r>
              <a:rPr lang="pt-BR" b="1" i="1" dirty="0"/>
              <a:t>gradiente descendente</a:t>
            </a:r>
            <a:r>
              <a:rPr lang="pt-BR" dirty="0"/>
              <a:t>, é interromper seu treinamento assim que o </a:t>
            </a:r>
            <a:r>
              <a:rPr lang="pt-BR" b="1" i="1" dirty="0"/>
              <a:t>erro de validação </a:t>
            </a:r>
            <a:r>
              <a:rPr lang="pt-BR" dirty="0"/>
              <a:t>comece a crescer sistematicamente.</a:t>
            </a:r>
          </a:p>
          <a:p>
            <a:r>
              <a:rPr lang="pt-BR" dirty="0"/>
              <a:t>Essa abordagem é chamada de </a:t>
            </a:r>
            <a:r>
              <a:rPr lang="pt-BR" b="1" i="1" dirty="0"/>
              <a:t>early-stop </a:t>
            </a:r>
            <a:r>
              <a:rPr lang="pt-BR" dirty="0"/>
              <a:t>e pode </a:t>
            </a:r>
            <a:r>
              <a:rPr lang="pt-BR" dirty="0">
                <a:cs typeface="Calibri"/>
              </a:rPr>
              <a:t>ser vista como uma </a:t>
            </a:r>
            <a:r>
              <a:rPr lang="pt-BR" b="1" i="1" dirty="0">
                <a:cs typeface="Calibri"/>
              </a:rPr>
              <a:t>regularização temporal</a:t>
            </a:r>
            <a:r>
              <a:rPr lang="pt-BR" dirty="0">
                <a:cs typeface="Calibri"/>
              </a:rPr>
              <a:t>.</a:t>
            </a:r>
            <a:endParaRPr lang="pt-BR" dirty="0"/>
          </a:p>
          <a:p>
            <a:r>
              <a:rPr lang="pt-BR" dirty="0"/>
              <a:t>Assim como as outras abordagens, ela tem o objetivo de evitar o </a:t>
            </a:r>
            <a:r>
              <a:rPr lang="pt-BR" b="1" i="1" dirty="0"/>
              <a:t>sobreajuste</a:t>
            </a:r>
            <a:r>
              <a:rPr lang="pt-BR" dirty="0"/>
              <a:t> de um modelo.</a:t>
            </a:r>
            <a:endParaRPr lang="pt-BR" dirty="0">
              <a:cs typeface="Calibri"/>
            </a:endParaRPr>
          </a:p>
          <a:p>
            <a:r>
              <a:rPr lang="pt-BR" dirty="0">
                <a:ea typeface="+mn-lt"/>
                <a:cs typeface="+mn-lt"/>
              </a:rPr>
              <a:t>Intuitivamente, o algoritmo do </a:t>
            </a:r>
            <a:r>
              <a:rPr lang="pt-BR" b="1" i="1" dirty="0">
                <a:ea typeface="+mn-lt"/>
                <a:cs typeface="+mn-lt"/>
              </a:rPr>
              <a:t>gradiente descendente</a:t>
            </a:r>
            <a:r>
              <a:rPr lang="pt-BR" dirty="0">
                <a:ea typeface="+mn-lt"/>
                <a:cs typeface="+mn-lt"/>
              </a:rPr>
              <a:t> tenderá a aprender modelos cada vez mais </a:t>
            </a:r>
            <a:r>
              <a:rPr lang="pt-BR" b="1" i="1" dirty="0">
                <a:ea typeface="+mn-lt"/>
                <a:cs typeface="+mn-lt"/>
              </a:rPr>
              <a:t>complexos</a:t>
            </a:r>
            <a:r>
              <a:rPr lang="pt-BR" dirty="0">
                <a:ea typeface="+mn-lt"/>
                <a:cs typeface="+mn-lt"/>
              </a:rPr>
              <a:t> à medida que o número de épocas aumenta. </a:t>
            </a:r>
          </a:p>
          <a:p>
            <a:r>
              <a:rPr lang="pt-BR" dirty="0">
                <a:ea typeface="+mn-lt"/>
                <a:cs typeface="+mn-lt"/>
              </a:rPr>
              <a:t>Ao se regularizar no </a:t>
            </a:r>
            <a:r>
              <a:rPr lang="pt-BR" b="1" i="1" dirty="0">
                <a:ea typeface="+mn-lt"/>
                <a:cs typeface="+mn-lt"/>
              </a:rPr>
              <a:t>tempo</a:t>
            </a:r>
            <a:r>
              <a:rPr lang="pt-BR" dirty="0">
                <a:ea typeface="+mn-lt"/>
                <a:cs typeface="+mn-lt"/>
              </a:rPr>
              <a:t>, a complexidade do modelo pode ser controlada, melhorando sua </a:t>
            </a:r>
            <a:r>
              <a:rPr lang="pt-BR" b="1" i="1" dirty="0">
                <a:ea typeface="+mn-lt"/>
                <a:cs typeface="+mn-lt"/>
              </a:rPr>
              <a:t>generalização</a:t>
            </a:r>
            <a:r>
              <a:rPr lang="pt-BR" dirty="0">
                <a:ea typeface="+mn-lt"/>
                <a:cs typeface="+mn-lt"/>
              </a:rPr>
              <a:t>.</a:t>
            </a:r>
          </a:p>
          <a:p>
            <a:r>
              <a:rPr lang="pt-BR" dirty="0">
                <a:ea typeface="+mn-lt"/>
                <a:cs typeface="+mn-lt"/>
              </a:rPr>
              <a:t>Mas como saber quando interromper o treinamento? Ou seja, qual é o critério de parada</a:t>
            </a:r>
            <a:r>
              <a:rPr lang="pt-BR" dirty="0" smtClean="0">
                <a:ea typeface="+mn-lt"/>
                <a:cs typeface="+mn-lt"/>
              </a:rPr>
              <a:t>?</a:t>
            </a: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4382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3486"/>
            <a:ext cx="10515600" cy="781856"/>
          </a:xfrm>
        </p:spPr>
        <p:txBody>
          <a:bodyPr>
            <a:normAutofit/>
          </a:bodyPr>
          <a:lstStyle/>
          <a:p>
            <a:r>
              <a:rPr lang="pt-BR" dirty="0" smtClean="0"/>
              <a:t>Exemplo: Early-stop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9" y="1233712"/>
            <a:ext cx="8037516" cy="5624288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Existem duas estratégias para se definir o critério de parada:</a:t>
            </a:r>
            <a:endParaRPr lang="en-US" dirty="0">
              <a:ea typeface="+mn-lt"/>
              <a:cs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ea typeface="+mn-lt"/>
                <a:cs typeface="+mn-lt"/>
              </a:rPr>
              <a:t>Interromper o treinamento quando o erro de validação aumenta por </a:t>
            </a:r>
            <a:r>
              <a:rPr lang="pt-BR" sz="2800" b="1" i="1" dirty="0">
                <a:ea typeface="+mn-lt"/>
                <a:cs typeface="+mn-lt"/>
              </a:rPr>
              <a:t>P</a:t>
            </a:r>
            <a:r>
              <a:rPr lang="pt-BR" sz="2800" dirty="0">
                <a:ea typeface="+mn-lt"/>
                <a:cs typeface="+mn-lt"/>
              </a:rPr>
              <a:t> </a:t>
            </a:r>
            <a:r>
              <a:rPr lang="pt-BR" sz="2800" dirty="0" smtClean="0">
                <a:ea typeface="+mn-lt"/>
                <a:cs typeface="+mn-lt"/>
              </a:rPr>
              <a:t>(paciência) épocas </a:t>
            </a:r>
            <a:r>
              <a:rPr lang="pt-BR" sz="2800" dirty="0">
                <a:ea typeface="+mn-lt"/>
                <a:cs typeface="+mn-lt"/>
              </a:rPr>
              <a:t>sucessivas.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400" b="1" dirty="0">
                <a:ea typeface="+mn-lt"/>
                <a:cs typeface="+mn-lt"/>
              </a:rPr>
              <a:t>Problema</a:t>
            </a:r>
            <a:r>
              <a:rPr lang="pt-BR" sz="2400" dirty="0">
                <a:ea typeface="+mn-lt"/>
                <a:cs typeface="+mn-lt"/>
              </a:rPr>
              <a:t>: como o erro de validação pode oscilar bastante (e.g., SGD), nem sempre é fácil desenvolver detectores automáticos de mínimos e encerrar o treinamento.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ea typeface="+mn-lt"/>
                <a:cs typeface="+mn-lt"/>
              </a:rPr>
              <a:t>Permitir que o treinamento </a:t>
            </a:r>
            <a:r>
              <a:rPr lang="pt-BR" sz="2800" dirty="0" smtClean="0">
                <a:ea typeface="+mn-lt"/>
                <a:cs typeface="+mn-lt"/>
              </a:rPr>
              <a:t>prossiga por um determinado número de épocas, </a:t>
            </a:r>
            <a:r>
              <a:rPr lang="pt-BR" sz="2800" dirty="0">
                <a:ea typeface="+mn-lt"/>
                <a:cs typeface="+mn-lt"/>
              </a:rPr>
              <a:t>mas sempre armazenando os pesos associados ao </a:t>
            </a:r>
            <a:r>
              <a:rPr lang="pt-BR" sz="2800" b="1" i="1" dirty="0">
                <a:ea typeface="+mn-lt"/>
                <a:cs typeface="+mn-lt"/>
              </a:rPr>
              <a:t>menor erro de validação</a:t>
            </a:r>
            <a:r>
              <a:rPr lang="pt-BR" sz="2800" dirty="0" smtClean="0">
                <a:ea typeface="+mn-lt"/>
                <a:cs typeface="+mn-lt"/>
              </a:rPr>
              <a:t>.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figura mostra um modelo de regressão polinomial </a:t>
            </a:r>
            <a:r>
              <a:rPr lang="pt-BR" dirty="0" smtClean="0"/>
              <a:t>com grau igual a 90 sendo </a:t>
            </a:r>
            <a:r>
              <a:rPr lang="pt-BR" dirty="0"/>
              <a:t>treinado usando o </a:t>
            </a:r>
            <a:r>
              <a:rPr lang="pt-BR" b="1" i="1" dirty="0"/>
              <a:t>gradiente descendente </a:t>
            </a:r>
            <a:r>
              <a:rPr lang="pt-BR" b="1" i="1" dirty="0" smtClean="0"/>
              <a:t>estocástico</a:t>
            </a:r>
            <a:r>
              <a:rPr lang="pt-BR" dirty="0" smtClean="0"/>
              <a:t> e apenas 100 amostras de treinamento. </a:t>
            </a:r>
            <a:endParaRPr lang="pt-BR" dirty="0"/>
          </a:p>
          <a:p>
            <a:r>
              <a:rPr lang="pt-BR" dirty="0"/>
              <a:t>À medida que as épocas passam, o algoritmo aprende e seu erro quadrático médio no conjunto de treinamento diminui, juntamente com o </a:t>
            </a:r>
            <a:r>
              <a:rPr lang="pt-BR" dirty="0" smtClean="0"/>
              <a:t>erro no </a:t>
            </a:r>
            <a:r>
              <a:rPr lang="pt-BR" dirty="0"/>
              <a:t>conjunto de validação. </a:t>
            </a:r>
          </a:p>
          <a:p>
            <a:r>
              <a:rPr lang="pt-BR" dirty="0"/>
              <a:t>No entanto, após algumas épocas, o erro de validação para de diminuir e começa a crescer. </a:t>
            </a:r>
            <a:endParaRPr lang="pt-BR" dirty="0" smtClean="0"/>
          </a:p>
          <a:p>
            <a:r>
              <a:rPr lang="pt-BR" dirty="0" smtClean="0"/>
              <a:t>Isso </a:t>
            </a:r>
            <a:r>
              <a:rPr lang="pt-BR" dirty="0"/>
              <a:t>indica que o modelo começou a </a:t>
            </a:r>
            <a:r>
              <a:rPr lang="pt-BR" b="1" i="1" dirty="0"/>
              <a:t>sobreajustar</a:t>
            </a:r>
            <a:r>
              <a:rPr lang="pt-BR" dirty="0"/>
              <a:t> </a:t>
            </a:r>
            <a:r>
              <a:rPr lang="pt-BR" dirty="0" smtClean="0"/>
              <a:t>aos </a:t>
            </a:r>
            <a:r>
              <a:rPr lang="pt-BR" dirty="0"/>
              <a:t>dados de treinamento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Rectangle 2"/>
          <p:cNvSpPr/>
          <p:nvPr/>
        </p:nvSpPr>
        <p:spPr>
          <a:xfrm>
            <a:off x="8675207" y="6330406"/>
            <a:ext cx="25822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3"/>
              </a:rPr>
              <a:t>Exemplo: </a:t>
            </a:r>
            <a:r>
              <a:rPr lang="pt-BR" sz="1600" dirty="0" smtClean="0">
                <a:hlinkClick r:id="rId3"/>
              </a:rPr>
              <a:t>early_stopv2.ipynb</a:t>
            </a:r>
            <a:endParaRPr lang="pt-BR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" t="10842" r="9071"/>
          <a:stretch/>
        </p:blipFill>
        <p:spPr>
          <a:xfrm>
            <a:off x="8875715" y="4033888"/>
            <a:ext cx="3271935" cy="2182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t="9822" r="9410"/>
          <a:stretch/>
        </p:blipFill>
        <p:spPr>
          <a:xfrm>
            <a:off x="8886602" y="1716440"/>
            <a:ext cx="3261048" cy="22603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920037" y="930404"/>
                <a:ext cx="3261048" cy="671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noisy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+0.5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onde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−3,3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037" y="930404"/>
                <a:ext cx="3261048" cy="671851"/>
              </a:xfrm>
              <a:prstGeom prst="rect">
                <a:avLst/>
              </a:prstGeom>
              <a:blipFill rotWithShape="0">
                <a:blip r:embed="rId6"/>
                <a:stretch>
                  <a:fillRect r="-561" b="-7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2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9727" cy="4351338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VI</a:t>
            </a:r>
            <a:r>
              <a:rPr lang="pt-BR" dirty="0" smtClean="0"/>
              <a:t>” </a:t>
            </a:r>
            <a:r>
              <a:rPr lang="pt-BR" dirty="0"/>
              <a:t>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 smtClean="0"/>
              <a:t>: </a:t>
            </a:r>
            <a:r>
              <a:rPr lang="pt-BR" dirty="0" smtClean="0">
                <a:hlinkClick r:id="rId3"/>
              </a:rPr>
              <a:t>Projeto Prático</a:t>
            </a:r>
            <a:r>
              <a:rPr lang="pt-BR" dirty="0" smtClean="0"/>
              <a:t>.</a:t>
            </a:r>
            <a:endParaRPr lang="pt-BR" dirty="0" smtClean="0"/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Projeto pode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feito </a:t>
            </a:r>
            <a:r>
              <a:rPr lang="pt-BR" b="1" dirty="0">
                <a:solidFill>
                  <a:srgbClr val="FF0000"/>
                </a:solidFill>
              </a:rPr>
              <a:t>em </a:t>
            </a:r>
            <a:r>
              <a:rPr lang="pt-BR" b="1" dirty="0" smtClean="0">
                <a:solidFill>
                  <a:srgbClr val="FF0000"/>
                </a:solidFill>
              </a:rPr>
              <a:t>grupo de no máximo 3 alunos.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Atentem-se </a:t>
            </a:r>
            <a:r>
              <a:rPr lang="pt-BR" b="1" dirty="0">
                <a:solidFill>
                  <a:srgbClr val="FF0000"/>
                </a:solidFill>
              </a:rPr>
              <a:t>ao prazo de entrega definido na tarefa do MS </a:t>
            </a:r>
            <a:r>
              <a:rPr lang="pt-BR" b="1" dirty="0" smtClean="0">
                <a:solidFill>
                  <a:srgbClr val="FF0000"/>
                </a:solidFill>
              </a:rPr>
              <a:t>Teams (12/12/2021). </a:t>
            </a:r>
            <a:endParaRPr lang="pt-BR" b="1" dirty="0" smtClean="0">
              <a:solidFill>
                <a:srgbClr val="FF0000"/>
              </a:solidFill>
            </a:endParaRP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Entregas </a:t>
            </a:r>
            <a:r>
              <a:rPr lang="pt-BR" b="1" dirty="0">
                <a:solidFill>
                  <a:srgbClr val="FF0000"/>
                </a:solidFill>
              </a:rPr>
              <a:t>fora do prazo não serão aceitas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Leiam os enunciados atentamente</a:t>
            </a:r>
            <a:r>
              <a:rPr lang="pt-BR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83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5 fun questions for a machine learning interview | by Tirthajyoti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15942"/>
            <a:ext cx="2451100" cy="290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rve-fitting methods - funny :) | Data science learning, Data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994" y="515942"/>
            <a:ext cx="2458605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5 fun questions for a machine learning interview | by Tirthajyoti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393" y="515942"/>
            <a:ext cx="3460750" cy="211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 “Artificial Intelligence” Dead? Long Live Deep Learning?!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603184"/>
            <a:ext cx="2689225" cy="162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oa I know linear regression - Neo - Whoa, I know kung fu | Meme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728" y="2881324"/>
            <a:ext cx="2397566" cy="239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inear regression: Modeling and Assumptions | by Kumar Rohit 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261" y="3115358"/>
            <a:ext cx="2598966" cy="259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chine Learning Primer for Clinicians–Part 7 | HIStal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616" y="4584248"/>
            <a:ext cx="3311145" cy="181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138647" cy="5032377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Anteriormente, vimos como escolher o melhor modelo de regressão utilizando as técnicas de validação cruzada: holdout, k-Fold e leave-P-out.</a:t>
            </a:r>
          </a:p>
          <a:p>
            <a:r>
              <a:rPr lang="pt-BR" dirty="0" smtClean="0"/>
              <a:t>Escolhemos sempre o modelo menos complexo, mas que generaliza bem. </a:t>
            </a:r>
          </a:p>
          <a:p>
            <a:r>
              <a:rPr lang="pt-BR" dirty="0" smtClean="0"/>
              <a:t>Ou seja, escolhemos o modelo que apresenta valores baixos para ambos os erros de treinamento e de validação.</a:t>
            </a:r>
          </a:p>
          <a:p>
            <a:r>
              <a:rPr lang="pt-BR" dirty="0"/>
              <a:t>Uma abordagem alternativa é </a:t>
            </a:r>
            <a:r>
              <a:rPr lang="pt-BR" b="1" i="1" dirty="0" smtClean="0"/>
              <a:t>minimizar conjuntamente</a:t>
            </a:r>
            <a:r>
              <a:rPr lang="pt-BR" dirty="0" smtClean="0"/>
              <a:t> o </a:t>
            </a:r>
            <a:r>
              <a:rPr lang="pt-BR" dirty="0"/>
              <a:t>erro e </a:t>
            </a:r>
            <a:r>
              <a:rPr lang="pt-BR" dirty="0" smtClean="0"/>
              <a:t>a complexidade da </a:t>
            </a:r>
            <a:r>
              <a:rPr lang="pt-BR" b="1" i="1" dirty="0"/>
              <a:t>função </a:t>
            </a:r>
            <a:r>
              <a:rPr lang="pt-BR" b="1" i="1" dirty="0" smtClean="0"/>
              <a:t>hipótese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dirty="0" smtClean="0"/>
              <a:t>Como veremos, esta abordagem combina erro e complexidade </a:t>
            </a:r>
            <a:r>
              <a:rPr lang="pt-BR" b="1" i="1" dirty="0" smtClean="0"/>
              <a:t>em uma única </a:t>
            </a:r>
            <a:r>
              <a:rPr lang="pt-BR" b="1" i="1" dirty="0" smtClean="0"/>
              <a:t>função de erro</a:t>
            </a:r>
            <a:r>
              <a:rPr lang="pt-BR" dirty="0" smtClean="0"/>
              <a:t>, </a:t>
            </a:r>
            <a:r>
              <a:rPr lang="pt-BR" dirty="0" smtClean="0"/>
              <a:t>possibilitando que encontremos a melhor hipótese de uma só vez.</a:t>
            </a:r>
          </a:p>
          <a:p>
            <a:r>
              <a:rPr lang="pt-BR" dirty="0" smtClean="0"/>
              <a:t>Portanto, hoje, veremos as seguintes abordagens para se escolher o melhor modelo de regressão: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/>
              <a:t>Regularização</a:t>
            </a:r>
            <a:r>
              <a:rPr lang="pt-BR" dirty="0" smtClean="0"/>
              <a:t>: penaliza </a:t>
            </a:r>
            <a:r>
              <a:rPr lang="pt-BR" b="1" i="1" dirty="0" smtClean="0"/>
              <a:t>funções hipótese </a:t>
            </a:r>
            <a:r>
              <a:rPr lang="pt-BR" dirty="0" smtClean="0"/>
              <a:t>muito complexas, ou seja, muito flexíveis.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/>
              <a:t>Early-stop</a:t>
            </a:r>
            <a:r>
              <a:rPr lang="pt-BR" dirty="0" smtClean="0"/>
              <a:t>: encerra o treinamento de </a:t>
            </a:r>
            <a:r>
              <a:rPr lang="pt-BR" b="1" i="1" dirty="0" smtClean="0"/>
              <a:t>algoritmos iterativos </a:t>
            </a:r>
            <a:r>
              <a:rPr lang="pt-BR" dirty="0" smtClean="0"/>
              <a:t>quando o erro de validação for o menor possível.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28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030"/>
            <a:ext cx="10959058" cy="1325563"/>
          </a:xfrm>
        </p:spPr>
        <p:txBody>
          <a:bodyPr>
            <a:normAutofit/>
          </a:bodyPr>
          <a:lstStyle/>
          <a:p>
            <a:r>
              <a:rPr lang="pt-BR" dirty="0" smtClean="0"/>
              <a:t>Regularização: </a:t>
            </a:r>
            <a:r>
              <a:rPr lang="pt-BR" dirty="0"/>
              <a:t>p</a:t>
            </a:r>
            <a:r>
              <a:rPr lang="pt-BR" dirty="0" smtClean="0"/>
              <a:t>enalizando </a:t>
            </a:r>
            <a:r>
              <a:rPr lang="pt-BR" dirty="0"/>
              <a:t>a c</a:t>
            </a:r>
            <a:r>
              <a:rPr lang="pt-BR" dirty="0" smtClean="0"/>
              <a:t>omplexidade dos modelos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63968"/>
            <a:ext cx="11149014" cy="4994032"/>
          </a:xfrm>
        </p:spPr>
        <p:txBody>
          <a:bodyPr>
            <a:normAutofit fontScale="92500"/>
          </a:bodyPr>
          <a:lstStyle/>
          <a:p>
            <a:r>
              <a:rPr lang="pt-BR" b="1" i="1" dirty="0" smtClean="0"/>
              <a:t>Regularização</a:t>
            </a:r>
            <a:r>
              <a:rPr lang="pt-BR" dirty="0" smtClean="0"/>
              <a:t>: deixar o modelo mais regular, ou seja, menos flexível.</a:t>
            </a:r>
          </a:p>
          <a:p>
            <a:r>
              <a:rPr lang="pt-BR" dirty="0" smtClean="0"/>
              <a:t>A ideia por trás da </a:t>
            </a:r>
            <a:r>
              <a:rPr lang="pt-BR" b="1" i="1" dirty="0" smtClean="0"/>
              <a:t>regularização</a:t>
            </a:r>
            <a:r>
              <a:rPr lang="pt-BR" dirty="0" smtClean="0"/>
              <a:t> é penalizar, explicitamente, </a:t>
            </a:r>
            <a:r>
              <a:rPr lang="pt-BR" b="1" i="1" dirty="0" smtClean="0"/>
              <a:t>funções hipótese</a:t>
            </a:r>
            <a:r>
              <a:rPr lang="pt-BR" dirty="0" smtClean="0"/>
              <a:t> </a:t>
            </a:r>
            <a:r>
              <a:rPr lang="pt-BR" dirty="0" smtClean="0"/>
              <a:t>complexas.</a:t>
            </a:r>
          </a:p>
          <a:p>
            <a:r>
              <a:rPr lang="pt-BR" dirty="0"/>
              <a:t>Técnicas de </a:t>
            </a:r>
            <a:r>
              <a:rPr lang="pt-BR" b="1" i="1" dirty="0"/>
              <a:t>regularização</a:t>
            </a:r>
            <a:r>
              <a:rPr lang="pt-BR" dirty="0"/>
              <a:t> </a:t>
            </a:r>
            <a:r>
              <a:rPr lang="pt-BR" dirty="0" smtClean="0"/>
              <a:t>reduzem </a:t>
            </a:r>
            <a:r>
              <a:rPr lang="pt-BR" dirty="0"/>
              <a:t>o risco de </a:t>
            </a:r>
            <a:r>
              <a:rPr lang="pt-BR" b="1" i="1" dirty="0"/>
              <a:t>sobreajuste</a:t>
            </a:r>
            <a:r>
              <a:rPr lang="pt-BR" dirty="0"/>
              <a:t> do modelo ao conjunto de treinamento, aumentando sua capacidade de </a:t>
            </a:r>
            <a:r>
              <a:rPr lang="pt-BR" b="1" i="1" dirty="0"/>
              <a:t>generalização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Quanto </a:t>
            </a:r>
            <a:r>
              <a:rPr lang="pt-BR" dirty="0"/>
              <a:t>menos graus de liberdade </a:t>
            </a:r>
            <a:r>
              <a:rPr lang="pt-BR" dirty="0" smtClean="0"/>
              <a:t>o modelo </a:t>
            </a:r>
            <a:r>
              <a:rPr lang="pt-BR" dirty="0"/>
              <a:t>tiver, mais difícil será para </a:t>
            </a:r>
            <a:r>
              <a:rPr lang="pt-BR" dirty="0" smtClean="0"/>
              <a:t>ele se </a:t>
            </a:r>
            <a:r>
              <a:rPr lang="pt-BR" b="1" i="1" dirty="0" smtClean="0"/>
              <a:t>sobreajustar</a:t>
            </a:r>
            <a:r>
              <a:rPr lang="pt-BR" dirty="0" smtClean="0"/>
              <a:t> aos dados de treinamento.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b="1" i="1" dirty="0" smtClean="0"/>
              <a:t>sobreajuste</a:t>
            </a:r>
            <a:r>
              <a:rPr lang="pt-BR" dirty="0" smtClean="0"/>
              <a:t> pode ser evitado incorporando </a:t>
            </a:r>
            <a:r>
              <a:rPr lang="pt-BR" b="1" i="1" dirty="0" smtClean="0"/>
              <a:t>penalizações </a:t>
            </a:r>
            <a:r>
              <a:rPr lang="pt-BR" dirty="0" smtClean="0"/>
              <a:t>proporcionais </a:t>
            </a:r>
            <a:r>
              <a:rPr lang="pt-BR" dirty="0" smtClean="0"/>
              <a:t>a </a:t>
            </a:r>
            <a:r>
              <a:rPr lang="pt-BR" dirty="0" smtClean="0"/>
              <a:t>alguma </a:t>
            </a:r>
            <a:r>
              <a:rPr lang="pt-BR" b="1" i="1" dirty="0"/>
              <a:t>norma</a:t>
            </a:r>
            <a:r>
              <a:rPr lang="pt-BR" dirty="0"/>
              <a:t> do </a:t>
            </a:r>
            <a:r>
              <a:rPr lang="pt-BR" b="1" i="1" dirty="0"/>
              <a:t>vetor de </a:t>
            </a:r>
            <a:r>
              <a:rPr lang="pt-BR" b="1" i="1" dirty="0" smtClean="0"/>
              <a:t>pesos </a:t>
            </a:r>
            <a:r>
              <a:rPr lang="pt-BR" dirty="0"/>
              <a:t>ao processo de </a:t>
            </a:r>
            <a:r>
              <a:rPr lang="pt-BR" dirty="0" smtClean="0"/>
              <a:t>treinamento.</a:t>
            </a:r>
          </a:p>
          <a:p>
            <a:r>
              <a:rPr lang="pt-BR" dirty="0" smtClean="0"/>
              <a:t>As principais técnicas de </a:t>
            </a:r>
            <a:r>
              <a:rPr lang="pt-BR" b="1" i="1" dirty="0" smtClean="0"/>
              <a:t>regularização</a:t>
            </a:r>
            <a:r>
              <a:rPr lang="pt-BR" dirty="0" smtClean="0"/>
              <a:t> são</a:t>
            </a:r>
            <a:r>
              <a:rPr lang="pt-BR" dirty="0"/>
              <a:t>: </a:t>
            </a:r>
            <a:r>
              <a:rPr lang="it-IT" i="1" dirty="0"/>
              <a:t>R</a:t>
            </a:r>
            <a:r>
              <a:rPr lang="it-IT" i="1" dirty="0" smtClean="0"/>
              <a:t>igde</a:t>
            </a:r>
            <a:r>
              <a:rPr lang="it-IT" dirty="0" smtClean="0"/>
              <a:t>, </a:t>
            </a:r>
            <a:r>
              <a:rPr lang="it-IT" dirty="0"/>
              <a:t>LASSO e </a:t>
            </a:r>
            <a:r>
              <a:rPr lang="it-IT" i="1" dirty="0" smtClean="0"/>
              <a:t>elastic-net</a:t>
            </a:r>
            <a:r>
              <a:rPr lang="it-IT" dirty="0" smtClean="0"/>
              <a:t>.</a:t>
            </a:r>
          </a:p>
          <a:p>
            <a:r>
              <a:rPr lang="pt-BR" dirty="0" smtClean="0"/>
              <a:t>A </a:t>
            </a:r>
            <a:r>
              <a:rPr lang="pt-BR" b="1" i="1" dirty="0" smtClean="0"/>
              <a:t>regularização</a:t>
            </a:r>
            <a:r>
              <a:rPr lang="pt-BR" dirty="0" smtClean="0"/>
              <a:t> </a:t>
            </a:r>
            <a:r>
              <a:rPr lang="pt-BR" dirty="0"/>
              <a:t>força o algoritmo de aprendizado não apenas a </a:t>
            </a:r>
            <a:r>
              <a:rPr lang="pt-BR" dirty="0" smtClean="0"/>
              <a:t>se ajustar aos </a:t>
            </a:r>
            <a:r>
              <a:rPr lang="pt-BR" dirty="0"/>
              <a:t>dados, mas também a manter os pesos do modelo os menores possíveis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5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4059"/>
                <a:ext cx="11065537" cy="507394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Ao invés de minimizarmos apenas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, como fizemos antes, introduzimos um</a:t>
                </a:r>
                <a:r>
                  <a:rPr lang="pt-BR" b="1" dirty="0"/>
                  <a:t> </a:t>
                </a:r>
                <a:r>
                  <a:rPr lang="pt-BR" b="1" i="1" dirty="0"/>
                  <a:t>termo de penalização </a:t>
                </a:r>
                <a:r>
                  <a:rPr lang="pt-BR" dirty="0"/>
                  <a:t>proporcional à </a:t>
                </a:r>
                <a:r>
                  <a:rPr lang="pt-BR" b="1" i="1" dirty="0"/>
                  <a:t>norma Euclidiana</a:t>
                </a:r>
                <a:r>
                  <a:rPr lang="pt-BR" dirty="0"/>
                  <a:t> (ou seja, a </a:t>
                </a:r>
                <a:r>
                  <a:rPr lang="pt-BR" b="1" i="1" dirty="0"/>
                  <a:t>norma L2</a:t>
                </a:r>
                <a:r>
                  <a:rPr lang="pt-BR" dirty="0"/>
                  <a:t>) do vetor de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sz="2400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Sup>
                              <m:sSub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pt-BR" sz="2400" dirty="0" smtClean="0"/>
                  <a:t> 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fator de </a:t>
                </a:r>
                <a:r>
                  <a:rPr lang="pt-BR" b="1" i="1" dirty="0" smtClean="0"/>
                  <a:t>regularização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el-G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 matriz de atributos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o vetor de </a:t>
                </a:r>
                <a:r>
                  <a:rPr lang="pt-BR" dirty="0" smtClean="0"/>
                  <a:t>pesos.</a:t>
                </a:r>
              </a:p>
              <a:p>
                <a:r>
                  <a:rPr lang="pt-BR" dirty="0"/>
                  <a:t>Podemos re-escrever o </a:t>
                </a:r>
                <a:r>
                  <a:rPr lang="pt-BR" b="1" i="1" dirty="0"/>
                  <a:t>problema de regularização </a:t>
                </a:r>
                <a:r>
                  <a:rPr lang="pt-BR" dirty="0" smtClean="0"/>
                  <a:t>como </a:t>
                </a:r>
                <a:r>
                  <a:rPr lang="pt-BR" dirty="0"/>
                  <a:t>um </a:t>
                </a:r>
                <a:r>
                  <a:rPr lang="pt-BR" b="1" i="1" dirty="0"/>
                  <a:t>problema de otimização com restrições </a:t>
                </a:r>
                <a:r>
                  <a:rPr lang="pt-BR" dirty="0"/>
                  <a:t>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l-GR" b="1" i="1">
                                      <a:latin typeface="Cambria Math" panose="02040503050406030204" pitchFamily="18" charset="0"/>
                                    </a:rPr>
                                    <m:t>𝜱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restringe a magnitude dos pesos e é inversamente proporcional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altera a complexidade (ou seja, a flexibilidade) da função hipótese</a:t>
                </a:r>
                <a:r>
                  <a:rPr lang="pt-BR" dirty="0" smtClean="0"/>
                  <a:t>.</a:t>
                </a:r>
              </a:p>
              <a:p>
                <a:r>
                  <a:rPr lang="pt-BR" b="1" dirty="0" smtClean="0"/>
                  <a:t>OBS</a:t>
                </a:r>
                <a:r>
                  <a:rPr lang="pt-BR" dirty="0"/>
                  <a:t>.: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não é considerado no cálculo </a:t>
                </a:r>
                <a:r>
                  <a:rPr lang="pt-BR" dirty="0" smtClean="0"/>
                  <a:t>da </a:t>
                </a:r>
                <a:r>
                  <a:rPr lang="pt-BR" b="1" i="1" dirty="0" smtClean="0"/>
                  <a:t>norma L2</a:t>
                </a:r>
                <a:r>
                  <a:rPr lang="pt-BR" dirty="0" smtClean="0"/>
                  <a:t>, pois a </a:t>
                </a:r>
                <a:r>
                  <a:rPr lang="pt-BR" b="1" i="1" dirty="0" smtClean="0"/>
                  <a:t>complexidade</a:t>
                </a:r>
                <a:r>
                  <a:rPr lang="pt-BR" dirty="0" smtClean="0"/>
                  <a:t> </a:t>
                </a:r>
                <a:r>
                  <a:rPr lang="pt-BR" dirty="0"/>
                  <a:t>se deve à ordem do modelo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apenas dita o deslocamento em 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4059"/>
                <a:ext cx="11065537" cy="5073941"/>
              </a:xfrm>
              <a:blipFill rotWithShape="0">
                <a:blip r:embed="rId3"/>
                <a:stretch>
                  <a:fillRect l="-826" t="-2284" r="-12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794626" y="2677311"/>
            <a:ext cx="897661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4744384" y="2396941"/>
            <a:ext cx="1050242" cy="5229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498884" y="4149645"/>
                <a:ext cx="4404852" cy="95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 smtClean="0"/>
                  <a:t>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400" dirty="0" smtClean="0"/>
                  <a:t> diminui,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400" dirty="0" smtClean="0"/>
                  <a:t> também diminui até que 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sz="1400" dirty="0" smtClean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pt-BR" sz="14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400" dirty="0"/>
                  <a:t> aumenta,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400" dirty="0" smtClean="0"/>
                  <a:t> pode assumir valores maiores até que 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pt-BR" sz="1400" dirty="0" smtClean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pt-BR" sz="1400" dirty="0" smtClean="0"/>
                  <a:t>. </a:t>
                </a:r>
                <a:endParaRPr lang="pt-BR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84" y="4149645"/>
                <a:ext cx="4404852" cy="959750"/>
              </a:xfrm>
              <a:prstGeom prst="rect">
                <a:avLst/>
              </a:prstGeom>
              <a:blipFill rotWithShape="0">
                <a:blip r:embed="rId4"/>
                <a:stretch>
                  <a:fillRect l="-138" t="-637" r="-692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956114" y="2396941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Início em 1 e não em 0.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8509819" y="2550830"/>
            <a:ext cx="446295" cy="369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tion to Regularization Methods in Deep Learning | by John Kaller |  unpackAI | Medium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4" t="5351" r="3408" b="3790"/>
          <a:stretch/>
        </p:blipFill>
        <p:spPr bwMode="auto">
          <a:xfrm>
            <a:off x="7207092" y="27710"/>
            <a:ext cx="1178602" cy="175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90128" y="675540"/>
            <a:ext cx="2369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/>
              <a:t>Região </a:t>
            </a:r>
            <a:r>
              <a:rPr lang="pt-BR" sz="1200" b="1" dirty="0"/>
              <a:t>de </a:t>
            </a:r>
            <a:r>
              <a:rPr lang="pt-BR" sz="1200" b="1" dirty="0" smtClean="0"/>
              <a:t>factibilidade</a:t>
            </a:r>
            <a:r>
              <a:rPr lang="pt-BR" sz="1200" dirty="0" smtClean="0"/>
              <a:t>: possíveis valores que os pesos podem assumir. O raio do círculo é dado pelo fator de regularização.</a:t>
            </a:r>
            <a:endParaRPr lang="pt-BR" sz="1200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 flipV="1">
            <a:off x="7799294" y="1091039"/>
            <a:ext cx="1090834" cy="200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Ridge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equação </a:t>
                </a:r>
                <a:r>
                  <a:rPr lang="pt-BR" b="1" i="1" dirty="0"/>
                  <a:t>de erro regularizado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l-G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, </a:t>
                </a:r>
                <a:r>
                  <a:rPr lang="pt-BR" dirty="0"/>
                  <a:t>continua sendo quadrática com relação aos </a:t>
                </a:r>
                <a:r>
                  <a:rPr lang="pt-BR" dirty="0"/>
                  <a:t>pesos, e portanto, a </a:t>
                </a:r>
                <a:r>
                  <a:rPr lang="pt-BR" dirty="0"/>
                  <a:t>superfície de erro continua </a:t>
                </a:r>
                <a:r>
                  <a:rPr lang="pt-BR" dirty="0"/>
                  <a:t>sendo 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Desta forma, encontramos uma </a:t>
                </a:r>
                <a:r>
                  <a:rPr lang="pt-BR" dirty="0"/>
                  <a:t>solução de forma fechada seguindo o mesmo procedimento que usamos para encontrar a </a:t>
                </a:r>
                <a:r>
                  <a:rPr lang="pt-BR" b="1" i="1" dirty="0"/>
                  <a:t>equação </a:t>
                </a:r>
                <a:r>
                  <a:rPr lang="pt-BR" b="1" i="1" dirty="0"/>
                  <a:t>normal</a:t>
                </a:r>
                <a:r>
                  <a:rPr lang="pt-BR" dirty="0"/>
                  <a:t>:</a:t>
                </a:r>
                <a:endParaRPr lang="pt-BR" dirty="0"/>
              </a:p>
              <a:p>
                <a:pPr marL="0" indent="0" algn="ctr">
                  <a:buNone/>
                </a:pPr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𝜱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pt-BR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mesmo que 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não possua </a:t>
                </a:r>
                <a:r>
                  <a:rPr lang="pt-BR" b="1" i="1" dirty="0"/>
                  <a:t>posto </a:t>
                </a:r>
                <a:r>
                  <a:rPr lang="pt-BR" b="1" i="1" dirty="0"/>
                  <a:t>completo </a:t>
                </a:r>
                <a:r>
                  <a:rPr lang="pt-BR" dirty="0"/>
                  <a:t>(i.e., matriz singular), </a:t>
                </a:r>
                <a:r>
                  <a:rPr lang="pt-BR" dirty="0"/>
                  <a:t>a inversa na </a:t>
                </a:r>
                <a:r>
                  <a:rPr lang="pt-BR" dirty="0"/>
                  <a:t>equação </a:t>
                </a:r>
                <a:r>
                  <a:rPr lang="pt-BR" dirty="0"/>
                  <a:t>acima sempre </a:t>
                </a:r>
                <a:r>
                  <a:rPr lang="pt-BR" dirty="0"/>
                  <a:t>existirá </a:t>
                </a:r>
                <a:r>
                  <a:rPr lang="pt-BR" dirty="0"/>
                  <a:t>por conta da adição do </a:t>
                </a:r>
                <a:r>
                  <a:rPr lang="pt-BR" b="1" i="1" dirty="0"/>
                  <a:t>termo de regularização </a:t>
                </a:r>
                <a:r>
                  <a:rPr lang="pt-BR" dirty="0"/>
                  <a:t>à diagonal </a:t>
                </a:r>
                <a:r>
                  <a:rPr lang="pt-BR" dirty="0"/>
                  <a:t>principal da matriz quadrada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𝜱</m:t>
                    </m:r>
                  </m:oMath>
                </a14:m>
                <a:r>
                  <a:rPr lang="pt-BR" dirty="0"/>
                  <a:t>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como a </a:t>
                </a:r>
                <a:r>
                  <a:rPr lang="pt-BR" b="1" i="1" dirty="0"/>
                  <a:t>norma L2 </a:t>
                </a:r>
                <a:r>
                  <a:rPr lang="pt-BR" dirty="0"/>
                  <a:t>é diferenciável, os problemas de aprendizagem usando a regularização de </a:t>
                </a:r>
                <a:r>
                  <a:rPr lang="pt-BR" dirty="0"/>
                  <a:t>Ridge também </a:t>
                </a:r>
                <a:r>
                  <a:rPr lang="pt-BR" dirty="0"/>
                  <a:t>podem ser resolvidos iterativamente através do </a:t>
                </a:r>
                <a:r>
                  <a:rPr lang="pt-BR" b="1" i="1" dirty="0"/>
                  <a:t>algoritmo </a:t>
                </a:r>
                <a:r>
                  <a:rPr lang="pt-BR" b="1" i="1" dirty="0"/>
                  <a:t>do gradiente </a:t>
                </a:r>
                <a:r>
                  <a:rPr lang="pt-BR" b="1" i="1" dirty="0" smtClean="0"/>
                  <a:t>descendente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OBS.3</a:t>
                </a:r>
                <a:r>
                  <a:rPr lang="pt-BR" dirty="0"/>
                  <a:t>: o </a:t>
                </a:r>
                <a:r>
                  <a:rPr lang="pt-BR" b="1" i="1" dirty="0"/>
                  <a:t>termo de regularização </a:t>
                </a:r>
                <a:r>
                  <a:rPr lang="pt-BR" dirty="0"/>
                  <a:t>deve ser adicionado apenas à função de erro durante o treinamento. Depois que o modelo é treinado, a avaliação </a:t>
                </a:r>
                <a:r>
                  <a:rPr lang="pt-BR" dirty="0" smtClean="0"/>
                  <a:t>do seu desempenho não </a:t>
                </a:r>
                <a:r>
                  <a:rPr lang="pt-BR" dirty="0"/>
                  <a:t>utiliza a regularização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  <a:blipFill rotWithShape="0">
                <a:blip r:embed="rId2"/>
                <a:stretch>
                  <a:fillRect l="-765" t="-2785" r="-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91622" y="3666614"/>
            <a:ext cx="679915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271537" y="4151807"/>
            <a:ext cx="3020816" cy="653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45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441"/>
            <a:ext cx="10515600" cy="782110"/>
          </a:xfrm>
        </p:spPr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r>
              <a:rPr lang="pt-BR" dirty="0"/>
              <a:t>: Exemplo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449344"/>
                <a:ext cx="11139437" cy="338688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 smtClean="0"/>
                  <a:t>Função observável: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=1+0.5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(−1,1)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pt-BR" dirty="0"/>
                  <a:t>.</a:t>
                </a:r>
                <a:endParaRPr lang="pt-BR" dirty="0" smtClean="0"/>
              </a:p>
              <a:p>
                <a:r>
                  <a:rPr lang="pt-BR" dirty="0" smtClean="0"/>
                  <a:t>Função </a:t>
                </a:r>
                <a:r>
                  <a:rPr lang="pt-BR" dirty="0"/>
                  <a:t>hipótese polinomial de </a:t>
                </a:r>
                <a:r>
                  <a:rPr lang="pt-BR" dirty="0" smtClean="0"/>
                  <a:t>ordem 15 treinada </a:t>
                </a:r>
                <a:r>
                  <a:rPr lang="pt-BR" dirty="0" smtClean="0"/>
                  <a:t>com 30 amostras geradas a partir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  <a:endParaRPr lang="pt-BR" dirty="0" smtClean="0"/>
              </a:p>
              <a:p>
                <a:r>
                  <a:rPr lang="pt-BR" dirty="0" smtClean="0"/>
                  <a:t>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regressão de Ridge </a:t>
                </a:r>
                <a:r>
                  <a:rPr lang="pt-BR" dirty="0" smtClean="0"/>
                  <a:t>se torna uma regressão polinomial sem regularização.</a:t>
                </a:r>
                <a:endParaRPr lang="pt-BR" dirty="0"/>
              </a:p>
              <a:p>
                <a:r>
                  <a:rPr lang="pt-BR" dirty="0"/>
                  <a:t>Conforme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aumenta, o modelo não se “</a:t>
                </a:r>
                <a:r>
                  <a:rPr lang="pt-BR" i="1" dirty="0"/>
                  <a:t>contorce”</a:t>
                </a:r>
                <a:r>
                  <a:rPr lang="pt-BR" dirty="0"/>
                  <a:t> tanto </a:t>
                </a:r>
                <a:r>
                  <a:rPr lang="pt-BR" dirty="0" smtClean="0"/>
                  <a:t>e passa a se </a:t>
                </a:r>
                <a:r>
                  <a:rPr lang="pt-BR" dirty="0"/>
                  <a:t>ajustar aos dados de treinamento.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continuar aumentando, </a:t>
                </a:r>
                <a:r>
                  <a:rPr lang="pt-BR" dirty="0"/>
                  <a:t>todos os pesos acabarão muito próximos de zero e o resultado será </a:t>
                </a:r>
                <a:r>
                  <a:rPr lang="pt-BR" dirty="0" smtClean="0"/>
                  <a:t>uma reta </a:t>
                </a:r>
                <a:r>
                  <a:rPr lang="pt-BR" dirty="0"/>
                  <a:t>que passa pela </a:t>
                </a:r>
                <a:r>
                  <a:rPr lang="pt-BR" b="1" i="1" dirty="0"/>
                  <a:t>média</a:t>
                </a:r>
                <a:r>
                  <a:rPr lang="pt-BR" dirty="0"/>
                  <a:t> </a:t>
                </a:r>
                <a:r>
                  <a:rPr lang="pt-BR" b="1" i="1" dirty="0"/>
                  <a:t>dos</a:t>
                </a:r>
                <a:r>
                  <a:rPr lang="pt-BR" dirty="0"/>
                  <a:t> </a:t>
                </a:r>
                <a:r>
                  <a:rPr lang="pt-BR" b="1" i="1" dirty="0"/>
                  <a:t>dados de treinamento</a:t>
                </a:r>
                <a:r>
                  <a:rPr lang="pt-BR" dirty="0"/>
                  <a:t>.</a:t>
                </a:r>
              </a:p>
              <a:p>
                <a:r>
                  <a:rPr lang="pt-BR" b="1" dirty="0" smtClean="0">
                    <a:solidFill>
                      <a:srgbClr val="00B050"/>
                    </a:solidFill>
                  </a:rPr>
                  <a:t>O aumento de </a:t>
                </a:r>
                <a14:m>
                  <m:oMath xmlns:m="http://schemas.openxmlformats.org/officeDocument/2006/math">
                    <m:r>
                      <a:rPr lang="pt-BR" b="1" i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𝛌</m:t>
                    </m:r>
                  </m:oMath>
                </a14:m>
                <a:r>
                  <a:rPr lang="pt-BR" b="1" dirty="0">
                    <a:solidFill>
                      <a:srgbClr val="00B050"/>
                    </a:solidFill>
                  </a:rPr>
                  <a:t> leva a hipóteses </a:t>
                </a:r>
                <a:r>
                  <a:rPr lang="pt-BR" b="1" dirty="0" smtClean="0">
                    <a:solidFill>
                      <a:srgbClr val="00B050"/>
                    </a:solidFill>
                  </a:rPr>
                  <a:t>menos complexas. </a:t>
                </a:r>
                <a:r>
                  <a:rPr lang="pt-BR" dirty="0" smtClean="0"/>
                  <a:t>Isso </a:t>
                </a:r>
                <a:r>
                  <a:rPr lang="pt-BR" dirty="0"/>
                  <a:t>reduz a variância do modelo, mas aumenta seu bias. Ou seja, </a:t>
                </a:r>
                <a:r>
                  <a:rPr lang="pt-BR" dirty="0" smtClean="0"/>
                  <a:t>ele tende a </a:t>
                </a:r>
                <a:r>
                  <a:rPr lang="pt-BR" b="1" i="1" dirty="0" smtClean="0"/>
                  <a:t>subajustar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Conforme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aumenta, os pesos </a:t>
                </a:r>
                <a:r>
                  <a:rPr lang="pt-BR" dirty="0" smtClean="0"/>
                  <a:t>e a </a:t>
                </a:r>
                <a:r>
                  <a:rPr lang="pt-BR" dirty="0"/>
                  <a:t>norma L2 do vetor de </a:t>
                </a:r>
                <a:r>
                  <a:rPr lang="pt-BR" dirty="0" smtClean="0"/>
                  <a:t>pesos diminuem.</a:t>
                </a:r>
              </a:p>
              <a:p>
                <a:r>
                  <a:rPr lang="pt-BR" dirty="0" smtClean="0"/>
                  <a:t>Utiliza-se técnicas de </a:t>
                </a:r>
                <a:r>
                  <a:rPr lang="pt-BR" b="1" i="1" dirty="0" smtClean="0"/>
                  <a:t>validação cruzada </a:t>
                </a:r>
                <a:r>
                  <a:rPr lang="pt-BR" dirty="0" smtClean="0"/>
                  <a:t>para encontrar o valor ideal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449344"/>
                <a:ext cx="11139437" cy="3386884"/>
              </a:xfrm>
              <a:blipFill rotWithShape="0">
                <a:blip r:embed="rId3"/>
                <a:stretch>
                  <a:fillRect l="-438" t="-3063" r="-1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9078188" y="6391003"/>
            <a:ext cx="2899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ridge_regression.ipynb</a:t>
            </a:r>
            <a:endParaRPr lang="pt-BR" sz="16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t="11395" r="9410" b="4252"/>
          <a:stretch/>
        </p:blipFill>
        <p:spPr>
          <a:xfrm>
            <a:off x="9697647" y="1054181"/>
            <a:ext cx="2468976" cy="232521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" t="9604" r="9365" b="3094"/>
          <a:stretch/>
        </p:blipFill>
        <p:spPr>
          <a:xfrm>
            <a:off x="29028" y="1054181"/>
            <a:ext cx="2397733" cy="232995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921" r="9365" b="3412"/>
          <a:stretch/>
        </p:blipFill>
        <p:spPr>
          <a:xfrm>
            <a:off x="2426760" y="1049442"/>
            <a:ext cx="2398231" cy="232995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921" r="9365" b="3412"/>
          <a:stretch/>
        </p:blipFill>
        <p:spPr>
          <a:xfrm>
            <a:off x="4824991" y="1049441"/>
            <a:ext cx="2398230" cy="232995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01777" y="1547771"/>
            <a:ext cx="1445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Sobreajuste</a:t>
            </a:r>
            <a:endParaRPr lang="pt-BR" sz="2000" dirty="0"/>
          </a:p>
        </p:txBody>
      </p:sp>
      <p:sp>
        <p:nvSpPr>
          <p:cNvPr id="46" name="Rectangle 45"/>
          <p:cNvSpPr/>
          <p:nvPr/>
        </p:nvSpPr>
        <p:spPr>
          <a:xfrm>
            <a:off x="5373334" y="1599438"/>
            <a:ext cx="1227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Subajuste</a:t>
            </a:r>
            <a:endParaRPr lang="pt-BR" sz="20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10574" r="6601" b="5555"/>
          <a:stretch/>
        </p:blipFill>
        <p:spPr>
          <a:xfrm>
            <a:off x="7222720" y="1054181"/>
            <a:ext cx="2542781" cy="2325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069179" y="793719"/>
                <a:ext cx="162846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 smtClean="0"/>
                  <a:t>Valor dos pesos diminiu, mas só zera para valores muito grandes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sz="1400" dirty="0" smtClean="0"/>
                  <a:t>.</a:t>
                </a:r>
                <a:endParaRPr lang="pt-BR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179" y="793719"/>
                <a:ext cx="1628468" cy="954107"/>
              </a:xfrm>
              <a:prstGeom prst="rect">
                <a:avLst/>
              </a:prstGeom>
              <a:blipFill rotWithShape="0">
                <a:blip r:embed="rId10"/>
                <a:stretch>
                  <a:fillRect l="-1124" t="-1274" r="-1124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04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LASSO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23171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regressão LASSO </a:t>
                </a:r>
                <a:r>
                  <a:rPr lang="pt-BR" dirty="0"/>
                  <a:t>(</a:t>
                </a:r>
                <a:r>
                  <a:rPr lang="pt-BR" i="1" dirty="0"/>
                  <a:t>Least Absolute Shrinkage and Selection Operator</a:t>
                </a:r>
                <a:r>
                  <a:rPr lang="pt-BR" dirty="0"/>
                  <a:t>) adiciona à função de erro um </a:t>
                </a:r>
                <a:r>
                  <a:rPr lang="pt-BR" b="1" i="1" dirty="0"/>
                  <a:t>termo de penalização </a:t>
                </a:r>
                <a:r>
                  <a:rPr lang="pt-BR" dirty="0"/>
                  <a:t>proporcional à </a:t>
                </a:r>
                <a:r>
                  <a:rPr lang="pt-BR" b="1" dirty="0"/>
                  <a:t>norma </a:t>
                </a:r>
                <a:r>
                  <a:rPr lang="pt-BR" b="1" dirty="0" smtClean="0"/>
                  <a:t>L1 </a:t>
                </a:r>
                <a:r>
                  <a:rPr lang="pt-BR" dirty="0"/>
                  <a:t>do vetor de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,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pt-BR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fator de regularização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Podemos </a:t>
                </a:r>
                <a:r>
                  <a:rPr lang="pt-BR" dirty="0"/>
                  <a:t>re-escrever o </a:t>
                </a:r>
                <a:r>
                  <a:rPr lang="pt-BR" b="1" i="1" dirty="0"/>
                  <a:t>problema de regularização </a:t>
                </a:r>
                <a:r>
                  <a:rPr lang="pt-BR" dirty="0"/>
                  <a:t>acima como um </a:t>
                </a:r>
                <a:r>
                  <a:rPr lang="pt-BR" b="1" i="1" dirty="0"/>
                  <a:t>problema de otimização </a:t>
                </a:r>
                <a:r>
                  <a:rPr lang="pt-BR" dirty="0"/>
                  <a:t>com restrições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l-GR" b="1" i="1">
                                      <a:latin typeface="Cambria Math" panose="02040503050406030204" pitchFamily="18" charset="0"/>
                                    </a:rPr>
                                    <m:t>𝜱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restringe a magnitude dos pesos e é inversamente proporcional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="1" i="1" dirty="0" smtClean="0"/>
                  <a:t>.</a:t>
                </a:r>
                <a:endParaRPr lang="pt-BR" b="1" i="1" dirty="0"/>
              </a:p>
              <a:p>
                <a:pPr marL="0" indent="0">
                  <a:buNone/>
                </a:pPr>
                <a:r>
                  <a:rPr lang="pt-BR" b="1" dirty="0" smtClean="0"/>
                  <a:t>OBS</a:t>
                </a:r>
                <a:r>
                  <a:rPr lang="pt-BR" dirty="0" smtClean="0"/>
                  <a:t>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também não faz parte do cálculo da norma.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23171" cy="5032376"/>
              </a:xfrm>
              <a:blipFill rotWithShape="0">
                <a:blip r:embed="rId3"/>
                <a:stretch>
                  <a:fillRect l="-1141" t="-2663" r="-8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276911" y="2914033"/>
            <a:ext cx="1025260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47543" y="2496457"/>
            <a:ext cx="1175657" cy="4175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ntroduction to Regularization Methods in Deep Learning | by John Kaller |  unpackAI | Medi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0" t="5749" r="56564" b="3790"/>
          <a:stretch/>
        </p:blipFill>
        <p:spPr bwMode="auto">
          <a:xfrm>
            <a:off x="7558700" y="27710"/>
            <a:ext cx="1222444" cy="182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159070" y="511661"/>
            <a:ext cx="2369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/>
              <a:t>Região </a:t>
            </a:r>
            <a:r>
              <a:rPr lang="pt-BR" sz="1200" b="1" dirty="0"/>
              <a:t>de </a:t>
            </a:r>
            <a:r>
              <a:rPr lang="pt-BR" sz="1200" b="1" dirty="0" smtClean="0"/>
              <a:t>factibilidade</a:t>
            </a:r>
            <a:r>
              <a:rPr lang="pt-BR" sz="1200" dirty="0" smtClean="0"/>
              <a:t>: possíveis valores que os pesos podem assumir. A área do quadrado é dada pelo fator de regularização.</a:t>
            </a:r>
            <a:endParaRPr lang="pt-BR" sz="12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169922" y="927161"/>
            <a:ext cx="1108549" cy="255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0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105"/>
            <a:ext cx="10515600" cy="725121"/>
          </a:xfrm>
        </p:spPr>
        <p:txBody>
          <a:bodyPr/>
          <a:lstStyle/>
          <a:p>
            <a:r>
              <a:rPr lang="pt-BR" dirty="0"/>
              <a:t>LASSO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431400"/>
                <a:ext cx="11193379" cy="3426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Mesmas funções </a:t>
                </a:r>
                <a:r>
                  <a:rPr lang="pt-BR" dirty="0" smtClean="0"/>
                  <a:t>observável e </a:t>
                </a:r>
                <a:r>
                  <a:rPr lang="pt-BR" dirty="0" smtClean="0"/>
                  <a:t>hipótese do exemplo anterior.</a:t>
                </a:r>
              </a:p>
              <a:p>
                <a:r>
                  <a:rPr lang="pt-BR" dirty="0" smtClean="0"/>
                  <a:t>Valores pequenos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fazem LASSO se comportar como regressão tradicional e valores muito grandes fazem os pesos serem anulados.</a:t>
                </a:r>
              </a:p>
              <a:p>
                <a:r>
                  <a:rPr lang="pt-BR" dirty="0" smtClean="0"/>
                  <a:t>A regularização com </a:t>
                </a:r>
                <a:r>
                  <a:rPr lang="pt-BR" b="1" i="1" dirty="0" smtClean="0"/>
                  <a:t>norma L1 </a:t>
                </a:r>
                <a:r>
                  <a:rPr lang="pt-BR" dirty="0" smtClean="0"/>
                  <a:t>tem como vantagem a produção de </a:t>
                </a:r>
                <a:r>
                  <a:rPr lang="pt-BR" b="1" i="1" dirty="0" smtClean="0"/>
                  <a:t>modelos esparsos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Ou seja, vários </a:t>
                </a:r>
                <a:r>
                  <a:rPr lang="pt-BR" dirty="0"/>
                  <a:t>elementos do vetor </a:t>
                </a:r>
                <a:r>
                  <a:rPr lang="pt-BR" dirty="0" smtClean="0"/>
                  <a:t>de pesos </a:t>
                </a:r>
                <a:r>
                  <a:rPr lang="pt-BR" dirty="0"/>
                  <a:t>acabam sendo </a:t>
                </a:r>
                <a:r>
                  <a:rPr lang="pt-BR" b="1" i="1" dirty="0" smtClean="0"/>
                  <a:t>anulados</a:t>
                </a:r>
                <a:r>
                  <a:rPr lang="pt-BR" dirty="0" smtClean="0"/>
                  <a:t>, indicando que os atributos correspondentes são </a:t>
                </a:r>
                <a:r>
                  <a:rPr lang="pt-BR" dirty="0" smtClean="0"/>
                  <a:t>irrelevantes para o processo de regressão. </a:t>
                </a:r>
                <a:endParaRPr lang="pt-BR" dirty="0" smtClean="0"/>
              </a:p>
              <a:p>
                <a:r>
                  <a:rPr lang="pt-BR" dirty="0" smtClean="0"/>
                  <a:t>Isso </a:t>
                </a:r>
                <a:r>
                  <a:rPr lang="pt-BR" dirty="0"/>
                  <a:t>sugere a ocorrência implícita de um processo de </a:t>
                </a:r>
                <a:r>
                  <a:rPr lang="pt-BR" b="1" i="1" dirty="0"/>
                  <a:t>seleção automática de </a:t>
                </a:r>
                <a:r>
                  <a:rPr lang="pt-BR" b="1" i="1" dirty="0" smtClean="0"/>
                  <a:t>atributos</a:t>
                </a:r>
                <a:r>
                  <a:rPr lang="pt-BR" dirty="0" smtClean="0"/>
                  <a:t> </a:t>
                </a:r>
                <a:r>
                  <a:rPr lang="pt-BR" dirty="0"/>
                  <a:t>e leva a </a:t>
                </a:r>
                <a:r>
                  <a:rPr lang="pt-BR" b="1" i="1" dirty="0"/>
                  <a:t>modelos</a:t>
                </a:r>
                <a:r>
                  <a:rPr lang="pt-BR" dirty="0"/>
                  <a:t> </a:t>
                </a:r>
                <a:r>
                  <a:rPr lang="pt-BR" dirty="0" smtClean="0"/>
                  <a:t>mais </a:t>
                </a:r>
                <a:r>
                  <a:rPr lang="pt-BR" b="1" i="1" dirty="0"/>
                  <a:t>regulares</a:t>
                </a:r>
                <a:r>
                  <a:rPr lang="pt-BR" dirty="0"/>
                  <a:t>, ou seja, </a:t>
                </a:r>
                <a:r>
                  <a:rPr lang="pt-BR" b="1" i="1" dirty="0"/>
                  <a:t>menos complexos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Desvantagem</a:t>
                </a:r>
                <a:r>
                  <a:rPr lang="pt-BR" dirty="0"/>
                  <a:t>: como a </a:t>
                </a:r>
                <a:r>
                  <a:rPr lang="pt-BR" b="1" i="1" dirty="0" smtClean="0"/>
                  <a:t>norma L1</a:t>
                </a:r>
                <a:r>
                  <a:rPr lang="pt-BR" dirty="0" smtClean="0"/>
                  <a:t> </a:t>
                </a:r>
                <a:r>
                  <a:rPr lang="pt-BR" dirty="0"/>
                  <a:t>não possui derivada no ponto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 problema da minimização não possui solução em forma </a:t>
                </a:r>
                <a:r>
                  <a:rPr lang="pt-BR" dirty="0" smtClean="0"/>
                  <a:t>fechada, mas pode ser implementada com o GD.</a:t>
                </a:r>
                <a:endParaRPr lang="pt-BR" dirty="0" smtClean="0"/>
              </a:p>
              <a:p>
                <a:r>
                  <a:rPr lang="pt-BR" dirty="0"/>
                  <a:t>Utiliza-se técnicas de validação cruzada para encontrar o valor ideal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431400"/>
                <a:ext cx="11193379" cy="3426600"/>
              </a:xfrm>
              <a:blipFill rotWithShape="0">
                <a:blip r:embed="rId3"/>
                <a:stretch>
                  <a:fillRect l="-599" t="-3737" r="-163" b="-5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613403" y="6550223"/>
            <a:ext cx="2559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Exemplo: </a:t>
            </a:r>
            <a:r>
              <a:rPr lang="pt-BR" sz="1400" dirty="0" smtClean="0">
                <a:hlinkClick r:id="rId4"/>
              </a:rPr>
              <a:t>lasso_regression.ipynb</a:t>
            </a:r>
            <a:endParaRPr lang="pt-BR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0313" r="9271" b="3125"/>
          <a:stretch/>
        </p:blipFill>
        <p:spPr>
          <a:xfrm>
            <a:off x="17877" y="983692"/>
            <a:ext cx="2400761" cy="23252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0624" r="9271" b="3125"/>
          <a:stretch/>
        </p:blipFill>
        <p:spPr>
          <a:xfrm>
            <a:off x="2418638" y="983692"/>
            <a:ext cx="2414588" cy="2330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9687" r="9271" b="2813"/>
          <a:stretch/>
        </p:blipFill>
        <p:spPr>
          <a:xfrm>
            <a:off x="4833226" y="986936"/>
            <a:ext cx="2371725" cy="2321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11506" r="6881" b="5591"/>
          <a:stretch/>
        </p:blipFill>
        <p:spPr>
          <a:xfrm>
            <a:off x="7247814" y="983692"/>
            <a:ext cx="2506163" cy="23252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11383" r="9747" b="5581"/>
          <a:stretch/>
        </p:blipFill>
        <p:spPr>
          <a:xfrm>
            <a:off x="9753977" y="983692"/>
            <a:ext cx="2418973" cy="232521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1777" y="1547771"/>
            <a:ext cx="1445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Sobreajuste</a:t>
            </a:r>
            <a:endParaRPr lang="pt-BR" sz="2000" dirty="0"/>
          </a:p>
        </p:txBody>
      </p:sp>
      <p:sp>
        <p:nvSpPr>
          <p:cNvPr id="13" name="Rectangle 12"/>
          <p:cNvSpPr/>
          <p:nvPr/>
        </p:nvSpPr>
        <p:spPr>
          <a:xfrm>
            <a:off x="5373334" y="1599438"/>
            <a:ext cx="1227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Subajuste</a:t>
            </a:r>
            <a:endParaRPr lang="pt-BR" sz="2000" dirty="0"/>
          </a:p>
        </p:txBody>
      </p:sp>
      <p:sp>
        <p:nvSpPr>
          <p:cNvPr id="14" name="Rectangle 13"/>
          <p:cNvSpPr/>
          <p:nvPr/>
        </p:nvSpPr>
        <p:spPr>
          <a:xfrm>
            <a:off x="7358816" y="331999"/>
            <a:ext cx="25318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 smtClean="0"/>
              <a:t>Valor dos pesos se torna igual a zero, restringindo a flexibilidade da hipótese a uma reta.</a:t>
            </a:r>
            <a:endParaRPr lang="pt-BR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13665" y="701331"/>
            <a:ext cx="925724" cy="1641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1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575"/>
            <a:ext cx="10515600" cy="729157"/>
          </a:xfrm>
        </p:spPr>
        <p:txBody>
          <a:bodyPr/>
          <a:lstStyle/>
          <a:p>
            <a:r>
              <a:rPr lang="pt-BR" dirty="0"/>
              <a:t>Vantagem do LASSO sobre Ridge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5513" y="3474995"/>
                <a:ext cx="11520626" cy="338300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b="1" dirty="0"/>
                  <a:t>Por que a regressão </a:t>
                </a:r>
                <a:r>
                  <a:rPr lang="pt-BR" b="1" dirty="0" smtClean="0"/>
                  <a:t>LASSO tem como vantagem a produção de modelos esparsos</a:t>
                </a:r>
                <a:r>
                  <a:rPr lang="pt-BR" dirty="0" smtClean="0"/>
                  <a:t>?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 figura mostra as </a:t>
                </a:r>
                <a:r>
                  <a:rPr lang="pt-BR" b="1" i="1" dirty="0"/>
                  <a:t>curvas de nível </a:t>
                </a:r>
                <a:r>
                  <a:rPr lang="pt-BR" dirty="0"/>
                  <a:t>da função de erro de um problema de regressão </a:t>
                </a:r>
                <a:r>
                  <a:rPr lang="pt-BR" dirty="0" smtClean="0"/>
                  <a:t>linear e as </a:t>
                </a:r>
                <a:r>
                  <a:rPr lang="pt-BR" dirty="0"/>
                  <a:t>regiões do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de hipóteses </a:t>
                </a:r>
                <a:r>
                  <a:rPr lang="pt-BR" dirty="0" smtClean="0"/>
                  <a:t>em </a:t>
                </a:r>
                <a:r>
                  <a:rPr lang="pt-BR" dirty="0"/>
                  <a:t>que as restrições L1 (</a:t>
                </a:r>
                <a:r>
                  <a:rPr lang="pt-BR" dirty="0" smtClean="0"/>
                  <a:t>esquerda) e L2 </a:t>
                </a:r>
                <a:r>
                  <a:rPr lang="pt-BR" dirty="0"/>
                  <a:t>(direita) </a:t>
                </a:r>
                <a:r>
                  <a:rPr lang="pt-BR" dirty="0" smtClean="0"/>
                  <a:t>são </a:t>
                </a:r>
                <a:r>
                  <a:rPr lang="pt-BR" dirty="0"/>
                  <a:t>válidas, considerando o caso em que dois pesos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 estão </a:t>
                </a:r>
                <a:r>
                  <a:rPr lang="pt-BR" dirty="0"/>
                  <a:t>sujeitos </a:t>
                </a:r>
                <a:r>
                  <a:rPr lang="pt-BR" dirty="0" smtClean="0"/>
                  <a:t>a regularização.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solução para ambos os métodos corresponde </a:t>
                </a:r>
                <a:r>
                  <a:rPr lang="pt-BR" dirty="0" smtClean="0"/>
                  <a:t>ao ponto, dentro da </a:t>
                </a:r>
                <a:r>
                  <a:rPr lang="pt-BR" b="1" i="1" dirty="0"/>
                  <a:t>região de factibilidade</a:t>
                </a:r>
                <a:r>
                  <a:rPr lang="pt-BR" dirty="0"/>
                  <a:t> (área em azul</a:t>
                </a:r>
                <a:r>
                  <a:rPr lang="pt-BR" dirty="0" smtClean="0"/>
                  <a:t>), mais próximo do ponto de mínimo da função de erro.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É fácil ver que para </a:t>
                </a:r>
                <a:r>
                  <a:rPr lang="pt-BR" dirty="0"/>
                  <a:t>uma posição arbitrária do </a:t>
                </a:r>
                <a:r>
                  <a:rPr lang="pt-BR" dirty="0" smtClean="0"/>
                  <a:t>mínimo, </a:t>
                </a:r>
                <a:r>
                  <a:rPr lang="pt-BR" dirty="0"/>
                  <a:t>será comum que um </a:t>
                </a:r>
                <a:r>
                  <a:rPr lang="pt-BR" b="1" i="1" dirty="0"/>
                  <a:t>canto</a:t>
                </a:r>
                <a:r>
                  <a:rPr lang="pt-BR" dirty="0"/>
                  <a:t> (ou </a:t>
                </a:r>
                <a:r>
                  <a:rPr lang="pt-BR" dirty="0" smtClean="0"/>
                  <a:t>ponta) do </a:t>
                </a:r>
                <a:r>
                  <a:rPr lang="pt-BR" dirty="0"/>
                  <a:t>quadrado </a:t>
                </a:r>
                <a:r>
                  <a:rPr lang="pt-BR" dirty="0" smtClean="0"/>
                  <a:t>seja o </a:t>
                </a:r>
                <a:r>
                  <a:rPr lang="pt-BR" dirty="0"/>
                  <a:t>ponto mais próximo do ponto de </a:t>
                </a:r>
                <a:r>
                  <a:rPr lang="pt-BR" dirty="0" smtClean="0"/>
                  <a:t>mínimo da função de erro.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Os </a:t>
                </a:r>
                <a:r>
                  <a:rPr lang="pt-BR" b="1" i="1" dirty="0" smtClean="0"/>
                  <a:t>cantos</a:t>
                </a:r>
                <a:r>
                  <a:rPr lang="pt-BR" dirty="0" smtClean="0"/>
                  <a:t> na </a:t>
                </a:r>
                <a:r>
                  <a:rPr lang="pt-BR" b="1" i="1" dirty="0"/>
                  <a:t>região de factibilidade </a:t>
                </a:r>
                <a:r>
                  <a:rPr lang="pt-BR" dirty="0" smtClean="0"/>
                  <a:t>da restrição </a:t>
                </a:r>
                <a:r>
                  <a:rPr lang="pt-BR" dirty="0"/>
                  <a:t>L1 </a:t>
                </a:r>
                <a:r>
                  <a:rPr lang="pt-BR" dirty="0" smtClean="0"/>
                  <a:t>aumentam </a:t>
                </a:r>
                <a:r>
                  <a:rPr lang="pt-BR" dirty="0"/>
                  <a:t>as chances de alguns pesos assumirem o valor </a:t>
                </a:r>
                <a:r>
                  <a:rPr lang="pt-BR" dirty="0" smtClean="0"/>
                  <a:t>zero.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 claro, os </a:t>
                </a:r>
                <a:r>
                  <a:rPr lang="pt-BR" b="1" i="1" dirty="0" smtClean="0"/>
                  <a:t>cantos</a:t>
                </a:r>
                <a:r>
                  <a:rPr lang="pt-BR" dirty="0" smtClean="0"/>
                  <a:t> são os pontos que possuem </a:t>
                </a:r>
                <a:r>
                  <a:rPr lang="pt-BR" dirty="0" smtClean="0"/>
                  <a:t>valor </a:t>
                </a:r>
                <a:r>
                  <a:rPr lang="pt-BR" dirty="0" smtClean="0"/>
                  <a:t>igual a 0 em alguma das dimensões (i.e., pesos).</a:t>
                </a:r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513" y="3474995"/>
                <a:ext cx="11520626" cy="3383005"/>
              </a:xfrm>
              <a:blipFill rotWithShape="0">
                <a:blip r:embed="rId3"/>
                <a:stretch>
                  <a:fillRect l="-688" t="-3423" r="-1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050209" y="103494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LASSO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8077936" y="103494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Ridge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6115" y="903732"/>
                <a:ext cx="307702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O quadrado azul representa o conjunto de pontos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no espaço de pesos bidimensional que tenham norma L1 menor 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 solução </a:t>
                </a:r>
                <a:r>
                  <a:rPr lang="pt-BR" dirty="0" smtClean="0"/>
                  <a:t>deve estar dentro </a:t>
                </a:r>
                <a:r>
                  <a:rPr lang="pt-BR" dirty="0" smtClean="0"/>
                  <a:t>do </a:t>
                </a:r>
                <a:r>
                  <a:rPr lang="pt-BR" dirty="0" smtClean="0"/>
                  <a:t>quadrado, o mais próximo do mínimo.</a:t>
                </a:r>
                <a:endParaRPr lang="pt-BR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5" y="903732"/>
                <a:ext cx="3077028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188" t="-1319" r="-2772" b="-3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881508" y="899988"/>
                <a:ext cx="32485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O círculo azul representa o conjunto de pontos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no espaço de pesos bidimensional que tenham norma L2 menor do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. </a:t>
                </a: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 solução deve estar dentro do </a:t>
                </a:r>
                <a:r>
                  <a:rPr lang="pt-BR" dirty="0" smtClean="0"/>
                  <a:t>círculo, o </a:t>
                </a:r>
                <a:r>
                  <a:rPr lang="pt-BR" dirty="0"/>
                  <a:t>mais próximo do mínimo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508" y="899988"/>
                <a:ext cx="3248539" cy="2308324"/>
              </a:xfrm>
              <a:prstGeom prst="rect">
                <a:avLst/>
              </a:prstGeom>
              <a:blipFill rotWithShape="0">
                <a:blip r:embed="rId5"/>
                <a:stretch>
                  <a:fillRect l="-1313" t="-1587" r="-1689" b="-34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" t="3125" r="3605"/>
          <a:stretch/>
        </p:blipFill>
        <p:spPr>
          <a:xfrm>
            <a:off x="6055763" y="799042"/>
            <a:ext cx="2681837" cy="2443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" t="3219" r="2945" b="1"/>
          <a:stretch/>
        </p:blipFill>
        <p:spPr>
          <a:xfrm>
            <a:off x="3074800" y="860986"/>
            <a:ext cx="2693378" cy="23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15472</TotalTime>
  <Words>2070</Words>
  <Application>Microsoft Office PowerPoint</Application>
  <PresentationFormat>Widescreen</PresentationFormat>
  <Paragraphs>230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VI)</vt:lpstr>
      <vt:lpstr>Recapitulando</vt:lpstr>
      <vt:lpstr>Regularização: penalizando a complexidade dos modelos</vt:lpstr>
      <vt:lpstr>Ridge Regression</vt:lpstr>
      <vt:lpstr>Ridge Regression</vt:lpstr>
      <vt:lpstr>Ridge Regression: Exemplo</vt:lpstr>
      <vt:lpstr>LASSO Regression</vt:lpstr>
      <vt:lpstr>LASSO Regression</vt:lpstr>
      <vt:lpstr>Vantagem do LASSO sobre Ridge</vt:lpstr>
      <vt:lpstr>Elastic-net</vt:lpstr>
      <vt:lpstr>Quando utilizar regressão LASSO, Ridge ou Elastic-Net?</vt:lpstr>
      <vt:lpstr>Early-stop: Parada antecipada</vt:lpstr>
      <vt:lpstr>Exemplo: Early-stop</vt:lpstr>
      <vt:lpstr>Tarefas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1985</cp:revision>
  <dcterms:created xsi:type="dcterms:W3CDTF">2020-02-17T11:18:32Z</dcterms:created>
  <dcterms:modified xsi:type="dcterms:W3CDTF">2021-12-03T16:31:13Z</dcterms:modified>
</cp:coreProperties>
</file>