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418" r:id="rId3"/>
    <p:sldId id="435" r:id="rId4"/>
    <p:sldId id="437" r:id="rId5"/>
    <p:sldId id="436" r:id="rId6"/>
    <p:sldId id="439" r:id="rId7"/>
    <p:sldId id="455" r:id="rId8"/>
    <p:sldId id="440" r:id="rId9"/>
    <p:sldId id="443" r:id="rId10"/>
    <p:sldId id="444" r:id="rId11"/>
    <p:sldId id="450" r:id="rId12"/>
    <p:sldId id="441" r:id="rId13"/>
    <p:sldId id="442" r:id="rId14"/>
    <p:sldId id="446" r:id="rId15"/>
    <p:sldId id="453" r:id="rId16"/>
    <p:sldId id="451" r:id="rId17"/>
    <p:sldId id="447" r:id="rId18"/>
    <p:sldId id="417" r:id="rId19"/>
    <p:sldId id="317" r:id="rId20"/>
    <p:sldId id="332" r:id="rId21"/>
    <p:sldId id="299" r:id="rId22"/>
    <p:sldId id="410" r:id="rId23"/>
    <p:sldId id="449" r:id="rId24"/>
    <p:sldId id="454" r:id="rId25"/>
    <p:sldId id="419" r:id="rId2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709"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31/05/2024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3092233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55691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24</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772297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57196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31/05/2024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31/05/2024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31/05/2024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31/05/2024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31/05/2024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31/05/2024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31/05/2024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31/05/2024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31/05/2024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31/05/2024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31/05/2024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31/05/2024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t>
            </a:r>
            <a:r>
              <a:rPr lang="pt-BR" b="1" i="1" dirty="0">
                <a:solidFill>
                  <a:srgbClr val="00B050"/>
                </a:solidFill>
                <a:effectLst/>
                <a:latin typeface="Söhne"/>
              </a:rPr>
              <a:t>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A35580BE-2693-7A2B-E389-307D19EBC7B1}"/>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5"/>
                <a:stretch>
                  <a:fillRect t="-12500" b="-34375"/>
                </a:stretch>
              </a:blipFill>
            </p:spPr>
            <p:txBody>
              <a:bodyPr/>
              <a:lstStyle/>
              <a:p>
                <a:r>
                  <a:rPr lang="pt-BR">
                    <a:noFill/>
                  </a:rPr>
                  <a:t> </a:t>
                </a:r>
              </a:p>
            </p:txBody>
          </p:sp>
        </mc:Fallback>
      </mc:AlternateContent>
    </p:spTree>
    <p:extLst>
      <p:ext uri="{BB962C8B-B14F-4D97-AF65-F5344CB8AC3E}">
        <p14:creationId xmlns:p14="http://schemas.microsoft.com/office/powerpoint/2010/main" val="1129035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avaliação do modelo se torne menos sensível à divisão dos dados.</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xmlns="">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lnSpcReduction="10000"/>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sz="2800" b="0" dirty="0"/>
              </a:p>
              <a:p>
                <a:pPr marL="0" indent="0">
                  <a:buNone/>
                </a:pPr>
                <a:r>
                  <a:rPr lang="pt-BR" dirty="0"/>
                  <a:t>onde </a:t>
                </a:r>
                <a14:m>
                  <m:oMath xmlns:m="http://schemas.openxmlformats.org/officeDocument/2006/math">
                    <m:r>
                      <a:rPr lang="pt-BR" sz="2800" i="1" smtClean="0">
                        <a:latin typeface="Cambria Math" panose="02040503050406030204" pitchFamily="18" charset="0"/>
                      </a:rPr>
                      <m:t>𝑥</m:t>
                    </m:r>
                  </m:oMath>
                </a14:m>
                <a:r>
                  <a:rPr lang="pt-BR" dirty="0"/>
                  <a:t> é o atributo, o qual varia entre -3 a 3.</a:t>
                </a:r>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2663"/>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validação cruzada </a:t>
                </a:r>
                <a:r>
                  <a:rPr lang="pt-BR" i="1" dirty="0" err="1"/>
                  <a:t>holdout</a:t>
                </a:r>
                <a:r>
                  <a:rPr lang="pt-BR" dirty="0"/>
                  <a:t>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150 [</a:t>
                </a:r>
                <a:r>
                  <a:rPr lang="pt-BR" dirty="0" err="1"/>
                  <a:t>ms</a:t>
                </a:r>
                <a:r>
                  <a:rPr lang="pt-BR" dirty="0"/>
                  <a:t>].</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6216" y="5688118"/>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608219" y="5289115"/>
            <a:ext cx="772107" cy="399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have Direita 6">
            <a:extLst>
              <a:ext uri="{FF2B5EF4-FFF2-40B4-BE49-F238E27FC236}">
                <a16:creationId xmlns:a16="http://schemas.microsoft.com/office/drawing/2014/main" id="{75F5F5AA-95E3-C286-36F8-662E3D7CFD67}"/>
              </a:ext>
            </a:extLst>
          </p:cNvPr>
          <p:cNvSpPr/>
          <p:nvPr/>
        </p:nvSpPr>
        <p:spPr>
          <a:xfrm rot="10800000" flipH="1">
            <a:off x="2800121" y="620240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aixaDeTexto 11">
            <a:extLst>
              <a:ext uri="{FF2B5EF4-FFF2-40B4-BE49-F238E27FC236}">
                <a16:creationId xmlns:a16="http://schemas.microsoft.com/office/drawing/2014/main" id="{01ED7978-D805-7BA6-7934-6EA3F984FAFF}"/>
              </a:ext>
            </a:extLst>
          </p:cNvPr>
          <p:cNvSpPr txBox="1"/>
          <p:nvPr/>
        </p:nvSpPr>
        <p:spPr>
          <a:xfrm>
            <a:off x="2846358" y="6112338"/>
            <a:ext cx="944572" cy="646331"/>
          </a:xfrm>
          <a:prstGeom prst="rect">
            <a:avLst/>
          </a:prstGeom>
          <a:noFill/>
        </p:spPr>
        <p:txBody>
          <a:bodyPr wrap="square">
            <a:spAutoFit/>
          </a:bodyPr>
          <a:lstStyle/>
          <a:p>
            <a:pPr algn="ctr"/>
            <a:r>
              <a:rPr lang="pt-BR" sz="1200" dirty="0"/>
              <a:t>Ambos os erros são mínimos</a:t>
            </a:r>
          </a:p>
        </p:txBody>
      </p:sp>
      <p:sp>
        <p:nvSpPr>
          <p:cNvPr id="13" name="Chave Direita 12">
            <a:extLst>
              <a:ext uri="{FF2B5EF4-FFF2-40B4-BE49-F238E27FC236}">
                <a16:creationId xmlns:a16="http://schemas.microsoft.com/office/drawing/2014/main" id="{549A8137-0814-3951-63B8-D80836E1DFF1}"/>
              </a:ext>
            </a:extLst>
          </p:cNvPr>
          <p:cNvSpPr/>
          <p:nvPr/>
        </p:nvSpPr>
        <p:spPr>
          <a:xfrm rot="10800000" flipH="1">
            <a:off x="4645701" y="2037716"/>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aixaDeTexto 13">
            <a:extLst>
              <a:ext uri="{FF2B5EF4-FFF2-40B4-BE49-F238E27FC236}">
                <a16:creationId xmlns:a16="http://schemas.microsoft.com/office/drawing/2014/main" id="{24F7BAAC-DF5F-E21B-535A-AAC9CB256771}"/>
              </a:ext>
            </a:extLst>
          </p:cNvPr>
          <p:cNvSpPr txBox="1"/>
          <p:nvPr/>
        </p:nvSpPr>
        <p:spPr>
          <a:xfrm>
            <a:off x="4691958" y="2015113"/>
            <a:ext cx="785829" cy="461665"/>
          </a:xfrm>
          <a:prstGeom prst="rect">
            <a:avLst/>
          </a:prstGeom>
          <a:noFill/>
        </p:spPr>
        <p:txBody>
          <a:bodyPr wrap="square">
            <a:spAutoFit/>
          </a:bodyPr>
          <a:lstStyle/>
          <a:p>
            <a:pPr algn="ctr"/>
            <a:r>
              <a:rPr lang="pt-BR" sz="1200" dirty="0"/>
              <a:t>Erros divergem</a:t>
            </a:r>
          </a:p>
        </p:txBody>
      </p:sp>
      <p:sp>
        <p:nvSpPr>
          <p:cNvPr id="17" name="Chave Direita 16">
            <a:extLst>
              <a:ext uri="{FF2B5EF4-FFF2-40B4-BE49-F238E27FC236}">
                <a16:creationId xmlns:a16="http://schemas.microsoft.com/office/drawing/2014/main" id="{C7A0A6A0-4890-8267-254B-135D8446CC30}"/>
              </a:ext>
            </a:extLst>
          </p:cNvPr>
          <p:cNvSpPr/>
          <p:nvPr/>
        </p:nvSpPr>
        <p:spPr>
          <a:xfrm rot="10800000" flipH="1">
            <a:off x="1046403" y="578594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aixaDeTexto 17">
            <a:extLst>
              <a:ext uri="{FF2B5EF4-FFF2-40B4-BE49-F238E27FC236}">
                <a16:creationId xmlns:a16="http://schemas.microsoft.com/office/drawing/2014/main" id="{A0F21959-8E8C-6CB7-088A-AF3583AB7984}"/>
              </a:ext>
            </a:extLst>
          </p:cNvPr>
          <p:cNvSpPr txBox="1"/>
          <p:nvPr/>
        </p:nvSpPr>
        <p:spPr>
          <a:xfrm>
            <a:off x="1090980" y="5688118"/>
            <a:ext cx="778931" cy="646331"/>
          </a:xfrm>
          <a:prstGeom prst="rect">
            <a:avLst/>
          </a:prstGeom>
          <a:noFill/>
        </p:spPr>
        <p:txBody>
          <a:bodyPr wrap="square">
            <a:spAutoFit/>
          </a:bodyPr>
          <a:lstStyle/>
          <a:p>
            <a:pPr algn="ctr"/>
            <a:r>
              <a:rPr lang="pt-BR" sz="1200" dirty="0"/>
              <a:t>Ambos os erros são altos</a:t>
            </a:r>
          </a:p>
        </p:txBody>
      </p:sp>
    </p:spTree>
    <p:extLst>
      <p:ext uri="{BB962C8B-B14F-4D97-AF65-F5344CB8AC3E}">
        <p14:creationId xmlns:p14="http://schemas.microsoft.com/office/powerpoint/2010/main" val="167444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459075" y="1797050"/>
            <a:ext cx="5656724"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para treinamento e 1 para validação.</a:t>
            </a:r>
          </a:p>
          <a:p>
            <a:r>
              <a:rPr lang="pt-BR" dirty="0"/>
              <a:t>Os gráficos mostram a média e o desvio padrão do EQM de validação para as 10 etapas de treinamento para cada grau avaliado.</a:t>
            </a:r>
          </a:p>
          <a:p>
            <a:r>
              <a:rPr lang="pt-BR" dirty="0"/>
              <a:t>A média e o desvio padrão do EQM diminuem, passando pelo ponto de equilíbrio, e depois aumentam com o grau do 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Chave Direita 3">
            <a:extLst>
              <a:ext uri="{FF2B5EF4-FFF2-40B4-BE49-F238E27FC236}">
                <a16:creationId xmlns:a16="http://schemas.microsoft.com/office/drawing/2014/main" id="{50AB61A5-FFC0-0944-17C9-F089F1EBE723}"/>
              </a:ext>
            </a:extLst>
          </p:cNvPr>
          <p:cNvSpPr/>
          <p:nvPr/>
        </p:nvSpPr>
        <p:spPr>
          <a:xfrm rot="10800000" flipH="1">
            <a:off x="3952572" y="208372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aixaDeTexto 9">
            <a:extLst>
              <a:ext uri="{FF2B5EF4-FFF2-40B4-BE49-F238E27FC236}">
                <a16:creationId xmlns:a16="http://schemas.microsoft.com/office/drawing/2014/main" id="{A931A248-07FE-7E04-63A4-9180F57FE5D6}"/>
              </a:ext>
            </a:extLst>
          </p:cNvPr>
          <p:cNvSpPr txBox="1"/>
          <p:nvPr/>
        </p:nvSpPr>
        <p:spPr>
          <a:xfrm>
            <a:off x="3998828" y="2061120"/>
            <a:ext cx="1373271" cy="461665"/>
          </a:xfrm>
          <a:prstGeom prst="rect">
            <a:avLst/>
          </a:prstGeom>
          <a:noFill/>
        </p:spPr>
        <p:txBody>
          <a:bodyPr wrap="square">
            <a:spAutoFit/>
          </a:bodyPr>
          <a:lstStyle/>
          <a:p>
            <a:pPr algn="ctr"/>
            <a:r>
              <a:rPr lang="pt-BR" sz="1200" dirty="0"/>
              <a:t>Erro e desvio padrão muito altos</a:t>
            </a:r>
          </a:p>
        </p:txBody>
      </p:sp>
      <p:sp>
        <p:nvSpPr>
          <p:cNvPr id="11" name="Chave Direita 10">
            <a:extLst>
              <a:ext uri="{FF2B5EF4-FFF2-40B4-BE49-F238E27FC236}">
                <a16:creationId xmlns:a16="http://schemas.microsoft.com/office/drawing/2014/main" id="{59B217F5-F90C-2D71-BE21-E1427C65F9CD}"/>
              </a:ext>
            </a:extLst>
          </p:cNvPr>
          <p:cNvSpPr/>
          <p:nvPr/>
        </p:nvSpPr>
        <p:spPr>
          <a:xfrm rot="10800000" flipH="1">
            <a:off x="1470718" y="550798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7F00A093-999D-6747-64FB-250BFDD3FD03}"/>
              </a:ext>
            </a:extLst>
          </p:cNvPr>
          <p:cNvSpPr txBox="1"/>
          <p:nvPr/>
        </p:nvSpPr>
        <p:spPr>
          <a:xfrm>
            <a:off x="1478874" y="5485380"/>
            <a:ext cx="1167953" cy="461665"/>
          </a:xfrm>
          <a:prstGeom prst="rect">
            <a:avLst/>
          </a:prstGeom>
          <a:noFill/>
        </p:spPr>
        <p:txBody>
          <a:bodyPr wrap="square">
            <a:spAutoFit/>
          </a:bodyPr>
          <a:lstStyle/>
          <a:p>
            <a:pPr algn="ctr"/>
            <a:r>
              <a:rPr lang="pt-BR" sz="1200" dirty="0"/>
              <a:t>Erro e desvio padrão altos</a:t>
            </a:r>
          </a:p>
        </p:txBody>
      </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FAA77714-4F7B-8208-C15D-F28B3B953CFC}"/>
                  </a:ext>
                </a:extLst>
              </p:cNvPr>
              <p:cNvSpPr txBox="1"/>
              <p:nvPr/>
            </p:nvSpPr>
            <p:spPr>
              <a:xfrm>
                <a:off x="0" y="6550223"/>
                <a:ext cx="6848475" cy="307777"/>
              </a:xfrm>
              <a:prstGeom prst="rect">
                <a:avLst/>
              </a:prstGeom>
              <a:noFill/>
            </p:spPr>
            <p:txBody>
              <a:bodyPr wrap="square">
                <a:spAutoFit/>
              </a:bodyPr>
              <a:lstStyle/>
              <a:p>
                <a:r>
                  <a:rPr lang="pt-BR" sz="1400" dirty="0"/>
                  <a:t>* Tempo médio para validação cruzada </a:t>
                </a:r>
                <a14:m>
                  <m:oMath xmlns:m="http://schemas.openxmlformats.org/officeDocument/2006/math">
                    <m:r>
                      <a:rPr lang="pt-BR" sz="1400" b="0" i="1" smtClean="0">
                        <a:latin typeface="Cambria Math" panose="02040503050406030204" pitchFamily="18" charset="0"/>
                      </a:rPr>
                      <m:t>𝑘</m:t>
                    </m:r>
                  </m:oMath>
                </a14:m>
                <a:r>
                  <a:rPr lang="pt-BR" sz="1400" dirty="0"/>
                  <a:t>-</a:t>
                </a:r>
                <a:r>
                  <a:rPr lang="pt-BR" sz="1400" i="1" dirty="0" err="1"/>
                  <a:t>fold</a:t>
                </a:r>
                <a:r>
                  <a:rPr lang="pt-BR" sz="1400" dirty="0"/>
                  <a:t> com N = 100 e </a:t>
                </a:r>
                <a14:m>
                  <m:oMath xmlns:m="http://schemas.openxmlformats.org/officeDocument/2006/math">
                    <m:r>
                      <a:rPr lang="pt-BR" sz="1400" i="1">
                        <a:latin typeface="Cambria Math" panose="02040503050406030204" pitchFamily="18" charset="0"/>
                      </a:rPr>
                      <m:t>𝑘</m:t>
                    </m:r>
                    <m:r>
                      <a:rPr lang="pt-BR" sz="1400" i="1">
                        <a:latin typeface="Cambria Math" panose="02040503050406030204" pitchFamily="18" charset="0"/>
                      </a:rPr>
                      <m:t> </m:t>
                    </m:r>
                  </m:oMath>
                </a14:m>
                <a:r>
                  <a:rPr lang="pt-BR" sz="1400" dirty="0"/>
                  <a:t>= 10 exemplos é de </a:t>
                </a:r>
                <a14:m>
                  <m:oMath xmlns:m="http://schemas.openxmlformats.org/officeDocument/2006/math">
                    <m:r>
                      <a:rPr lang="pt-BR" sz="1400" i="1" smtClean="0">
                        <a:latin typeface="Cambria Math" panose="02040503050406030204" pitchFamily="18" charset="0"/>
                        <a:ea typeface="Cambria Math" panose="02040503050406030204" pitchFamily="18" charset="0"/>
                      </a:rPr>
                      <m:t>≈</m:t>
                    </m:r>
                  </m:oMath>
                </a14:m>
                <a:r>
                  <a:rPr lang="pt-BR" sz="1400" dirty="0"/>
                  <a:t> 1.5 [s].</a:t>
                </a:r>
              </a:p>
            </p:txBody>
          </p:sp>
        </mc:Choice>
        <mc:Fallback xmlns="">
          <p:sp>
            <p:nvSpPr>
              <p:cNvPr id="15" name="CaixaDeTexto 14">
                <a:extLst>
                  <a:ext uri="{FF2B5EF4-FFF2-40B4-BE49-F238E27FC236}">
                    <a16:creationId xmlns:a16="http://schemas.microsoft.com/office/drawing/2014/main" id="{FAA77714-4F7B-8208-C15D-F28B3B953CFC}"/>
                  </a:ext>
                </a:extLst>
              </p:cNvPr>
              <p:cNvSpPr txBox="1">
                <a:spLocks noRot="1" noChangeAspect="1" noMove="1" noResize="1" noEditPoints="1" noAdjustHandles="1" noChangeArrowheads="1" noChangeShapeType="1" noTextEdit="1"/>
              </p:cNvSpPr>
              <p:nvPr/>
            </p:nvSpPr>
            <p:spPr>
              <a:xfrm>
                <a:off x="0" y="6550223"/>
                <a:ext cx="6848475" cy="307777"/>
              </a:xfrm>
              <a:prstGeom prst="rect">
                <a:avLst/>
              </a:prstGeom>
              <a:blipFill>
                <a:blip r:embed="rId5"/>
                <a:stretch>
                  <a:fillRect l="-267" t="-4000" b="-20000"/>
                </a:stretch>
              </a:blipFill>
            </p:spPr>
            <p:txBody>
              <a:bodyPr/>
              <a:lstStyle/>
              <a:p>
                <a:r>
                  <a:rPr lang="pt-BR">
                    <a:noFill/>
                  </a:rPr>
                  <a:t> </a:t>
                </a:r>
              </a:p>
            </p:txBody>
          </p:sp>
        </mc:Fallback>
      </mc:AlternateContent>
    </p:spTree>
    <p:extLst>
      <p:ext uri="{BB962C8B-B14F-4D97-AF65-F5344CB8AC3E}">
        <p14:creationId xmlns:p14="http://schemas.microsoft.com/office/powerpoint/2010/main" val="36644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t>
            </a:r>
            <a:r>
              <a:rPr lang="pt-BR" dirty="0"/>
              <a:t>o </a:t>
            </a:r>
            <a:r>
              <a:rPr lang="pt-BR" b="1" i="1" dirty="0"/>
              <a:t>desvio padrão</a:t>
            </a:r>
            <a:r>
              <a:rPr lang="pt-BR" dirty="0"/>
              <a:t> </a:t>
            </a:r>
            <a:r>
              <a:rPr lang="pt-BR" sz="2800" b="1" i="1" dirty="0"/>
              <a:t>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comportamento geral dos dados.</a:t>
            </a:r>
          </a:p>
          <a:p>
            <a:r>
              <a:rPr lang="pt-BR" sz="2800" dirty="0"/>
              <a:t>Modelos </a:t>
            </a:r>
            <a:r>
              <a:rPr lang="pt-BR" sz="2800" b="1" i="1" dirty="0">
                <a:solidFill>
                  <a:srgbClr val="7030A0"/>
                </a:solidFill>
              </a:rPr>
              <a:t>muito flexíveis </a:t>
            </a:r>
            <a:r>
              <a:rPr lang="pt-BR" sz="2800" dirty="0"/>
              <a:t>(mais do que </a:t>
            </a:r>
            <a:r>
              <a:rPr lang="pt-BR" dirty="0"/>
              <a:t>o</a:t>
            </a:r>
            <a:r>
              <a:rPr lang="pt-BR" sz="2800" dirty="0"/>
              <a:t> necessário) apresentam desvios padrão do erro de treinamento muito baixo e do erro de validação muito alto, indicando </a:t>
            </a:r>
            <a:r>
              <a:rPr lang="pt-BR" sz="2800" b="1" i="1" dirty="0">
                <a:solidFill>
                  <a:srgbClr val="7030A0"/>
                </a:solidFill>
              </a:rPr>
              <a:t>sobreajuste</a:t>
            </a:r>
            <a:r>
              <a:rPr lang="pt-BR" sz="2800" dirty="0"/>
              <a:t>.</a:t>
            </a:r>
          </a:p>
          <a:p>
            <a:r>
              <a:rPr lang="pt-BR" sz="2800" dirty="0"/>
              <a:t>Modelos pouco flexíveis (menos do que o necessário) têm ambos </a:t>
            </a:r>
            <a:r>
              <a:rPr lang="pt-BR" dirty="0"/>
              <a:t>os desvios padrão </a:t>
            </a:r>
            <a:r>
              <a:rPr lang="pt-BR" sz="2800" dirty="0"/>
              <a:t>dos erros altos, indicando </a:t>
            </a:r>
            <a:r>
              <a:rPr lang="pt-BR" sz="2800" b="1" i="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a média e o desvio padrão dos erros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a:p>
            <a:pPr lvl="1">
              <a:buFont typeface="Wingdings" panose="05000000000000000000" pitchFamily="2" charset="2"/>
              <a:buChar char="§"/>
            </a:pPr>
            <a:r>
              <a:rPr lang="pt-BR" dirty="0"/>
              <a:t>Ou seja, escolhemos o modelo mais simples em termos de quantidade de cálculos, mas que possua uma boa capacidade de generalização.</a:t>
            </a:r>
          </a:p>
        </p:txBody>
      </p:sp>
    </p:spTree>
    <p:extLst>
      <p:ext uri="{BB962C8B-B14F-4D97-AF65-F5344CB8AC3E}">
        <p14:creationId xmlns:p14="http://schemas.microsoft.com/office/powerpoint/2010/main" val="378622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 além de lineares</a:t>
            </a:r>
            <a:r>
              <a:rPr lang="pt-BR" dirty="0"/>
              <a:t>.</a:t>
            </a:r>
          </a:p>
          <a:p>
            <a:r>
              <a:rPr lang="pt-BR" dirty="0"/>
              <a:t>Porém, precisamos </a:t>
            </a:r>
            <a:r>
              <a:rPr lang="pt-BR" b="1" i="1" dirty="0">
                <a:solidFill>
                  <a:srgbClr val="002060"/>
                </a:solidFill>
              </a:rPr>
              <a:t>encontrar o </a:t>
            </a:r>
            <a:r>
              <a:rPr lang="pt-BR" b="1" i="1" dirty="0">
                <a:solidFill>
                  <a:srgbClr val="00B0F0"/>
                </a:solidFill>
              </a:rPr>
              <a:t>grau ideal </a:t>
            </a:r>
            <a:r>
              <a:rPr lang="pt-BR" b="1" i="1" dirty="0">
                <a:solidFill>
                  <a:srgbClr val="002060"/>
                </a:solidFill>
              </a:rPr>
              <a:t>da função hipótese polinomial</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t>função hipótese polinomial</a:t>
            </a:r>
            <a:r>
              <a:rPr lang="pt-BR" b="1" dirty="0"/>
              <a:t> </a:t>
            </a:r>
            <a:r>
              <a:rPr lang="pt-BR" dirty="0"/>
              <a:t>de</a:t>
            </a:r>
            <a:r>
              <a:rPr lang="pt-BR" b="1" i="1" dirty="0">
                <a:solidFill>
                  <a:srgbClr val="00B050"/>
                </a:solidFill>
              </a:rPr>
              <a:t> forma quantitativa</a:t>
            </a:r>
            <a:r>
              <a:rPr lang="pt-BR" dirty="0"/>
              <a:t>, mesmo não conhecendo ou existindo uma função objetivo por trás da geração dos dados coletados.</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validação </a:t>
            </a:r>
            <a:r>
              <a:rPr lang="pt-BR" b="0" i="0" dirty="0">
                <a:solidFill>
                  <a:srgbClr val="0F0F0F"/>
                </a:solidFill>
                <a:effectLst/>
                <a:latin typeface="Söhne"/>
              </a:rPr>
              <a:t>do modelo com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a:t>
            </a:r>
            <a:r>
              <a:rPr lang="pt-BR" b="1" i="1" dirty="0">
                <a:solidFill>
                  <a:srgbClr val="0070C0"/>
                </a:solidFill>
                <a:effectLst/>
                <a:latin typeface="Söhne"/>
              </a:rPr>
              <a:t>comparar e selecionar modelos</a:t>
            </a:r>
            <a:r>
              <a:rPr lang="pt-BR" b="0" i="0" dirty="0">
                <a:solidFill>
                  <a:srgbClr val="0F0F0F"/>
                </a:solidFill>
                <a:effectLst/>
                <a:latin typeface="Söhne"/>
              </a:rPr>
              <a:t>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14:m>
                  <m:oMath xmlns:m="http://schemas.openxmlformats.org/officeDocument/2006/math">
                    <m:r>
                      <a:rPr lang="pt-BR" sz="2800" b="0" i="1" smtClean="0">
                        <a:latin typeface="Cambria Math" panose="02040503050406030204" pitchFamily="18" charset="0"/>
                      </a:rPr>
                      <m:t>𝑘</m:t>
                    </m:r>
                  </m:oMath>
                </a14:m>
                <a:r>
                  <a:rPr lang="pt-BR" sz="2800" dirty="0"/>
                  <a:t>-</a:t>
                </a:r>
                <a:r>
                  <a:rPr lang="pt-BR" sz="2800" i="1" dirty="0" err="1"/>
                  <a:t>fold</a:t>
                </a:r>
                <a:endParaRPr lang="pt-BR" sz="2800" i="1"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A9594690-2CA5-0A2D-98E4-C4ACDD16B0DC}"/>
                  </a:ext>
                </a:extLst>
              </p:cNvPr>
              <p:cNvSpPr>
                <a:spLocks noGrp="1" noRot="1" noChangeAspect="1" noMove="1" noResize="1" noEditPoints="1" noAdjustHandles="1" noChangeArrowheads="1" noChangeShapeType="1" noTextEdit="1"/>
              </p:cNvSpPr>
              <p:nvPr>
                <p:ph idx="1"/>
              </p:nvPr>
            </p:nvSpPr>
            <p:spPr>
              <a:xfrm>
                <a:off x="838199" y="1825624"/>
                <a:ext cx="11218683" cy="5032375"/>
              </a:xfrm>
              <a:blipFill>
                <a:blip r:embed="rId3"/>
                <a:stretch>
                  <a:fillRect l="-923" t="-1937" r="-652"/>
                </a:stretch>
              </a:blipFill>
            </p:spPr>
            <p:txBody>
              <a:bodyPr/>
              <a:lstStyle/>
              <a:p>
                <a:r>
                  <a:rPr lang="pt-BR">
                    <a:noFill/>
                  </a:rPr>
                  <a:t> </a:t>
                </a:r>
              </a:p>
            </p:txBody>
          </p:sp>
        </mc:Fallback>
      </mc:AlternateContent>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487427" y="1825624"/>
            <a:ext cx="5571822" cy="5032375"/>
          </a:xfrm>
        </p:spPr>
        <p:txBody>
          <a:bodyPr>
            <a:normAutofit/>
          </a:bodyPr>
          <a:lstStyle/>
          <a:p>
            <a:r>
              <a:rPr lang="pt-BR" dirty="0"/>
              <a:t>É a estratégia de validação cruzada </a:t>
            </a:r>
            <a:r>
              <a:rPr lang="pt-BR" b="1" i="1" dirty="0">
                <a:solidFill>
                  <a:srgbClr val="7030A0"/>
                </a:solidFill>
              </a:rPr>
              <a:t>mais simples e rápida</a:t>
            </a:r>
            <a:r>
              <a:rPr lang="pt-BR" dirty="0"/>
              <a:t>, pois ela </a:t>
            </a:r>
            <a:r>
              <a:rPr lang="pt-BR" b="1" i="1" dirty="0">
                <a:solidFill>
                  <a:srgbClr val="00B050"/>
                </a:solidFill>
              </a:rPr>
              <a:t>divide</a:t>
            </a:r>
            <a:r>
              <a:rPr lang="pt-BR" dirty="0"/>
              <a:t> o conjunto total de dados em </a:t>
            </a:r>
            <a:r>
              <a:rPr lang="pt-BR" b="1" i="1" dirty="0">
                <a:solidFill>
                  <a:srgbClr val="00B050"/>
                </a:solidFill>
              </a:rPr>
              <a:t>apenas dois subconjuntos</a:t>
            </a:r>
            <a:r>
              <a:rPr lang="pt-BR" dirty="0"/>
              <a:t>, um para </a:t>
            </a:r>
            <a:r>
              <a:rPr lang="pt-BR" b="1" i="1" dirty="0">
                <a:solidFill>
                  <a:srgbClr val="00B050"/>
                </a:solidFill>
              </a:rPr>
              <a:t>treinamento</a:t>
            </a:r>
            <a:r>
              <a:rPr lang="pt-BR" dirty="0"/>
              <a:t> e outro para </a:t>
            </a:r>
            <a:r>
              <a:rPr lang="pt-BR" b="1" i="1" dirty="0">
                <a:solidFill>
                  <a:srgbClr val="00B050"/>
                </a:solidFill>
              </a:rPr>
              <a:t>validação</a:t>
            </a:r>
            <a:r>
              <a:rPr lang="pt-BR" dirty="0"/>
              <a:t> (ou teste) do modelo.</a:t>
            </a:r>
          </a:p>
          <a:p>
            <a:r>
              <a:rPr lang="pt-BR" dirty="0"/>
              <a:t>Consequentemente, realiza-se </a:t>
            </a:r>
            <a:r>
              <a:rPr lang="pt-BR" b="1" i="1" dirty="0">
                <a:solidFill>
                  <a:srgbClr val="00B050"/>
                </a:solidFill>
              </a:rPr>
              <a:t>apenas um treinamento e uma validação do modelo</a:t>
            </a:r>
            <a:r>
              <a:rPr lang="pt-BR" dirty="0"/>
              <a:t>.</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546975" y="2810494"/>
            <a:ext cx="5247434" cy="1665254"/>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6718434" y="1825624"/>
            <a:ext cx="5340815" cy="5032375"/>
          </a:xfrm>
        </p:spPr>
        <p:txBody>
          <a:bodyPr>
            <a:normAutofit/>
          </a:bodyPr>
          <a:lstStyle/>
          <a:p>
            <a:r>
              <a:rPr lang="pt-BR" dirty="0"/>
              <a:t>Em geral, mas é opcional, o conjunto total de dados é </a:t>
            </a:r>
            <a:r>
              <a:rPr lang="pt-BR" b="1" i="1" dirty="0">
                <a:solidFill>
                  <a:srgbClr val="00B050"/>
                </a:solidFill>
              </a:rPr>
              <a:t>embaralhado de forma aleatória antes da divisão</a:t>
            </a:r>
            <a:r>
              <a:rPr lang="pt-BR" dirty="0"/>
              <a:t>.</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672103" y="2676557"/>
            <a:ext cx="5247434" cy="1665254"/>
          </a:xfrm>
          <a:prstGeom prst="rect">
            <a:avLst/>
          </a:prstGeom>
        </p:spPr>
      </p:pic>
    </p:spTree>
    <p:extLst>
      <p:ext uri="{BB962C8B-B14F-4D97-AF65-F5344CB8AC3E}">
        <p14:creationId xmlns:p14="http://schemas.microsoft.com/office/powerpoint/2010/main" val="2913182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p>
          <a:p>
            <a:r>
              <a:rPr lang="pt-BR" dirty="0"/>
              <a:t>O desempenho do modelo pode ser muito diferente dependendo da divisão dos dados.</a:t>
            </a:r>
          </a:p>
          <a:p>
            <a:r>
              <a:rPr lang="pt-BR" b="0" i="0" dirty="0">
                <a:solidFill>
                  <a:srgbClr val="0F0F0F"/>
                </a:solidFill>
                <a:effectLst/>
                <a:latin typeface="Söhne"/>
              </a:rPr>
              <a:t>Além disso, a </a:t>
            </a:r>
            <a:r>
              <a:rPr lang="pt-BR" b="1" i="1" dirty="0">
                <a:solidFill>
                  <a:srgbClr val="002060"/>
                </a:solidFill>
                <a:effectLst/>
                <a:latin typeface="Söhne"/>
              </a:rPr>
              <a:t>divisão única</a:t>
            </a:r>
            <a:r>
              <a:rPr lang="pt-BR" b="0" i="0" dirty="0">
                <a:solidFill>
                  <a:srgbClr val="0F0F0F"/>
                </a:solidFill>
                <a:effectLst/>
                <a:latin typeface="Söhne"/>
              </a:rPr>
              <a:t> pode </a:t>
            </a:r>
            <a:r>
              <a:rPr lang="pt-BR" b="1" i="1" dirty="0">
                <a:solidFill>
                  <a:srgbClr val="002060"/>
                </a:solidFill>
                <a:effectLst/>
                <a:latin typeface="Söhne"/>
              </a:rPr>
              <a:t>não fornecer</a:t>
            </a:r>
            <a:r>
              <a:rPr lang="pt-BR" b="0" i="0" dirty="0">
                <a:solidFill>
                  <a:srgbClr val="0F0F0F"/>
                </a:solidFill>
                <a:effectLst/>
                <a:latin typeface="Söhne"/>
              </a:rPr>
              <a:t> uma </a:t>
            </a:r>
            <a:r>
              <a:rPr lang="pt-BR" b="1" i="1" dirty="0">
                <a:solidFill>
                  <a:srgbClr val="002060"/>
                </a:solidFill>
                <a:effectLst/>
                <a:latin typeface="Söhne"/>
              </a:rPr>
              <a:t>estimativa robusta do desempenho</a:t>
            </a:r>
            <a:r>
              <a:rPr lang="pt-BR" b="0" i="0" dirty="0">
                <a:solidFill>
                  <a:srgbClr val="0F0F0F"/>
                </a:solidFill>
                <a:effectLst/>
                <a:latin typeface="Söhne"/>
              </a:rPr>
              <a:t>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a:t>
            </a:r>
            <a:r>
              <a:rPr lang="pt-BR" b="1" i="1" dirty="0">
                <a:solidFill>
                  <a:srgbClr val="002060"/>
                </a:solidFill>
                <a:latin typeface="Söhne"/>
              </a:rPr>
              <a:t>conjunto de dados é muito grande</a:t>
            </a:r>
            <a:r>
              <a:rPr lang="pt-BR" dirty="0">
                <a:solidFill>
                  <a:srgbClr val="0F0F0F"/>
                </a:solidFill>
                <a:latin typeface="Söhne"/>
              </a:rPr>
              <a:t>, o que </a:t>
            </a:r>
            <a:r>
              <a:rPr lang="pt-BR" b="1" i="1" dirty="0">
                <a:solidFill>
                  <a:srgbClr val="002060"/>
                </a:solidFill>
                <a:latin typeface="Söhne"/>
              </a:rPr>
              <a:t>minimiza estes problemas</a:t>
            </a:r>
            <a:r>
              <a:rPr lang="pt-BR" dirty="0">
                <a:solidFill>
                  <a:srgbClr val="0F0F0F"/>
                </a:solidFill>
                <a:latin typeface="Söhne"/>
              </a:rPr>
              <a:t>.</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3926FA82-F16F-7AE7-534B-5F7CB73CCD08}"/>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4"/>
                <a:stretch>
                  <a:fillRect t="-12500" b="-34375"/>
                </a:stretch>
              </a:blipFill>
            </p:spPr>
            <p:txBody>
              <a:bodyPr/>
              <a:lstStyle/>
              <a:p>
                <a:r>
                  <a:rPr lang="pt-BR">
                    <a:noFill/>
                  </a:rPr>
                  <a:t> </a:t>
                </a:r>
              </a:p>
            </p:txBody>
          </p:sp>
        </mc:Fallback>
      </mc:AlternateContent>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15028</TotalTime>
  <Words>5025</Words>
  <Application>Microsoft Office PowerPoint</Application>
  <PresentationFormat>Widescreen</PresentationFormat>
  <Paragraphs>449</Paragraphs>
  <Slides>25</Slides>
  <Notes>18</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25</vt:i4>
      </vt:variant>
    </vt:vector>
  </HeadingPairs>
  <TitlesOfParts>
    <vt:vector size="33"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2146</cp:revision>
  <dcterms:created xsi:type="dcterms:W3CDTF">2020-02-17T11:18:32Z</dcterms:created>
  <dcterms:modified xsi:type="dcterms:W3CDTF">2024-05-31T21:46:12Z</dcterms:modified>
</cp:coreProperties>
</file>