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314" r:id="rId3"/>
    <p:sldId id="325" r:id="rId4"/>
    <p:sldId id="257" r:id="rId5"/>
    <p:sldId id="282" r:id="rId6"/>
    <p:sldId id="264" r:id="rId7"/>
    <p:sldId id="326" r:id="rId8"/>
    <p:sldId id="327" r:id="rId9"/>
    <p:sldId id="268" r:id="rId10"/>
    <p:sldId id="258" r:id="rId11"/>
    <p:sldId id="328" r:id="rId12"/>
    <p:sldId id="276" r:id="rId13"/>
    <p:sldId id="275" r:id="rId14"/>
    <p:sldId id="259" r:id="rId15"/>
    <p:sldId id="260" r:id="rId16"/>
    <p:sldId id="277" r:id="rId17"/>
    <p:sldId id="280" r:id="rId18"/>
    <p:sldId id="333" r:id="rId19"/>
    <p:sldId id="330" r:id="rId20"/>
    <p:sldId id="279" r:id="rId21"/>
    <p:sldId id="284" r:id="rId22"/>
    <p:sldId id="331" r:id="rId23"/>
    <p:sldId id="320" r:id="rId24"/>
    <p:sldId id="300" r:id="rId25"/>
    <p:sldId id="302" r:id="rId26"/>
    <p:sldId id="301" r:id="rId27"/>
    <p:sldId id="322" r:id="rId28"/>
    <p:sldId id="291" r:id="rId29"/>
    <p:sldId id="309" r:id="rId30"/>
    <p:sldId id="332" r:id="rId31"/>
    <p:sldId id="295" r:id="rId32"/>
    <p:sldId id="294" r:id="rId33"/>
    <p:sldId id="296" r:id="rId34"/>
    <p:sldId id="263" r:id="rId35"/>
    <p:sldId id="298" r:id="rId36"/>
    <p:sldId id="324" r:id="rId37"/>
    <p:sldId id="306" r:id="rId38"/>
    <p:sldId id="305" r:id="rId39"/>
    <p:sldId id="299" r:id="rId40"/>
    <p:sldId id="304" r:id="rId41"/>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77020" autoAdjust="0"/>
  </p:normalViewPr>
  <p:slideViewPr>
    <p:cSldViewPr snapToGrid="0">
      <p:cViewPr varScale="1">
        <p:scale>
          <a:sx n="57" d="100"/>
          <a:sy n="57" d="100"/>
        </p:scale>
        <p:origin x="1254" y="7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27/08/2021</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27/08/2021</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endParaRPr lang="pt-BR" sz="1200" dirty="0"/>
          </a:p>
          <a:p>
            <a:pPr marL="171450" indent="-171450">
              <a:buFont typeface="Arial" panose="020B0604020202020204" pitchFamily="34" charset="0"/>
              <a:buChar char="•"/>
            </a:pPr>
            <a:r>
              <a:rPr lang="pt-BR" sz="1200" dirty="0" smtClean="0"/>
              <a:t>No </a:t>
            </a:r>
            <a:r>
              <a:rPr lang="pt-BR" sz="1200" b="1" dirty="0"/>
              <a:t>aprendizado supervisionado</a:t>
            </a:r>
            <a:r>
              <a:rPr lang="pt-BR" sz="1200" dirty="0"/>
              <a:t>, os dados de treinamento que você alimenta para o algoritmo incluem as soluções desejadas, chamadas de </a:t>
            </a:r>
            <a:r>
              <a:rPr lang="pt-BR" sz="1200" dirty="0" smtClean="0"/>
              <a:t>rótulos</a:t>
            </a:r>
            <a:endParaRPr lang="pt-BR" sz="1200" dirty="0">
              <a:cs typeface="Calibri"/>
            </a:endParaRPr>
          </a:p>
          <a:p>
            <a:pPr marL="171450" indent="-171450">
              <a:buFont typeface="Arial" panose="020B0604020202020204" pitchFamily="34" charset="0"/>
              <a:buChar char="•"/>
            </a:pPr>
            <a:r>
              <a:rPr lang="pt-BR" sz="1200" dirty="0" smtClean="0"/>
              <a:t>Por </a:t>
            </a:r>
            <a:r>
              <a:rPr lang="pt-BR" sz="1200" dirty="0"/>
              <a:t>exemplo, a algoritmo de ML do filtro de spam, tem como entrada o email </a:t>
            </a:r>
            <a:r>
              <a:rPr lang="pt-BR" sz="1200" dirty="0" smtClean="0"/>
              <a:t>(</a:t>
            </a:r>
            <a:r>
              <a:rPr lang="pt-BR" sz="1200" b="1" dirty="0" smtClean="0"/>
              <a:t>atributos</a:t>
            </a:r>
            <a:r>
              <a:rPr lang="pt-BR" sz="1200" dirty="0" smtClean="0"/>
              <a:t> são: remetente</a:t>
            </a:r>
            <a:r>
              <a:rPr lang="pt-BR" sz="1200" dirty="0"/>
              <a:t>, assunto, </a:t>
            </a:r>
            <a:r>
              <a:rPr lang="pt-BR" sz="1200" dirty="0" smtClean="0"/>
              <a:t>corpo do email, horário recebido) </a:t>
            </a:r>
            <a:r>
              <a:rPr lang="pt-BR" sz="1200" dirty="0"/>
              <a:t>e um </a:t>
            </a:r>
            <a:r>
              <a:rPr lang="pt-BR" sz="1200" b="1" dirty="0"/>
              <a:t>rótulo</a:t>
            </a:r>
            <a:r>
              <a:rPr lang="pt-BR" sz="1200" dirty="0"/>
              <a:t> dizendo se aquele é ou não um </a:t>
            </a:r>
            <a:r>
              <a:rPr lang="pt-BR" sz="1200" dirty="0" smtClean="0"/>
              <a:t>spam.</a:t>
            </a:r>
          </a:p>
          <a:p>
            <a:pPr marL="171450" indent="-171450">
              <a:buFont typeface="Arial" panose="020B0604020202020204" pitchFamily="34" charset="0"/>
              <a:buChar char="•"/>
            </a:pPr>
            <a:r>
              <a:rPr lang="pt-BR" sz="1200" dirty="0" smtClean="0"/>
              <a:t>Analogia </a:t>
            </a:r>
            <a:r>
              <a:rPr lang="pt-BR" sz="1200" dirty="0"/>
              <a:t>com trabalho, onde você tem alguém supervisionando seu trabalho e dizendo se o que foi feito está ou não </a:t>
            </a:r>
            <a:r>
              <a:rPr lang="pt-BR" sz="1200" dirty="0" smtClean="0"/>
              <a:t>correto.</a:t>
            </a:r>
          </a:p>
          <a:p>
            <a:pPr marL="171450" indent="-171450">
              <a:buFont typeface="Arial" panose="020B0604020202020204" pitchFamily="34" charset="0"/>
              <a:buChar char="•"/>
            </a:pPr>
            <a:r>
              <a:rPr lang="pt-BR" sz="1200" dirty="0" smtClean="0"/>
              <a:t>Exemplos </a:t>
            </a:r>
            <a:r>
              <a:rPr lang="pt-BR" sz="1200" dirty="0"/>
              <a:t>de </a:t>
            </a:r>
            <a:r>
              <a:rPr lang="pt-BR" sz="1200" b="1" dirty="0"/>
              <a:t>regressão</a:t>
            </a:r>
            <a:r>
              <a:rPr lang="pt-BR" sz="1200" dirty="0"/>
              <a:t>: </a:t>
            </a:r>
            <a:r>
              <a:rPr lang="pt-BR" sz="1200" dirty="0" smtClean="0"/>
              <a:t>predição de quando o número de leitos de UTI vão se esgotar devido a uma pandemia, predição </a:t>
            </a:r>
            <a:r>
              <a:rPr lang="pt-BR" sz="1200" dirty="0"/>
              <a:t>do preço de ações, predição do preço de imóveis, no caso de engenharia aproximação da PDF de uma variável aleatória com PDF </a:t>
            </a:r>
            <a:r>
              <a:rPr lang="pt-BR" sz="1200" dirty="0" smtClean="0"/>
              <a:t>desconhecida, predição do path-loss.</a:t>
            </a:r>
            <a:endParaRPr lang="pt-BR" sz="1200" dirty="0"/>
          </a:p>
          <a:p>
            <a:pPr marL="316188" indent="-316188">
              <a:buFont typeface="Arial" panose="020B0604020202020204" pitchFamily="34" charset="0"/>
              <a:buChar char="•"/>
            </a:pPr>
            <a:endParaRPr lang="pt-BR" sz="1200" u="none"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67571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baseline="0" dirty="0" smtClean="0"/>
          </a:p>
          <a:p>
            <a:endParaRPr lang="en-US" sz="1200" baseline="0" dirty="0" smtClean="0"/>
          </a:p>
          <a:p>
            <a:endParaRPr lang="en-US" sz="1200"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27255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endParaRPr lang="pt-BR" sz="1200" dirty="0" smtClean="0">
              <a:cs typeface="Calibri"/>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No aprendizado não-supervisão não se sabe o que a</a:t>
            </a:r>
            <a:r>
              <a:rPr lang="pt-BR" sz="1200" baseline="0" dirty="0" smtClean="0"/>
              <a:t> máquina </a:t>
            </a:r>
            <a:r>
              <a:rPr lang="pt-BR" sz="1200" dirty="0" smtClean="0"/>
              <a:t>precisa aprender. </a:t>
            </a:r>
          </a:p>
          <a:p>
            <a:pPr marL="0" marR="0" lvl="0" indent="0" algn="l" defTabSz="1686336"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Alguns algoritmos</a:t>
            </a:r>
            <a:r>
              <a:rPr lang="pt-BR" sz="1200" baseline="0" dirty="0" smtClean="0"/>
              <a:t> não-supervisionados são:</a:t>
            </a:r>
            <a:endParaRPr lang="pt-BR" sz="1200" b="1" dirty="0" smtClean="0"/>
          </a:p>
          <a:p>
            <a:pPr marL="171450" indent="-171450" defTabSz="1686336">
              <a:buFont typeface="Arial" panose="020B0604020202020204" pitchFamily="34" charset="0"/>
              <a:buChar char="•"/>
              <a:defRPr/>
            </a:pPr>
            <a:r>
              <a:rPr lang="pt-BR" sz="1200" b="1" dirty="0" smtClean="0"/>
              <a:t>k-médias</a:t>
            </a:r>
            <a:r>
              <a:rPr lang="pt-BR" sz="1200" dirty="0"/>
              <a:t>: particiona os dados em k clusters distintos com base na distância ao centroide de um </a:t>
            </a:r>
            <a:r>
              <a:rPr lang="pt-BR" sz="1200" dirty="0" smtClean="0"/>
              <a:t>cluster.</a:t>
            </a:r>
          </a:p>
          <a:p>
            <a:pPr marL="171450" indent="-171450" defTabSz="1686336">
              <a:buFont typeface="Arial" panose="020B0604020202020204" pitchFamily="34" charset="0"/>
              <a:buChar char="•"/>
              <a:defRPr/>
            </a:pPr>
            <a:r>
              <a:rPr lang="pt-BR" sz="1200" b="1" i="0" dirty="0" smtClean="0"/>
              <a:t>Autoencoders</a:t>
            </a:r>
            <a:r>
              <a:rPr lang="pt-BR" sz="1200" dirty="0"/>
              <a:t>: usado para redução ou para aumento de </a:t>
            </a:r>
            <a:r>
              <a:rPr lang="pt-BR" sz="1200" dirty="0" smtClean="0"/>
              <a:t>dimensionalidade.</a:t>
            </a:r>
          </a:p>
          <a:p>
            <a:endParaRPr lang="pt-BR" sz="1200" dirty="0"/>
          </a:p>
          <a:p>
            <a:r>
              <a:rPr lang="pt-BR" sz="1200" b="1" dirty="0"/>
              <a:t>Exemplos</a:t>
            </a:r>
            <a:r>
              <a:rPr lang="pt-BR" sz="1200" dirty="0" smtClean="0"/>
              <a:t>:</a:t>
            </a:r>
            <a:endParaRPr lang="pt-BR" sz="1200" dirty="0"/>
          </a:p>
          <a:p>
            <a:pPr marL="171450" indent="-171450">
              <a:buFont typeface="Arial" panose="020B0604020202020204" pitchFamily="34" charset="0"/>
              <a:buChar char="•"/>
            </a:pPr>
            <a:r>
              <a:rPr lang="pt-BR" sz="1200" dirty="0"/>
              <a:t>k-médias</a:t>
            </a:r>
            <a:r>
              <a:rPr lang="pt-BR" sz="1200" dirty="0" smtClean="0"/>
              <a:t>:  encontrar grupos de clientes</a:t>
            </a:r>
            <a:r>
              <a:rPr lang="pt-BR" sz="1200" baseline="0" dirty="0" smtClean="0"/>
              <a:t> com um mesmo perfil de compra</a:t>
            </a:r>
            <a:r>
              <a:rPr lang="pt-BR" sz="1200" dirty="0" smtClean="0"/>
              <a:t> ou encontrar separações ótimas</a:t>
            </a:r>
            <a:r>
              <a:rPr lang="pt-BR" sz="1200" baseline="0" dirty="0" smtClean="0"/>
              <a:t> para a decodificação de uma modulação desconhecida.</a:t>
            </a:r>
            <a:endParaRPr lang="pt-BR" sz="1200" baseline="0" dirty="0"/>
          </a:p>
          <a:p>
            <a:pPr marL="628650" lvl="1" indent="-171450">
              <a:buFont typeface="Arial" panose="020B0604020202020204" pitchFamily="34" charset="0"/>
              <a:buChar char="•"/>
            </a:pPr>
            <a:r>
              <a:rPr lang="pt-BR" sz="1200" dirty="0" smtClean="0"/>
              <a:t>Imagine </a:t>
            </a:r>
            <a:r>
              <a:rPr lang="pt-BR" sz="1200" dirty="0"/>
              <a:t>que você tenha dados de uma modulação mas que você não tenha os labels, com o k-médias você pode encontrar grupos/clusters que representariam cada um dos símbolos da modulação </a:t>
            </a:r>
            <a:r>
              <a:rPr lang="pt-BR" sz="1200" dirty="0" smtClean="0"/>
              <a:t>desconhecida.</a:t>
            </a:r>
          </a:p>
          <a:p>
            <a:pPr marL="628650" lvl="1" indent="-171450">
              <a:buFont typeface="Arial" panose="020B0604020202020204" pitchFamily="34" charset="0"/>
              <a:buChar char="•"/>
            </a:pPr>
            <a:r>
              <a:rPr lang="pt-BR" sz="1200" dirty="0" smtClean="0"/>
              <a:t>Num </a:t>
            </a:r>
            <a:r>
              <a:rPr lang="pt-BR" sz="1200" dirty="0"/>
              <a:t>supermercado, baseado em várias características do que foi comprado o algoritmo poderia encontrar um cluster/grupo de homens que compram fraldas e que também compram cerveja, e o supermercado poderia colocar essas mercadorias juntas</a:t>
            </a:r>
            <a:r>
              <a:rPr lang="pt-BR" sz="1200" dirty="0" smtClean="0"/>
              <a:t>.</a:t>
            </a:r>
            <a:endParaRPr lang="pt-BR" sz="1200" dirty="0"/>
          </a:p>
          <a:p>
            <a:pPr marL="171450" indent="-171450">
              <a:buFont typeface="Arial" panose="020B0604020202020204" pitchFamily="34" charset="0"/>
              <a:buChar char="•"/>
            </a:pPr>
            <a:r>
              <a:rPr lang="pt-BR" sz="1200" dirty="0" err="1"/>
              <a:t>Auto-encoders</a:t>
            </a:r>
            <a:r>
              <a:rPr lang="pt-BR" sz="1200" dirty="0"/>
              <a:t>: </a:t>
            </a:r>
            <a:r>
              <a:rPr lang="pt-BR" sz="1200" dirty="0" smtClean="0"/>
              <a:t>podem ser usados </a:t>
            </a:r>
            <a:r>
              <a:rPr lang="pt-BR" sz="1200" dirty="0"/>
              <a:t>em comunicações digitais para por exemplo aprender um sistema de codificação e decodificação de canal ótimo para um dado canal </a:t>
            </a:r>
            <a:r>
              <a:rPr lang="pt-BR" sz="1200" dirty="0" err="1"/>
              <a:t>sem-fio</a:t>
            </a:r>
            <a:r>
              <a:rPr lang="pt-BR" sz="1200" dirty="0"/>
              <a:t>.</a:t>
            </a:r>
          </a:p>
          <a:p>
            <a:pPr marL="171450" indent="-171450">
              <a:buFont typeface="Arial" panose="020B0604020202020204" pitchFamily="34" charset="0"/>
              <a:buChar char="•"/>
            </a:pPr>
            <a:r>
              <a:rPr lang="pt-BR" sz="1200" dirty="0" smtClean="0"/>
              <a:t>PCA</a:t>
            </a:r>
            <a:r>
              <a:rPr lang="pt-BR" sz="1200" dirty="0"/>
              <a:t>: utilizado na redução da dimensionalidade. Utilizado em problemas onde um número de dimensões é muito grande para ser tratado por um modelo em tempo razoável e com recursos computacionais </a:t>
            </a:r>
            <a:r>
              <a:rPr lang="pt-BR" sz="1200" dirty="0" smtClean="0"/>
              <a:t>existentes.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1724997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b="1" dirty="0" smtClean="0"/>
              <a:t>Deep Q-Learning</a:t>
            </a:r>
            <a:r>
              <a:rPr lang="pt-BR" sz="1200" dirty="0" smtClean="0"/>
              <a:t>: É a junção de Deep Learning com Q-Learning. As redes neurais profundas possibilitam que Q-Learning seja aplicado a problemas maiores.</a:t>
            </a:r>
          </a:p>
          <a:p>
            <a:pPr defTabSz="1686336">
              <a:defRPr/>
            </a:pPr>
            <a:endParaRPr lang="pt-BR" sz="1200" dirty="0" smtClean="0"/>
          </a:p>
          <a:p>
            <a:pPr defTabSz="1686336">
              <a:defRPr/>
            </a:pPr>
            <a:r>
              <a:rPr lang="pt-BR" sz="1200" dirty="0" smtClean="0"/>
              <a:t>Q-</a:t>
            </a:r>
            <a:r>
              <a:rPr lang="pt-BR" sz="1200" dirty="0" err="1" smtClean="0"/>
              <a:t>Table</a:t>
            </a:r>
            <a:r>
              <a:rPr lang="pt-BR" sz="1200" dirty="0" smtClean="0"/>
              <a:t> é apenas um nome sofisticado para uma tabela de pesquisa (</a:t>
            </a:r>
            <a:r>
              <a:rPr lang="pt-BR" sz="1200" dirty="0" err="1" smtClean="0"/>
              <a:t>lookup</a:t>
            </a:r>
            <a:r>
              <a:rPr lang="pt-BR" sz="1200" dirty="0" smtClean="0"/>
              <a:t> </a:t>
            </a:r>
            <a:r>
              <a:rPr lang="pt-BR" sz="1200" dirty="0" err="1" smtClean="0"/>
              <a:t>Table</a:t>
            </a:r>
            <a:r>
              <a:rPr lang="pt-BR" sz="1200" dirty="0" smtClean="0"/>
              <a:t>) simples, onde calculamos as recompensas futuras máximas esperadas para a ação em cada estado.</a:t>
            </a:r>
          </a:p>
          <a:p>
            <a:pPr defTabSz="1686336">
              <a:defRPr/>
            </a:pPr>
            <a:endParaRPr lang="pt-BR" sz="1200" dirty="0" smtClean="0"/>
          </a:p>
          <a:p>
            <a:pPr defTabSz="1686336">
              <a:defRPr/>
            </a:pPr>
            <a:r>
              <a:rPr lang="pt-BR" sz="1200" dirty="0" smtClean="0"/>
              <a:t>Cada posição na tabela Q será a recompensa futura máxima esperada que o agente receberá se executar essa ação nesse estado. Este é um processo iterativo, pois precisamos melhorar o Q-</a:t>
            </a:r>
            <a:r>
              <a:rPr lang="pt-BR" sz="1200" dirty="0" err="1" smtClean="0"/>
              <a:t>Table</a:t>
            </a:r>
            <a:r>
              <a:rPr lang="pt-BR" sz="1200" dirty="0" smtClean="0"/>
              <a:t> a cada iteração.</a:t>
            </a:r>
          </a:p>
          <a:p>
            <a:pPr defTabSz="1686336">
              <a:defRPr/>
            </a:pPr>
            <a:endParaRPr lang="en-US" sz="1200" dirty="0" smtClean="0"/>
          </a:p>
          <a:p>
            <a:pPr defTabSz="1686336">
              <a:defRPr/>
            </a:pPr>
            <a:r>
              <a:rPr lang="pt-BR" sz="1200" dirty="0" smtClean="0"/>
              <a:t>Uma função de valor Q mostra o quão</a:t>
            </a:r>
            <a:r>
              <a:rPr lang="pt-BR" sz="1200" baseline="0" dirty="0" smtClean="0"/>
              <a:t> boa</a:t>
            </a:r>
            <a:r>
              <a:rPr lang="pt-BR" sz="1200" dirty="0" smtClean="0"/>
              <a:t> uma determinada ação é, dado um estado, para um agente que segue uma determinada política.</a:t>
            </a:r>
            <a:endParaRPr lang="nl-BE" sz="1200" dirty="0" smtClean="0"/>
          </a:p>
          <a:p>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4243148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NP-completos: Nondeterministic</a:t>
            </a:r>
            <a:r>
              <a:rPr lang="pt-BR" sz="1200" b="0" i="0" kern="1200" baseline="0" dirty="0" smtClean="0">
                <a:solidFill>
                  <a:schemeClr val="tx1"/>
                </a:solidFill>
                <a:effectLst/>
                <a:latin typeface="+mn-lt"/>
                <a:ea typeface="+mn-ea"/>
                <a:cs typeface="+mn-cs"/>
              </a:rPr>
              <a:t> Polynomial 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Isso é obtido trocando-se a otimização, integridade, precisão ou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dirty="0" smtClean="0"/>
              <a:t>Algoritmos Genéticos</a:t>
            </a:r>
            <a:r>
              <a:rPr lang="pt-BR" sz="1200" dirty="0" smtClean="0"/>
              <a:t>: são inspirados pelo processo de seleção natural. São</a:t>
            </a:r>
            <a:r>
              <a:rPr lang="pt-BR" sz="1200" baseline="0" dirty="0" smtClean="0"/>
              <a:t> p</a:t>
            </a:r>
            <a:r>
              <a:rPr lang="pt-BR" sz="1200" dirty="0" smtClean="0"/>
              <a:t>rojetados para encontrar, gerar ou selecionar uma heurística (algoritmo de busca parcial) que forneça</a:t>
            </a:r>
            <a:r>
              <a:rPr lang="pt-BR" sz="1200" baseline="0" dirty="0" smtClean="0"/>
              <a:t> </a:t>
            </a:r>
            <a:r>
              <a:rPr lang="pt-BR" sz="1200" dirty="0" smtClean="0"/>
              <a:t>uma solução suficientemente boa para um problema de otimização, especialmente com informações incompletas ou imperfeitas ou capacidade de computação limitada.</a:t>
            </a:r>
            <a:r>
              <a:rPr lang="pt-BR" sz="1200" baseline="0" dirty="0" smtClean="0"/>
              <a:t> </a:t>
            </a:r>
            <a:r>
              <a:rPr lang="pt-BR" sz="1200" dirty="0" smtClean="0"/>
              <a:t>Aprendizado baseado na evolução biológica dos seres vivos.</a:t>
            </a:r>
            <a:r>
              <a:rPr lang="pt-BR" sz="1200" baseline="0" dirty="0" smtClean="0"/>
              <a:t> </a:t>
            </a:r>
            <a:r>
              <a:rPr lang="pt-BR" sz="1200" dirty="0" smtClean="0"/>
              <a:t>Novos </a:t>
            </a:r>
            <a:r>
              <a:rPr lang="pt-BR" sz="1200" b="1" i="1" dirty="0" smtClean="0"/>
              <a:t>indivíduos</a:t>
            </a:r>
            <a:r>
              <a:rPr lang="pt-BR" sz="1200" dirty="0" smtClean="0"/>
              <a:t> com diferentes </a:t>
            </a:r>
            <a:r>
              <a:rPr lang="pt-BR" sz="1200" b="1" i="1" dirty="0" smtClean="0"/>
              <a:t>características</a:t>
            </a:r>
            <a:r>
              <a:rPr lang="pt-BR" sz="1200" i="1" dirty="0" smtClean="0"/>
              <a:t>,</a:t>
            </a:r>
            <a:r>
              <a:rPr lang="pt-BR" sz="1200" b="1" i="1" dirty="0" smtClean="0"/>
              <a:t> </a:t>
            </a:r>
            <a:r>
              <a:rPr lang="pt-BR" sz="1200" dirty="0" smtClean="0"/>
              <a:t>pertencentes a uma </a:t>
            </a:r>
            <a:r>
              <a:rPr lang="pt-BR" sz="1200" b="1" i="1" dirty="0" smtClean="0"/>
              <a:t>população</a:t>
            </a:r>
            <a:r>
              <a:rPr lang="pt-BR" sz="1200" dirty="0" smtClean="0"/>
              <a:t>, são criados através de </a:t>
            </a:r>
            <a:r>
              <a:rPr lang="pt-BR" sz="1200" b="1" i="1" dirty="0" smtClean="0"/>
              <a:t>cruzamentos</a:t>
            </a:r>
            <a:r>
              <a:rPr lang="pt-BR" sz="1200" dirty="0" smtClean="0"/>
              <a:t> e </a:t>
            </a:r>
            <a:r>
              <a:rPr lang="pt-BR" sz="1200" b="1" dirty="0" smtClean="0"/>
              <a:t>mutações </a:t>
            </a:r>
            <a:r>
              <a:rPr lang="pt-BR" sz="1200" dirty="0" smtClean="0"/>
              <a:t>onde apenas os mais aptos são </a:t>
            </a:r>
            <a:r>
              <a:rPr lang="pt-BR" sz="1200" b="1" i="1" dirty="0" smtClean="0"/>
              <a:t>selecionados</a:t>
            </a:r>
            <a:r>
              <a:rPr lang="pt-BR" sz="1200" dirty="0" smtClean="0"/>
              <a:t> (</a:t>
            </a:r>
            <a:r>
              <a:rPr lang="pt-BR" sz="1200" b="1" i="1" dirty="0" smtClean="0"/>
              <a:t>seleção natural</a:t>
            </a:r>
            <a:r>
              <a:rPr lang="pt-BR" sz="1200" dirty="0" smtClean="0"/>
              <a:t>) e passam suas </a:t>
            </a:r>
            <a:r>
              <a:rPr lang="pt-BR" sz="1200" b="1" i="1" dirty="0" smtClean="0"/>
              <a:t>características</a:t>
            </a:r>
            <a:r>
              <a:rPr lang="pt-BR" sz="1200" dirty="0" smtClean="0"/>
              <a:t> para uma nova geração. Com isso a </a:t>
            </a:r>
            <a:r>
              <a:rPr lang="pt-BR" sz="1200" b="1" i="1" dirty="0" smtClean="0"/>
              <a:t>população</a:t>
            </a:r>
            <a:r>
              <a:rPr lang="pt-BR" sz="1200" dirty="0" smtClean="0"/>
              <a:t> se torna mais apta a cada geração.</a:t>
            </a:r>
          </a:p>
          <a:p>
            <a:pPr marL="171450" indent="-171450">
              <a:buFont typeface="Arial" panose="020B0604020202020204" pitchFamily="34" charset="0"/>
              <a:buChar char="•"/>
            </a:pPr>
            <a:r>
              <a:rPr lang="pt-BR" sz="1200" b="1" dirty="0" smtClean="0"/>
              <a:t>Otimização por enxame de partículas</a:t>
            </a:r>
            <a:r>
              <a:rPr lang="pt-BR" sz="1200" dirty="0" smtClean="0"/>
              <a:t>: Inspirado no comportamento de cardumes de peixes e de bandos de pássaros.</a:t>
            </a:r>
            <a:r>
              <a:rPr lang="pt-BR" sz="1200" baseline="0" dirty="0" smtClean="0"/>
              <a:t> R</a:t>
            </a:r>
            <a:r>
              <a:rPr lang="pt-BR" sz="1200" dirty="0" smtClean="0"/>
              <a:t>esolve um problema de otimização ao ter uma </a:t>
            </a:r>
            <a:r>
              <a:rPr lang="pt-BR" sz="1200" b="1" i="1" dirty="0" smtClean="0"/>
              <a:t>população</a:t>
            </a:r>
            <a:r>
              <a:rPr lang="pt-BR" sz="1200" dirty="0" smtClean="0"/>
              <a:t> de soluções candidatas, denominadas </a:t>
            </a:r>
            <a:r>
              <a:rPr lang="pt-BR" sz="1200" b="1" i="1" dirty="0" smtClean="0"/>
              <a:t>partículas</a:t>
            </a:r>
            <a:r>
              <a:rPr lang="pt-BR" sz="1200" dirty="0" smtClean="0"/>
              <a:t>, e movê-las no </a:t>
            </a:r>
            <a:r>
              <a:rPr lang="pt-BR" sz="1200" b="1" i="1" dirty="0" smtClean="0"/>
              <a:t>espaço de busca </a:t>
            </a:r>
            <a:r>
              <a:rPr lang="pt-BR" sz="1200" b="0" i="0" dirty="0" smtClean="0"/>
              <a:t>sendo</a:t>
            </a:r>
            <a:r>
              <a:rPr lang="pt-BR" sz="1200" b="0" i="0" baseline="0" dirty="0" smtClean="0"/>
              <a:t> que existe cooperação entre as partículas</a:t>
            </a:r>
            <a:r>
              <a:rPr lang="pt-BR" sz="1200" dirty="0" smtClean="0"/>
              <a:t>.</a:t>
            </a:r>
          </a:p>
          <a:p>
            <a:pPr marL="628650" lvl="1" indent="-171450">
              <a:buFont typeface="Arial" panose="020B0604020202020204" pitchFamily="34" charset="0"/>
              <a:buChar char="•"/>
            </a:pPr>
            <a:r>
              <a:rPr lang="pt-BR" sz="1200" dirty="0" smtClean="0"/>
              <a:t>Analogia:</a:t>
            </a:r>
            <a:r>
              <a:rPr lang="pt-BR" sz="1200" baseline="0" dirty="0" smtClean="0"/>
              <a:t> Imagine que você e vários amigos, todos com rádios, estão tentando localizar o ponto mais baixo de um terreno. Vocês começam a percorrer o terreno e a reportar via rádio a posição atual e a elevação do terreno, até que através de cooperação vocês encontram o ponto mais baixo.</a:t>
            </a:r>
          </a:p>
          <a:p>
            <a:pPr marL="171450" lvl="0" indent="-171450">
              <a:buFont typeface="Arial" panose="020B0604020202020204" pitchFamily="34" charset="0"/>
              <a:buChar char="•"/>
            </a:pPr>
            <a:r>
              <a:rPr lang="pt-BR" sz="1200" b="1" dirty="0" smtClean="0"/>
              <a:t>Otimização da colônia de formigas</a:t>
            </a:r>
            <a:r>
              <a:rPr lang="pt-BR" sz="1200" dirty="0" smtClean="0"/>
              <a:t>: É inspirado no comportamento das formigas ao saírem de sua colônia para encontrar comida. É uma técnica probabilística para resolver problemas computacionais que pode ser reduzida para encontrar bons caminhos através de grafos. </a:t>
            </a:r>
          </a:p>
          <a:p>
            <a:pPr marL="628650" lvl="1" indent="-171450">
              <a:buFont typeface="Arial" panose="020B0604020202020204" pitchFamily="34" charset="0"/>
              <a:buChar char="•"/>
            </a:pPr>
            <a:r>
              <a:rPr lang="pt-BR" sz="1200" dirty="0" smtClean="0"/>
              <a:t>As formigas ao procurarem por alimento deixam feromônios para que outras formigas possam segui-las.</a:t>
            </a:r>
            <a:r>
              <a:rPr lang="pt-BR" sz="1200" baseline="0" dirty="0" smtClean="0"/>
              <a:t> Elas sempre vão seguir o caminho com mais feromônios e caminhos com obstáculos terão pouco feromônio</a:t>
            </a:r>
            <a:r>
              <a:rPr lang="pt-BR" sz="1200" dirty="0" smtClean="0"/>
              <a:t>.</a:t>
            </a:r>
          </a:p>
        </p:txBody>
      </p:sp>
      <p:sp>
        <p:nvSpPr>
          <p:cNvPr id="4" name="Slide Number Placeholder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03135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28</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29</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Binder: https://mybinder.org/v2/gh/zz4fap/t319_aprendizado_de_maquina/main?filepath=notebooks%2Fjupyter%2FHistograma.ipynb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Colab: https://colab.research.google.com/github/zz4fap/t319_aprendizado_de_maquina/blob/main/notebooks/jupyter/Histograma.ipynb</a:t>
            </a: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54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0582b999c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Exemplo</a:t>
            </a:r>
            <a:r>
              <a:rPr lang="pt-BR"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Binder: https://mybinder.org/v2/gh/zz4fap/t319_aprendizado_de_maquina/main?filepath=notebooks%2Fjupyter%2FAjuste_de_curva_com_Redes_Neurais.ipynb</a:t>
            </a:r>
          </a:p>
          <a:p>
            <a:pPr marL="0" lvl="0" indent="0" algn="l" rtl="0">
              <a:spcBef>
                <a:spcPts val="0"/>
              </a:spcBef>
              <a:spcAft>
                <a:spcPts val="0"/>
              </a:spcAft>
              <a:buNone/>
            </a:pPr>
            <a:endParaRPr lang="pt-BR" sz="1200" dirty="0" smtClean="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pt-BR" sz="1200" dirty="0" smtClean="0">
                <a:solidFill>
                  <a:srgbClr val="222222"/>
                </a:solidFill>
                <a:highlight>
                  <a:srgbClr val="FFFFFF"/>
                </a:highlight>
                <a:latin typeface="Arial"/>
                <a:ea typeface="Arial"/>
                <a:cs typeface="Arial"/>
                <a:sym typeface="Arial"/>
              </a:rPr>
              <a:t>Colab: </a:t>
            </a:r>
            <a:r>
              <a:rPr lang="pt-BR" sz="1200" dirty="0" smtClean="0"/>
              <a:t>https://colab.research.google.com/github/zz4fap/t319_aprendizado_de_maquina/blob/main/notebooks/jupyter/Ajuste_de_curva_com_Redes_Neurais.ipynb</a:t>
            </a:r>
            <a:endParaRPr sz="1200" dirty="0">
              <a:solidFill>
                <a:srgbClr val="222222"/>
              </a:solidFill>
              <a:highlight>
                <a:srgbClr val="FFFFFF"/>
              </a:highlight>
              <a:latin typeface="Arial"/>
              <a:ea typeface="Arial"/>
              <a:cs typeface="Arial"/>
              <a:sym typeface="Arial"/>
            </a:endParaRPr>
          </a:p>
        </p:txBody>
      </p:sp>
      <p:sp>
        <p:nvSpPr>
          <p:cNvPr id="382" name="Google Shape;382;g70582b999c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27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0582b999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https://mybinder.org/v2/gh/zz4fap/t319_aprendizado_de_maquina/main?filepath=notebooks%2Fjupyter%2FFigura_3D.ipynb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Colab: https://colab.research.google.com/github/zz4fap/t319_aprendizado_de_maquina/blob/main/notebooks/jupyter/</a:t>
            </a:r>
            <a:r>
              <a:rPr lang="pt-BR" dirty="0" smtClean="0"/>
              <a:t>Figura_3D</a:t>
            </a:r>
            <a:r>
              <a:rPr lang="pt-BR" sz="1200" dirty="0" smtClean="0"/>
              <a:t>.ipynb</a:t>
            </a:r>
            <a:endParaRPr lang="pt-BR" dirty="0" smtClean="0"/>
          </a:p>
          <a:p>
            <a:pPr marL="0" lvl="0" indent="0" algn="l" rtl="0">
              <a:spcBef>
                <a:spcPts val="0"/>
              </a:spcBef>
              <a:spcAft>
                <a:spcPts val="0"/>
              </a:spcAft>
              <a:buNone/>
            </a:pPr>
            <a:endParaRPr dirty="0"/>
          </a:p>
        </p:txBody>
      </p:sp>
      <p:sp>
        <p:nvSpPr>
          <p:cNvPr id="368" name="Google Shape;368;g70582b99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46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34</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36</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261592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a:t>
            </a:r>
            <a:r>
              <a:rPr lang="pt-BR" sz="1200" dirty="0"/>
              <a:t>do curso: estudo dos principais algoritmos de </a:t>
            </a:r>
            <a:r>
              <a:rPr lang="pt-BR" sz="1200" b="1" i="1" dirty="0"/>
              <a:t>Aprendizado de Máquina</a:t>
            </a:r>
            <a:r>
              <a:rPr lang="pt-BR" sz="1200" dirty="0"/>
              <a:t>. Por </a:t>
            </a:r>
            <a:r>
              <a:rPr lang="pt-BR" sz="1200" dirty="0" smtClean="0"/>
              <a:t>quê?</a:t>
            </a:r>
          </a:p>
          <a:p>
            <a:pPr marL="628650" lvl="1" indent="-171450">
              <a:buFont typeface="Arial" panose="020B0604020202020204" pitchFamily="34" charset="0"/>
              <a:buChar char="•"/>
            </a:pPr>
            <a:r>
              <a:rPr lang="pt-BR" sz="1200" dirty="0" smtClean="0"/>
              <a:t>ML </a:t>
            </a:r>
            <a:r>
              <a:rPr lang="pt-BR" sz="1200" dirty="0"/>
              <a:t>oferece ferramentas importantes para a solução eficiente de vários problemas </a:t>
            </a:r>
            <a:r>
              <a:rPr lang="pt-BR" sz="1200" dirty="0" smtClean="0"/>
              <a:t>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a:p>
          <a:p>
            <a:r>
              <a:rPr lang="en-US" sz="1200" dirty="0" smtClean="0"/>
              <a:t>Weak AI is the form of AI where programs are developed to perform specific tasks, for instance, Machine learning, Planning, Computer vision, etc.</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7338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a:t>
            </a:r>
            <a:r>
              <a:rPr lang="pt-BR" sz="1200" dirty="0" smtClean="0"/>
              <a:t>técnicas e algortimos </a:t>
            </a:r>
            <a:r>
              <a:rPr lang="pt-BR" sz="1200" dirty="0"/>
              <a:t>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a:p>
          <a:p>
            <a:endParaRPr lang="en-US" sz="1200" b="1" dirty="0" smtClean="0"/>
          </a:p>
          <a:p>
            <a:r>
              <a:rPr lang="pt-BR" sz="1200" b="0" dirty="0" smtClean="0"/>
              <a:t>Por exemplo, o filtro de spam do gmail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emails regulares (não spam, também chamados de “ham").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550065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r>
              <a:rPr lang="pt-BR" sz="1200" dirty="0"/>
              <a:t>Surgimento de recursos computacionais poderosos tais como </a:t>
            </a:r>
            <a:r>
              <a:rPr lang="pt-BR" sz="1200" dirty="0" err="1"/>
              <a:t>GPUs</a:t>
            </a:r>
            <a:r>
              <a:rPr lang="pt-BR" sz="1200" dirty="0"/>
              <a:t>, </a:t>
            </a:r>
            <a:r>
              <a:rPr lang="pt-BR" sz="1200" dirty="0" err="1"/>
              <a:t>FPGAs</a:t>
            </a:r>
            <a:r>
              <a:rPr lang="pt-BR" sz="1200" dirty="0"/>
              <a:t>, CPUs com múltiplos cores.</a:t>
            </a:r>
          </a:p>
          <a:p>
            <a:r>
              <a:rPr lang="pt-BR" sz="1200" dirty="0"/>
              <a:t>Surgimento de novas estratégias de treinamento (i.e., aprendizagem).</a:t>
            </a:r>
          </a:p>
          <a:p>
            <a:r>
              <a:rPr lang="pt-BR" sz="1200" dirty="0"/>
              <a:t>Existência de </a:t>
            </a:r>
            <a:r>
              <a:rPr lang="pt-BR" sz="1200" dirty="0" smtClean="0"/>
              <a:t>frameworks e bibliotecas </a:t>
            </a:r>
            <a:r>
              <a:rPr lang="pt-BR" sz="1200" dirty="0"/>
              <a:t>que facilitam o desenvolvimento de soluções com ML</a:t>
            </a:r>
            <a:r>
              <a:rPr lang="pt-BR" sz="1200" dirty="0" smtClean="0"/>
              <a:t>.</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smtClean="0"/>
              <a:t>Scikit-learn</a:t>
            </a:r>
            <a:r>
              <a:rPr lang="pt-BR" sz="1200" dirty="0" smtClean="0"/>
              <a:t> é uma biblioteca de aprendizado de máquina de software livre para a linguagem de programação Python.</a:t>
            </a:r>
          </a:p>
          <a:p>
            <a:endParaRPr lang="pt-BR" sz="1200" dirty="0" smtClean="0"/>
          </a:p>
          <a:p>
            <a:r>
              <a:rPr lang="pt-BR" sz="1200" b="1" dirty="0" err="1" smtClean="0"/>
              <a:t>Keras</a:t>
            </a:r>
            <a:r>
              <a:rPr lang="pt-BR" sz="1200" dirty="0" smtClean="0"/>
              <a:t> é uma biblioteca de rede neural de código aberto escrita em Python. É capaz de rodar sobre </a:t>
            </a:r>
            <a:r>
              <a:rPr lang="pt-BR" sz="1200" dirty="0" err="1" smtClean="0"/>
              <a:t>TensorFlow</a:t>
            </a:r>
            <a:r>
              <a:rPr lang="pt-BR" sz="1200" dirty="0" smtClean="0"/>
              <a:t>,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a:t>
            </a:r>
            <a:r>
              <a:rPr lang="pt-BR" sz="1200" dirty="0" err="1" smtClean="0"/>
              <a:t>Keras</a:t>
            </a:r>
            <a:r>
              <a:rPr lang="pt-BR" sz="1200" dirty="0" smtClean="0"/>
              <a:t>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2461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49.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jpeg"/></Relationships>
</file>

<file path=ppt/slides/_rels/slide28.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jpe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Histograma.ipynb" TargetMode="External"/><Relationship Id="rId4" Type="http://schemas.openxmlformats.org/officeDocument/2006/relationships/hyperlink" Target="https://mybinder.org/v2/gh/zz4fap/t319_aprendizado_de_maquina/main?filepath=notebooks/jupyter/Histograma.ipynb"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Ajuste_de_curva_com_Redes_Neurais.ipynb" TargetMode="External"/><Relationship Id="rId4" Type="http://schemas.openxmlformats.org/officeDocument/2006/relationships/hyperlink" Target="https://mybinder.org/v2/gh/zz4fap/t319_aprendizado_de_maquina/main?filepath=notebooks/jupyter/Ajuste_de_curva_com_Redes_Neurais.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Figura_3D.ipynb" TargetMode="External"/><Relationship Id="rId4" Type="http://schemas.openxmlformats.org/officeDocument/2006/relationships/hyperlink" Target="https://mybinder.org/v2/gh/zz4fap/t319_aprendizado_de_maquina/main?filepath=notebooks/jupyter/Figura_3D.ipynb"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labs/Laboratorio1.ipynb"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z4fap/t319_aprendizado_de_maquina/blob/main/docs/Resolu%C3%A7%C3%A3o%20e%20entrega%20dos%20laborat%C3%B3rios.pdf"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5FF1AF-6B81-43EF-BE92-BCF1CDD14F74}"/>
              </a:ext>
            </a:extLst>
          </p:cNvPr>
          <p:cNvSpPr>
            <a:spLocks noGrp="1"/>
          </p:cNvSpPr>
          <p:nvPr>
            <p:ph type="title"/>
          </p:nvPr>
        </p:nvSpPr>
        <p:spPr>
          <a:xfrm>
            <a:off x="838200" y="365125"/>
            <a:ext cx="10515600" cy="1325563"/>
          </a:xfrm>
        </p:spPr>
        <p:txBody>
          <a:bodyPr/>
          <a:lstStyle/>
          <a:p>
            <a:r>
              <a:rPr lang="pt-BR" dirty="0" smtClean="0"/>
              <a:t>Mas então, o </a:t>
            </a:r>
            <a:r>
              <a:rPr lang="pt-BR" dirty="0"/>
              <a:t>que é ML?</a:t>
            </a:r>
          </a:p>
        </p:txBody>
      </p:sp>
      <p:sp>
        <p:nvSpPr>
          <p:cNvPr id="3" name="Espaço Reservado para Conteúdo 2">
            <a:extLst>
              <a:ext uri="{FF2B5EF4-FFF2-40B4-BE49-F238E27FC236}">
                <a16:creationId xmlns:a16="http://schemas.microsoft.com/office/drawing/2014/main" xmlns="" id="{1DC35696-D7B6-4CDE-8C2A-EEC8E7C03603}"/>
              </a:ext>
            </a:extLst>
          </p:cNvPr>
          <p:cNvSpPr>
            <a:spLocks noGrp="1"/>
          </p:cNvSpPr>
          <p:nvPr>
            <p:ph idx="1"/>
          </p:nvPr>
        </p:nvSpPr>
        <p:spPr>
          <a:xfrm>
            <a:off x="838200" y="1825625"/>
            <a:ext cx="10953466" cy="4895216"/>
          </a:xfrm>
        </p:spPr>
        <p:txBody>
          <a:bodyPr>
            <a:normAutofit lnSpcReduction="10000"/>
          </a:bodyPr>
          <a:lstStyle/>
          <a:p>
            <a:r>
              <a:rPr lang="pt-BR" dirty="0" smtClean="0"/>
              <a:t>É uma sub-área </a:t>
            </a:r>
            <a:r>
              <a:rPr lang="pt-BR" dirty="0"/>
              <a:t>ou objetivo da inteligência artificial.</a:t>
            </a:r>
          </a:p>
          <a:p>
            <a:r>
              <a:rPr lang="pt-BR" dirty="0" smtClean="0"/>
              <a:t>O termo foi cunhado </a:t>
            </a:r>
            <a:r>
              <a:rPr lang="pt-BR" dirty="0"/>
              <a:t>em 1959, por Arthur </a:t>
            </a:r>
            <a:r>
              <a:rPr lang="pt-BR" dirty="0" smtClean="0"/>
              <a:t>Samuel, que o definiu como o</a:t>
            </a:r>
            <a:r>
              <a:rPr lang="pt-BR" dirty="0"/>
              <a:t> “</a:t>
            </a:r>
            <a:r>
              <a:rPr lang="pt-BR" i="1" dirty="0"/>
              <a:t>campo de estudo que dá aos computadores a habilidade de </a:t>
            </a:r>
            <a:r>
              <a:rPr lang="pt-BR" b="1" i="1" dirty="0"/>
              <a:t>aprender sem serem explicitamente programados</a:t>
            </a:r>
            <a:r>
              <a:rPr lang="pt-BR" dirty="0"/>
              <a:t>”.</a:t>
            </a:r>
          </a:p>
          <a:p>
            <a:r>
              <a:rPr lang="pt-BR" dirty="0" smtClean="0"/>
              <a:t>Uma outra definição </a:t>
            </a:r>
            <a:r>
              <a:rPr lang="pt-BR" dirty="0"/>
              <a:t>interessante feita por Jojo John Moolayil </a:t>
            </a:r>
            <a:r>
              <a:rPr lang="pt-BR" dirty="0" smtClean="0"/>
              <a:t>é “</a:t>
            </a:r>
            <a:r>
              <a:rPr lang="pt-BR" i="1" dirty="0" smtClean="0"/>
              <a:t>Aprendizado </a:t>
            </a:r>
            <a:r>
              <a:rPr lang="pt-BR" i="1" dirty="0"/>
              <a:t>de máquina é o processo de </a:t>
            </a:r>
            <a:r>
              <a:rPr lang="pt-BR" b="1" i="1" dirty="0"/>
              <a:t>induzir</a:t>
            </a:r>
            <a:r>
              <a:rPr lang="pt-BR" i="1" dirty="0"/>
              <a:t> inteligência em uma máquina sem que ela seja explicitamente </a:t>
            </a:r>
            <a:r>
              <a:rPr lang="pt-BR" i="1" dirty="0" smtClean="0"/>
              <a:t>programada</a:t>
            </a:r>
            <a:r>
              <a:rPr lang="pt-BR" dirty="0" smtClean="0"/>
              <a:t>”.</a:t>
            </a:r>
            <a:endParaRPr lang="pt-BR" b="1" i="1" dirty="0"/>
          </a:p>
          <a:p>
            <a:pPr lvl="1">
              <a:buFont typeface="Wingdings" panose="05000000000000000000" pitchFamily="2" charset="2"/>
              <a:buChar char="§"/>
            </a:pPr>
            <a:r>
              <a:rPr lang="pt-BR" b="1" dirty="0"/>
              <a:t>Indução</a:t>
            </a:r>
            <a:r>
              <a:rPr lang="pt-BR" dirty="0"/>
              <a:t>: aprender um </a:t>
            </a:r>
            <a:r>
              <a:rPr lang="pt-BR" dirty="0" smtClean="0"/>
              <a:t>modelo ou padrão </a:t>
            </a:r>
            <a:r>
              <a:rPr lang="pt-BR" dirty="0"/>
              <a:t>geral a partir de </a:t>
            </a:r>
            <a:r>
              <a:rPr lang="pt-BR" dirty="0" smtClean="0"/>
              <a:t>exemplos.</a:t>
            </a:r>
            <a:endParaRPr lang="pt-BR" dirty="0"/>
          </a:p>
          <a:p>
            <a:r>
              <a:rPr lang="pt-BR" dirty="0"/>
              <a:t>Algoritmos de ML são </a:t>
            </a:r>
            <a:r>
              <a:rPr lang="pt-BR" b="1" i="1" dirty="0"/>
              <a:t>orientados a dados</a:t>
            </a:r>
            <a:r>
              <a:rPr lang="pt-BR" dirty="0"/>
              <a:t>, ou seja, eles aprendem automaticamente </a:t>
            </a:r>
            <a:r>
              <a:rPr lang="pt-BR" dirty="0" smtClean="0"/>
              <a:t>um padrão geral a </a:t>
            </a:r>
            <a:r>
              <a:rPr lang="pt-BR" dirty="0"/>
              <a:t>partir de grandes volumes de </a:t>
            </a:r>
            <a:r>
              <a:rPr lang="pt-BR" dirty="0" smtClean="0"/>
              <a:t>dados.</a:t>
            </a:r>
            <a:endParaRPr lang="pt-BR" dirty="0"/>
          </a:p>
          <a:p>
            <a:r>
              <a:rPr lang="pt-BR" b="1" dirty="0"/>
              <a:t>Exemplo</a:t>
            </a:r>
            <a:r>
              <a:rPr lang="pt-BR" dirty="0"/>
              <a:t>: filtro de </a:t>
            </a:r>
            <a:r>
              <a:rPr lang="pt-BR" dirty="0" smtClean="0"/>
              <a:t>spam do Gmail.</a:t>
            </a:r>
            <a:endParaRPr lang="pt-BR" dirty="0"/>
          </a:p>
        </p:txBody>
      </p:sp>
      <p:pic>
        <p:nvPicPr>
          <p:cNvPr id="5122" name="Picture 2" descr="https://www.oulu.fi/sites/default/files/11/machines%20_decide.jpg">
            <a:extLst>
              <a:ext uri="{FF2B5EF4-FFF2-40B4-BE49-F238E27FC236}">
                <a16:creationId xmlns:a16="http://schemas.microsoft.com/office/drawing/2014/main" xmlns=""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5376" y="119465"/>
            <a:ext cx="2088319"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vas3k.ru/full/80c.jpg">
            <a:extLst>
              <a:ext uri="{FF2B5EF4-FFF2-40B4-BE49-F238E27FC236}">
                <a16:creationId xmlns:a16="http://schemas.microsoft.com/office/drawing/2014/main" xmlns="" id="{034238ED-6058-4E7C-B5D5-B2771BDD30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1151" y="365125"/>
            <a:ext cx="3263553" cy="166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22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 </a:t>
            </a:r>
            <a:r>
              <a:rPr lang="pt-BR" dirty="0"/>
              <a:t>s</a:t>
            </a:r>
            <a:r>
              <a:rPr lang="pt-BR" dirty="0" smtClean="0"/>
              <a:t>em serem explicitamente programados.”</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840755" y="2517229"/>
            <a:ext cx="2645402" cy="369332"/>
          </a:xfrm>
          <a:prstGeom prst="rect">
            <a:avLst/>
          </a:prstGeom>
          <a:noFill/>
        </p:spPr>
        <p:txBody>
          <a:bodyPr wrap="square" rtlCol="0">
            <a:spAutoFit/>
          </a:bodyPr>
          <a:lstStyle/>
          <a:p>
            <a:pPr algn="ctr"/>
            <a:r>
              <a:rPr lang="pt-BR"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886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882679" y="4661271"/>
            <a:ext cx="2645402" cy="369332"/>
          </a:xfrm>
          <a:prstGeom prst="rect">
            <a:avLst/>
          </a:prstGeom>
          <a:noFill/>
        </p:spPr>
        <p:txBody>
          <a:bodyPr wrap="square" rtlCol="0">
            <a:spAutoFit/>
          </a:bodyPr>
          <a:lstStyle/>
          <a:p>
            <a:pPr algn="ctr"/>
            <a:r>
              <a:rPr lang="pt-BR" b="1" dirty="0" smtClean="0"/>
              <a:t>Aprendizado de Máquina</a:t>
            </a:r>
            <a:endParaRPr lang="pt-BR"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259447" y="5530632"/>
            <a:ext cx="1216454" cy="646331"/>
          </a:xfrm>
          <a:prstGeom prst="rect">
            <a:avLst/>
          </a:prstGeom>
          <a:noFill/>
        </p:spPr>
        <p:txBody>
          <a:bodyPr wrap="square" rtlCol="0">
            <a:spAutoFit/>
          </a:bodyPr>
          <a:lstStyle/>
          <a:p>
            <a:pPr algn="ctr"/>
            <a:r>
              <a:rPr lang="pt-BR" dirty="0" smtClean="0"/>
              <a:t>Resultados desejados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121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4E2DCF-FDA9-4ABD-8E85-844A20C70ACB}"/>
              </a:ext>
            </a:extLst>
          </p:cNvPr>
          <p:cNvSpPr>
            <a:spLocks noGrp="1"/>
          </p:cNvSpPr>
          <p:nvPr>
            <p:ph type="title"/>
          </p:nvPr>
        </p:nvSpPr>
        <p:spPr>
          <a:xfrm>
            <a:off x="838200" y="232554"/>
            <a:ext cx="10515600" cy="806337"/>
          </a:xfrm>
        </p:spPr>
        <p:txBody>
          <a:bodyPr/>
          <a:lstStyle/>
          <a:p>
            <a:r>
              <a:rPr lang="pt-BR" dirty="0"/>
              <a:t>Por </a:t>
            </a:r>
            <a:r>
              <a:rPr lang="pt-BR" dirty="0" smtClean="0"/>
              <a:t>que </a:t>
            </a:r>
            <a:r>
              <a:rPr lang="pt-BR" dirty="0"/>
              <a:t>ML se tornou tão </a:t>
            </a:r>
            <a:r>
              <a:rPr lang="pt-BR" dirty="0" smtClean="0"/>
              <a:t>difundido?</a:t>
            </a:r>
            <a:endParaRPr lang="pt-BR" dirty="0"/>
          </a:p>
        </p:txBody>
      </p:sp>
      <p:sp>
        <p:nvSpPr>
          <p:cNvPr id="3" name="Espaço Reservado para Conteúdo 2">
            <a:extLst>
              <a:ext uri="{FF2B5EF4-FFF2-40B4-BE49-F238E27FC236}">
                <a16:creationId xmlns:a16="http://schemas.microsoft.com/office/drawing/2014/main" xmlns="" id="{D1E156CA-EDE6-4AAA-95E9-0EE6CEBF17AD}"/>
              </a:ext>
            </a:extLst>
          </p:cNvPr>
          <p:cNvSpPr>
            <a:spLocks noGrp="1"/>
          </p:cNvSpPr>
          <p:nvPr>
            <p:ph idx="1"/>
          </p:nvPr>
        </p:nvSpPr>
        <p:spPr>
          <a:xfrm>
            <a:off x="838200" y="1364776"/>
            <a:ext cx="11147474" cy="4372882"/>
          </a:xfrm>
        </p:spPr>
        <p:txBody>
          <a:bodyPr>
            <a:normAutofit fontScale="85000" lnSpcReduction="20000"/>
          </a:bodyPr>
          <a:lstStyle/>
          <a:p>
            <a:pPr marL="0" indent="0">
              <a:buNone/>
            </a:pPr>
            <a:r>
              <a:rPr lang="pt-BR" dirty="0" smtClean="0"/>
              <a:t>Alguns dos principais motivos são:</a:t>
            </a:r>
          </a:p>
          <a:p>
            <a:r>
              <a:rPr lang="pt-BR" dirty="0" smtClean="0"/>
              <a:t>Vivemos </a:t>
            </a:r>
            <a:r>
              <a:rPr lang="pt-BR" dirty="0"/>
              <a:t>na era da informação. Nessa era, um volume sem precedentes de dados (de </a:t>
            </a:r>
            <a:r>
              <a:rPr lang="pt-BR" dirty="0" err="1"/>
              <a:t>tera</a:t>
            </a:r>
            <a:r>
              <a:rPr lang="pt-BR" dirty="0"/>
              <a:t> a </a:t>
            </a:r>
            <a:r>
              <a:rPr lang="pt-BR" dirty="0" err="1"/>
              <a:t>petabytes</a:t>
            </a:r>
            <a:r>
              <a:rPr lang="pt-BR" dirty="0"/>
              <a:t>) está disponível, impossibilitando sua análise por nós seres humanos. </a:t>
            </a:r>
            <a:endParaRPr lang="pt-BR" dirty="0" smtClean="0"/>
          </a:p>
          <a:p>
            <a:r>
              <a:rPr lang="pt-BR" dirty="0" smtClean="0"/>
              <a:t>Porém</a:t>
            </a:r>
            <a:r>
              <a:rPr lang="pt-BR" dirty="0"/>
              <a:t>, para modelos de </a:t>
            </a:r>
            <a:r>
              <a:rPr lang="pt-BR" dirty="0" smtClean="0"/>
              <a:t>ML isso não é um problema e sim uma solução, pois quanto </a:t>
            </a:r>
            <a:r>
              <a:rPr lang="pt-BR" dirty="0"/>
              <a:t>mais dados melhor será o aprendizado.</a:t>
            </a:r>
          </a:p>
          <a:p>
            <a:r>
              <a:rPr lang="pt-BR" dirty="0" smtClean="0"/>
              <a:t>Hoje em dia, dados são preciosíssimos e a extração de novas informações (úteis) vale ouro.</a:t>
            </a:r>
            <a:endParaRPr lang="pt-BR" dirty="0"/>
          </a:p>
          <a:p>
            <a:r>
              <a:rPr lang="pt-BR" dirty="0" smtClean="0"/>
              <a:t>O surgimento </a:t>
            </a:r>
            <a:r>
              <a:rPr lang="pt-BR" dirty="0"/>
              <a:t>de recursos computacionais poderosos tais como GPUs, </a:t>
            </a:r>
            <a:r>
              <a:rPr lang="pt-BR" dirty="0" smtClean="0"/>
              <a:t>FPGAs</a:t>
            </a:r>
            <a:r>
              <a:rPr lang="pt-BR" dirty="0"/>
              <a:t> </a:t>
            </a:r>
            <a:r>
              <a:rPr lang="pt-BR" dirty="0" smtClean="0"/>
              <a:t>e </a:t>
            </a:r>
            <a:r>
              <a:rPr lang="pt-BR" dirty="0"/>
              <a:t>CPUs com múltiplos cores.</a:t>
            </a:r>
          </a:p>
          <a:p>
            <a:r>
              <a:rPr lang="pt-BR" dirty="0"/>
              <a:t>Surgimento de </a:t>
            </a:r>
            <a:r>
              <a:rPr lang="pt-BR" dirty="0" smtClean="0"/>
              <a:t>novas e eficientes </a:t>
            </a:r>
            <a:r>
              <a:rPr lang="pt-BR" dirty="0"/>
              <a:t>estratégias/técnicas de treinamento (i.e., </a:t>
            </a:r>
            <a:r>
              <a:rPr lang="pt-BR" dirty="0" smtClean="0"/>
              <a:t>aprendizagem), e.g., deep-learning, reinforment-learning, etc.</a:t>
            </a:r>
            <a:endParaRPr lang="pt-BR" dirty="0"/>
          </a:p>
          <a:p>
            <a:r>
              <a:rPr lang="pt-BR" dirty="0"/>
              <a:t>Existência de frameworks </a:t>
            </a:r>
            <a:r>
              <a:rPr lang="pt-BR" dirty="0" smtClean="0"/>
              <a:t>e bibliotecas poderosas que </a:t>
            </a:r>
            <a:r>
              <a:rPr lang="pt-BR" dirty="0"/>
              <a:t>facilitam o desenvolvimento de soluções com ML</a:t>
            </a:r>
            <a:r>
              <a:rPr lang="pt-BR" dirty="0" smtClean="0"/>
              <a:t>.</a:t>
            </a:r>
            <a:endParaRPr lang="pt-BR" dirty="0"/>
          </a:p>
        </p:txBody>
      </p:sp>
      <p:pic>
        <p:nvPicPr>
          <p:cNvPr id="4098" name="Picture 2" descr="Image result for tensorflow logo">
            <a:extLst>
              <a:ext uri="{FF2B5EF4-FFF2-40B4-BE49-F238E27FC236}">
                <a16:creationId xmlns:a16="http://schemas.microsoft.com/office/drawing/2014/main" xmlns=""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88" y="5737657"/>
            <a:ext cx="1279012" cy="1065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orch logo">
            <a:extLst>
              <a:ext uri="{FF2B5EF4-FFF2-40B4-BE49-F238E27FC236}">
                <a16:creationId xmlns:a16="http://schemas.microsoft.com/office/drawing/2014/main" xmlns=""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514" y="6284071"/>
            <a:ext cx="2100563" cy="417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630" y="5496678"/>
            <a:ext cx="2113420" cy="11395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keras logo">
            <a:extLst>
              <a:ext uri="{FF2B5EF4-FFF2-40B4-BE49-F238E27FC236}">
                <a16:creationId xmlns:a16="http://schemas.microsoft.com/office/drawing/2014/main" xmlns=""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98" y="5872695"/>
            <a:ext cx="2266371" cy="657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heano logo">
            <a:extLst>
              <a:ext uri="{FF2B5EF4-FFF2-40B4-BE49-F238E27FC236}">
                <a16:creationId xmlns:a16="http://schemas.microsoft.com/office/drawing/2014/main" xmlns=""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8670" y="5496678"/>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andas data mining logo">
            <a:extLst>
              <a:ext uri="{FF2B5EF4-FFF2-40B4-BE49-F238E27FC236}">
                <a16:creationId xmlns:a16="http://schemas.microsoft.com/office/drawing/2014/main" xmlns=""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1452" y="5599519"/>
            <a:ext cx="1931812" cy="120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3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a16="http://schemas.microsoft.com/office/drawing/2014/main" xmlns="" id="{5BA8D271-087B-414B-ABC6-D7C5E7367E33}"/>
              </a:ext>
            </a:extLst>
          </p:cNvPr>
          <p:cNvSpPr>
            <a:spLocks noGrp="1"/>
          </p:cNvSpPr>
          <p:nvPr>
            <p:ph idx="1"/>
          </p:nvPr>
        </p:nvSpPr>
        <p:spPr>
          <a:xfrm>
            <a:off x="838200" y="1825624"/>
            <a:ext cx="6367819" cy="4819875"/>
          </a:xfrm>
        </p:spPr>
        <p:txBody>
          <a:bodyPr/>
          <a:lstStyle/>
          <a:p>
            <a:pPr marL="0" indent="0" fontAlgn="base">
              <a:buNone/>
            </a:pPr>
            <a:r>
              <a:rPr lang="pt-BR" dirty="0" smtClean="0"/>
              <a:t>Os algoritmos de aprendizado de máquina podem ser agrupados nas seguintes categorias: </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xmlns=""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445706"/>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F3CD54D-41DC-4133-94C4-3D55FAE4E35C}"/>
              </a:ext>
            </a:extLst>
          </p:cNvPr>
          <p:cNvSpPr>
            <a:spLocks noGrp="1"/>
          </p:cNvSpPr>
          <p:nvPr>
            <p:ph type="title"/>
          </p:nvPr>
        </p:nvSpPr>
        <p:spPr>
          <a:xfrm>
            <a:off x="838200" y="184036"/>
            <a:ext cx="10515600" cy="1355204"/>
          </a:xfrm>
        </p:spPr>
        <p:txBody>
          <a:bodyPr/>
          <a:lstStyle/>
          <a:p>
            <a:r>
              <a:rPr lang="pt-BR" dirty="0"/>
              <a:t>Aprendizado Supervisionado</a:t>
            </a:r>
          </a:p>
        </p:txBody>
      </p:sp>
      <p:pic>
        <p:nvPicPr>
          <p:cNvPr id="1028" name="Picture 4" descr="Image result for supervised learning">
            <a:extLst>
              <a:ext uri="{FF2B5EF4-FFF2-40B4-BE49-F238E27FC236}">
                <a16:creationId xmlns:a16="http://schemas.microsoft.com/office/drawing/2014/main" xmlns=""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314" y="2528659"/>
            <a:ext cx="3435335" cy="10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552/1*jxtW98_gbItw728vFB-0HA.png">
            <a:extLst>
              <a:ext uri="{FF2B5EF4-FFF2-40B4-BE49-F238E27FC236}">
                <a16:creationId xmlns:a16="http://schemas.microsoft.com/office/drawing/2014/main" xmlns="" id="{9E902420-A711-4761-85CD-304C79D0C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49" t="2184" r="18486" b="3044"/>
          <a:stretch/>
        </p:blipFill>
        <p:spPr bwMode="auto">
          <a:xfrm>
            <a:off x="9144000" y="205109"/>
            <a:ext cx="2897569" cy="2038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supervised learning">
            <a:extLst>
              <a:ext uri="{FF2B5EF4-FFF2-40B4-BE49-F238E27FC236}">
                <a16:creationId xmlns:a16="http://schemas.microsoft.com/office/drawing/2014/main" xmlns="" id="{E760E9A0-55F1-4D37-8AA3-36758861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870" y="4470122"/>
            <a:ext cx="2342260" cy="20846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979D29AC-E01B-406F-AC75-55866B75A7CC}"/>
                  </a:ext>
                </a:extLst>
              </p:cNvPr>
              <p:cNvSpPr>
                <a:spLocks noGrp="1"/>
              </p:cNvSpPr>
              <p:nvPr>
                <p:ph idx="1"/>
              </p:nvPr>
            </p:nvSpPr>
            <p:spPr>
              <a:xfrm>
                <a:off x="542441" y="1349732"/>
                <a:ext cx="8601559" cy="5508268"/>
              </a:xfrm>
            </p:spPr>
            <p:txBody>
              <a:bodyPr>
                <a:normAutofit fontScale="92500" lnSpcReduction="10000"/>
              </a:bodyPr>
              <a:lstStyle/>
              <a:p>
                <a:pPr>
                  <a:spcBef>
                    <a:spcPts val="600"/>
                  </a:spcBef>
                </a:pPr>
                <a:r>
                  <a:rPr lang="pt-BR" dirty="0" smtClean="0"/>
                  <a:t>No aprendizado </a:t>
                </a:r>
                <a:r>
                  <a:rPr lang="pt-BR" dirty="0"/>
                  <a:t>supervisionado </a:t>
                </a:r>
                <a:r>
                  <a:rPr lang="pt-BR" dirty="0" smtClean="0"/>
                  <a:t>a </a:t>
                </a:r>
                <a:r>
                  <a:rPr lang="pt-BR" dirty="0"/>
                  <a:t>máquina sabe o que </a:t>
                </a:r>
                <a:r>
                  <a:rPr lang="pt-BR" dirty="0" smtClean="0"/>
                  <a:t>aprender, ou seja, ela tem acesso às respostas esperadas.</a:t>
                </a:r>
                <a:endParaRPr lang="pt-BR" dirty="0"/>
              </a:p>
              <a:p>
                <a:pPr>
                  <a:spcBef>
                    <a:spcPts val="600"/>
                  </a:spcBef>
                </a:pPr>
                <a:r>
                  <a:rPr lang="pt-BR" dirty="0" smtClean="0"/>
                  <a:t>Neste tipo de aprendizado, os dados ou exemplos </a:t>
                </a:r>
                <a:r>
                  <a:rPr lang="pt-BR" dirty="0"/>
                  <a:t>de </a:t>
                </a:r>
                <a:r>
                  <a:rPr lang="pt-BR" dirty="0" smtClean="0"/>
                  <a:t>treinamento incluem os </a:t>
                </a:r>
                <a:r>
                  <a:rPr lang="pt-BR" b="1" i="1" dirty="0" smtClean="0"/>
                  <a:t>atributos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que são a entrada do </a:t>
                </a:r>
                <a:r>
                  <a:rPr lang="pt-BR" dirty="0"/>
                  <a:t>algoritmo de ML </a:t>
                </a:r>
                <a:r>
                  <a:rPr lang="pt-BR" dirty="0" smtClean="0"/>
                  <a:t>e as </a:t>
                </a:r>
                <a:r>
                  <a:rPr lang="pt-BR" b="1" i="1" dirty="0"/>
                  <a:t>soluções </a:t>
                </a:r>
                <a:r>
                  <a:rPr lang="pt-BR" b="1" i="1" dirty="0" smtClean="0"/>
                  <a:t>desejadas</a:t>
                </a:r>
                <a:r>
                  <a:rPr lang="pt-BR" dirty="0" smtClean="0"/>
                  <a:t>, </a:t>
                </a:r>
                <a14:m>
                  <m:oMath xmlns:m="http://schemas.openxmlformats.org/officeDocument/2006/math">
                    <m:r>
                      <a:rPr lang="pt-BR" b="0" i="1" smtClean="0">
                        <a:latin typeface="Cambria Math" panose="02040503050406030204" pitchFamily="18" charset="0"/>
                      </a:rPr>
                      <m:t>𝑦</m:t>
                    </m:r>
                  </m:oMath>
                </a14:m>
                <a:r>
                  <a:rPr lang="pt-BR" dirty="0" smtClean="0"/>
                  <a:t>, (i.e., as respostas corretas), </a:t>
                </a:r>
                <a:r>
                  <a:rPr lang="pt-BR" dirty="0"/>
                  <a:t>chamadas de </a:t>
                </a:r>
                <a:r>
                  <a:rPr lang="pt-BR" b="1" i="1" dirty="0"/>
                  <a:t>rótulos</a:t>
                </a:r>
                <a:r>
                  <a:rPr lang="pt-BR" dirty="0"/>
                  <a:t> </a:t>
                </a:r>
                <a:r>
                  <a:rPr lang="pt-BR" dirty="0" smtClean="0"/>
                  <a:t>(ou </a:t>
                </a:r>
                <a:r>
                  <a:rPr lang="pt-BR" i="1" dirty="0" smtClean="0"/>
                  <a:t>labels</a:t>
                </a:r>
                <a:r>
                  <a:rPr lang="pt-BR" dirty="0" smtClean="0"/>
                  <a:t>, do Inglês).</a:t>
                </a:r>
                <a:endParaRPr lang="pt-BR" dirty="0"/>
              </a:p>
              <a:p>
                <a:pPr>
                  <a:spcBef>
                    <a:spcPts val="600"/>
                  </a:spcBef>
                </a:pPr>
                <a:r>
                  <a:rPr lang="pt-BR" b="1" dirty="0" smtClean="0"/>
                  <a:t>Tarefa</a:t>
                </a:r>
                <a:r>
                  <a:rPr lang="pt-BR" dirty="0" smtClean="0"/>
                  <a:t>: </a:t>
                </a:r>
                <a:r>
                  <a:rPr lang="pt-BR" dirty="0"/>
                  <a:t>o</a:t>
                </a:r>
                <a:r>
                  <a:rPr lang="pt-BR" dirty="0" smtClean="0"/>
                  <a:t>s modelos supervisionados de ML devem </a:t>
                </a:r>
                <a:r>
                  <a:rPr lang="pt-BR" b="1" i="1" dirty="0" smtClean="0"/>
                  <a:t>aprender</a:t>
                </a:r>
                <a:r>
                  <a:rPr lang="pt-BR" dirty="0" smtClean="0"/>
                  <a:t> </a:t>
                </a:r>
                <a:r>
                  <a:rPr lang="pt-BR" dirty="0"/>
                  <a:t>uma função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a:t>
                </a:r>
                <a14:m>
                  <m:oMath xmlns:m="http://schemas.openxmlformats.org/officeDocument/2006/math">
                    <m:r>
                      <a:rPr lang="pt-BR" i="1">
                        <a:latin typeface="Cambria Math" panose="02040503050406030204" pitchFamily="18" charset="0"/>
                      </a:rPr>
                      <m:t>𝑦</m:t>
                    </m:r>
                  </m:oMath>
                </a14:m>
                <a:r>
                  <a:rPr lang="pt-BR" dirty="0" smtClean="0"/>
                  <a:t>, ou seja,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a:t>.</a:t>
                </a:r>
              </a:p>
              <a:p>
                <a:pPr>
                  <a:spcBef>
                    <a:spcPts val="600"/>
                  </a:spcBef>
                </a:pPr>
                <a:r>
                  <a:rPr lang="pt-BR" dirty="0" smtClean="0"/>
                  <a:t>Esse tipo de aprendizado pode </a:t>
                </a:r>
                <a:r>
                  <a:rPr lang="pt-BR" dirty="0"/>
                  <a:t>ser dividido em problemas </a:t>
                </a:r>
                <a:r>
                  <a:rPr lang="pt-BR" dirty="0" smtClean="0"/>
                  <a:t>de </a:t>
                </a:r>
                <a:r>
                  <a:rPr lang="pt-BR" b="1" i="1" dirty="0"/>
                  <a:t>Regressão</a:t>
                </a:r>
                <a:r>
                  <a:rPr lang="pt-BR" dirty="0"/>
                  <a:t> e </a:t>
                </a:r>
                <a:r>
                  <a:rPr lang="pt-BR" b="1" i="1" dirty="0"/>
                  <a:t>Classificação</a:t>
                </a:r>
                <a:r>
                  <a:rPr lang="pt-BR" dirty="0" smtClean="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a:t>
                </a:r>
                <a:endParaRPr lang="pt-BR" dirty="0"/>
              </a:p>
              <a:p>
                <a:pPr lvl="1">
                  <a:spcBef>
                    <a:spcPts val="600"/>
                  </a:spcBef>
                  <a:buFont typeface="Wingdings" panose="05000000000000000000" pitchFamily="2" charset="2"/>
                  <a:buChar char="§"/>
                </a:pPr>
                <a:r>
                  <a:rPr lang="pt-BR" b="1" dirty="0" smtClean="0"/>
                  <a:t>Classificação</a:t>
                </a:r>
                <a:r>
                  <a:rPr lang="pt-BR" dirty="0" smtClean="0"/>
                  <a:t>: o rótulo</a:t>
                </a:r>
                <a:r>
                  <a:rPr lang="pt-BR" dirty="0"/>
                  <a:t>,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a:t>
                </a:r>
                <a:r>
                  <a:rPr lang="pt-BR" dirty="0" smtClean="0"/>
                  <a:t>conjunto finito de classes.</a:t>
                </a:r>
                <a:endParaRPr lang="pt-BR" dirty="0"/>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979D29AC-E01B-406F-AC75-55866B75A7CC}"/>
                  </a:ext>
                </a:extLst>
              </p:cNvPr>
              <p:cNvSpPr>
                <a:spLocks noGrp="1" noRot="1" noChangeAspect="1" noMove="1" noResize="1" noEditPoints="1" noAdjustHandles="1" noChangeArrowheads="1" noChangeShapeType="1" noTextEdit="1"/>
              </p:cNvSpPr>
              <p:nvPr>
                <p:ph idx="1"/>
              </p:nvPr>
            </p:nvSpPr>
            <p:spPr>
              <a:xfrm>
                <a:off x="542441" y="1349732"/>
                <a:ext cx="8601559" cy="5508268"/>
              </a:xfrm>
              <a:blipFill rotWithShape="0">
                <a:blip r:embed="rId6"/>
                <a:stretch>
                  <a:fillRect l="-1134" t="-2212" r="-1559"/>
                </a:stretch>
              </a:blipFill>
            </p:spPr>
            <p:txBody>
              <a:bodyPr/>
              <a:lstStyle/>
              <a:p>
                <a:r>
                  <a:rPr lang="pt-BR">
                    <a:noFill/>
                  </a:rPr>
                  <a:t> </a:t>
                </a:r>
              </a:p>
            </p:txBody>
          </p:sp>
        </mc:Fallback>
      </mc:AlternateContent>
    </p:spTree>
    <p:extLst>
      <p:ext uri="{BB962C8B-B14F-4D97-AF65-F5344CB8AC3E}">
        <p14:creationId xmlns:p14="http://schemas.microsoft.com/office/powerpoint/2010/main" val="636059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a:xfrm>
            <a:off x="838200" y="365125"/>
            <a:ext cx="11189700" cy="1325563"/>
          </a:xfrm>
        </p:spPr>
        <p:txBody>
          <a:bodyPr/>
          <a:lstStyle/>
          <a:p>
            <a:r>
              <a:rPr lang="pt-BR" dirty="0"/>
              <a:t>Principais Algoritmos para Aprendizado 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9570720" cy="3255661"/>
          </a:xfrm>
        </p:spPr>
        <p:txBody>
          <a:bodyPr>
            <a:normAutofit fontScale="92500" lnSpcReduction="10000"/>
          </a:bodyPr>
          <a:lstStyle/>
          <a:p>
            <a:r>
              <a:rPr lang="pt-BR" dirty="0" smtClean="0"/>
              <a:t>Regressão </a:t>
            </a:r>
            <a:r>
              <a:rPr lang="pt-BR" dirty="0"/>
              <a:t>l</a:t>
            </a:r>
            <a:r>
              <a:rPr lang="pt-BR" dirty="0" smtClean="0"/>
              <a:t>inear.</a:t>
            </a:r>
          </a:p>
          <a:p>
            <a:r>
              <a:rPr lang="pt-BR" dirty="0" smtClean="0"/>
              <a:t>Regressão logística.</a:t>
            </a:r>
          </a:p>
          <a:p>
            <a:r>
              <a:rPr lang="pt-BR" dirty="0" smtClean="0"/>
              <a:t>Arvores </a:t>
            </a:r>
            <a:r>
              <a:rPr lang="pt-BR" dirty="0"/>
              <a:t>de </a:t>
            </a:r>
            <a:r>
              <a:rPr lang="pt-BR" dirty="0" smtClean="0"/>
              <a:t>Decisão (</a:t>
            </a:r>
            <a:r>
              <a:rPr lang="pt-BR" i="1" dirty="0" smtClean="0"/>
              <a:t>Decision Trees</a:t>
            </a:r>
            <a:r>
              <a:rPr lang="pt-BR" dirty="0" smtClean="0"/>
              <a:t>).</a:t>
            </a:r>
            <a:endParaRPr lang="pt-BR" dirty="0"/>
          </a:p>
          <a:p>
            <a:r>
              <a:rPr lang="pt-BR" dirty="0"/>
              <a:t>Florestas </a:t>
            </a:r>
            <a:r>
              <a:rPr lang="pt-BR" dirty="0" smtClean="0"/>
              <a:t>Aleatórias (</a:t>
            </a:r>
            <a:r>
              <a:rPr lang="pt-BR" i="1" dirty="0" smtClean="0"/>
              <a:t>Random Forests</a:t>
            </a:r>
            <a:r>
              <a:rPr lang="pt-BR" dirty="0" smtClean="0"/>
              <a:t>).</a:t>
            </a:r>
            <a:endParaRPr lang="pt-BR" dirty="0"/>
          </a:p>
          <a:p>
            <a:r>
              <a:rPr lang="pt-BR" dirty="0" smtClean="0"/>
              <a:t>k </a:t>
            </a:r>
            <a:r>
              <a:rPr lang="pt-BR" dirty="0"/>
              <a:t>vizinhos mais próximos (</a:t>
            </a:r>
            <a:r>
              <a:rPr lang="pt-BR" i="1" dirty="0"/>
              <a:t>k-nearest neighbors</a:t>
            </a:r>
            <a:r>
              <a:rPr lang="pt-BR" dirty="0"/>
              <a:t> - k-NN</a:t>
            </a:r>
            <a:r>
              <a:rPr lang="pt-BR" dirty="0" smtClean="0"/>
              <a:t>).</a:t>
            </a:r>
          </a:p>
          <a:p>
            <a:r>
              <a:rPr lang="pt-BR" dirty="0"/>
              <a:t>Máquinas de Vetores de Suporte (</a:t>
            </a:r>
            <a:r>
              <a:rPr lang="pt-BR" i="1" dirty="0"/>
              <a:t>Support Vector Machines</a:t>
            </a:r>
            <a:r>
              <a:rPr lang="pt-BR" dirty="0"/>
              <a:t> - SVMs</a:t>
            </a:r>
            <a:r>
              <a:rPr lang="pt-BR" dirty="0" smtClean="0"/>
              <a:t>).</a:t>
            </a:r>
            <a:endParaRPr lang="pt-BR" dirty="0"/>
          </a:p>
          <a:p>
            <a:r>
              <a:rPr lang="pt-BR" dirty="0"/>
              <a:t>Redes Neurais </a:t>
            </a:r>
            <a:r>
              <a:rPr lang="pt-BR" dirty="0" smtClean="0"/>
              <a:t>Artificiais.</a:t>
            </a:r>
            <a:endParaRPr lang="pt-BR" dirty="0"/>
          </a:p>
        </p:txBody>
      </p:sp>
      <p:sp>
        <p:nvSpPr>
          <p:cNvPr id="7" name="AutoShape 2" descr="How Convolutional Neural Network Model Architectures and Applications Are  Enhancing Our Daily Lives - Great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Artificial Neural Networks for Machine Learning - Every aspect you need to  know about - DataFlair"/>
          <p:cNvPicPr>
            <a:picLocks noChangeAspect="1" noChangeArrowheads="1"/>
          </p:cNvPicPr>
          <p:nvPr/>
        </p:nvPicPr>
        <p:blipFill rotWithShape="1">
          <a:blip r:embed="rId3">
            <a:extLst>
              <a:ext uri="{28A0092B-C50C-407E-A947-70E740481C1C}">
                <a14:useLocalDpi xmlns:a14="http://schemas.microsoft.com/office/drawing/2010/main" val="0"/>
              </a:ext>
            </a:extLst>
          </a:blip>
          <a:srcRect t="10959"/>
          <a:stretch/>
        </p:blipFill>
        <p:spPr bwMode="auto">
          <a:xfrm>
            <a:off x="8398559" y="5271896"/>
            <a:ext cx="3028950" cy="13485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volutional Neural Network Tutorial: From Basic to Advanced -  MissingLink.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81" y="5081286"/>
            <a:ext cx="6705201" cy="15391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Tree vs. Random Forest - Which Algorithm Should you 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7680" y="1053491"/>
            <a:ext cx="3920220" cy="251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10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a</a:t>
                </a:r>
                <a:r>
                  <a:rPr lang="pt-BR" dirty="0" smtClean="0">
                    <a:cs typeface="Calibri"/>
                  </a:rPr>
                  <a:t>s </a:t>
                </a:r>
                <a:r>
                  <a:rPr lang="pt-BR" dirty="0">
                    <a:cs typeface="Calibri"/>
                  </a:rPr>
                  <a:t>máquinas </a:t>
                </a:r>
                <a:r>
                  <a:rPr lang="pt-BR" dirty="0" smtClean="0">
                    <a:cs typeface="Calibri"/>
                  </a:rPr>
                  <a:t>não são informadas sobre o que aprender. Elas só recebem os exemplos de treinamento,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a:t>padrões</a:t>
                </a:r>
                <a:r>
                  <a:rPr lang="pt-BR" dirty="0"/>
                  <a:t> </a:t>
                </a:r>
                <a:r>
                  <a:rPr lang="pt-BR" dirty="0" smtClean="0"/>
                  <a:t>(muitas vezes ocultos) presentes </a:t>
                </a:r>
                <a:r>
                  <a:rPr lang="pt-BR" dirty="0"/>
                  <a:t>nos dados de entrada sem a presença de rótulos.</a:t>
                </a:r>
              </a:p>
              <a:p>
                <a:r>
                  <a:rPr lang="pt-BR" b="1" dirty="0" smtClean="0"/>
                  <a:t>Tarefa</a:t>
                </a:r>
                <a:r>
                  <a:rPr lang="pt-BR" dirty="0" smtClean="0"/>
                  <a:t>: </a:t>
                </a:r>
                <a:r>
                  <a:rPr lang="pt-BR" dirty="0"/>
                  <a:t>o</a:t>
                </a:r>
                <a:r>
                  <a:rPr lang="pt-BR" dirty="0" smtClean="0"/>
                  <a:t>s modelos devem </a:t>
                </a:r>
                <a:r>
                  <a:rPr lang="pt-BR" b="1" i="1" dirty="0" smtClean="0"/>
                  <a:t>aprender/descobrir</a:t>
                </a:r>
                <a:r>
                  <a:rPr lang="pt-BR" dirty="0" smtClean="0"/>
                  <a:t> </a:t>
                </a:r>
                <a:r>
                  <a:rPr lang="pt-BR" dirty="0"/>
                  <a:t>padrões </a:t>
                </a:r>
                <a:r>
                  <a:rPr lang="pt-BR" dirty="0" smtClean="0"/>
                  <a:t>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pt-BR">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xmlns=""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xmlns=""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xmlns=""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xmlns=""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p:txBody>
          <a:bodyPr/>
          <a:lstStyle/>
          <a:p>
            <a:r>
              <a:rPr lang="pt-BR" dirty="0"/>
              <a:t>Principais Algoritmos para Aprendizado Não-Supervisionado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11049000" cy="3360972"/>
          </a:xfrm>
        </p:spPr>
        <p:txBody>
          <a:bodyPr>
            <a:normAutofit/>
          </a:bodyPr>
          <a:lstStyle/>
          <a:p>
            <a:r>
              <a:rPr lang="pt-BR" dirty="0" smtClean="0"/>
              <a:t>k-médias (</a:t>
            </a:r>
            <a:r>
              <a:rPr lang="pt-BR" i="1" dirty="0" smtClean="0"/>
              <a:t>k-means</a:t>
            </a:r>
            <a:r>
              <a:rPr lang="pt-BR" dirty="0" smtClean="0"/>
              <a:t>).</a:t>
            </a:r>
          </a:p>
          <a:p>
            <a:pPr lvl="1"/>
            <a:r>
              <a:rPr lang="pt-BR" dirty="0" smtClean="0"/>
              <a:t>Particiona os atributos em </a:t>
            </a:r>
            <a:r>
              <a:rPr lang="pt-BR" b="1" i="1" dirty="0"/>
              <a:t>k</a:t>
            </a:r>
            <a:r>
              <a:rPr lang="pt-BR" dirty="0"/>
              <a:t> </a:t>
            </a:r>
            <a:r>
              <a:rPr lang="pt-BR" dirty="0" smtClean="0"/>
              <a:t>clusters (ou grupos) </a:t>
            </a:r>
            <a:r>
              <a:rPr lang="pt-BR" dirty="0"/>
              <a:t>distintos com base na distância ao centroide de um cluster</a:t>
            </a:r>
            <a:r>
              <a:rPr lang="pt-BR" dirty="0" smtClean="0"/>
              <a:t>.</a:t>
            </a:r>
            <a:endParaRPr lang="pt-BR" dirty="0"/>
          </a:p>
          <a:p>
            <a:r>
              <a:rPr lang="pt-BR" dirty="0"/>
              <a:t>Redes Neurais Artificiais, e.g., </a:t>
            </a:r>
            <a:r>
              <a:rPr lang="pt-BR" dirty="0" smtClean="0"/>
              <a:t>auto-encoders.</a:t>
            </a:r>
          </a:p>
          <a:p>
            <a:pPr lvl="1"/>
            <a:r>
              <a:rPr lang="pt-BR" dirty="0" smtClean="0"/>
              <a:t>Os autoencoders são usados </a:t>
            </a:r>
            <a:r>
              <a:rPr lang="pt-BR" dirty="0"/>
              <a:t>para redução ou </a:t>
            </a:r>
            <a:r>
              <a:rPr lang="pt-BR" dirty="0" smtClean="0"/>
              <a:t>aumento </a:t>
            </a:r>
            <a:r>
              <a:rPr lang="pt-BR" dirty="0"/>
              <a:t>de dimensionalidade</a:t>
            </a:r>
            <a:r>
              <a:rPr lang="pt-BR" dirty="0" smtClean="0"/>
              <a:t>.</a:t>
            </a:r>
            <a:endParaRPr lang="pt-BR" dirty="0"/>
          </a:p>
          <a:p>
            <a:r>
              <a:rPr lang="pt-PT" dirty="0"/>
              <a:t>Análise de </a:t>
            </a:r>
            <a:r>
              <a:rPr lang="pt-PT" dirty="0" smtClean="0"/>
              <a:t>Componentes </a:t>
            </a:r>
            <a:r>
              <a:rPr lang="pt-PT" dirty="0"/>
              <a:t>P</a:t>
            </a:r>
            <a:r>
              <a:rPr lang="pt-PT" dirty="0" smtClean="0"/>
              <a:t>rincipais (</a:t>
            </a:r>
            <a:r>
              <a:rPr lang="pt-PT" i="1" dirty="0" smtClean="0"/>
              <a:t>Principal Component Analysis </a:t>
            </a:r>
            <a:r>
              <a:rPr lang="pt-PT" dirty="0" smtClean="0"/>
              <a:t>- PCA).</a:t>
            </a:r>
          </a:p>
          <a:p>
            <a:pPr lvl="1"/>
            <a:r>
              <a:rPr lang="pt-PT" dirty="0" smtClean="0"/>
              <a:t>Redução de dimensionalidade.</a:t>
            </a:r>
            <a:endParaRPr lang="pt-PT" dirty="0"/>
          </a:p>
        </p:txBody>
      </p:sp>
      <p:pic>
        <p:nvPicPr>
          <p:cNvPr id="4" name="Picture 3"/>
          <p:cNvPicPr>
            <a:picLocks noChangeAspect="1"/>
          </p:cNvPicPr>
          <p:nvPr/>
        </p:nvPicPr>
        <p:blipFill rotWithShape="1">
          <a:blip r:embed="rId3"/>
          <a:srcRect l="6800" t="13599" r="6000" b="10801"/>
          <a:stretch/>
        </p:blipFill>
        <p:spPr>
          <a:xfrm>
            <a:off x="838200" y="4887958"/>
            <a:ext cx="2144566" cy="1859280"/>
          </a:xfrm>
          <a:prstGeom prst="rect">
            <a:avLst/>
          </a:prstGeom>
        </p:spPr>
      </p:pic>
      <p:pic>
        <p:nvPicPr>
          <p:cNvPr id="5" name="Picture 4"/>
          <p:cNvPicPr>
            <a:picLocks noChangeAspect="1"/>
          </p:cNvPicPr>
          <p:nvPr/>
        </p:nvPicPr>
        <p:blipFill>
          <a:blip r:embed="rId4"/>
          <a:stretch>
            <a:fillRect/>
          </a:stretch>
        </p:blipFill>
        <p:spPr>
          <a:xfrm>
            <a:off x="3706225" y="4893673"/>
            <a:ext cx="4779550" cy="1853565"/>
          </a:xfrm>
          <a:prstGeom prst="rect">
            <a:avLst/>
          </a:prstGeom>
        </p:spPr>
      </p:pic>
      <p:pic>
        <p:nvPicPr>
          <p:cNvPr id="6" name="Picture 5"/>
          <p:cNvPicPr>
            <a:picLocks noChangeAspect="1"/>
          </p:cNvPicPr>
          <p:nvPr/>
        </p:nvPicPr>
        <p:blipFill>
          <a:blip r:embed="rId5"/>
          <a:stretch>
            <a:fillRect/>
          </a:stretch>
        </p:blipFill>
        <p:spPr>
          <a:xfrm>
            <a:off x="9086350" y="4899388"/>
            <a:ext cx="2466975" cy="1847850"/>
          </a:xfrm>
          <a:prstGeom prst="rect">
            <a:avLst/>
          </a:prstGeom>
        </p:spPr>
      </p:pic>
    </p:spTree>
    <p:extLst>
      <p:ext uri="{BB962C8B-B14F-4D97-AF65-F5344CB8AC3E}">
        <p14:creationId xmlns:p14="http://schemas.microsoft.com/office/powerpoint/2010/main" val="3788910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4"/>
            <a:ext cx="10959353" cy="4682751"/>
          </a:xfrm>
        </p:spPr>
        <p:txBody>
          <a:bodyPr>
            <a:normAutofit/>
          </a:bodyPr>
          <a:lstStyle/>
          <a:p>
            <a:r>
              <a:rPr lang="pt-BR" dirty="0"/>
              <a:t>Neste tipo de aprendizado, as máquinas tem acesso a exemplos com 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a:t>clustering</a:t>
            </a:r>
            <a:r>
              <a:rPr lang="pt-BR" dirty="0"/>
              <a:t> e </a:t>
            </a:r>
            <a:r>
              <a:rPr lang="pt-BR" b="1" i="1" dirty="0"/>
              <a:t>classificação</a:t>
            </a:r>
            <a:r>
              <a:rPr lang="pt-BR" dirty="0"/>
              <a:t>.</a:t>
            </a:r>
            <a:endParaRPr lang="pt-BR" b="1" i="1" dirty="0"/>
          </a:p>
        </p:txBody>
      </p:sp>
    </p:spTree>
    <p:extLst>
      <p:ext uri="{BB962C8B-B14F-4D97-AF65-F5344CB8AC3E}">
        <p14:creationId xmlns:p14="http://schemas.microsoft.com/office/powerpoint/2010/main" val="34581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200" y="1825624"/>
            <a:ext cx="11140440" cy="2807995"/>
          </a:xfrm>
        </p:spPr>
        <p:txBody>
          <a:bodyPr>
            <a:normAutofit fontScale="92500" lnSpcReduction="10000"/>
          </a:bodyPr>
          <a:lstStyle/>
          <a:p>
            <a:r>
              <a:rPr lang="pt-BR" b="1" dirty="0"/>
              <a:t>Exemplo</a:t>
            </a:r>
            <a:r>
              <a:rPr lang="pt-BR" dirty="0"/>
              <a:t>: Como </a:t>
            </a:r>
            <a:r>
              <a:rPr lang="pt-BR" b="1" i="1" dirty="0"/>
              <a:t>classificaríamos</a:t>
            </a:r>
            <a:r>
              <a:rPr lang="pt-BR" dirty="0"/>
              <a:t> milhões de textos </a:t>
            </a:r>
            <a:r>
              <a:rPr lang="pt-BR" b="1" i="1" dirty="0"/>
              <a:t>não-rotulados</a:t>
            </a:r>
            <a:r>
              <a:rPr lang="pt-BR" dirty="0"/>
              <a:t> da internet em categorias como economia, esportes, política, entretenimento, etc.?</a:t>
            </a:r>
          </a:p>
          <a:p>
            <a:r>
              <a:rPr lang="pt-BR" dirty="0" smtClean="0"/>
              <a:t>Poderíamos usar </a:t>
            </a:r>
            <a:r>
              <a:rPr lang="pt-BR" b="1" i="1" dirty="0" smtClean="0"/>
              <a:t>clustering</a:t>
            </a:r>
            <a:r>
              <a:rPr lang="pt-BR" dirty="0" smtClean="0"/>
              <a:t> para agrupar </a:t>
            </a:r>
            <a:r>
              <a:rPr lang="pt-BR" dirty="0"/>
              <a:t>a quantidade massiva de textos e </a:t>
            </a:r>
            <a:r>
              <a:rPr lang="pt-BR" dirty="0" smtClean="0"/>
              <a:t>usar </a:t>
            </a:r>
            <a:r>
              <a:rPr lang="pt-BR" dirty="0"/>
              <a:t>apenas os exemplos mais representativos de cada </a:t>
            </a:r>
            <a:r>
              <a:rPr lang="pt-BR" b="1" i="1" dirty="0"/>
              <a:t>cluster</a:t>
            </a:r>
            <a:r>
              <a:rPr lang="pt-BR" dirty="0"/>
              <a:t> (quantidade bem menor de textos) para </a:t>
            </a:r>
            <a:r>
              <a:rPr lang="pt-BR" b="1" i="1" dirty="0" smtClean="0"/>
              <a:t>rotular manualmente</a:t>
            </a:r>
            <a:r>
              <a:rPr lang="pt-BR" dirty="0" smtClean="0"/>
              <a:t>. </a:t>
            </a:r>
            <a:endParaRPr lang="pt-BR" dirty="0"/>
          </a:p>
          <a:p>
            <a:r>
              <a:rPr lang="pt-BR" dirty="0"/>
              <a:t>Esses </a:t>
            </a:r>
            <a:r>
              <a:rPr lang="pt-BR" b="1" i="1" dirty="0"/>
              <a:t>exemplos rotulados </a:t>
            </a:r>
            <a:r>
              <a:rPr lang="pt-BR" dirty="0"/>
              <a:t>são usados para treinar um </a:t>
            </a:r>
            <a:r>
              <a:rPr lang="pt-BR" b="1" i="1" dirty="0"/>
              <a:t>classificador</a:t>
            </a:r>
            <a:r>
              <a:rPr lang="pt-BR" dirty="0"/>
              <a:t>. </a:t>
            </a:r>
          </a:p>
          <a:p>
            <a:r>
              <a:rPr lang="pt-BR" dirty="0" smtClean="0"/>
              <a:t>Após o treinamento, </a:t>
            </a:r>
            <a:r>
              <a:rPr lang="pt-BR" dirty="0"/>
              <a:t>o </a:t>
            </a:r>
            <a:r>
              <a:rPr lang="pt-BR" b="1" i="1" dirty="0"/>
              <a:t>classificador</a:t>
            </a:r>
            <a:r>
              <a:rPr lang="pt-BR" dirty="0"/>
              <a:t> classifica automaticamente todos os textos</a:t>
            </a:r>
            <a:r>
              <a:rPr lang="pt-BR" dirty="0" smtClean="0"/>
              <a:t>.</a:t>
            </a:r>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85" y="4633620"/>
            <a:ext cx="8619470" cy="2224380"/>
          </a:xfrm>
          <a:prstGeom prst="rect">
            <a:avLst/>
          </a:prstGeom>
        </p:spPr>
      </p:pic>
    </p:spTree>
    <p:extLst>
      <p:ext uri="{BB962C8B-B14F-4D97-AF65-F5344CB8AC3E}">
        <p14:creationId xmlns:p14="http://schemas.microsoft.com/office/powerpoint/2010/main" val="3987646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p:txBody>
          <a:bodyPr>
            <a:normAutofit lnSpcReduction="10000"/>
          </a:bodyPr>
          <a:lstStyle/>
          <a:p>
            <a:r>
              <a:rPr lang="pt-BR" dirty="0" smtClean="0"/>
              <a:t>Introdução ao aprendizado de máquina.</a:t>
            </a:r>
          </a:p>
          <a:p>
            <a:r>
              <a:rPr lang="pt-BR" dirty="0" smtClean="0"/>
              <a:t>Como o próprio nome diz, é um curso introdutório onde veremos os conceitos básicos de funcionamento de vários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smtClean="0"/>
              <a:t>O curso será o mais prático possível, com vários exercícios envolvendo o uso dos algoritmos discutidos.</a:t>
            </a:r>
          </a:p>
          <a:p>
            <a:r>
              <a:rPr lang="pt-BR" dirty="0" smtClean="0"/>
              <a:t>O curso será dividido em duas partes: T319 e T320.</a:t>
            </a:r>
          </a:p>
          <a:p>
            <a:r>
              <a:rPr lang="pt-BR" dirty="0" smtClean="0"/>
              <a:t>Não nós aprofundaremos nos conceitos matemáticos envolvidos.</a:t>
            </a:r>
          </a:p>
          <a:p>
            <a:r>
              <a:rPr lang="pt-BR" dirty="0" smtClean="0"/>
              <a:t>Porém, precisamos conhecer Python e alguns conceitos de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xmlns="" xmlns:a14="http://schemas.microsoft.com/office/drawing/2010/main" xmlns:mc="http://schemas.openxmlformats.org/markup-compatibility/2006"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totalmente diferente das anteriores pois </a:t>
            </a:r>
            <a:r>
              <a:rPr lang="pt-BR" b="1" i="1" dirty="0"/>
              <a:t>não temos exemplos de treinamento</a:t>
            </a:r>
            <a:r>
              <a:rPr lang="pt-BR" dirty="0"/>
              <a:t>, sejam eles rotulados ou não.</a:t>
            </a:r>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o </a:t>
            </a:r>
            <a:r>
              <a:rPr lang="pt-BR" b="1" i="1" dirty="0"/>
              <a:t>estado</a:t>
            </a:r>
            <a:r>
              <a:rPr lang="pt-BR" dirty="0"/>
              <a:t> do </a:t>
            </a:r>
            <a:r>
              <a:rPr lang="pt-BR" b="1" i="1" dirty="0"/>
              <a:t>ambiente</a:t>
            </a:r>
            <a:r>
              <a:rPr lang="pt-BR" dirty="0"/>
              <a:t>.</a:t>
            </a:r>
          </a:p>
          <a:p>
            <a:r>
              <a:rPr lang="pt-BR" dirty="0"/>
              <a:t>Uma</a:t>
            </a:r>
            <a:r>
              <a:rPr lang="pt-BR" b="1" dirty="0"/>
              <a:t> </a:t>
            </a:r>
            <a:r>
              <a:rPr lang="pt-BR" b="1" i="1" dirty="0"/>
              <a:t>política</a:t>
            </a:r>
            <a:r>
              <a:rPr lang="pt-BR" dirty="0"/>
              <a:t> é uma função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5680" cy="1325563"/>
          </a:xfrm>
        </p:spPr>
        <p:txBody>
          <a:bodyPr/>
          <a:lstStyle/>
          <a:p>
            <a:r>
              <a:rPr lang="pt-BR" dirty="0" smtClean="0"/>
              <a:t>Principais Algoritmos de </a:t>
            </a:r>
            <a:r>
              <a:rPr lang="pt-BR" dirty="0"/>
              <a:t>Aprendizado Por Reforço</a:t>
            </a:r>
            <a:endParaRPr lang="nl-BE" dirty="0"/>
          </a:p>
        </p:txBody>
      </p:sp>
      <p:sp>
        <p:nvSpPr>
          <p:cNvPr id="3" name="Content Placeholder 2"/>
          <p:cNvSpPr>
            <a:spLocks noGrp="1"/>
          </p:cNvSpPr>
          <p:nvPr>
            <p:ph idx="1"/>
          </p:nvPr>
        </p:nvSpPr>
        <p:spPr>
          <a:xfrm>
            <a:off x="838199" y="1825625"/>
            <a:ext cx="11155681" cy="3078179"/>
          </a:xfrm>
        </p:spPr>
        <p:txBody>
          <a:bodyPr>
            <a:normAutofit fontScale="92500" lnSpcReduction="10000"/>
          </a:bodyPr>
          <a:lstStyle/>
          <a:p>
            <a:r>
              <a:rPr lang="pt-BR" dirty="0" smtClean="0"/>
              <a:t>Q-Learning</a:t>
            </a:r>
          </a:p>
          <a:p>
            <a:pPr lvl="1"/>
            <a:r>
              <a:rPr lang="pt-BR" dirty="0" smtClean="0"/>
              <a:t>Usado </a:t>
            </a:r>
            <a:r>
              <a:rPr lang="pt-BR" dirty="0"/>
              <a:t>para encontrar </a:t>
            </a:r>
            <a:r>
              <a:rPr lang="pt-BR" dirty="0" smtClean="0"/>
              <a:t>uma </a:t>
            </a:r>
            <a:r>
              <a:rPr lang="pt-BR" b="1" i="1" dirty="0"/>
              <a:t>política</a:t>
            </a:r>
            <a:r>
              <a:rPr lang="pt-BR" dirty="0"/>
              <a:t> </a:t>
            </a:r>
            <a:r>
              <a:rPr lang="pt-BR" dirty="0" smtClean="0"/>
              <a:t>ótima </a:t>
            </a:r>
            <a:r>
              <a:rPr lang="pt-BR" dirty="0"/>
              <a:t>de seleção de </a:t>
            </a:r>
            <a:r>
              <a:rPr lang="pt-BR" b="1" i="1" dirty="0" smtClean="0"/>
              <a:t>ações</a:t>
            </a:r>
            <a:r>
              <a:rPr lang="pt-BR" dirty="0" smtClean="0"/>
              <a:t> </a:t>
            </a:r>
            <a:r>
              <a:rPr lang="pt-BR" dirty="0"/>
              <a:t>usando </a:t>
            </a:r>
            <a:r>
              <a:rPr lang="pt-BR" dirty="0" smtClean="0"/>
              <a:t>a </a:t>
            </a:r>
            <a:r>
              <a:rPr lang="pt-BR" b="1" i="1" dirty="0" smtClean="0"/>
              <a:t>função-Q</a:t>
            </a:r>
            <a:r>
              <a:rPr lang="pt-BR" dirty="0"/>
              <a:t>.</a:t>
            </a:r>
          </a:p>
          <a:p>
            <a:pPr lvl="1"/>
            <a:r>
              <a:rPr lang="pt-BR" b="1" i="1" dirty="0" smtClean="0"/>
              <a:t>Q</a:t>
            </a:r>
            <a:r>
              <a:rPr lang="pt-BR" i="1" dirty="0" smtClean="0"/>
              <a:t>, </a:t>
            </a:r>
            <a:r>
              <a:rPr lang="pt-BR" dirty="0" smtClean="0"/>
              <a:t>ou </a:t>
            </a:r>
            <a:r>
              <a:rPr lang="pt-BR" b="1" i="1" dirty="0" smtClean="0"/>
              <a:t>valor-Q</a:t>
            </a:r>
            <a:r>
              <a:rPr lang="pt-BR" dirty="0" smtClean="0"/>
              <a:t>, representa a </a:t>
            </a:r>
            <a:r>
              <a:rPr lang="pt-BR" b="1" i="1" dirty="0" smtClean="0"/>
              <a:t>qualidade</a:t>
            </a:r>
            <a:r>
              <a:rPr lang="pt-BR" dirty="0" smtClean="0"/>
              <a:t> de uma </a:t>
            </a:r>
            <a:r>
              <a:rPr lang="pt-BR" dirty="0"/>
              <a:t>dada </a:t>
            </a:r>
            <a:r>
              <a:rPr lang="pt-BR" b="1" i="1" dirty="0" smtClean="0"/>
              <a:t>ação</a:t>
            </a:r>
            <a:r>
              <a:rPr lang="pt-BR" dirty="0" smtClean="0"/>
              <a:t> em um determinado </a:t>
            </a:r>
            <a:r>
              <a:rPr lang="pt-BR" b="1" i="1" dirty="0" smtClean="0"/>
              <a:t>estado</a:t>
            </a:r>
            <a:r>
              <a:rPr lang="pt-BR" dirty="0" smtClean="0"/>
              <a:t>.</a:t>
            </a:r>
          </a:p>
          <a:p>
            <a:r>
              <a:rPr lang="pt-BR" dirty="0" smtClean="0"/>
              <a:t>Deep</a:t>
            </a:r>
            <a:r>
              <a:rPr lang="pt-BR" dirty="0"/>
              <a:t> </a:t>
            </a:r>
            <a:r>
              <a:rPr lang="pt-BR" dirty="0" smtClean="0"/>
              <a:t>Q-Learning</a:t>
            </a:r>
          </a:p>
          <a:p>
            <a:pPr lvl="1"/>
            <a:r>
              <a:rPr lang="pt-BR" dirty="0" smtClean="0"/>
              <a:t>Junção de Deep Learning + Q-Learning. </a:t>
            </a:r>
          </a:p>
          <a:p>
            <a:pPr lvl="1"/>
            <a:r>
              <a:rPr lang="pt-BR" dirty="0" smtClean="0"/>
              <a:t>Redes neurais profundas possibilitam que Q-Learning seja aplicado a problemas com número gigantesco de </a:t>
            </a:r>
            <a:r>
              <a:rPr lang="pt-BR" b="1" i="1" dirty="0" smtClean="0"/>
              <a:t>estados</a:t>
            </a:r>
            <a:r>
              <a:rPr lang="pt-BR" dirty="0" smtClean="0"/>
              <a:t> e </a:t>
            </a:r>
            <a:r>
              <a:rPr lang="pt-BR" b="1" i="1" dirty="0" smtClean="0"/>
              <a:t>ações</a:t>
            </a:r>
            <a:r>
              <a:rPr lang="pt-BR" dirty="0" smtClean="0"/>
              <a:t>.</a:t>
            </a:r>
          </a:p>
          <a:p>
            <a:pPr lvl="1"/>
            <a:r>
              <a:rPr lang="pt-BR" dirty="0" smtClean="0"/>
              <a:t>O Q-Learning tabela a </a:t>
            </a:r>
            <a:r>
              <a:rPr lang="pt-BR" b="1" i="1" dirty="0" smtClean="0"/>
              <a:t>função-Q</a:t>
            </a:r>
            <a:r>
              <a:rPr lang="pt-BR" dirty="0" smtClean="0"/>
              <a:t>, já o Deep Q-Learning encontra uma </a:t>
            </a:r>
            <a:r>
              <a:rPr lang="pt-BR" b="1" i="1" dirty="0" smtClean="0"/>
              <a:t>função</a:t>
            </a:r>
            <a:r>
              <a:rPr lang="pt-BR" dirty="0" smtClean="0"/>
              <a:t> que aproxime a </a:t>
            </a:r>
            <a:r>
              <a:rPr lang="pt-BR" b="1" i="1" dirty="0" smtClean="0"/>
              <a:t>função-Q</a:t>
            </a:r>
            <a:r>
              <a:rPr lang="pt-BR" dirty="0" smtClean="0"/>
              <a:t>.</a:t>
            </a:r>
            <a:endParaRPr lang="nl-BE" dirty="0"/>
          </a:p>
        </p:txBody>
      </p:sp>
      <p:pic>
        <p:nvPicPr>
          <p:cNvPr id="4" name="Picture 3"/>
          <p:cNvPicPr>
            <a:picLocks noChangeAspect="1"/>
          </p:cNvPicPr>
          <p:nvPr/>
        </p:nvPicPr>
        <p:blipFill>
          <a:blip r:embed="rId3"/>
          <a:stretch>
            <a:fillRect/>
          </a:stretch>
        </p:blipFill>
        <p:spPr>
          <a:xfrm>
            <a:off x="7101840" y="4903804"/>
            <a:ext cx="4065139" cy="1890475"/>
          </a:xfrm>
          <a:prstGeom prst="rect">
            <a:avLst/>
          </a:prstGeom>
        </p:spPr>
      </p:pic>
      <p:pic>
        <p:nvPicPr>
          <p:cNvPr id="5" name="Picture 4"/>
          <p:cNvPicPr>
            <a:picLocks noChangeAspect="1"/>
          </p:cNvPicPr>
          <p:nvPr/>
        </p:nvPicPr>
        <p:blipFill>
          <a:blip r:embed="rId4"/>
          <a:stretch>
            <a:fillRect/>
          </a:stretch>
        </p:blipFill>
        <p:spPr>
          <a:xfrm>
            <a:off x="769821" y="4872252"/>
            <a:ext cx="4762299" cy="1953764"/>
          </a:xfrm>
          <a:prstGeom prst="rect">
            <a:avLst/>
          </a:prstGeom>
        </p:spPr>
      </p:pic>
    </p:spTree>
    <p:extLst>
      <p:ext uri="{BB962C8B-B14F-4D97-AF65-F5344CB8AC3E}">
        <p14:creationId xmlns:p14="http://schemas.microsoft.com/office/powerpoint/2010/main" val="2577708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genérica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a:t>
            </a:r>
            <a:r>
              <a:rPr lang="pt-BR" b="1" i="1" dirty="0" smtClean="0"/>
              <a:t>forma rápida </a:t>
            </a:r>
            <a:r>
              <a:rPr lang="pt-BR" dirty="0" smtClean="0"/>
              <a:t>e muitas </a:t>
            </a:r>
            <a:r>
              <a:rPr lang="pt-BR" dirty="0"/>
              <a:t>vezes </a:t>
            </a:r>
            <a:r>
              <a:rPr lang="pt-BR" b="1" i="1" dirty="0"/>
              <a:t>sub-ótimas</a:t>
            </a:r>
            <a:r>
              <a:rPr lang="pt-BR" dirty="0"/>
              <a:t>, para um problema</a:t>
            </a:r>
            <a:r>
              <a:rPr lang="pt-BR" dirty="0" smtClean="0"/>
              <a:t>.</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a:t>
            </a:r>
            <a:r>
              <a:rPr lang="pt-BR" dirty="0"/>
              <a:t>eficiente </a:t>
            </a:r>
            <a:r>
              <a:rPr lang="pt-BR" dirty="0" smtClean="0"/>
              <a:t>(e.g., problemas </a:t>
            </a:r>
            <a:r>
              <a:rPr lang="pt-BR" dirty="0"/>
              <a:t>NP-completos).</a:t>
            </a:r>
            <a:endParaRPr lang="pt-BR" dirty="0" smtClean="0"/>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a:t>
            </a:r>
          </a:p>
          <a:p>
            <a:pPr lvl="1" algn="just">
              <a:buFont typeface="Wingdings" panose="05000000000000000000" pitchFamily="2" charset="2"/>
              <a:buChar char="§"/>
            </a:pPr>
            <a:r>
              <a:rPr lang="pt-BR" dirty="0" smtClean="0"/>
              <a:t>são </a:t>
            </a:r>
            <a:r>
              <a:rPr lang="pt-BR" dirty="0"/>
              <a:t>estratégias que orientam o processo de busca</a:t>
            </a:r>
            <a:r>
              <a:rPr lang="pt-BR" dirty="0" smtClean="0"/>
              <a:t>.</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6434" cy="1325563"/>
          </a:xfrm>
        </p:spPr>
        <p:txBody>
          <a:bodyPr/>
          <a:lstStyle/>
          <a:p>
            <a:r>
              <a:rPr lang="pt-BR" dirty="0" smtClean="0"/>
              <a:t>Principais Algoritmos de Aprendizado Metaheurístico</a:t>
            </a:r>
            <a:endParaRPr lang="nl-BE" dirty="0"/>
          </a:p>
        </p:txBody>
      </p:sp>
      <p:sp>
        <p:nvSpPr>
          <p:cNvPr id="3" name="Content Placeholder 2"/>
          <p:cNvSpPr>
            <a:spLocks noGrp="1"/>
          </p:cNvSpPr>
          <p:nvPr>
            <p:ph idx="1"/>
          </p:nvPr>
        </p:nvSpPr>
        <p:spPr>
          <a:xfrm>
            <a:off x="838200" y="1690687"/>
            <a:ext cx="11097126" cy="2495299"/>
          </a:xfrm>
        </p:spPr>
        <p:txBody>
          <a:bodyPr>
            <a:normAutofit fontScale="92500" lnSpcReduction="20000"/>
          </a:bodyPr>
          <a:lstStyle/>
          <a:p>
            <a:r>
              <a:rPr lang="pt-BR" dirty="0" smtClean="0"/>
              <a:t>Algoritmo Genético (</a:t>
            </a:r>
            <a:r>
              <a:rPr lang="pt-BR" i="1" dirty="0" smtClean="0"/>
              <a:t>Genetic Algorithm</a:t>
            </a:r>
            <a:r>
              <a:rPr lang="pt-BR" dirty="0" smtClean="0"/>
              <a:t> - GA).</a:t>
            </a:r>
          </a:p>
          <a:p>
            <a:pPr lvl="1"/>
            <a:r>
              <a:rPr lang="pt-BR" dirty="0"/>
              <a:t>I</a:t>
            </a:r>
            <a:r>
              <a:rPr lang="pt-BR" dirty="0" smtClean="0"/>
              <a:t>nspirados </a:t>
            </a:r>
            <a:r>
              <a:rPr lang="pt-BR" dirty="0"/>
              <a:t>pelo processo de seleção </a:t>
            </a:r>
            <a:r>
              <a:rPr lang="pt-BR" dirty="0" smtClean="0"/>
              <a:t>natural.</a:t>
            </a:r>
          </a:p>
          <a:p>
            <a:r>
              <a:rPr lang="pt-BR" dirty="0"/>
              <a:t>Optimização por enxame de </a:t>
            </a:r>
            <a:r>
              <a:rPr lang="pt-BR" dirty="0" smtClean="0"/>
              <a:t>partículas (</a:t>
            </a:r>
            <a:r>
              <a:rPr lang="pt-BR" i="1" dirty="0" smtClean="0"/>
              <a:t>P</a:t>
            </a:r>
            <a:r>
              <a:rPr lang="fr-FR" i="1" dirty="0" smtClean="0"/>
              <a:t>article </a:t>
            </a:r>
            <a:r>
              <a:rPr lang="fr-FR" i="1" dirty="0" err="1"/>
              <a:t>S</a:t>
            </a:r>
            <a:r>
              <a:rPr lang="fr-FR" i="1" dirty="0" err="1" smtClean="0"/>
              <a:t>warm</a:t>
            </a:r>
            <a:r>
              <a:rPr lang="fr-FR" i="1" dirty="0" smtClean="0"/>
              <a:t> </a:t>
            </a:r>
            <a:r>
              <a:rPr lang="fr-FR" i="1" dirty="0" err="1" smtClean="0"/>
              <a:t>Optimization</a:t>
            </a:r>
            <a:r>
              <a:rPr lang="fr-FR" dirty="0" smtClean="0"/>
              <a:t> - PSO).</a:t>
            </a:r>
          </a:p>
          <a:p>
            <a:pPr lvl="1"/>
            <a:r>
              <a:rPr lang="pt-BR" dirty="0" smtClean="0"/>
              <a:t>Inspirado </a:t>
            </a:r>
            <a:r>
              <a:rPr lang="pt-BR" dirty="0"/>
              <a:t>no comportamento de cardumes de peixes e de bandos de pássaros</a:t>
            </a:r>
            <a:endParaRPr lang="fr-FR" dirty="0" smtClean="0"/>
          </a:p>
          <a:p>
            <a:r>
              <a:rPr lang="pt-BR" dirty="0" smtClean="0"/>
              <a:t>Otimização </a:t>
            </a:r>
            <a:r>
              <a:rPr lang="pt-BR" dirty="0"/>
              <a:t>da colônia de formigas </a:t>
            </a:r>
            <a:r>
              <a:rPr lang="pt-BR" dirty="0" smtClean="0"/>
              <a:t>(</a:t>
            </a:r>
            <a:r>
              <a:rPr lang="pt-BR" i="1" dirty="0" smtClean="0"/>
              <a:t>Ant </a:t>
            </a:r>
            <a:r>
              <a:rPr lang="pt-BR" i="1" dirty="0"/>
              <a:t>C</a:t>
            </a:r>
            <a:r>
              <a:rPr lang="pt-BR" i="1" dirty="0" smtClean="0"/>
              <a:t>olony Optimization</a:t>
            </a:r>
            <a:r>
              <a:rPr lang="pt-BR" dirty="0" smtClean="0"/>
              <a:t> - </a:t>
            </a:r>
            <a:r>
              <a:rPr lang="pt-BR" dirty="0"/>
              <a:t>ACO</a:t>
            </a:r>
            <a:r>
              <a:rPr lang="pt-BR" dirty="0" smtClean="0"/>
              <a:t>).</a:t>
            </a:r>
          </a:p>
          <a:p>
            <a:pPr lvl="1"/>
            <a:r>
              <a:rPr lang="pt-BR" dirty="0"/>
              <a:t>I</a:t>
            </a:r>
            <a:r>
              <a:rPr lang="pt-BR" dirty="0" smtClean="0"/>
              <a:t>nspirado </a:t>
            </a:r>
            <a:r>
              <a:rPr lang="pt-BR" dirty="0"/>
              <a:t>no comportamento das formigas ao saírem de sua colônia para encontrar </a:t>
            </a:r>
            <a:r>
              <a:rPr lang="pt-BR" dirty="0" smtClean="0"/>
              <a:t>comida.</a:t>
            </a:r>
          </a:p>
        </p:txBody>
      </p:sp>
      <p:pic>
        <p:nvPicPr>
          <p:cNvPr id="6" name="Picture 5"/>
          <p:cNvPicPr>
            <a:picLocks noChangeAspect="1"/>
          </p:cNvPicPr>
          <p:nvPr/>
        </p:nvPicPr>
        <p:blipFill>
          <a:blip r:embed="rId3"/>
          <a:stretch>
            <a:fillRect/>
          </a:stretch>
        </p:blipFill>
        <p:spPr>
          <a:xfrm>
            <a:off x="7747990" y="4230912"/>
            <a:ext cx="4040505" cy="2331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80" y="4028192"/>
            <a:ext cx="2404558" cy="2755472"/>
          </a:xfrm>
          <a:prstGeom prst="rect">
            <a:avLst/>
          </a:prstGeom>
        </p:spPr>
      </p:pic>
      <p:pic>
        <p:nvPicPr>
          <p:cNvPr id="1026" name="Picture 2" descr="Image result for particle swarm optimiz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800" y="3934887"/>
            <a:ext cx="4139028" cy="292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38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Treinamento</a:t>
            </a:r>
            <a:endParaRPr lang="pt-BR" dirty="0"/>
          </a:p>
        </p:txBody>
      </p:sp>
      <p:sp>
        <p:nvSpPr>
          <p:cNvPr id="3" name="Content Placeholder 2"/>
          <p:cNvSpPr>
            <a:spLocks noGrp="1"/>
          </p:cNvSpPr>
          <p:nvPr>
            <p:ph idx="1"/>
          </p:nvPr>
        </p:nvSpPr>
        <p:spPr>
          <a:xfrm>
            <a:off x="838199" y="1825625"/>
            <a:ext cx="11024937" cy="4351338"/>
          </a:xfrm>
        </p:spPr>
        <p:txBody>
          <a:bodyPr/>
          <a:lstStyle/>
          <a:p>
            <a:pPr marL="0" indent="0">
              <a:buNone/>
            </a:pPr>
            <a:r>
              <a:rPr lang="pt-BR" dirty="0" smtClean="0"/>
              <a:t>Uma outra forma de se classificar algoritmos de ML é com relação se eles podem ser treinados incrementalmente ou não. Assim, os algoritmos podem ser divididos em algoritmos com teinamento:</a:t>
            </a:r>
          </a:p>
          <a:p>
            <a:r>
              <a:rPr lang="pt-BR" b="1" dirty="0"/>
              <a:t>incremental (online</a:t>
            </a:r>
            <a:r>
              <a:rPr lang="pt-BR" b="1" dirty="0" smtClean="0"/>
              <a:t>)</a:t>
            </a:r>
            <a:r>
              <a:rPr lang="pt-BR" dirty="0" smtClean="0"/>
              <a:t>.</a:t>
            </a:r>
          </a:p>
          <a:p>
            <a:r>
              <a:rPr lang="pt-BR" b="1" dirty="0" smtClean="0"/>
              <a:t>em batelada (batch)</a:t>
            </a:r>
            <a:r>
              <a:rPr lang="pt-BR" dirty="0" smtClean="0"/>
              <a:t>.</a:t>
            </a:r>
            <a:endParaRPr lang="pt-BR" dirty="0"/>
          </a:p>
        </p:txBody>
      </p:sp>
    </p:spTree>
    <p:extLst>
      <p:ext uri="{BB962C8B-B14F-4D97-AF65-F5344CB8AC3E}">
        <p14:creationId xmlns:p14="http://schemas.microsoft.com/office/powerpoint/2010/main" val="2521648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incremental</a:t>
            </a:r>
            <a:endParaRPr lang="pt-BR" dirty="0"/>
          </a:p>
        </p:txBody>
      </p:sp>
      <p:sp>
        <p:nvSpPr>
          <p:cNvPr id="3" name="Content Placeholder 2"/>
          <p:cNvSpPr>
            <a:spLocks noGrp="1"/>
          </p:cNvSpPr>
          <p:nvPr>
            <p:ph idx="1"/>
          </p:nvPr>
        </p:nvSpPr>
        <p:spPr>
          <a:xfrm>
            <a:off x="838199" y="1825625"/>
            <a:ext cx="10976811" cy="4850946"/>
          </a:xfrm>
        </p:spPr>
        <p:txBody>
          <a:bodyPr/>
          <a:lstStyle/>
          <a:p>
            <a:r>
              <a:rPr lang="pt-BR" dirty="0" smtClean="0"/>
              <a:t>Neste tipo de treinamento, o algoritmo </a:t>
            </a:r>
            <a:r>
              <a:rPr lang="pt-BR" b="1" i="1" dirty="0" smtClean="0"/>
              <a:t>aprende incrementalmente</a:t>
            </a:r>
            <a:r>
              <a:rPr lang="pt-BR" dirty="0" smtClean="0"/>
              <a:t>: </a:t>
            </a:r>
          </a:p>
          <a:p>
            <a:pPr lvl="1"/>
            <a:r>
              <a:rPr lang="pt-BR" dirty="0" smtClean="0"/>
              <a:t>Os exemplos de treinamento são apresentados </a:t>
            </a:r>
            <a:r>
              <a:rPr lang="pt-BR" b="1" i="1" dirty="0" smtClean="0"/>
              <a:t>sequencialmente um-a-um </a:t>
            </a:r>
            <a:r>
              <a:rPr lang="pt-BR" dirty="0" smtClean="0"/>
              <a:t>ou em </a:t>
            </a:r>
            <a:r>
              <a:rPr lang="pt-BR" b="1" i="1" dirty="0" smtClean="0"/>
              <a:t>pequenos grupos </a:t>
            </a:r>
            <a:r>
              <a:rPr lang="pt-BR" dirty="0" smtClean="0"/>
              <a:t>chamados de mini-batches (ou mini-lotes).</a:t>
            </a:r>
          </a:p>
          <a:p>
            <a:r>
              <a:rPr lang="pt-BR" dirty="0" smtClean="0"/>
              <a:t>Cada iteração de treinamento </a:t>
            </a:r>
            <a:r>
              <a:rPr lang="pt-BR" dirty="0"/>
              <a:t>é </a:t>
            </a:r>
            <a:r>
              <a:rPr lang="pt-BR" dirty="0" smtClean="0"/>
              <a:t>rápida possibilitando </a:t>
            </a:r>
            <a:r>
              <a:rPr lang="pt-BR" dirty="0"/>
              <a:t>que o </a:t>
            </a:r>
            <a:r>
              <a:rPr lang="pt-BR" dirty="0" smtClean="0"/>
              <a:t>sistema aprenda </a:t>
            </a:r>
            <a:r>
              <a:rPr lang="pt-BR" dirty="0"/>
              <a:t>sobre novos dados </a:t>
            </a:r>
            <a:r>
              <a:rPr lang="pt-BR" dirty="0" smtClean="0"/>
              <a:t>à </a:t>
            </a:r>
            <a:r>
              <a:rPr lang="pt-BR" dirty="0"/>
              <a:t>medida que eles </a:t>
            </a:r>
            <a:r>
              <a:rPr lang="pt-BR" dirty="0" smtClean="0"/>
              <a:t>chegam.</a:t>
            </a:r>
          </a:p>
          <a:p>
            <a:r>
              <a:rPr lang="pt-BR" dirty="0" smtClean="0"/>
              <a:t>Ótima opção para casos onde os dados chegam como um fluxo contínuo ou se tem recursos computacionais limitados.</a:t>
            </a:r>
          </a:p>
          <a:p>
            <a:r>
              <a:rPr lang="pt-BR" dirty="0" smtClean="0"/>
              <a:t>Entretanto, como não há pré-processamento/análise, dados </a:t>
            </a:r>
            <a:r>
              <a:rPr lang="pt-BR" dirty="0"/>
              <a:t>corrompidos ou com </a:t>
            </a:r>
            <a:r>
              <a:rPr lang="pt-BR" dirty="0" smtClean="0"/>
              <a:t>problemas afetam a performance do sistema.</a:t>
            </a:r>
          </a:p>
          <a:p>
            <a:endParaRPr lang="pt-BR" dirty="0" smtClean="0"/>
          </a:p>
          <a:p>
            <a:endParaRPr lang="pt-BR" dirty="0"/>
          </a:p>
        </p:txBody>
      </p:sp>
    </p:spTree>
    <p:extLst>
      <p:ext uri="{BB962C8B-B14F-4D97-AF65-F5344CB8AC3E}">
        <p14:creationId xmlns:p14="http://schemas.microsoft.com/office/powerpoint/2010/main" val="1981295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em batelada</a:t>
            </a:r>
            <a:endParaRPr lang="pt-BR" dirty="0"/>
          </a:p>
        </p:txBody>
      </p:sp>
      <p:sp>
        <p:nvSpPr>
          <p:cNvPr id="3" name="Content Placeholder 2"/>
          <p:cNvSpPr>
            <a:spLocks noGrp="1"/>
          </p:cNvSpPr>
          <p:nvPr>
            <p:ph idx="1"/>
          </p:nvPr>
        </p:nvSpPr>
        <p:spPr>
          <a:xfrm>
            <a:off x="838199" y="1825624"/>
            <a:ext cx="11134726" cy="4860926"/>
          </a:xfrm>
        </p:spPr>
        <p:txBody>
          <a:bodyPr>
            <a:normAutofit lnSpcReduction="10000"/>
          </a:bodyPr>
          <a:lstStyle/>
          <a:p>
            <a:r>
              <a:rPr lang="pt-BR" dirty="0"/>
              <a:t>Neste tipo de treinamento, o algoritmo </a:t>
            </a:r>
            <a:r>
              <a:rPr lang="pt-BR" dirty="0" smtClean="0"/>
              <a:t>é </a:t>
            </a:r>
            <a:r>
              <a:rPr lang="pt-BR" b="1" i="1" dirty="0" smtClean="0"/>
              <a:t>treinado </a:t>
            </a:r>
            <a:r>
              <a:rPr lang="pt-BR" b="1" i="1" dirty="0"/>
              <a:t>com todos os </a:t>
            </a:r>
            <a:r>
              <a:rPr lang="pt-BR" b="1" i="1" dirty="0" smtClean="0"/>
              <a:t>exemplos disponíveis</a:t>
            </a:r>
            <a:r>
              <a:rPr lang="pt-BR" dirty="0" smtClean="0"/>
              <a:t>.</a:t>
            </a:r>
          </a:p>
          <a:p>
            <a:r>
              <a:rPr lang="pt-BR" dirty="0"/>
              <a:t>É um tipo de treinamento simples, de fácil implementação e obtém ótimos resultados</a:t>
            </a:r>
            <a:r>
              <a:rPr lang="pt-BR" dirty="0" smtClean="0"/>
              <a:t>.</a:t>
            </a:r>
          </a:p>
          <a:p>
            <a:r>
              <a:rPr lang="pt-BR" dirty="0"/>
              <a:t>Dados podem ser pré-processados/analisados, evitando assim, dados corrompidos ou com problemas</a:t>
            </a:r>
            <a:r>
              <a:rPr lang="pt-BR" dirty="0" smtClean="0"/>
              <a:t>.</a:t>
            </a:r>
          </a:p>
          <a:p>
            <a:r>
              <a:rPr lang="pt-BR" dirty="0" smtClean="0"/>
              <a:t>O treinamento é demorado e utiliza muitos recursos computacionais (e.g., CPU, memória) quando comparado ao treinamento incremental.</a:t>
            </a:r>
          </a:p>
          <a:p>
            <a:r>
              <a:rPr lang="pt-BR" dirty="0" smtClean="0"/>
              <a:t>Para treinar com novos exemplos é necessário iniciar o treinamento do zero.</a:t>
            </a:r>
          </a:p>
          <a:p>
            <a:r>
              <a:rPr lang="pt-BR" dirty="0" smtClean="0"/>
              <a:t>Se a quantidade de dados do conjunto de treinamento for muito grande pode ser impossível treinar em batelada.</a:t>
            </a:r>
          </a:p>
        </p:txBody>
      </p:sp>
    </p:spTree>
    <p:extLst>
      <p:ext uri="{BB962C8B-B14F-4D97-AF65-F5344CB8AC3E}">
        <p14:creationId xmlns:p14="http://schemas.microsoft.com/office/powerpoint/2010/main" val="440275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 </a:t>
            </a:r>
            <a:r>
              <a:rPr lang="pt-BR" dirty="0" smtClean="0"/>
              <a:t>na nuvem</a:t>
            </a:r>
            <a:endParaRPr lang="pt-BR" dirty="0"/>
          </a:p>
        </p:txBody>
      </p:sp>
      <p:sp>
        <p:nvSpPr>
          <p:cNvPr id="3" name="Content Placeholder 2"/>
          <p:cNvSpPr>
            <a:spLocks noGrp="1"/>
          </p:cNvSpPr>
          <p:nvPr>
            <p:ph idx="1"/>
          </p:nvPr>
        </p:nvSpPr>
        <p:spPr>
          <a:xfrm>
            <a:off x="838199" y="1825624"/>
            <a:ext cx="7470809"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programar.</a:t>
            </a:r>
          </a:p>
          <a:p>
            <a:pPr lvl="1">
              <a:buFont typeface="Wingdings" panose="05000000000000000000" pitchFamily="2" charset="2"/>
              <a:buChar char="§"/>
            </a:pPr>
            <a:r>
              <a:rPr lang="pt-BR" dirty="0" smtClean="0"/>
              <a:t>Eles são documentos virtuais usados para criar e compartilhar código juntamente com equações, gráficos e texto.</a:t>
            </a:r>
            <a:endParaRPr lang="pt-BR" dirty="0"/>
          </a:p>
          <a:p>
            <a:pPr lvl="1">
              <a:buFont typeface="Wingdings" panose="05000000000000000000" pitchFamily="2" charset="2"/>
              <a:buChar char="§"/>
            </a:pPr>
            <a:r>
              <a:rPr lang="pt-BR" b="1" i="1" dirty="0" smtClean="0"/>
              <a:t>Notebooks</a:t>
            </a:r>
            <a:r>
              <a:rPr lang="pt-BR" dirty="0"/>
              <a:t> </a:t>
            </a:r>
            <a:r>
              <a:rPr lang="pt-BR" dirty="0" smtClean="0"/>
              <a:t>permitem </a:t>
            </a:r>
            <a:r>
              <a:rPr lang="pt-BR" dirty="0"/>
              <a:t>uma maneira interativa de </a:t>
            </a:r>
            <a:r>
              <a:rPr lang="pt-BR" dirty="0" smtClean="0"/>
              <a:t>programar e documentar o código.</a:t>
            </a:r>
          </a:p>
          <a:p>
            <a:r>
              <a:rPr lang="pt-BR" dirty="0" smtClean="0"/>
              <a:t>Para executar estes </a:t>
            </a:r>
            <a:r>
              <a:rPr lang="pt-BR" b="1" i="1" dirty="0" smtClean="0"/>
              <a:t>notebooks</a:t>
            </a:r>
            <a:r>
              <a:rPr lang="pt-BR" dirty="0" smtClean="0"/>
              <a:t>, utilizaremos o </a:t>
            </a:r>
            <a:r>
              <a:rPr lang="pt-BR" b="1" i="1" dirty="0" smtClean="0"/>
              <a:t>Binder</a:t>
            </a:r>
            <a:r>
              <a:rPr lang="pt-BR" dirty="0" smtClean="0"/>
              <a:t> ou </a:t>
            </a:r>
            <a:r>
              <a:rPr lang="pt-BR" b="1" i="1" dirty="0" smtClean="0"/>
              <a:t>Google Colaboratory</a:t>
            </a:r>
            <a:r>
              <a:rPr lang="pt-BR" dirty="0" smtClean="0"/>
              <a:t>, que são ambientes computacionais (i.e., servidores) </a:t>
            </a:r>
            <a:r>
              <a:rPr lang="pt-BR" dirty="0"/>
              <a:t>interativos </a:t>
            </a:r>
            <a:r>
              <a:rPr lang="pt-BR" dirty="0" smtClean="0"/>
              <a:t>e gratuitos.</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700050"/>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700050"/>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47705"/>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526034"/>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3018826"/>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63160"/>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7470496" cy="4608514"/>
          </a:xfrm>
        </p:spPr>
        <p:txBody>
          <a:bodyPr>
            <a:normAutofit/>
          </a:bodyPr>
          <a:lstStyle/>
          <a:p>
            <a:r>
              <a:rPr lang="pt-BR" b="1" dirty="0" smtClean="0"/>
              <a:t>Binder</a:t>
            </a:r>
            <a:r>
              <a:rPr lang="pt-BR" dirty="0" smtClean="0"/>
              <a:t>: aplicação web gratuita que </a:t>
            </a:r>
            <a:r>
              <a:rPr lang="pt-BR" dirty="0"/>
              <a:t>permite a </a:t>
            </a:r>
            <a:r>
              <a:rPr lang="pt-BR" dirty="0" smtClean="0"/>
              <a:t>criação e edição </a:t>
            </a:r>
            <a:r>
              <a:rPr lang="pt-BR" dirty="0"/>
              <a:t>de </a:t>
            </a:r>
            <a:r>
              <a:rPr lang="pt-BR" b="1" i="1" dirty="0"/>
              <a:t>notebooks</a:t>
            </a:r>
            <a:r>
              <a:rPr lang="pt-BR" dirty="0"/>
              <a:t> em navegadores web</a:t>
            </a:r>
            <a:r>
              <a:rPr lang="pt-BR" dirty="0" smtClean="0"/>
              <a:t>.</a:t>
            </a:r>
          </a:p>
          <a:p>
            <a:r>
              <a:rPr lang="pt-BR" dirty="0" smtClean="0"/>
              <a:t>Suporta a execução de várias linguagens de programação: Python, C++, C#, PHP, Julia, R, etc.</a:t>
            </a:r>
          </a:p>
          <a:p>
            <a:r>
              <a:rPr lang="pt-BR" dirty="0" smtClean="0"/>
              <a:t>Algumas </a:t>
            </a:r>
            <a:r>
              <a:rPr lang="pt-BR" dirty="0"/>
              <a:t>desvantagens do </a:t>
            </a:r>
            <a:r>
              <a:rPr lang="pt-BR" b="1" dirty="0"/>
              <a:t>Jupyter</a:t>
            </a:r>
            <a:r>
              <a:rPr lang="pt-BR" dirty="0"/>
              <a:t> são</a:t>
            </a:r>
            <a:r>
              <a:rPr lang="pt-BR" dirty="0" smtClean="0"/>
              <a:t>:</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4098" name="Picture 2" descr="Jupyter Notebook – Monolito Nimb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657" y="3146971"/>
            <a:ext cx="4003343" cy="2181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7"/>
            <a:ext cx="11158181" cy="4466106"/>
          </a:xfrm>
        </p:spPr>
        <p:txBody>
          <a:bodyPr>
            <a:normAutofit fontScale="92500" lnSpcReduction="10000"/>
          </a:bodyPr>
          <a:lstStyle/>
          <a:p>
            <a:r>
              <a:rPr lang="pt-BR" b="1" dirty="0" smtClean="0"/>
              <a:t>Colab</a:t>
            </a:r>
            <a:r>
              <a:rPr lang="pt-BR" dirty="0" smtClean="0"/>
              <a:t>: outra aplicação web gratuita, baseada no Jupyter, que permite a criação </a:t>
            </a:r>
            <a:r>
              <a:rPr lang="pt-BR" dirty="0"/>
              <a:t>e edição de </a:t>
            </a:r>
            <a:r>
              <a:rPr lang="pt-BR" b="1" i="1" dirty="0"/>
              <a:t>notebooks</a:t>
            </a:r>
            <a:r>
              <a:rPr lang="pt-BR" dirty="0"/>
              <a:t> em navegadores web</a:t>
            </a:r>
            <a:r>
              <a:rPr lang="pt-BR" dirty="0" smtClean="0"/>
              <a:t>.</a:t>
            </a:r>
          </a:p>
          <a:p>
            <a:r>
              <a:rPr lang="pt-BR" dirty="0" smtClean="0"/>
              <a:t>É um produto da Google.</a:t>
            </a:r>
          </a:p>
          <a:p>
            <a:r>
              <a:rPr lang="pt-BR" dirty="0" smtClean="0"/>
              <a:t>Por hora, suporta apenas a execução de códigos escritos em Python.</a:t>
            </a:r>
          </a:p>
          <a:p>
            <a:r>
              <a:rPr lang="pt-BR" dirty="0" smtClean="0"/>
              <a:t>Vantagens sobre o Jupyter: </a:t>
            </a:r>
          </a:p>
          <a:p>
            <a:pPr lvl="1">
              <a:buFont typeface="Wingdings" panose="05000000000000000000" pitchFamily="2" charset="2"/>
              <a:buChar char="§"/>
            </a:pPr>
            <a:r>
              <a:rPr lang="pt-BR" dirty="0" smtClean="0"/>
              <a:t>Maior número de servidores.</a:t>
            </a:r>
          </a:p>
          <a:p>
            <a:pPr lvl="1">
              <a:buFont typeface="Wingdings" panose="05000000000000000000" pitchFamily="2" charset="2"/>
              <a:buChar char="§"/>
            </a:pPr>
            <a:r>
              <a:rPr lang="pt-BR" dirty="0" smtClean="0"/>
              <a:t>Inicialização e processamento do código mais rápidos.</a:t>
            </a:r>
          </a:p>
          <a:p>
            <a:pPr lvl="1">
              <a:buFont typeface="Wingdings" panose="05000000000000000000" pitchFamily="2" charset="2"/>
              <a:buChar char="§"/>
            </a:pPr>
            <a:r>
              <a:rPr lang="pt-BR" dirty="0"/>
              <a:t>F</a:t>
            </a:r>
            <a:r>
              <a:rPr lang="pt-BR" dirty="0" smtClean="0"/>
              <a:t>ornece GPUs e TPUs gratuitamente.</a:t>
            </a:r>
          </a:p>
          <a:p>
            <a:pPr lvl="1">
              <a:buFont typeface="Wingdings" panose="05000000000000000000" pitchFamily="2" charset="2"/>
              <a:buChar char="§"/>
            </a:pPr>
            <a:r>
              <a:rPr lang="pt-BR" dirty="0" smtClean="0"/>
              <a:t>Compartilhamento de notebooks entre usários é mais fácil.</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807689"/>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13/8/2021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27/8/2021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10/9/2021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24/9/2021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8/10/2021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22/10/2021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5/11/2021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19/11/2021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3/12/2021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Projeto Final</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17/12/2021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NP3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500544" y="845393"/>
            <a:ext cx="9144000" cy="265693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E</a:t>
            </a:r>
            <a:r>
              <a:rPr lang="pt-BR" sz="6600" dirty="0" smtClean="0"/>
              <a:t>xemplos</a:t>
            </a:r>
            <a:r>
              <a:rPr lang="pt-BR" sz="6600" b="1" i="1" dirty="0" smtClean="0"/>
              <a:t> </a:t>
            </a:r>
            <a:r>
              <a:rPr lang="pt-BR" sz="6600" dirty="0" smtClean="0"/>
              <a:t>de uso dos</a:t>
            </a:r>
            <a:r>
              <a:rPr lang="pt-BR" sz="6600" b="1" i="1" dirty="0" smtClean="0"/>
              <a:t> </a:t>
            </a:r>
            <a:r>
              <a:rPr lang="pt-BR" sz="6600" dirty="0"/>
              <a:t>n</a:t>
            </a:r>
            <a:r>
              <a:rPr lang="pt-BR" sz="6600" dirty="0" smtClean="0"/>
              <a:t>otebooks com</a:t>
            </a:r>
          </a:p>
          <a:p>
            <a:pPr algn="ctr"/>
            <a:r>
              <a:rPr lang="pt-BR" sz="6600" dirty="0" smtClean="0"/>
              <a:t>Binder e Colab</a:t>
            </a:r>
            <a:endParaRPr lang="pt-BR" sz="6600" dirty="0"/>
          </a:p>
        </p:txBody>
      </p:sp>
      <p:pic>
        <p:nvPicPr>
          <p:cNvPr id="3"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162" y="3985403"/>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5865217" y="3985403"/>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6413964" y="5633058"/>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4311163" y="5811387"/>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8" name="Plus 7"/>
          <p:cNvSpPr/>
          <p:nvPr/>
        </p:nvSpPr>
        <p:spPr>
          <a:xfrm>
            <a:off x="5505096" y="4304179"/>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Down Arrow 8"/>
          <p:cNvSpPr/>
          <p:nvPr/>
        </p:nvSpPr>
        <p:spPr>
          <a:xfrm>
            <a:off x="5752033" y="5348513"/>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13032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7" name="Google Shape;357;p17"/>
          <p:cNvPicPr preferRelativeResize="0"/>
          <p:nvPr/>
        </p:nvPicPr>
        <p:blipFill rotWithShape="1">
          <a:blip r:embed="rId3">
            <a:alphaModFix/>
          </a:blip>
          <a:srcRect/>
          <a:stretch/>
        </p:blipFill>
        <p:spPr>
          <a:xfrm>
            <a:off x="6094412" y="1935480"/>
            <a:ext cx="5262881" cy="3508586"/>
          </a:xfrm>
          <a:prstGeom prst="rect">
            <a:avLst/>
          </a:prstGeom>
          <a:noFill/>
          <a:ln>
            <a:noFill/>
          </a:ln>
        </p:spPr>
      </p:pic>
      <p:sp>
        <p:nvSpPr>
          <p:cNvPr id="5" name="Title 1"/>
          <p:cNvSpPr txBox="1">
            <a:spLocks/>
          </p:cNvSpPr>
          <p:nvPr/>
        </p:nvSpPr>
        <p:spPr>
          <a:xfrm>
            <a:off x="838200" y="74846"/>
            <a:ext cx="10846434" cy="1122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Histograma</a:t>
            </a:r>
            <a:endParaRPr lang="nl-BE" dirty="0"/>
          </a:p>
        </p:txBody>
      </p:sp>
      <p:sp>
        <p:nvSpPr>
          <p:cNvPr id="3" name="TextBox 2"/>
          <p:cNvSpPr txBox="1"/>
          <p:nvPr/>
        </p:nvSpPr>
        <p:spPr>
          <a:xfrm>
            <a:off x="6094412" y="1621126"/>
            <a:ext cx="4837749" cy="400110"/>
          </a:xfrm>
          <a:prstGeom prst="rect">
            <a:avLst/>
          </a:prstGeom>
          <a:noFill/>
        </p:spPr>
        <p:txBody>
          <a:bodyPr wrap="square" rtlCol="0">
            <a:spAutoFit/>
          </a:bodyPr>
          <a:lstStyle/>
          <a:p>
            <a:pPr algn="ctr"/>
            <a:r>
              <a:rPr lang="pt-BR" sz="2000" b="1" dirty="0" smtClean="0">
                <a:solidFill>
                  <a:srgbClr val="00B0F0"/>
                </a:solidFill>
                <a:hlinkClick r:id="rId4"/>
              </a:rPr>
              <a:t>Exemplo (binder): </a:t>
            </a:r>
            <a:r>
              <a:rPr lang="pt-BR" sz="2000" b="1" dirty="0">
                <a:solidFill>
                  <a:srgbClr val="00B0F0"/>
                </a:solidFill>
                <a:hlinkClick r:id="rId4"/>
              </a:rPr>
              <a:t>Histograma.ipynb</a:t>
            </a:r>
            <a:endParaRPr lang="pt-BR" sz="2000" b="1" dirty="0">
              <a:solidFill>
                <a:srgbClr val="00B0F0"/>
              </a:solidFill>
            </a:endParaRPr>
          </a:p>
        </p:txBody>
      </p:sp>
      <p:sp>
        <p:nvSpPr>
          <p:cNvPr id="6" name="TextBox 5"/>
          <p:cNvSpPr txBox="1"/>
          <p:nvPr/>
        </p:nvSpPr>
        <p:spPr>
          <a:xfrm>
            <a:off x="6094412" y="5313573"/>
            <a:ext cx="4837749" cy="400110"/>
          </a:xfrm>
          <a:prstGeom prst="rect">
            <a:avLst/>
          </a:prstGeom>
          <a:noFill/>
        </p:spPr>
        <p:txBody>
          <a:bodyPr wrap="square" rtlCol="0">
            <a:spAutoFit/>
          </a:bodyPr>
          <a:lstStyle/>
          <a:p>
            <a:pPr algn="ctr"/>
            <a:r>
              <a:rPr lang="pt-BR" sz="2000" b="1" dirty="0" smtClean="0">
                <a:solidFill>
                  <a:srgbClr val="00B0F0"/>
                </a:solidFill>
                <a:hlinkClick r:id="rId5"/>
              </a:rPr>
              <a:t>Exemplo (colab): </a:t>
            </a:r>
            <a:r>
              <a:rPr lang="pt-BR" sz="2000" b="1" dirty="0">
                <a:solidFill>
                  <a:srgbClr val="00B0F0"/>
                </a:solidFill>
                <a:hlinkClick r:id="rId5"/>
              </a:rPr>
              <a:t>Histograma.ipynb</a:t>
            </a:r>
            <a:endParaRPr lang="pt-BR" sz="2000" b="1" dirty="0">
              <a:solidFill>
                <a:srgbClr val="00B0F0"/>
              </a:solidFill>
            </a:endParaRPr>
          </a:p>
        </p:txBody>
      </p:sp>
      <p:sp>
        <p:nvSpPr>
          <p:cNvPr id="7" name="Rectangle 6"/>
          <p:cNvSpPr/>
          <p:nvPr/>
        </p:nvSpPr>
        <p:spPr>
          <a:xfrm>
            <a:off x="838200" y="1080546"/>
            <a:ext cx="8897257" cy="5632311"/>
          </a:xfrm>
          <a:prstGeom prst="rect">
            <a:avLst/>
          </a:prstGeom>
        </p:spPr>
        <p:txBody>
          <a:bodyPr wrap="square">
            <a:spAutoFit/>
          </a:bodyPr>
          <a:lstStyle/>
          <a:p>
            <a:r>
              <a:rPr lang="pt-BR" sz="1200" b="1" dirty="0" smtClean="0">
                <a:solidFill>
                  <a:srgbClr val="0000FF"/>
                </a:solidFill>
                <a:highlight>
                  <a:srgbClr val="FFFFFF"/>
                </a:highlight>
              </a:rPr>
              <a:t>import</a:t>
            </a:r>
            <a:r>
              <a:rPr lang="pt-BR" sz="1200" dirty="0" smtClean="0">
                <a:solidFill>
                  <a:srgbClr val="000000"/>
                </a:solidFill>
                <a:highlight>
                  <a:srgbClr val="FFFFFF"/>
                </a:highlight>
              </a:rPr>
              <a:t> </a:t>
            </a:r>
            <a:r>
              <a:rPr lang="pt-BR" sz="1200" dirty="0">
                <a:solidFill>
                  <a:srgbClr val="000000"/>
                </a:solidFill>
                <a:highlight>
                  <a:srgbClr val="FFFFFF"/>
                </a:highlight>
              </a:rPr>
              <a:t>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import</a:t>
            </a:r>
            <a:r>
              <a:rPr lang="pt-BR" sz="1200" dirty="0">
                <a:solidFill>
                  <a:srgbClr val="000000"/>
                </a:solidFill>
                <a:highlight>
                  <a:srgbClr val="FFFFFF"/>
                </a:highlight>
              </a:rPr>
              <a:t> matplotlib</a:t>
            </a:r>
            <a:r>
              <a:rPr lang="pt-BR" sz="1200" b="1" dirty="0">
                <a:solidFill>
                  <a:srgbClr val="000080"/>
                </a:solidFill>
                <a:highlight>
                  <a:srgbClr val="FFFFFF"/>
                </a:highlight>
              </a:rPr>
              <a:t>.</a:t>
            </a:r>
            <a:r>
              <a:rPr lang="pt-BR" sz="1200" dirty="0">
                <a:solidFill>
                  <a:srgbClr val="000000"/>
                </a:solidFill>
                <a:highlight>
                  <a:srgbClr val="FFFFFF"/>
                </a:highlight>
              </a:rPr>
              <a:t>pyplot </a:t>
            </a:r>
            <a:r>
              <a:rPr lang="pt-BR" sz="1200" b="1" dirty="0">
                <a:solidFill>
                  <a:srgbClr val="0000FF"/>
                </a:solidFill>
                <a:highlight>
                  <a:srgbClr val="FFFFFF"/>
                </a:highlight>
              </a:rPr>
              <a:t>as</a:t>
            </a:r>
            <a:r>
              <a:rPr lang="pt-BR" sz="1200" dirty="0">
                <a:solidFill>
                  <a:srgbClr val="000000"/>
                </a:solidFill>
                <a:highlight>
                  <a:srgbClr val="FFFFFF"/>
                </a:highlight>
              </a:rPr>
              <a:t> plt</a:t>
            </a:r>
          </a:p>
          <a:p>
            <a:endParaRPr lang="pt-BR" sz="1200" dirty="0">
              <a:solidFill>
                <a:srgbClr val="000000"/>
              </a:solidFill>
              <a:highlight>
                <a:srgbClr val="FFFFFF"/>
              </a:highlight>
            </a:endParaRPr>
          </a:p>
          <a:p>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Reseta o gerador PN.</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1000000</a:t>
            </a:r>
            <a:r>
              <a:rPr lang="pt-BR" sz="1200" dirty="0">
                <a:solidFill>
                  <a:srgbClr val="000000"/>
                </a:solidFill>
                <a:highlight>
                  <a:srgbClr val="FFFFFF"/>
                </a:highlight>
              </a:rPr>
              <a:t> </a:t>
            </a:r>
            <a:r>
              <a:rPr lang="pt-BR" sz="1200" dirty="0">
                <a:solidFill>
                  <a:srgbClr val="008000"/>
                </a:solidFill>
                <a:highlight>
                  <a:srgbClr val="FFFFFF"/>
                </a:highlight>
              </a:rPr>
              <a:t># Número de exemplos.</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x, com dimensão Nx1</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w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sqrt</a:t>
            </a:r>
            <a:r>
              <a:rPr lang="pt-BR" sz="1200" b="1" dirty="0">
                <a:solidFill>
                  <a:srgbClr val="000080"/>
                </a:solidFill>
                <a:highlight>
                  <a:srgbClr val="FFFFFF"/>
                </a:highlight>
              </a:rPr>
              <a:t>(</a:t>
            </a:r>
            <a:r>
              <a:rPr lang="pt-BR" sz="1200" dirty="0">
                <a:solidFill>
                  <a:srgbClr val="FF0000"/>
                </a:solidFill>
                <a:highlight>
                  <a:srgbClr val="FFFFFF"/>
                </a:highlight>
              </a:rPr>
              <a:t>0.01</a:t>
            </a:r>
            <a:r>
              <a:rPr lang="pt-BR" sz="1200" b="1" dirty="0">
                <a:solidFill>
                  <a:srgbClr val="000080"/>
                </a:solidFill>
                <a:highlight>
                  <a:srgbClr val="FFFFFF"/>
                </a:highlight>
              </a:rPr>
              <a:t>)*</a:t>
            </a:r>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w, com dimensão Nx1.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x </a:t>
            </a:r>
            <a:r>
              <a:rPr lang="pt-BR" sz="1200" dirty="0">
                <a:solidFill>
                  <a:srgbClr val="008000"/>
                </a:solidFill>
                <a:highlight>
                  <a:srgbClr val="FFFFFF"/>
                </a:highlight>
              </a:rPr>
              <a:t># Função original ou verdadeira</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es-ES" sz="1200" dirty="0" err="1">
                <a:solidFill>
                  <a:srgbClr val="000000"/>
                </a:solidFill>
                <a:highlight>
                  <a:srgbClr val="FFFFFF"/>
                </a:highlight>
              </a:rPr>
              <a:t>y_noisy</a:t>
            </a:r>
            <a:r>
              <a:rPr lang="es-ES" sz="1200" dirty="0">
                <a:solidFill>
                  <a:srgbClr val="000000"/>
                </a:solidFill>
                <a:highlight>
                  <a:srgbClr val="FFFFFF"/>
                </a:highlight>
              </a:rPr>
              <a:t> </a:t>
            </a:r>
            <a:r>
              <a:rPr lang="es-ES" sz="1200" b="1" dirty="0">
                <a:solidFill>
                  <a:srgbClr val="000080"/>
                </a:solidFill>
                <a:highlight>
                  <a:srgbClr val="FFFFFF"/>
                </a:highlight>
              </a:rPr>
              <a:t>=</a:t>
            </a:r>
            <a:r>
              <a:rPr lang="es-ES" sz="1200" dirty="0">
                <a:solidFill>
                  <a:srgbClr val="000000"/>
                </a:solidFill>
                <a:highlight>
                  <a:srgbClr val="FFFFFF"/>
                </a:highlight>
              </a:rPr>
              <a:t> y </a:t>
            </a:r>
            <a:r>
              <a:rPr lang="es-ES" sz="1200" b="1" dirty="0">
                <a:solidFill>
                  <a:srgbClr val="000080"/>
                </a:solidFill>
                <a:highlight>
                  <a:srgbClr val="FFFFFF"/>
                </a:highlight>
              </a:rPr>
              <a:t>+</a:t>
            </a:r>
            <a:r>
              <a:rPr lang="es-ES" sz="1200" dirty="0">
                <a:solidFill>
                  <a:srgbClr val="000000"/>
                </a:solidFill>
                <a:highlight>
                  <a:srgbClr val="FFFFFF"/>
                </a:highlight>
              </a:rPr>
              <a:t> w </a:t>
            </a:r>
            <a:r>
              <a:rPr lang="es-ES" sz="1200" dirty="0">
                <a:solidFill>
                  <a:srgbClr val="008000"/>
                </a:solidFill>
                <a:highlight>
                  <a:srgbClr val="FFFFFF"/>
                </a:highlight>
              </a:rPr>
              <a:t># </a:t>
            </a:r>
            <a:r>
              <a:rPr lang="es-ES" sz="1200" dirty="0" err="1">
                <a:solidFill>
                  <a:srgbClr val="008000"/>
                </a:solidFill>
                <a:highlight>
                  <a:srgbClr val="FFFFFF"/>
                </a:highlight>
              </a:rPr>
              <a:t>Versão</a:t>
            </a:r>
            <a:r>
              <a:rPr lang="es-ES" sz="1200" dirty="0">
                <a:solidFill>
                  <a:srgbClr val="008000"/>
                </a:solidFill>
                <a:highlight>
                  <a:srgbClr val="FFFFFF"/>
                </a:highlight>
              </a:rPr>
              <a:t> ruidosa de y.</a:t>
            </a:r>
            <a:endParaRPr lang="es-E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y_noisy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'.b'</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ruidosa'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'k'</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original'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xlabel</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ylabel</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legend</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show</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histograma (pdf)</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'PDF'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'b</a:t>
            </a:r>
            <a:r>
              <a:rPr lang="en-US" sz="1200" dirty="0" smtClean="0">
                <a:solidFill>
                  <a:srgbClr val="808080"/>
                </a:solidFill>
                <a:highlight>
                  <a:srgbClr val="FFFFFF"/>
                </a:highlight>
              </a:rPr>
              <a:t>'</a:t>
            </a:r>
            <a:r>
              <a:rPr lang="en-US" sz="1200" b="1" dirty="0" smtClean="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8000"/>
                </a:solidFill>
                <a:highlight>
                  <a:srgbClr val="FFFFFF"/>
                </a:highlight>
              </a:rPr>
              <a:t># CDF empírica</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'CDF'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'g'</a:t>
            </a:r>
            <a:r>
              <a:rPr lang="en-US" sz="1200" b="1" dirty="0">
                <a:solidFill>
                  <a:srgbClr val="000080"/>
                </a:solidFill>
                <a:highlight>
                  <a:srgbClr val="FFFFFF"/>
                </a:highlight>
              </a:rPr>
              <a:t>,</a:t>
            </a:r>
            <a:r>
              <a:rPr lang="en-US" sz="1200" dirty="0">
                <a:solidFill>
                  <a:srgbClr val="000000"/>
                </a:solidFill>
                <a:highlight>
                  <a:srgbClr val="FFFFFF"/>
                </a:highlight>
              </a:rPr>
              <a:t> cumulative</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savefig</a:t>
            </a:r>
            <a:r>
              <a:rPr lang="pt-BR" sz="1200" b="1" dirty="0">
                <a:solidFill>
                  <a:srgbClr val="000080"/>
                </a:solidFill>
                <a:highlight>
                  <a:srgbClr val="FFFFFF"/>
                </a:highlight>
              </a:rPr>
              <a:t>(</a:t>
            </a:r>
            <a:r>
              <a:rPr lang="pt-BR" sz="1200" dirty="0">
                <a:solidFill>
                  <a:srgbClr val="808080"/>
                </a:solidFill>
                <a:highlight>
                  <a:srgbClr val="FFFFFF"/>
                </a:highlight>
              </a:rPr>
              <a:t>'histogram.png'</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salva figura em arquivo</a:t>
            </a:r>
            <a:endParaRPr lang="pt-BR" sz="1200" dirty="0"/>
          </a:p>
        </p:txBody>
      </p:sp>
    </p:spTree>
    <p:extLst>
      <p:ext uri="{BB962C8B-B14F-4D97-AF65-F5344CB8AC3E}">
        <p14:creationId xmlns:p14="http://schemas.microsoft.com/office/powerpoint/2010/main" val="1819091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70582b999c_0_28"/>
          <p:cNvPicPr preferRelativeResize="0"/>
          <p:nvPr/>
        </p:nvPicPr>
        <p:blipFill rotWithShape="1">
          <a:blip r:embed="rId3">
            <a:alphaModFix/>
          </a:blip>
          <a:srcRect l="7331" t="11374" r="9728" b="6557"/>
          <a:stretch/>
        </p:blipFill>
        <p:spPr>
          <a:xfrm>
            <a:off x="7553542" y="2931317"/>
            <a:ext cx="3906425" cy="3092600"/>
          </a:xfrm>
          <a:prstGeom prst="rect">
            <a:avLst/>
          </a:prstGeom>
          <a:noFill/>
          <a:ln>
            <a:noFill/>
          </a:ln>
        </p:spPr>
      </p:pic>
      <p:sp>
        <p:nvSpPr>
          <p:cNvPr id="386" name="Google Shape;386;g70582b999c_0_28"/>
          <p:cNvSpPr txBox="1">
            <a:spLocks noGrp="1"/>
          </p:cNvSpPr>
          <p:nvPr>
            <p:ph type="body" idx="1"/>
          </p:nvPr>
        </p:nvSpPr>
        <p:spPr>
          <a:xfrm>
            <a:off x="838200" y="1345915"/>
            <a:ext cx="10397100" cy="535342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numpy</a:t>
            </a:r>
            <a:r>
              <a:rPr lang="en-US" sz="1000" dirty="0">
                <a:solidFill>
                  <a:schemeClr val="dk1"/>
                </a:solidFill>
                <a:latin typeface="Arial"/>
                <a:ea typeface="Arial"/>
                <a:cs typeface="Arial"/>
                <a:sym typeface="Arial"/>
              </a:rPr>
              <a:t> as np</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matplotlib.pyplot</a:t>
            </a:r>
            <a:r>
              <a:rPr lang="en-US" sz="1000" dirty="0">
                <a:solidFill>
                  <a:schemeClr val="dk1"/>
                </a:solidFill>
                <a:latin typeface="Arial"/>
                <a:ea typeface="Arial"/>
                <a:cs typeface="Arial"/>
                <a:sym typeface="Arial"/>
              </a:rPr>
              <a:t> as </a:t>
            </a:r>
            <a:r>
              <a:rPr lang="en-US" sz="1000" dirty="0" err="1">
                <a:solidFill>
                  <a:schemeClr val="dk1"/>
                </a:solidFill>
                <a:latin typeface="Arial"/>
                <a:ea typeface="Arial"/>
                <a:cs typeface="Arial"/>
                <a:sym typeface="Arial"/>
              </a:rPr>
              <a:t>plt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from </a:t>
            </a:r>
            <a:r>
              <a:rPr lang="en-US" sz="1000" dirty="0" err="1">
                <a:solidFill>
                  <a:schemeClr val="dk1"/>
                </a:solidFill>
                <a:latin typeface="Arial"/>
                <a:ea typeface="Arial"/>
                <a:cs typeface="Arial"/>
                <a:sym typeface="Arial"/>
              </a:rPr>
              <a:t>sklearn.neural_network</a:t>
            </a:r>
            <a:r>
              <a:rPr lang="en-US" sz="1000" dirty="0">
                <a:solidFill>
                  <a:schemeClr val="dk1"/>
                </a:solidFill>
                <a:latin typeface="Arial"/>
                <a:ea typeface="Arial"/>
                <a:cs typeface="Arial"/>
                <a:sym typeface="Arial"/>
              </a:rPr>
              <a:t> import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 </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importa</a:t>
            </a:r>
            <a:r>
              <a:rPr lang="en-US" sz="1000" dirty="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classe</a:t>
            </a:r>
            <a:r>
              <a:rPr lang="en-US" sz="1000" dirty="0" smtClean="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MLPRegressor</a:t>
            </a:r>
            <a:r>
              <a:rPr lang="en-US" sz="1000" dirty="0" smtClean="0">
                <a:solidFill>
                  <a:srgbClr val="008000"/>
                </a:solidFill>
                <a:latin typeface="Arial"/>
                <a:ea typeface="Arial"/>
                <a:cs typeface="Arial"/>
                <a:sym typeface="Arial"/>
              </a:rPr>
              <a:t> do modulo neural network</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matplotlib</a:t>
            </a:r>
            <a:r>
              <a:rPr lang="en-US" sz="1000" dirty="0">
                <a:solidFill>
                  <a:schemeClr val="dk1"/>
                </a:solidFill>
                <a:latin typeface="Arial"/>
                <a:ea typeface="Arial"/>
                <a:cs typeface="Arial"/>
                <a:sym typeface="Arial"/>
              </a:rPr>
              <a:t> inline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x = </a:t>
            </a:r>
            <a:r>
              <a:rPr lang="en-US" sz="1000" dirty="0" err="1">
                <a:solidFill>
                  <a:schemeClr val="dk1"/>
                </a:solidFill>
                <a:latin typeface="Arial"/>
                <a:ea typeface="Arial"/>
                <a:cs typeface="Arial"/>
                <a:sym typeface="Arial"/>
              </a:rPr>
              <a:t>np.arange</a:t>
            </a:r>
            <a:r>
              <a:rPr lang="en-US" sz="1000" dirty="0">
                <a:solidFill>
                  <a:schemeClr val="dk1"/>
                </a:solidFill>
                <a:latin typeface="Arial"/>
                <a:ea typeface="Arial"/>
                <a:cs typeface="Arial"/>
                <a:sym typeface="Arial"/>
              </a:rPr>
              <a:t>(-10, 10, 0.1)</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nSpc>
                <a:spcPct val="120000"/>
              </a:lnSpc>
              <a:spcBef>
                <a:spcPts val="0"/>
              </a:spcBef>
              <a:buClr>
                <a:schemeClr val="dk1"/>
              </a:buClr>
              <a:buSzPts val="1100"/>
              <a:buNone/>
            </a:pPr>
            <a:r>
              <a:rPr lang="en-US" sz="1000" dirty="0">
                <a:solidFill>
                  <a:schemeClr val="dk1"/>
                </a:solidFill>
                <a:latin typeface="Arial"/>
                <a:ea typeface="Arial"/>
                <a:cs typeface="Arial"/>
                <a:sym typeface="Arial"/>
              </a:rPr>
              <a:t>y </a:t>
            </a:r>
            <a:r>
              <a:rPr lang="en-US" sz="1000" dirty="0" smtClean="0">
                <a:solidFill>
                  <a:schemeClr val="dk1"/>
                </a:solidFill>
                <a:latin typeface="Arial"/>
                <a:ea typeface="Arial"/>
                <a:cs typeface="Arial"/>
                <a:sym typeface="Arial"/>
              </a:rPr>
              <a:t>= </a:t>
            </a:r>
            <a:r>
              <a:rPr lang="en-US" sz="1000" dirty="0" smtClean="0">
                <a:solidFill>
                  <a:schemeClr val="dk1"/>
                </a:solidFill>
                <a:latin typeface="Arial"/>
                <a:ea typeface="Arial"/>
                <a:cs typeface="Arial"/>
                <a:sym typeface="Arial"/>
              </a:rPr>
              <a:t>2 </a:t>
            </a:r>
            <a:r>
              <a:rPr lang="en-US" sz="1000" dirty="0" smtClean="0">
                <a:solidFill>
                  <a:schemeClr val="dk1"/>
                </a:solidFill>
                <a:latin typeface="Arial"/>
                <a:ea typeface="Arial"/>
                <a:cs typeface="Arial"/>
                <a:sym typeface="Arial"/>
              </a:rPr>
              <a:t>+ </a:t>
            </a:r>
            <a:r>
              <a:rPr lang="en-US" sz="1000" dirty="0">
                <a:solidFill>
                  <a:schemeClr val="dk1"/>
                </a:solidFill>
                <a:latin typeface="Arial"/>
                <a:ea typeface="Arial"/>
                <a:cs typeface="Arial"/>
                <a:sym typeface="Arial"/>
              </a:rPr>
              <a:t>1.4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(1.2*x) + 2.1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(-2.2*x + 3)</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faz</a:t>
            </a:r>
            <a:r>
              <a:rPr lang="en-US" sz="1000" dirty="0">
                <a:solidFill>
                  <a:srgbClr val="008000"/>
                </a:solidFill>
                <a:latin typeface="Arial"/>
                <a:ea typeface="Arial"/>
                <a:cs typeface="Arial"/>
                <a:sym typeface="Arial"/>
              </a:rPr>
              <a:t> com que o </a:t>
            </a:r>
            <a:r>
              <a:rPr lang="en-US" sz="1000" dirty="0" err="1">
                <a:solidFill>
                  <a:srgbClr val="008000"/>
                </a:solidFill>
                <a:latin typeface="Arial"/>
                <a:ea typeface="Arial"/>
                <a:cs typeface="Arial"/>
                <a:sym typeface="Arial"/>
              </a:rPr>
              <a:t>gerador</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numeros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aleatorios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sempre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forneca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mesmos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valores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err="1">
                <a:solidFill>
                  <a:schemeClr val="dk1"/>
                </a:solidFill>
                <a:latin typeface="Arial"/>
                <a:ea typeface="Arial"/>
                <a:cs typeface="Arial"/>
                <a:sym typeface="Arial"/>
              </a:rPr>
              <a:t>np.random.seed</a:t>
            </a:r>
            <a:r>
              <a:rPr lang="en-US" sz="1000" dirty="0">
                <a:solidFill>
                  <a:schemeClr val="dk1"/>
                </a:solidFill>
                <a:latin typeface="Arial"/>
                <a:ea typeface="Arial"/>
                <a:cs typeface="Arial"/>
                <a:sym typeface="Arial"/>
              </a:rPr>
              <a:t>(42)</a:t>
            </a:r>
            <a:r>
              <a:rPr lang="en-US" sz="1000" dirty="0">
                <a:solidFill>
                  <a:srgbClr val="008000"/>
                </a:solidFill>
                <a:latin typeface="Arial"/>
                <a:ea typeface="Arial"/>
                <a:cs typeface="Arial"/>
                <a:sym typeface="Arial"/>
              </a:rPr>
              <a:t> </a:t>
            </a:r>
            <a:endParaRPr sz="1000" dirty="0">
              <a:solidFill>
                <a:srgbClr val="008000"/>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adicionando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ruido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 y + </a:t>
            </a:r>
            <a:r>
              <a:rPr lang="en-US" sz="1000" dirty="0" err="1">
                <a:solidFill>
                  <a:schemeClr val="dk1"/>
                </a:solidFill>
                <a:latin typeface="Arial"/>
                <a:ea typeface="Arial"/>
                <a:cs typeface="Arial"/>
                <a:sym typeface="Arial"/>
              </a:rPr>
              <a:t>np.random.normal</a:t>
            </a:r>
            <a:r>
              <a:rPr lang="en-US" sz="1000" dirty="0">
                <a:solidFill>
                  <a:schemeClr val="dk1"/>
                </a:solidFill>
                <a:latin typeface="Arial"/>
                <a:ea typeface="Arial"/>
                <a:cs typeface="Arial"/>
                <a:sym typeface="Arial"/>
              </a:rPr>
              <a:t>(0, 0.5, size = </a:t>
            </a:r>
            <a:r>
              <a:rPr lang="en-US" sz="1000" dirty="0" err="1">
                <a:solidFill>
                  <a:schemeClr val="dk1"/>
                </a:solidFill>
                <a:latin typeface="Arial"/>
                <a:ea typeface="Arial"/>
                <a:cs typeface="Arial"/>
                <a:sym typeface="Arial"/>
              </a:rPr>
              <a:t>len</a:t>
            </a:r>
            <a:r>
              <a:rPr lang="en-US" sz="1000" dirty="0">
                <a:solidFill>
                  <a:schemeClr val="dk1"/>
                </a:solidFill>
                <a:latin typeface="Arial"/>
                <a:ea typeface="Arial"/>
                <a:cs typeface="Arial"/>
                <a:sym typeface="Arial"/>
              </a:rPr>
              <a:t>(y))</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trata</a:t>
            </a:r>
            <a:r>
              <a:rPr lang="en-US" sz="1000" dirty="0">
                <a:solidFill>
                  <a:srgbClr val="008000"/>
                </a:solidFill>
                <a:latin typeface="Arial"/>
                <a:ea typeface="Arial"/>
                <a:cs typeface="Arial"/>
                <a:sym typeface="Arial"/>
              </a:rPr>
              <a:t> o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curva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como</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problema</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regressao</a:t>
            </a:r>
            <a:r>
              <a:rPr lang="en-US" sz="1000" dirty="0">
                <a:solidFill>
                  <a:srgbClr val="008000"/>
                </a:solidFill>
                <a:latin typeface="Arial"/>
                <a:ea typeface="Arial"/>
                <a:cs typeface="Arial"/>
                <a:sym typeface="Arial"/>
              </a:rPr>
              <a:t> e </a:t>
            </a:r>
            <a:r>
              <a:rPr lang="en-US" sz="1000" dirty="0" err="1">
                <a:solidFill>
                  <a:srgbClr val="008000"/>
                </a:solidFill>
                <a:latin typeface="Arial"/>
                <a:ea typeface="Arial"/>
                <a:cs typeface="Arial"/>
                <a:sym typeface="Arial"/>
              </a:rPr>
              <a:t>treina</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modelo</a:t>
            </a:r>
            <a:r>
              <a:rPr lang="en-US" sz="1000" dirty="0">
                <a:solidFill>
                  <a:srgbClr val="008000"/>
                </a:solidFill>
                <a:latin typeface="Arial"/>
                <a:ea typeface="Arial"/>
                <a:cs typeface="Arial"/>
                <a:sym typeface="Arial"/>
              </a:rPr>
              <a:t> para que se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mlp</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hidden_layer_sizes</a:t>
            </a:r>
            <a:r>
              <a:rPr lang="en-US" sz="1000" dirty="0" smtClean="0">
                <a:solidFill>
                  <a:schemeClr val="dk1"/>
                </a:solidFill>
                <a:latin typeface="Arial"/>
                <a:ea typeface="Arial"/>
                <a:cs typeface="Arial"/>
                <a:sym typeface="Arial"/>
              </a:rPr>
              <a:t>=(50,25,10</a:t>
            </a:r>
            <a:r>
              <a:rPr lang="en-US" sz="1000" dirty="0">
                <a:solidFill>
                  <a:schemeClr val="dk1"/>
                </a:solidFill>
                <a:latin typeface="Arial"/>
                <a:ea typeface="Arial"/>
                <a:cs typeface="Arial"/>
                <a:sym typeface="Arial"/>
              </a:rPr>
              <a:t>), </a:t>
            </a:r>
            <a:r>
              <a:rPr lang="en-US" sz="1000" dirty="0" err="1" smtClean="0">
                <a:solidFill>
                  <a:schemeClr val="dk1"/>
                </a:solidFill>
                <a:latin typeface="Arial"/>
                <a:ea typeface="Arial"/>
                <a:cs typeface="Arial"/>
                <a:sym typeface="Arial"/>
              </a:rPr>
              <a:t>max_iter</a:t>
            </a:r>
            <a:r>
              <a:rPr lang="en-US" sz="1000" dirty="0" smtClean="0">
                <a:solidFill>
                  <a:schemeClr val="dk1"/>
                </a:solidFill>
                <a:latin typeface="Arial"/>
                <a:ea typeface="Arial"/>
                <a:cs typeface="Arial"/>
                <a:sym typeface="Arial"/>
              </a:rPr>
              <a:t>=10000</a:t>
            </a:r>
            <a:r>
              <a:rPr lang="en-US" sz="1000" dirty="0">
                <a:solidFill>
                  <a:schemeClr val="dk1"/>
                </a:solidFill>
                <a:latin typeface="Arial"/>
                <a:ea typeface="Arial"/>
                <a:cs typeface="Arial"/>
                <a:sym typeface="Arial"/>
              </a:rPr>
              <a:t>, solver='</a:t>
            </a:r>
            <a:r>
              <a:rPr lang="en-US" sz="1000" dirty="0" err="1">
                <a:solidFill>
                  <a:schemeClr val="dk1"/>
                </a:solidFill>
                <a:latin typeface="Arial"/>
                <a:ea typeface="Arial"/>
                <a:cs typeface="Arial"/>
                <a:sym typeface="Arial"/>
              </a:rPr>
              <a:t>lbfgs</a:t>
            </a:r>
            <a:r>
              <a:rPr lang="en-US" sz="1000" dirty="0">
                <a:solidFill>
                  <a:schemeClr val="dk1"/>
                </a:solidFill>
                <a:latin typeface="Arial"/>
                <a:ea typeface="Arial"/>
                <a:cs typeface="Arial"/>
                <a:sym typeface="Arial"/>
              </a:rPr>
              <a:t>', alpha=0.9, activation='</a:t>
            </a:r>
            <a:r>
              <a:rPr lang="en-US" sz="1000" dirty="0" err="1">
                <a:solidFill>
                  <a:schemeClr val="dk1"/>
                </a:solidFill>
                <a:latin typeface="Arial"/>
                <a:ea typeface="Arial"/>
                <a:cs typeface="Arial"/>
                <a:sym typeface="Arial"/>
              </a:rPr>
              <a:t>tanh</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mlp.fit</a:t>
            </a:r>
            <a:r>
              <a:rPr lang="en-US" sz="1000" dirty="0">
                <a:solidFill>
                  <a:schemeClr val="dk1"/>
                </a:solidFill>
                <a:latin typeface="Arial"/>
                <a:ea typeface="Arial"/>
                <a:cs typeface="Arial"/>
                <a:sym typeface="Arial"/>
              </a:rPr>
              <a:t>(x[:, None],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).predict(x[:, None])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smtClean="0">
                <a:solidFill>
                  <a:schemeClr val="dk1"/>
                </a:solidFill>
                <a:latin typeface="Arial"/>
                <a:ea typeface="Arial"/>
                <a:cs typeface="Arial"/>
                <a:sym typeface="Arial"/>
              </a:rPr>
              <a:t>plt.figure</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'o', label = 'dado original + </a:t>
            </a:r>
            <a:r>
              <a:rPr lang="en-US" sz="1000" dirty="0" err="1">
                <a:solidFill>
                  <a:schemeClr val="dk1"/>
                </a:solidFill>
                <a:latin typeface="Arial"/>
                <a:ea typeface="Arial"/>
                <a:cs typeface="Arial"/>
                <a:sym typeface="Arial"/>
              </a:rPr>
              <a:t>ruido</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y, 'k', label = 'dado original')</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'-r', label = '</a:t>
            </a:r>
            <a:r>
              <a:rPr lang="en-US" sz="1000" dirty="0" err="1">
                <a:solidFill>
                  <a:schemeClr val="dk1"/>
                </a:solidFill>
                <a:latin typeface="Arial"/>
                <a:ea typeface="Arial"/>
                <a:cs typeface="Arial"/>
                <a:sym typeface="Arial"/>
              </a:rPr>
              <a:t>curva</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ajustada</a:t>
            </a:r>
            <a:r>
              <a:rPr lang="en-US" sz="1000" dirty="0">
                <a:solidFill>
                  <a:schemeClr val="dk1"/>
                </a:solidFill>
                <a:latin typeface="Arial"/>
                <a:ea typeface="Arial"/>
                <a:cs typeface="Arial"/>
                <a:sym typeface="Arial"/>
              </a:rPr>
              <a:t> com MLP', </a:t>
            </a:r>
            <a:r>
              <a:rPr lang="en-US" sz="1000" dirty="0" err="1">
                <a:solidFill>
                  <a:schemeClr val="dk1"/>
                </a:solidFill>
                <a:latin typeface="Arial"/>
                <a:ea typeface="Arial"/>
                <a:cs typeface="Arial"/>
                <a:sym typeface="Arial"/>
              </a:rPr>
              <a:t>zorder</a:t>
            </a:r>
            <a:r>
              <a:rPr lang="en-US" sz="1000" dirty="0">
                <a:solidFill>
                  <a:schemeClr val="dk1"/>
                </a:solidFill>
                <a:latin typeface="Arial"/>
                <a:ea typeface="Arial"/>
                <a:cs typeface="Arial"/>
                <a:sym typeface="Arial"/>
              </a:rPr>
              <a:t> = 10)</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plt.legend</a:t>
            </a:r>
            <a:r>
              <a:rPr lang="en-US" sz="1000" dirty="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plt.xlabel</a:t>
            </a:r>
            <a:r>
              <a:rPr lang="en-US" sz="1000" dirty="0">
                <a:solidFill>
                  <a:schemeClr val="dk1"/>
                </a:solidFill>
                <a:latin typeface="Arial"/>
                <a:ea typeface="Arial"/>
                <a:cs typeface="Arial"/>
                <a:sym typeface="Arial"/>
              </a:rPr>
              <a:t>('X')</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plt.ylabel</a:t>
            </a:r>
            <a:r>
              <a:rPr lang="en-US" sz="1000" dirty="0">
                <a:solidFill>
                  <a:schemeClr val="dk1"/>
                </a:solidFill>
                <a:latin typeface="Arial"/>
                <a:ea typeface="Arial"/>
                <a:cs typeface="Arial"/>
                <a:sym typeface="Arial"/>
              </a:rPr>
              <a:t>('y</a:t>
            </a:r>
            <a:r>
              <a:rPr lang="en-US" sz="1000" dirty="0" smtClean="0">
                <a:solidFill>
                  <a:schemeClr val="dk1"/>
                </a:solidFill>
                <a:latin typeface="Arial"/>
                <a:ea typeface="Arial"/>
                <a:cs typeface="Arial"/>
                <a:sym typeface="Arial"/>
              </a:rPr>
              <a:t>')</a:t>
            </a:r>
          </a:p>
          <a:p>
            <a:pPr marL="0" marR="0" lvl="0" indent="0" algn="l" rtl="0">
              <a:lnSpc>
                <a:spcPct val="120000"/>
              </a:lnSpc>
              <a:spcBef>
                <a:spcPts val="0"/>
              </a:spcBef>
              <a:spcAft>
                <a:spcPts val="0"/>
              </a:spcAft>
              <a:buClr>
                <a:schemeClr val="dk1"/>
              </a:buClr>
              <a:buSzPts val="1100"/>
              <a:buNone/>
            </a:pPr>
            <a:endParaRPr lang="en-US" sz="1000" dirty="0">
              <a:solidFill>
                <a:schemeClr val="dk1"/>
              </a:solidFill>
              <a:latin typeface="Arial"/>
              <a:ea typeface="Arial"/>
              <a:cs typeface="Arial"/>
              <a:sym typeface="Arial"/>
            </a:endParaRPr>
          </a:p>
          <a:p>
            <a:pPr marL="0" lvl="0" indent="0">
              <a:spcBef>
                <a:spcPts val="0"/>
              </a:spcBef>
              <a:buClr>
                <a:srgbClr val="008000"/>
              </a:buClr>
              <a:buSzPts val="1875"/>
              <a:buNone/>
            </a:pPr>
            <a:r>
              <a:rPr lang="pt-BR" sz="1000" dirty="0">
                <a:solidFill>
                  <a:srgbClr val="008000"/>
                </a:solidFill>
                <a:latin typeface="Arial"/>
                <a:ea typeface="Arial"/>
                <a:cs typeface="Arial"/>
                <a:sym typeface="Arial"/>
              </a:rPr>
              <a:t># salva figura em arquivo</a:t>
            </a:r>
            <a:endParaRPr lang="pt-BR" sz="1000" dirty="0">
              <a:solidFill>
                <a:srgbClr val="000000"/>
              </a:solidFill>
              <a:latin typeface="Arial"/>
              <a:ea typeface="Arial"/>
              <a:cs typeface="Arial"/>
              <a:sym typeface="Arial"/>
            </a:endParaRPr>
          </a:p>
          <a:p>
            <a:pPr marL="0" lvl="0" indent="0">
              <a:lnSpc>
                <a:spcPct val="120000"/>
              </a:lnSpc>
              <a:spcBef>
                <a:spcPts val="0"/>
              </a:spcBef>
              <a:buClr>
                <a:schemeClr val="dk1"/>
              </a:buClr>
              <a:buSzPts val="1100"/>
              <a:buNone/>
            </a:pPr>
            <a:r>
              <a:rPr lang="pt-BR" sz="1000" dirty="0" smtClean="0">
                <a:solidFill>
                  <a:srgbClr val="000000"/>
                </a:solidFill>
                <a:latin typeface="Arial"/>
                <a:ea typeface="Arial"/>
                <a:cs typeface="Arial"/>
                <a:sym typeface="Arial"/>
              </a:rPr>
              <a:t>plt.savefig</a:t>
            </a:r>
            <a:r>
              <a:rPr lang="pt-BR" sz="1000" dirty="0">
                <a:solidFill>
                  <a:srgbClr val="000000"/>
                </a:solidFill>
                <a:latin typeface="Arial"/>
                <a:ea typeface="Arial"/>
                <a:cs typeface="Arial"/>
                <a:sym typeface="Arial"/>
              </a:rPr>
              <a:t>('mlp_regression.png</a:t>
            </a:r>
            <a:r>
              <a:rPr lang="pt-BR" sz="1000" dirty="0" smtClean="0">
                <a:solidFill>
                  <a:srgbClr val="000000"/>
                </a:solidFill>
                <a:latin typeface="Arial"/>
                <a:ea typeface="Arial"/>
                <a:cs typeface="Arial"/>
                <a:sym typeface="Arial"/>
              </a:rPr>
              <a:t>')</a:t>
            </a:r>
            <a:endParaRPr lang="pt-BR" sz="1000" dirty="0"/>
          </a:p>
        </p:txBody>
      </p:sp>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Ajuste de curva com Redes Neurais</a:t>
            </a:r>
            <a:endParaRPr lang="nl-BE" dirty="0"/>
          </a:p>
        </p:txBody>
      </p:sp>
      <p:sp>
        <p:nvSpPr>
          <p:cNvPr id="2" name="TextBox 1"/>
          <p:cNvSpPr txBox="1"/>
          <p:nvPr/>
        </p:nvSpPr>
        <p:spPr>
          <a:xfrm>
            <a:off x="6006332" y="2486812"/>
            <a:ext cx="6185668" cy="369332"/>
          </a:xfrm>
          <a:prstGeom prst="rect">
            <a:avLst/>
          </a:prstGeom>
          <a:noFill/>
        </p:spPr>
        <p:txBody>
          <a:bodyPr wrap="none" rtlCol="0">
            <a:spAutoFit/>
          </a:bodyPr>
          <a:lstStyle/>
          <a:p>
            <a:r>
              <a:rPr lang="pt-BR" b="1" dirty="0" smtClean="0">
                <a:solidFill>
                  <a:srgbClr val="00B0F0"/>
                </a:solidFill>
                <a:hlinkClick r:id="rId4"/>
              </a:rPr>
              <a:t>Exemplo (binder): Ajuste_de_curva_com_Redes_Neurais.ipynb</a:t>
            </a:r>
            <a:endParaRPr lang="pt-BR" b="1" dirty="0">
              <a:solidFill>
                <a:srgbClr val="00B0F0"/>
              </a:solidFill>
            </a:endParaRPr>
          </a:p>
        </p:txBody>
      </p:sp>
      <p:sp>
        <p:nvSpPr>
          <p:cNvPr id="6" name="TextBox 5"/>
          <p:cNvSpPr txBox="1"/>
          <p:nvPr/>
        </p:nvSpPr>
        <p:spPr>
          <a:xfrm>
            <a:off x="6006332" y="6050287"/>
            <a:ext cx="6073907" cy="369332"/>
          </a:xfrm>
          <a:prstGeom prst="rect">
            <a:avLst/>
          </a:prstGeom>
          <a:noFill/>
        </p:spPr>
        <p:txBody>
          <a:bodyPr wrap="none" rtlCol="0">
            <a:spAutoFit/>
          </a:bodyPr>
          <a:lstStyle/>
          <a:p>
            <a:r>
              <a:rPr lang="pt-BR" b="1" dirty="0" smtClean="0">
                <a:solidFill>
                  <a:srgbClr val="00B0F0"/>
                </a:solidFill>
                <a:hlinkClick r:id="rId5"/>
              </a:rPr>
              <a:t>Exemplo (colab): Ajuste_de_curva_com_Redes_Neurais.ipynb</a:t>
            </a:r>
            <a:endParaRPr lang="pt-BR" b="1" dirty="0">
              <a:solidFill>
                <a:srgbClr val="00B0F0"/>
              </a:solidFill>
            </a:endParaRPr>
          </a:p>
        </p:txBody>
      </p:sp>
    </p:spTree>
    <p:extLst>
      <p:ext uri="{BB962C8B-B14F-4D97-AF65-F5344CB8AC3E}">
        <p14:creationId xmlns:p14="http://schemas.microsoft.com/office/powerpoint/2010/main" val="31076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g70582b999c_0_0"/>
          <p:cNvSpPr txBox="1">
            <a:spLocks noGrp="1"/>
          </p:cNvSpPr>
          <p:nvPr>
            <p:ph type="body" idx="1"/>
          </p:nvPr>
        </p:nvSpPr>
        <p:spPr>
          <a:xfrm>
            <a:off x="838200" y="1889828"/>
            <a:ext cx="9790800" cy="484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75"/>
              <a:buNone/>
            </a:pPr>
            <a:r>
              <a:rPr lang="en-US" sz="1500" dirty="0">
                <a:solidFill>
                  <a:schemeClr val="dk1"/>
                </a:solidFill>
                <a:latin typeface="Arial"/>
                <a:ea typeface="Arial"/>
                <a:cs typeface="Arial"/>
                <a:sym typeface="Arial"/>
              </a:rPr>
              <a:t>import </a:t>
            </a:r>
            <a:r>
              <a:rPr lang="en-US" sz="1500" dirty="0" err="1">
                <a:solidFill>
                  <a:schemeClr val="dk1"/>
                </a:solidFill>
                <a:latin typeface="Arial"/>
                <a:ea typeface="Arial"/>
                <a:cs typeface="Arial"/>
                <a:sym typeface="Arial"/>
              </a:rPr>
              <a:t>matplotlib.pyplot</a:t>
            </a:r>
            <a:r>
              <a:rPr lang="en-US" sz="1500" dirty="0">
                <a:solidFill>
                  <a:schemeClr val="dk1"/>
                </a:solidFill>
                <a:latin typeface="Arial"/>
                <a:ea typeface="Arial"/>
                <a:cs typeface="Arial"/>
                <a:sym typeface="Arial"/>
              </a:rPr>
              <a:t> as </a:t>
            </a:r>
            <a:r>
              <a:rPr lang="en-US" sz="1500" dirty="0" err="1">
                <a:solidFill>
                  <a:schemeClr val="dk1"/>
                </a:solidFill>
                <a:latin typeface="Arial"/>
                <a:ea typeface="Arial"/>
                <a:cs typeface="Arial"/>
                <a:sym typeface="Arial"/>
              </a:rPr>
              <a:t>plt</a:t>
            </a:r>
            <a:endParaRPr sz="15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facilita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visualizacao</a:t>
            </a:r>
            <a:r>
              <a:rPr lang="en-US" sz="1500" dirty="0">
                <a:solidFill>
                  <a:srgbClr val="008000"/>
                </a:solidFill>
                <a:latin typeface="Arial"/>
                <a:ea typeface="Arial"/>
                <a:cs typeface="Arial"/>
                <a:sym typeface="Arial"/>
              </a:rPr>
              <a:t> de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3D</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0000"/>
                </a:solidFill>
                <a:latin typeface="Arial"/>
                <a:ea typeface="Arial"/>
                <a:cs typeface="Arial"/>
                <a:sym typeface="Arial"/>
              </a:rPr>
              <a:t>from mpl_toolkits.mplot3d import axes3d</a:t>
            </a:r>
            <a:r>
              <a:rPr lang="en-US" sz="1500" dirty="0">
                <a:solidFill>
                  <a:srgbClr val="008000"/>
                </a:solidFill>
                <a:latin typeface="Arial"/>
                <a:ea typeface="Arial"/>
                <a:cs typeface="Arial"/>
                <a:sym typeface="Arial"/>
              </a:rPr>
              <a:t> # </a:t>
            </a:r>
            <a:r>
              <a:rPr lang="en-US" sz="1500" dirty="0" err="1">
                <a:solidFill>
                  <a:srgbClr val="008000"/>
                </a:solidFill>
                <a:latin typeface="Arial"/>
                <a:ea typeface="Arial"/>
                <a:cs typeface="Arial"/>
                <a:sym typeface="Arial"/>
              </a:rPr>
              <a:t>graficos</a:t>
            </a:r>
            <a:r>
              <a:rPr lang="en-US" sz="1500" dirty="0">
                <a:solidFill>
                  <a:srgbClr val="008000"/>
                </a:solidFill>
                <a:latin typeface="Arial"/>
                <a:ea typeface="Arial"/>
                <a:cs typeface="Arial"/>
                <a:sym typeface="Arial"/>
              </a:rPr>
              <a:t> 3D </a:t>
            </a:r>
            <a:r>
              <a:rPr lang="en-US" sz="1500" dirty="0" err="1">
                <a:solidFill>
                  <a:srgbClr val="008000"/>
                </a:solidFill>
                <a:latin typeface="Arial"/>
                <a:ea typeface="Arial"/>
                <a:cs typeface="Arial"/>
                <a:sym typeface="Arial"/>
              </a:rPr>
              <a:t>sao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habilitados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importando</a:t>
            </a:r>
            <a:r>
              <a:rPr lang="en-US" sz="1500" dirty="0">
                <a:solidFill>
                  <a:srgbClr val="008000"/>
                </a:solidFill>
                <a:latin typeface="Arial"/>
                <a:ea typeface="Arial"/>
                <a:cs typeface="Arial"/>
                <a:sym typeface="Arial"/>
              </a:rPr>
              <a:t> axes3d</a:t>
            </a:r>
            <a:endParaRPr sz="1500" dirty="0">
              <a:solidFill>
                <a:srgbClr val="008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8000"/>
                </a:solidFill>
                <a:latin typeface="Arial"/>
                <a:ea typeface="Arial"/>
                <a:cs typeface="Arial"/>
                <a:sym typeface="Arial"/>
              </a:rPr>
              <a:t># para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interativas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usar</a:t>
            </a:r>
            <a:r>
              <a:rPr lang="en-US" sz="1500" dirty="0">
                <a:solidFill>
                  <a:srgbClr val="008000"/>
                </a:solidFill>
                <a:latin typeface="Arial"/>
                <a:ea typeface="Arial"/>
                <a:cs typeface="Arial"/>
                <a:sym typeface="Arial"/>
              </a:rPr>
              <a:t> “notebook” </a:t>
            </a:r>
            <a:r>
              <a:rPr lang="en-US" sz="1500" dirty="0" err="1">
                <a:solidFill>
                  <a:srgbClr val="008000"/>
                </a:solidFill>
                <a:latin typeface="Arial"/>
                <a:ea typeface="Arial"/>
                <a:cs typeface="Arial"/>
                <a:sym typeface="Arial"/>
              </a:rPr>
              <a:t>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inves</a:t>
            </a:r>
            <a:r>
              <a:rPr lang="en-US" sz="1500" dirty="0">
                <a:solidFill>
                  <a:srgbClr val="008000"/>
                </a:solidFill>
                <a:latin typeface="Arial"/>
                <a:ea typeface="Arial"/>
                <a:cs typeface="Arial"/>
                <a:sym typeface="Arial"/>
              </a:rPr>
              <a:t> de “inline</a:t>
            </a:r>
            <a:r>
              <a:rPr lang="en-US" sz="1500" dirty="0">
                <a:solidFill>
                  <a:srgbClr val="000000"/>
                </a:solidFill>
                <a:latin typeface="Arial"/>
                <a:ea typeface="Arial"/>
                <a:cs typeface="Arial"/>
                <a:sym typeface="Arial"/>
              </a:rPr>
              <a:t>”</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chemeClr val="dk1"/>
                </a:solidFill>
                <a:latin typeface="Arial"/>
                <a:ea typeface="Arial"/>
                <a:cs typeface="Arial"/>
                <a:sym typeface="Arial"/>
              </a:rPr>
              <a:t>%</a:t>
            </a:r>
            <a:r>
              <a:rPr lang="en-US" sz="1500" dirty="0" err="1">
                <a:solidFill>
                  <a:schemeClr val="dk1"/>
                </a:solidFill>
                <a:latin typeface="Arial"/>
                <a:ea typeface="Arial"/>
                <a:cs typeface="Arial"/>
                <a:sym typeface="Arial"/>
              </a:rPr>
              <a:t>matplotlib</a:t>
            </a:r>
            <a:r>
              <a:rPr lang="en-US" sz="1500" dirty="0">
                <a:solidFill>
                  <a:schemeClr val="dk1"/>
                </a:solidFill>
                <a:latin typeface="Arial"/>
                <a:ea typeface="Arial"/>
                <a:cs typeface="Arial"/>
                <a:sym typeface="Arial"/>
              </a:rPr>
              <a:t> notebook</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ax = </a:t>
            </a:r>
            <a:r>
              <a:rPr lang="en-US" sz="1500" dirty="0" err="1">
                <a:solidFill>
                  <a:srgbClr val="000000"/>
                </a:solidFill>
                <a:latin typeface="Arial"/>
                <a:ea typeface="Arial"/>
                <a:cs typeface="Arial"/>
                <a:sym typeface="Arial"/>
              </a:rPr>
              <a:t>plt.subplot</a:t>
            </a:r>
            <a:r>
              <a:rPr lang="en-US" sz="1500" dirty="0">
                <a:solidFill>
                  <a:srgbClr val="000000"/>
                </a:solidFill>
                <a:latin typeface="Arial"/>
                <a:ea typeface="Arial"/>
                <a:cs typeface="Arial"/>
                <a:sym typeface="Arial"/>
              </a:rPr>
              <a:t>(111, projection='3d')</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X, Y, Z = axes3d.get_test_data (0.1)</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err="1">
                <a:solidFill>
                  <a:srgbClr val="000000"/>
                </a:solidFill>
                <a:latin typeface="Arial"/>
                <a:ea typeface="Arial"/>
                <a:cs typeface="Arial"/>
                <a:sym typeface="Arial"/>
              </a:rPr>
              <a:t>ax.plot_wireframe</a:t>
            </a:r>
            <a:r>
              <a:rPr lang="en-US" sz="1500" dirty="0">
                <a:solidFill>
                  <a:srgbClr val="000000"/>
                </a:solidFill>
                <a:latin typeface="Arial"/>
                <a:ea typeface="Arial"/>
                <a:cs typeface="Arial"/>
                <a:sym typeface="Arial"/>
              </a:rPr>
              <a:t>(X, Y, Z)</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lvl="0" indent="0" algn="l" rtl="0">
              <a:spcBef>
                <a:spcPts val="0"/>
              </a:spcBef>
              <a:spcAft>
                <a:spcPts val="0"/>
              </a:spcAft>
              <a:buClr>
                <a:srgbClr val="008000"/>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salva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figura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em</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arquivo</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500" dirty="0" err="1">
                <a:solidFill>
                  <a:srgbClr val="000000"/>
                </a:solidFill>
                <a:latin typeface="Arial"/>
                <a:ea typeface="Arial"/>
                <a:cs typeface="Arial"/>
                <a:sym typeface="Arial"/>
              </a:rPr>
              <a:t>plt.savefig</a:t>
            </a:r>
            <a:r>
              <a:rPr lang="en-US" sz="1500" dirty="0">
                <a:solidFill>
                  <a:srgbClr val="000000"/>
                </a:solidFill>
                <a:latin typeface="Arial"/>
                <a:ea typeface="Arial"/>
                <a:cs typeface="Arial"/>
                <a:sym typeface="Arial"/>
              </a:rPr>
              <a:t>('figura3d.png')</a:t>
            </a:r>
            <a:endParaRPr dirty="0"/>
          </a:p>
        </p:txBody>
      </p:sp>
      <p:pic>
        <p:nvPicPr>
          <p:cNvPr id="372" name="Google Shape;372;g70582b999c_0_0"/>
          <p:cNvPicPr preferRelativeResize="0"/>
          <p:nvPr/>
        </p:nvPicPr>
        <p:blipFill rotWithShape="1">
          <a:blip r:embed="rId3">
            <a:alphaModFix/>
          </a:blip>
          <a:srcRect l="19564" t="15120" r="9523" b="8204"/>
          <a:stretch/>
        </p:blipFill>
        <p:spPr>
          <a:xfrm>
            <a:off x="6855009" y="3253857"/>
            <a:ext cx="4829625" cy="3481271"/>
          </a:xfrm>
          <a:prstGeom prst="rect">
            <a:avLst/>
          </a:prstGeom>
          <a:noFill/>
          <a:ln>
            <a:noFill/>
          </a:ln>
        </p:spPr>
      </p:pic>
      <p:sp>
        <p:nvSpPr>
          <p:cNvPr id="6"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Figura 3D</a:t>
            </a:r>
            <a:endParaRPr lang="nl-BE" dirty="0"/>
          </a:p>
        </p:txBody>
      </p:sp>
      <p:sp>
        <p:nvSpPr>
          <p:cNvPr id="2" name="TextBox 1"/>
          <p:cNvSpPr txBox="1"/>
          <p:nvPr/>
        </p:nvSpPr>
        <p:spPr>
          <a:xfrm>
            <a:off x="6855010" y="2869809"/>
            <a:ext cx="4829624" cy="384048"/>
          </a:xfrm>
          <a:prstGeom prst="rect">
            <a:avLst/>
          </a:prstGeom>
          <a:noFill/>
        </p:spPr>
        <p:txBody>
          <a:bodyPr wrap="square" rtlCol="0">
            <a:spAutoFit/>
          </a:bodyPr>
          <a:lstStyle/>
          <a:p>
            <a:pPr algn="ctr"/>
            <a:r>
              <a:rPr lang="pt-BR" b="1" dirty="0" smtClean="0">
                <a:solidFill>
                  <a:srgbClr val="00B0F0"/>
                </a:solidFill>
                <a:hlinkClick r:id="rId4"/>
              </a:rPr>
              <a:t>Exemplo (binder): </a:t>
            </a:r>
            <a:r>
              <a:rPr lang="pt-BR" b="1" dirty="0">
                <a:solidFill>
                  <a:srgbClr val="00B0F0"/>
                </a:solidFill>
                <a:hlinkClick r:id="rId4"/>
              </a:rPr>
              <a:t>Figura_3D.ipynb</a:t>
            </a:r>
            <a:endParaRPr lang="pt-BR" b="1" dirty="0">
              <a:solidFill>
                <a:srgbClr val="00B0F0"/>
              </a:solidFill>
            </a:endParaRPr>
          </a:p>
        </p:txBody>
      </p:sp>
      <p:sp>
        <p:nvSpPr>
          <p:cNvPr id="7" name="TextBox 6"/>
          <p:cNvSpPr txBox="1"/>
          <p:nvPr/>
        </p:nvSpPr>
        <p:spPr>
          <a:xfrm>
            <a:off x="3912381" y="6416300"/>
            <a:ext cx="4829624" cy="384048"/>
          </a:xfrm>
          <a:prstGeom prst="rect">
            <a:avLst/>
          </a:prstGeom>
          <a:noFill/>
        </p:spPr>
        <p:txBody>
          <a:bodyPr wrap="square" rtlCol="0">
            <a:spAutoFit/>
          </a:bodyPr>
          <a:lstStyle/>
          <a:p>
            <a:pPr algn="ctr"/>
            <a:r>
              <a:rPr lang="pt-BR" b="1" dirty="0" smtClean="0">
                <a:solidFill>
                  <a:srgbClr val="00B0F0"/>
                </a:solidFill>
                <a:hlinkClick r:id="rId5"/>
              </a:rPr>
              <a:t>Exemplo (colab): </a:t>
            </a:r>
            <a:r>
              <a:rPr lang="pt-BR" b="1" dirty="0">
                <a:solidFill>
                  <a:srgbClr val="00B0F0"/>
                </a:solidFill>
                <a:hlinkClick r:id="rId5"/>
              </a:rPr>
              <a:t>Figura_3D.ipynb</a:t>
            </a:r>
            <a:endParaRPr lang="pt-BR" b="1" dirty="0">
              <a:solidFill>
                <a:srgbClr val="00B0F0"/>
              </a:solidFill>
            </a:endParaRPr>
          </a:p>
        </p:txBody>
      </p:sp>
    </p:spTree>
    <p:extLst>
      <p:ext uri="{BB962C8B-B14F-4D97-AF65-F5344CB8AC3E}">
        <p14:creationId xmlns:p14="http://schemas.microsoft.com/office/powerpoint/2010/main" val="2459492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xmlns=""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0974049" cy="4785037"/>
          </a:xfrm>
        </p:spPr>
        <p:txBody>
          <a:bodyPr/>
          <a:lstStyle/>
          <a:p>
            <a:r>
              <a:rPr lang="en-US" dirty="0" err="1" smtClean="0"/>
              <a:t>Entregas</a:t>
            </a:r>
            <a:r>
              <a:rPr lang="en-US" dirty="0" smtClean="0"/>
              <a:t> de </a:t>
            </a:r>
            <a:r>
              <a:rPr lang="en-US" dirty="0" err="1" smtClean="0"/>
              <a:t>exercícios</a:t>
            </a:r>
            <a:r>
              <a:rPr lang="en-US" dirty="0" smtClean="0"/>
              <a:t>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no MS Teams.</a:t>
            </a:r>
          </a:p>
          <a:p>
            <a:pPr lvl="1"/>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 de Atendimento</a:t>
            </a:r>
          </a:p>
          <a:p>
            <a:pPr lvl="1"/>
            <a:r>
              <a:rPr lang="pt-BR" dirty="0" smtClean="0"/>
              <a:t>Professor: Segundas-feiras das 18:30 às 19:30 e Quartas-feiras das 15:30 às 16:30 via MS Teams.</a:t>
            </a:r>
          </a:p>
          <a:p>
            <a:pPr lvl="1"/>
            <a:r>
              <a:rPr lang="pt-BR" dirty="0" smtClean="0"/>
              <a:t>Monitora (Bruna): Todas as Quintas-feiras das 17:30 às 18:30.</a:t>
            </a:r>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xmlns=""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xmlns=""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xmlns=""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xmlns=""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xmlns=""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xmlns=""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xmlns=""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E3DECB90-AFD9-4AC6-A356-C93A7442A6E6}"/>
              </a:ext>
            </a:extLst>
          </p:cNvPr>
          <p:cNvSpPr>
            <a:spLocks noGrp="1"/>
          </p:cNvSpPr>
          <p:nvPr>
            <p:ph idx="1"/>
          </p:nvPr>
        </p:nvSpPr>
        <p:spPr>
          <a:xfrm>
            <a:off x="838200" y="1825623"/>
            <a:ext cx="8930268" cy="4867785"/>
          </a:xfrm>
        </p:spPr>
        <p:txBody>
          <a:bodyPr>
            <a:normAutofit/>
          </a:bodyPr>
          <a:lstStyle/>
          <a:p>
            <a:r>
              <a:rPr lang="pt-BR" dirty="0" smtClean="0"/>
              <a:t>O objetivo principal do curso é apresentar à vocês </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máquina</a:t>
            </a:r>
            <a:r>
              <a:rPr lang="pt-BR" dirty="0" smtClean="0"/>
              <a:t>.</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a16="http://schemas.microsoft.com/office/drawing/2014/main" xmlns=""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Avaliação do curso</a:t>
            </a:r>
            <a:endParaRPr lang="nl-BE" dirty="0"/>
          </a:p>
        </p:txBody>
      </p:sp>
      <p:sp>
        <p:nvSpPr>
          <p:cNvPr id="3" name="Content Placeholder 2"/>
          <p:cNvSpPr>
            <a:spLocks noGrp="1"/>
          </p:cNvSpPr>
          <p:nvPr>
            <p:ph idx="1"/>
          </p:nvPr>
        </p:nvSpPr>
        <p:spPr>
          <a:xfrm>
            <a:off x="838199" y="1514006"/>
            <a:ext cx="10974049" cy="5096343"/>
          </a:xfrm>
        </p:spPr>
        <p:txBody>
          <a:bodyPr/>
          <a:lstStyle/>
          <a:p>
            <a:r>
              <a:rPr lang="pt-BR" dirty="0" smtClean="0"/>
              <a:t>Avaliação final</a:t>
            </a:r>
          </a:p>
          <a:p>
            <a:pPr lvl="1"/>
            <a:r>
              <a:rPr lang="pt-BR" dirty="0" smtClean="0"/>
              <a:t>Uma (1) atividade final valendo 85% da nota.</a:t>
            </a:r>
          </a:p>
          <a:p>
            <a:pPr lvl="1"/>
            <a:r>
              <a:rPr lang="pt-BR" dirty="0" smtClean="0"/>
              <a:t>Envolvendo questões teóricas e/ou práticas.</a:t>
            </a:r>
          </a:p>
          <a:p>
            <a:r>
              <a:rPr lang="pt-BR" dirty="0" smtClean="0"/>
              <a:t>Atividades</a:t>
            </a:r>
          </a:p>
          <a:p>
            <a:pPr lvl="1"/>
            <a:r>
              <a:rPr lang="pt-BR" dirty="0" smtClean="0"/>
              <a:t>Exercícios </a:t>
            </a:r>
            <a:r>
              <a:rPr lang="pt-BR" dirty="0"/>
              <a:t>e quizzes </a:t>
            </a:r>
            <a:r>
              <a:rPr lang="pt-BR" dirty="0" smtClean="0"/>
              <a:t>valendo 15% da nota.</a:t>
            </a:r>
          </a:p>
          <a:p>
            <a:pPr lvl="1"/>
            <a:r>
              <a:rPr lang="pt-BR" dirty="0" smtClean="0"/>
              <a:t>Ao longo das aulas e para casa.</a:t>
            </a:r>
          </a:p>
          <a:p>
            <a:pPr lvl="1"/>
            <a:r>
              <a:rPr lang="pt-BR" dirty="0" smtClean="0">
                <a:hlinkClick r:id="rId3"/>
              </a:rPr>
              <a:t>Entregues no MS Teams</a:t>
            </a:r>
            <a:r>
              <a:rPr lang="pt-BR" dirty="0" smtClean="0"/>
              <a:t>.</a:t>
            </a:r>
          </a:p>
        </p:txBody>
      </p:sp>
      <p:pic>
        <p:nvPicPr>
          <p:cNvPr id="4" name="Picture 3"/>
          <p:cNvPicPr>
            <a:picLocks noChangeAspect="1"/>
          </p:cNvPicPr>
          <p:nvPr/>
        </p:nvPicPr>
        <p:blipFill>
          <a:blip r:embed="rId4"/>
          <a:stretch>
            <a:fillRect/>
          </a:stretch>
        </p:blipFill>
        <p:spPr>
          <a:xfrm>
            <a:off x="9677400" y="0"/>
            <a:ext cx="2514600" cy="1819275"/>
          </a:xfrm>
          <a:prstGeom prst="rect">
            <a:avLst/>
          </a:prstGeom>
        </p:spPr>
      </p:pic>
      <p:pic>
        <p:nvPicPr>
          <p:cNvPr id="5" name="Picture 4"/>
          <p:cNvPicPr>
            <a:picLocks noChangeAspect="1"/>
          </p:cNvPicPr>
          <p:nvPr/>
        </p:nvPicPr>
        <p:blipFill>
          <a:blip r:embed="rId5"/>
          <a:stretch>
            <a:fillRect/>
          </a:stretch>
        </p:blipFill>
        <p:spPr>
          <a:xfrm>
            <a:off x="9144624" y="2428407"/>
            <a:ext cx="2533650" cy="1809750"/>
          </a:xfrm>
          <a:prstGeom prst="rect">
            <a:avLst/>
          </a:prstGeom>
        </p:spPr>
      </p:pic>
      <p:pic>
        <p:nvPicPr>
          <p:cNvPr id="6" name="Picture 5"/>
          <p:cNvPicPr>
            <a:picLocks noChangeAspect="1"/>
          </p:cNvPicPr>
          <p:nvPr/>
        </p:nvPicPr>
        <p:blipFill>
          <a:blip r:embed="rId6"/>
          <a:stretch>
            <a:fillRect/>
          </a:stretch>
        </p:blipFill>
        <p:spPr>
          <a:xfrm>
            <a:off x="9144624" y="5010150"/>
            <a:ext cx="2857500" cy="1600200"/>
          </a:xfrm>
          <a:prstGeom prst="rect">
            <a:avLst/>
          </a:prstGeom>
        </p:spPr>
      </p:pic>
      <p:pic>
        <p:nvPicPr>
          <p:cNvPr id="7" name="Picture 6"/>
          <p:cNvPicPr>
            <a:picLocks noChangeAspect="1"/>
          </p:cNvPicPr>
          <p:nvPr/>
        </p:nvPicPr>
        <p:blipFill>
          <a:blip r:embed="rId7"/>
          <a:stretch>
            <a:fillRect/>
          </a:stretch>
        </p:blipFill>
        <p:spPr>
          <a:xfrm>
            <a:off x="6325223" y="4375832"/>
            <a:ext cx="2619375" cy="1743075"/>
          </a:xfrm>
          <a:prstGeom prst="rect">
            <a:avLst/>
          </a:prstGeom>
        </p:spPr>
      </p:pic>
    </p:spTree>
    <p:extLst>
      <p:ext uri="{BB962C8B-B14F-4D97-AF65-F5344CB8AC3E}">
        <p14:creationId xmlns:p14="http://schemas.microsoft.com/office/powerpoint/2010/main" val="28837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xmlns="" id="{C04549A7-FF67-48B8-B0EE-75CF43A83803}"/>
              </a:ext>
            </a:extLst>
          </p:cNvPr>
          <p:cNvSpPr>
            <a:spLocks noGrp="1"/>
          </p:cNvSpPr>
          <p:nvPr>
            <p:ph idx="1"/>
          </p:nvPr>
        </p:nvSpPr>
        <p:spPr>
          <a:xfrm>
            <a:off x="838199" y="1515292"/>
            <a:ext cx="11121571" cy="3437770"/>
          </a:xfrm>
        </p:spPr>
        <p:txBody>
          <a:bodyPr>
            <a:normAutofit/>
          </a:bodyPr>
          <a:lstStyle/>
          <a:p>
            <a:r>
              <a:rPr lang="pt-BR" b="1" dirty="0" smtClean="0"/>
              <a:t>Emprego</a:t>
            </a:r>
            <a:r>
              <a:rPr lang="pt-BR" dirty="0"/>
              <a:t>: grandes companhias (e.g., Google, Facebook, Amazon, etc.) usam </a:t>
            </a:r>
            <a:r>
              <a:rPr lang="pt-BR" dirty="0" smtClean="0"/>
              <a:t>ML </a:t>
            </a:r>
            <a:r>
              <a:rPr lang="pt-BR" dirty="0"/>
              <a:t>para resolver os mais diversos tipos de problemas e assim </a:t>
            </a:r>
            <a:r>
              <a:rPr lang="pt-BR" dirty="0" smtClean="0"/>
              <a:t>aumentarem </a:t>
            </a:r>
            <a:r>
              <a:rPr lang="pt-BR" dirty="0"/>
              <a:t>sua </a:t>
            </a:r>
            <a:r>
              <a:rPr lang="pt-BR" dirty="0" smtClean="0"/>
              <a:t>eficiência e consequentemente os lucros.</a:t>
            </a:r>
          </a:p>
          <a:p>
            <a:r>
              <a:rPr lang="pt-BR" b="1" dirty="0" smtClean="0"/>
              <a:t>Pesquisa</a:t>
            </a:r>
            <a:r>
              <a:rPr lang="pt-BR" dirty="0"/>
              <a:t>: </a:t>
            </a:r>
            <a:r>
              <a:rPr lang="pt-BR" dirty="0" smtClean="0"/>
              <a:t>já </a:t>
            </a:r>
            <a:r>
              <a:rPr lang="pt-BR" dirty="0"/>
              <a:t>se prevê que ML terá um papel importante no desenvolvimento da próxima geração de redes móveis e sem-fio (e.g., 6G</a:t>
            </a:r>
            <a:r>
              <a:rPr lang="pt-BR" dirty="0" smtClean="0"/>
              <a:t>).</a:t>
            </a:r>
            <a:endParaRPr lang="pt-BR" b="1" dirty="0"/>
          </a:p>
        </p:txBody>
      </p:sp>
      <p:pic>
        <p:nvPicPr>
          <p:cNvPr id="2050" name="Picture 2" descr="Image result for facebook">
            <a:extLst>
              <a:ext uri="{FF2B5EF4-FFF2-40B4-BE49-F238E27FC236}">
                <a16:creationId xmlns:a16="http://schemas.microsoft.com/office/drawing/2014/main" xmlns="" id="{629596EE-D27E-4FA4-917F-4B2F4A295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86" t="35416" r="27236" b="36012"/>
          <a:stretch/>
        </p:blipFill>
        <p:spPr bwMode="auto">
          <a:xfrm>
            <a:off x="471737" y="5248872"/>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a:extLst>
              <a:ext uri="{FF2B5EF4-FFF2-40B4-BE49-F238E27FC236}">
                <a16:creationId xmlns:a16="http://schemas.microsoft.com/office/drawing/2014/main" xmlns="" id="{438DFBB1-BCAF-4232-8212-13512A523B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52" t="30120" r="22993" b="25681"/>
          <a:stretch/>
        </p:blipFill>
        <p:spPr bwMode="auto">
          <a:xfrm>
            <a:off x="718078" y="6134034"/>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xmlns="" id="{0F346A9F-5169-48E9-BC8D-A7A560154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108" t="34383" r="8201" b="34383"/>
          <a:stretch/>
        </p:blipFill>
        <p:spPr bwMode="auto">
          <a:xfrm>
            <a:off x="2003894" y="5222814"/>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xmlns="" id="{F4203440-F9CD-4A35-AECB-4F9069DDD8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265" y="6044250"/>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xmlns="" id="{889DF1D8-7481-4A46-9FD7-52BAF8D9886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53" t="31200" r="10127" b="29116"/>
          <a:stretch/>
        </p:blipFill>
        <p:spPr bwMode="auto">
          <a:xfrm>
            <a:off x="4031922" y="510511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vidia">
            <a:extLst>
              <a:ext uri="{FF2B5EF4-FFF2-40B4-BE49-F238E27FC236}">
                <a16:creationId xmlns:a16="http://schemas.microsoft.com/office/drawing/2014/main" xmlns="" id="{62F81BFB-278E-4928-A70C-E7AC83E93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3553" y="6119350"/>
            <a:ext cx="2397861" cy="440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xmlns="" id="{E6493393-D074-45B9-BE4A-3BA74917894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9552" t="26657" r="40708" b="30228"/>
          <a:stretch/>
        </p:blipFill>
        <p:spPr bwMode="auto">
          <a:xfrm>
            <a:off x="6573256" y="5087937"/>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baidu">
            <a:extLst>
              <a:ext uri="{FF2B5EF4-FFF2-40B4-BE49-F238E27FC236}">
                <a16:creationId xmlns:a16="http://schemas.microsoft.com/office/drawing/2014/main" xmlns="" id="{D995E053-2A75-4A0F-81A8-28CEE3F8C2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7170" y="5908064"/>
            <a:ext cx="2233381" cy="7619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a16="http://schemas.microsoft.com/office/drawing/2014/main" xmlns=""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52131" y="5791674"/>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a16="http://schemas.microsoft.com/office/drawing/2014/main" xmlns=""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8966006" y="5131995"/>
            <a:ext cx="2738010" cy="574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a16="http://schemas.microsoft.com/office/drawing/2014/main" xmlns=""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78824" y="497478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9876" y="4301148"/>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ber Brand"/>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1438" t="36206" r="11647" b="36092"/>
          <a:stretch/>
        </p:blipFill>
        <p:spPr bwMode="auto">
          <a:xfrm>
            <a:off x="2284784" y="4486489"/>
            <a:ext cx="1291173" cy="465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Twitter logo 2012.sv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1510" y="4003916"/>
            <a:ext cx="831631" cy="669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mbols of NASA | NASA"/>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5048" t="9581" r="25854" b="9094"/>
          <a:stretch/>
        </p:blipFill>
        <p:spPr bwMode="auto">
          <a:xfrm>
            <a:off x="4785988" y="3934856"/>
            <a:ext cx="1392283" cy="11530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ropbox Icon Transparent #327861 - Free Icons Library"/>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2531" r="22933"/>
          <a:stretch/>
        </p:blipFill>
        <p:spPr bwMode="auto">
          <a:xfrm>
            <a:off x="10842171" y="3822203"/>
            <a:ext cx="1117599" cy="129427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randing Guidelines | Spotify for Developers"/>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1691" t="26813" r="21672" b="31218"/>
          <a:stretch/>
        </p:blipFill>
        <p:spPr bwMode="auto">
          <a:xfrm>
            <a:off x="8813455" y="4141728"/>
            <a:ext cx="2095511" cy="64861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4088" b="27772"/>
          <a:stretch/>
        </p:blipFill>
        <p:spPr bwMode="auto">
          <a:xfrm>
            <a:off x="6234528" y="4301148"/>
            <a:ext cx="2350861" cy="54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Definições e objetivo da IA</a:t>
            </a:r>
          </a:p>
        </p:txBody>
      </p:sp>
      <p:sp>
        <p:nvSpPr>
          <p:cNvPr id="3" name="Content Placeholder 2"/>
          <p:cNvSpPr>
            <a:spLocks noGrp="1"/>
          </p:cNvSpPr>
          <p:nvPr>
            <p:ph idx="1"/>
          </p:nvPr>
        </p:nvSpPr>
        <p:spPr>
          <a:xfrm>
            <a:off x="838200" y="1825624"/>
            <a:ext cx="11049000" cy="4800027"/>
          </a:xfrm>
        </p:spPr>
        <p:txBody>
          <a:bodyPr>
            <a:normAutofit/>
          </a:bodyPr>
          <a:lstStyle/>
          <a:p>
            <a:pPr marL="171450" indent="-171450" algn="just"/>
            <a:r>
              <a:rPr lang="pt-BR" b="1" dirty="0"/>
              <a:t>Definição</a:t>
            </a:r>
            <a:r>
              <a:rPr lang="pt-BR" dirty="0"/>
              <a:t>: “</a:t>
            </a:r>
            <a:r>
              <a:rPr lang="pt-BR" i="1" dirty="0"/>
              <a:t>Capacidade de um sistema de interpretar corretamente dados externos (vindos do ambiente), aprender com esses dados e usá-los para atingir tarefas e objetivos específicos por meio de adaptação flexível</a:t>
            </a:r>
            <a:r>
              <a:rPr lang="pt-BR" dirty="0"/>
              <a:t>.” (</a:t>
            </a:r>
            <a:r>
              <a:rPr lang="pt-BR" i="1" dirty="0"/>
              <a:t>Andreas Kaplan</a:t>
            </a:r>
            <a:r>
              <a:rPr lang="pt-BR" dirty="0"/>
              <a:t>).</a:t>
            </a:r>
          </a:p>
          <a:p>
            <a:pPr marL="171450" indent="-171450" algn="just"/>
            <a:r>
              <a:rPr lang="pt-BR" b="1" dirty="0"/>
              <a:t>Objetivo</a:t>
            </a:r>
            <a:r>
              <a:rPr lang="pt-BR" dirty="0"/>
              <a:t>: Criar máquinas que </a:t>
            </a:r>
            <a:r>
              <a:rPr lang="pt-BR" b="1" i="1" dirty="0"/>
              <a:t>imitem</a:t>
            </a:r>
            <a:r>
              <a:rPr lang="pt-BR" dirty="0"/>
              <a:t> nossas </a:t>
            </a:r>
            <a:r>
              <a:rPr lang="pt-BR" i="1" dirty="0"/>
              <a:t>habilidades </a:t>
            </a:r>
            <a:r>
              <a:rPr lang="pt-BR" i="1" dirty="0" smtClean="0"/>
              <a:t>mentais</a:t>
            </a:r>
            <a:r>
              <a:rPr lang="pt-BR" dirty="0" smtClean="0"/>
              <a:t>, ou seja, criar </a:t>
            </a:r>
            <a:r>
              <a:rPr lang="pt-BR" dirty="0"/>
              <a:t>máquinas que são </a:t>
            </a:r>
            <a:r>
              <a:rPr lang="pt-BR" b="1" i="1" dirty="0"/>
              <a:t>modelos aproximados</a:t>
            </a:r>
            <a:r>
              <a:rPr lang="pt-BR" dirty="0"/>
              <a:t> de nossas habilidades de aprender, raciocinar, enxergar, falar, ouvir, </a:t>
            </a:r>
            <a:r>
              <a:rPr lang="pt-BR" dirty="0" smtClean="0"/>
              <a:t>etc.</a:t>
            </a:r>
            <a:endParaRPr lang="pt-BR" b="1" dirty="0" smtClean="0"/>
          </a:p>
          <a:p>
            <a:pPr marL="171450" indent="-171450" algn="just"/>
            <a:r>
              <a:rPr lang="pt-BR" dirty="0" smtClean="0"/>
              <a:t>IA </a:t>
            </a:r>
            <a:r>
              <a:rPr lang="pt-BR" dirty="0"/>
              <a:t>utiliza a </a:t>
            </a:r>
            <a:r>
              <a:rPr lang="pt-BR" b="1" i="1" dirty="0"/>
              <a:t>experiência</a:t>
            </a:r>
            <a:r>
              <a:rPr lang="pt-BR" dirty="0"/>
              <a:t> para adquirir </a:t>
            </a:r>
            <a:r>
              <a:rPr lang="pt-BR" b="1" i="1" dirty="0"/>
              <a:t>conhecimento</a:t>
            </a:r>
            <a:r>
              <a:rPr lang="pt-BR" dirty="0"/>
              <a:t> e também como aplicar esse conhecimento a problemas </a:t>
            </a:r>
            <a:r>
              <a:rPr lang="pt-BR" dirty="0" smtClean="0"/>
              <a:t>desconhecidos</a:t>
            </a:r>
            <a:r>
              <a:rPr lang="pt-BR" dirty="0"/>
              <a:t>.</a:t>
            </a:r>
          </a:p>
        </p:txBody>
      </p:sp>
    </p:spTree>
    <p:extLst>
      <p:ext uri="{BB962C8B-B14F-4D97-AF65-F5344CB8AC3E}">
        <p14:creationId xmlns:p14="http://schemas.microsoft.com/office/powerpoint/2010/main" val="4767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8243381" cy="5032375"/>
          </a:xfrm>
        </p:spPr>
        <p:txBody>
          <a:bodyPr>
            <a:normAutofit fontScale="92500" lnSpcReduction="10000"/>
          </a:bodyPr>
          <a:lstStyle/>
          <a:p>
            <a:pPr algn="just"/>
            <a:r>
              <a:rPr lang="pt-BR" sz="2400" dirty="0"/>
              <a:t>IA é uma área muito ampla que </a:t>
            </a:r>
            <a:r>
              <a:rPr lang="pt-BR" sz="2400" b="1" i="1" dirty="0"/>
              <a:t>engloba</a:t>
            </a:r>
            <a:r>
              <a:rPr lang="pt-BR" sz="2400" dirty="0"/>
              <a:t> várias aplicações (ou sub-áreas ou objetivos) tais como </a:t>
            </a:r>
          </a:p>
          <a:p>
            <a:pPr lvl="1" algn="just">
              <a:buFont typeface="Wingdings" panose="05000000000000000000" pitchFamily="2" charset="2"/>
              <a:buChar char="§"/>
            </a:pPr>
            <a:r>
              <a:rPr lang="pt-BR" sz="2000" dirty="0"/>
              <a:t>P</a:t>
            </a:r>
            <a:r>
              <a:rPr lang="pt-BR" sz="2000" dirty="0" smtClean="0"/>
              <a:t>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smtClean="0">
                <a:cs typeface="Calibri"/>
              </a:rPr>
              <a:t>Criação de </a:t>
            </a:r>
            <a:r>
              <a:rPr lang="pt-BR" sz="1600" dirty="0">
                <a:cs typeface="Calibri"/>
              </a:rPr>
              <a:t>resumos, tradução de </a:t>
            </a:r>
            <a:r>
              <a:rPr lang="pt-BR" sz="1600" dirty="0" smtClean="0">
                <a:cs typeface="Calibri"/>
              </a:rPr>
              <a:t>textos, </a:t>
            </a:r>
            <a:r>
              <a:rPr lang="pt-BR" sz="1600" dirty="0">
                <a:cs typeface="Calibri"/>
              </a:rPr>
              <a:t>reconhecimento de </a:t>
            </a:r>
            <a:r>
              <a:rPr lang="pt-BR" sz="1600" dirty="0" smtClean="0">
                <a:cs typeface="Calibri"/>
              </a:rPr>
              <a:t>fala.</a:t>
            </a:r>
            <a:endParaRPr lang="pt-BR" sz="1600" dirty="0"/>
          </a:p>
          <a:p>
            <a:pPr lvl="1" algn="just">
              <a:buFont typeface="Wingdings" panose="05000000000000000000" pitchFamily="2" charset="2"/>
              <a:buChar char="§"/>
            </a:pPr>
            <a:r>
              <a:rPr lang="pt-BR" sz="2000" dirty="0"/>
              <a:t>R</a:t>
            </a:r>
            <a:r>
              <a:rPr lang="pt-BR" sz="2000" dirty="0" smtClean="0"/>
              <a:t>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Utiliza conhecimento </a:t>
            </a:r>
            <a:r>
              <a:rPr lang="pt-BR" sz="1600" dirty="0">
                <a:cs typeface="Calibri"/>
              </a:rPr>
              <a:t>armazenado por </a:t>
            </a:r>
            <a:r>
              <a:rPr lang="pt-BR" sz="1600" dirty="0" smtClean="0">
                <a:cs typeface="Calibri"/>
              </a:rPr>
              <a:t>para </a:t>
            </a:r>
            <a:r>
              <a:rPr lang="pt-BR" sz="1600" dirty="0">
                <a:cs typeface="Calibri"/>
              </a:rPr>
              <a:t>resolver problemas </a:t>
            </a:r>
            <a:r>
              <a:rPr lang="pt-BR" sz="1600" dirty="0" smtClean="0">
                <a:cs typeface="Calibri"/>
              </a:rPr>
              <a:t>complexos.</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Traçar planos </a:t>
            </a:r>
            <a:r>
              <a:rPr lang="pt-BR" sz="1600" dirty="0"/>
              <a:t>que </a:t>
            </a:r>
            <a:r>
              <a:rPr lang="pt-BR" sz="1600" dirty="0" smtClean="0"/>
              <a:t>permitam </a:t>
            </a:r>
            <a:r>
              <a:rPr lang="pt-BR" sz="1600" dirty="0"/>
              <a:t>uma máquina executar uma </a:t>
            </a:r>
            <a:r>
              <a:rPr lang="pt-BR" sz="1600" dirty="0" smtClean="0"/>
              <a:t>tarefa.</a:t>
            </a:r>
            <a:endParaRPr lang="pt-BR" sz="1600" dirty="0"/>
          </a:p>
          <a:p>
            <a:pPr lvl="1" algn="just">
              <a:buFont typeface="Wingdings" panose="05000000000000000000" pitchFamily="2" charset="2"/>
              <a:buChar char="§"/>
            </a:pPr>
            <a:r>
              <a:rPr lang="pt-BR" sz="2000" dirty="0"/>
              <a:t>visão </a:t>
            </a:r>
            <a:r>
              <a:rPr lang="pt-BR" sz="2000" dirty="0" smtClean="0"/>
              <a:t>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por exemplo, reconhecimento de faces.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a:t>
            </a:r>
            <a:endParaRPr lang="pt-BR" sz="1600" dirty="0"/>
          </a:p>
        </p:txBody>
      </p:sp>
      <p:grpSp>
        <p:nvGrpSpPr>
          <p:cNvPr id="4" name="Group 3"/>
          <p:cNvGrpSpPr/>
          <p:nvPr/>
        </p:nvGrpSpPr>
        <p:grpSpPr>
          <a:xfrm>
            <a:off x="8899823" y="757100"/>
            <a:ext cx="3157266" cy="2277374"/>
            <a:chOff x="9278726" y="984249"/>
            <a:chExt cx="2743649" cy="2249488"/>
          </a:xfrm>
        </p:grpSpPr>
        <p:grpSp>
          <p:nvGrpSpPr>
            <p:cNvPr id="5" name="Agrupar 4">
              <a:extLst>
                <a:ext uri="{FF2B5EF4-FFF2-40B4-BE49-F238E27FC236}">
                  <a16:creationId xmlns:a16="http://schemas.microsoft.com/office/drawing/2014/main" xmlns="" id="{7463A6D3-5626-4043-85E5-66DFB2E72B8A}"/>
                </a:ext>
              </a:extLst>
            </p:cNvPr>
            <p:cNvGrpSpPr/>
            <p:nvPr/>
          </p:nvGrpSpPr>
          <p:grpSpPr>
            <a:xfrm>
              <a:off x="9400740" y="984249"/>
              <a:ext cx="2621635" cy="2249488"/>
              <a:chOff x="9273707" y="365125"/>
              <a:chExt cx="2918293" cy="2351181"/>
            </a:xfrm>
          </p:grpSpPr>
          <p:pic>
            <p:nvPicPr>
              <p:cNvPr id="11" name="Picture 2" descr="Image result for umbrella">
                <a:extLst>
                  <a:ext uri="{FF2B5EF4-FFF2-40B4-BE49-F238E27FC236}">
                    <a16:creationId xmlns:a16="http://schemas.microsoft.com/office/drawing/2014/main" xmlns=""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xmlns=""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230128" y="2055309"/>
              <a:ext cx="668574" cy="410235"/>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436672" y="1995047"/>
              <a:ext cx="740012" cy="369332"/>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9278726" y="2459661"/>
              <a:ext cx="1303556" cy="410235"/>
            </a:xfrm>
            <a:prstGeom prst="rect">
              <a:avLst/>
            </a:prstGeom>
            <a:noFill/>
          </p:spPr>
          <p:txBody>
            <a:bodyPr wrap="square" rtlCol="0">
              <a:spAutoFit/>
            </a:bodyPr>
            <a:lstStyle/>
            <a:p>
              <a:pPr algn="ctr"/>
              <a:r>
                <a:rPr lang="pt-BR" dirty="0" smtClean="0"/>
                <a:t>robótica</a:t>
              </a:r>
              <a:endParaRPr lang="pt-BR" dirty="0"/>
            </a:p>
          </p:txBody>
        </p:sp>
        <p:sp>
          <p:nvSpPr>
            <p:cNvPr id="9" name="TextBox 8"/>
            <p:cNvSpPr txBox="1"/>
            <p:nvPr/>
          </p:nvSpPr>
          <p:spPr>
            <a:xfrm>
              <a:off x="10804706" y="2006625"/>
              <a:ext cx="514350" cy="369332"/>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995779" y="2685230"/>
              <a:ext cx="826733" cy="369332"/>
            </a:xfrm>
            <a:prstGeom prst="rect">
              <a:avLst/>
            </a:prstGeom>
            <a:noFill/>
          </p:spPr>
          <p:txBody>
            <a:bodyPr wrap="square" rtlCol="0">
              <a:spAutoFit/>
            </a:bodyPr>
            <a:lstStyle/>
            <a:p>
              <a:pPr algn="ctr"/>
              <a:r>
                <a:rPr lang="pt-BR" dirty="0" smtClean="0"/>
                <a:t>KR&amp;R</a:t>
              </a:r>
              <a:endParaRPr lang="pt-BR"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580" y="3847135"/>
            <a:ext cx="2975509" cy="2828855"/>
          </a:xfrm>
          <a:prstGeom prst="rect">
            <a:avLst/>
          </a:prstGeom>
        </p:spPr>
      </p:pic>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5E40AD-63D4-4F2D-B72E-B9FAC596C094}"/>
              </a:ext>
            </a:extLst>
          </p:cNvPr>
          <p:cNvSpPr>
            <a:spLocks noGrp="1"/>
          </p:cNvSpPr>
          <p:nvPr>
            <p:ph type="title"/>
          </p:nvPr>
        </p:nvSpPr>
        <p:spPr/>
        <p:txBody>
          <a:bodyPr/>
          <a:lstStyle/>
          <a:p>
            <a:r>
              <a:rPr lang="pt-BR" dirty="0"/>
              <a:t>Foco 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77711CBE-86B4-40EB-868C-65C504F92159}"/>
              </a:ext>
            </a:extLst>
          </p:cNvPr>
          <p:cNvSpPr>
            <a:spLocks noGrp="1"/>
          </p:cNvSpPr>
          <p:nvPr>
            <p:ph idx="1"/>
          </p:nvPr>
        </p:nvSpPr>
        <p:spPr>
          <a:xfrm>
            <a:off x="838200" y="1898600"/>
            <a:ext cx="11115622" cy="4959400"/>
          </a:xfrm>
        </p:spPr>
        <p:txBody>
          <a:bodyPr>
            <a:normAutofit lnSpcReduction="10000"/>
          </a:bodyPr>
          <a:lstStyle/>
          <a:p>
            <a:r>
              <a:rPr lang="pt-BR" dirty="0" smtClean="0"/>
              <a:t>Como vimos, IA </a:t>
            </a:r>
            <a:r>
              <a:rPr lang="pt-BR" dirty="0"/>
              <a:t>é </a:t>
            </a:r>
            <a:r>
              <a:rPr lang="pt-BR" dirty="0" smtClean="0"/>
              <a:t>um termo muito amplo, abrangendo várias sub-áreas, usado para </a:t>
            </a:r>
            <a:r>
              <a:rPr lang="pt-BR" dirty="0"/>
              <a:t>designar máquinas capazes executar </a:t>
            </a:r>
            <a:r>
              <a:rPr lang="pt-BR" b="1" i="1" dirty="0"/>
              <a:t>tarefas</a:t>
            </a:r>
            <a:r>
              <a:rPr lang="pt-BR" dirty="0"/>
              <a:t> de forma inteligente.</a:t>
            </a:r>
          </a:p>
          <a:p>
            <a:r>
              <a:rPr lang="pt-BR" b="1" dirty="0" smtClean="0"/>
              <a:t>Foco </a:t>
            </a:r>
            <a:r>
              <a:rPr lang="pt-BR" b="1" dirty="0"/>
              <a:t>do curso</a:t>
            </a:r>
            <a:r>
              <a:rPr lang="pt-BR" dirty="0"/>
              <a:t>: estudo dos principais algoritmos de </a:t>
            </a:r>
            <a:r>
              <a:rPr lang="pt-BR" b="1" i="1" dirty="0"/>
              <a:t>Aprendizado de Máquina</a:t>
            </a:r>
            <a:r>
              <a:rPr lang="pt-BR" dirty="0"/>
              <a:t>. </a:t>
            </a:r>
            <a:endParaRPr lang="pt-BR" dirty="0" smtClean="0"/>
          </a:p>
          <a:p>
            <a:r>
              <a:rPr lang="pt-BR" b="1" dirty="0" smtClean="0"/>
              <a:t>Por </a:t>
            </a:r>
            <a:r>
              <a:rPr lang="pt-BR" b="1" dirty="0"/>
              <a:t>quê?</a:t>
            </a:r>
          </a:p>
          <a:p>
            <a:pPr lvl="1">
              <a:buFont typeface="Wingdings" panose="05000000000000000000" pitchFamily="2" charset="2"/>
              <a:buChar char="§"/>
            </a:pPr>
            <a:r>
              <a:rPr lang="pt-BR" b="1" i="1" dirty="0" smtClean="0"/>
              <a:t>Caixa de ferramentas</a:t>
            </a:r>
            <a:r>
              <a:rPr lang="pt-BR" dirty="0" smtClean="0"/>
              <a:t>: ML </a:t>
            </a:r>
            <a:r>
              <a:rPr lang="pt-BR" dirty="0"/>
              <a:t>oferece ferramentas importantes para a </a:t>
            </a:r>
            <a:r>
              <a:rPr lang="pt-BR" dirty="0" smtClean="0"/>
              <a:t>solução e análise </a:t>
            </a:r>
            <a:r>
              <a:rPr lang="pt-BR" dirty="0"/>
              <a:t>eficiente de vários </a:t>
            </a:r>
            <a:r>
              <a:rPr lang="pt-BR" dirty="0" smtClean="0"/>
              <a:t>problemas em várias áreas.</a:t>
            </a:r>
            <a:endParaRPr lang="pt-BR" dirty="0"/>
          </a:p>
          <a:p>
            <a:pPr lvl="1">
              <a:buFont typeface="Wingdings" panose="05000000000000000000" pitchFamily="2" charset="2"/>
              <a:buChar char="§"/>
            </a:pPr>
            <a:r>
              <a:rPr lang="pt-BR" b="1" i="1" dirty="0" smtClean="0"/>
              <a:t>Redução </a:t>
            </a:r>
            <a:r>
              <a:rPr lang="pt-BR" b="1" i="1" dirty="0"/>
              <a:t>de </a:t>
            </a:r>
            <a:r>
              <a:rPr lang="pt-BR" b="1" i="1" dirty="0" smtClean="0"/>
              <a:t>complexidade e custo</a:t>
            </a:r>
            <a:r>
              <a:rPr lang="pt-BR" dirty="0"/>
              <a:t>: vários algoritmos </a:t>
            </a:r>
            <a:r>
              <a:rPr lang="pt-BR" dirty="0" smtClean="0"/>
              <a:t>em várias áreas que apresentam </a:t>
            </a:r>
            <a:r>
              <a:rPr lang="pt-BR" dirty="0"/>
              <a:t>desempenho ótimo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a:t>
            </a:r>
            <a:r>
              <a:rPr lang="pt-BR" dirty="0" smtClean="0"/>
              <a:t>existem muitos empregos na área de análise de dados e pesquisas inovadoras para a solução de problemas com ML.</a:t>
            </a:r>
            <a:endParaRPr lang="pt-BR" dirty="0"/>
          </a:p>
        </p:txBody>
      </p:sp>
      <p:pic>
        <p:nvPicPr>
          <p:cNvPr id="6" name="Picture 2" descr="AI Enabled Systems">
            <a:extLst>
              <a:ext uri="{FF2B5EF4-FFF2-40B4-BE49-F238E27FC236}">
                <a16:creationId xmlns:a16="http://schemas.microsoft.com/office/drawing/2014/main" xmlns="" id="{092A9583-5601-45C8-BA1B-716E4A8E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60" y="157212"/>
            <a:ext cx="5698662" cy="1201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rendizado de máquina">
            <a:extLst>
              <a:ext uri="{FF2B5EF4-FFF2-40B4-BE49-F238E27FC236}">
                <a16:creationId xmlns:a16="http://schemas.microsoft.com/office/drawing/2014/main" xmlns="" id="{4530CE78-625F-49E3-B829-A2E7FD1CE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95" t="15041" r="27482" b="9164"/>
          <a:stretch/>
        </p:blipFill>
        <p:spPr bwMode="auto">
          <a:xfrm>
            <a:off x="4386854" y="157212"/>
            <a:ext cx="1463487" cy="1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4123</TotalTime>
  <Words>5173</Words>
  <Application>Microsoft Office PowerPoint</Application>
  <PresentationFormat>Widescreen</PresentationFormat>
  <Paragraphs>543</Paragraphs>
  <Slides>40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Avaliação do curso</vt:lpstr>
      <vt:lpstr>Motivação</vt:lpstr>
      <vt:lpstr>Definições e objetivo da IA</vt:lpstr>
      <vt:lpstr>Inteligência Artificial</vt:lpstr>
      <vt:lpstr>Foco do curso</vt:lpstr>
      <vt:lpstr>Mas então, o que é ML?</vt:lpstr>
      <vt:lpstr>O que é o Aprendizado de Máquina?</vt:lpstr>
      <vt:lpstr>Por que ML se tornou tão difundido?</vt:lpstr>
      <vt:lpstr>Tipos de Aprendizado de Máquina</vt:lpstr>
      <vt:lpstr>Aprendizado Supervisionado</vt:lpstr>
      <vt:lpstr>Principais Algoritmos para Aprendizado Supervisionado</vt:lpstr>
      <vt:lpstr>Aprendizado Não-Supervisionado</vt:lpstr>
      <vt:lpstr>Principais Algoritmos para Aprendizado Não-Supervisionado</vt:lpstr>
      <vt:lpstr>Aprendizado Semi-Supervisionado</vt:lpstr>
      <vt:lpstr>Aprendizado Semi-Supervisionado</vt:lpstr>
      <vt:lpstr>Aprendizado Por Reforço</vt:lpstr>
      <vt:lpstr>Principais Algoritmos de Aprendizado Por Reforço</vt:lpstr>
      <vt:lpstr>Aprendizado Metaheurístico</vt:lpstr>
      <vt:lpstr>Principais Algoritmos de Aprendizado Metaheurístico</vt:lpstr>
      <vt:lpstr>Tipos de Treinamento</vt:lpstr>
      <vt:lpstr>Treinamento incremental</vt:lpstr>
      <vt:lpstr>Treinamento em batelada</vt:lpstr>
      <vt:lpstr>Executando códigos na nuvem</vt:lpstr>
      <vt:lpstr>Binder</vt:lpstr>
      <vt:lpstr>Goolge Colaboratory (Colab)</vt:lpstr>
      <vt:lpstr>PowerPoint Presentation</vt:lpstr>
      <vt:lpstr>PowerPoint Presentation</vt:lpstr>
      <vt:lpstr>PowerPoint Presentation</vt:lpstr>
      <vt:lpstr>PowerPoint Presentation</vt:lpstr>
      <vt:lpstr>Referências</vt:lpstr>
      <vt:lpstr>Avisos</vt:lpstr>
      <vt:lpstr>Tarefas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1511</cp:revision>
  <dcterms:created xsi:type="dcterms:W3CDTF">2020-01-20T13:50:05Z</dcterms:created>
  <dcterms:modified xsi:type="dcterms:W3CDTF">2021-08-27T18:14:02Z</dcterms:modified>
</cp:coreProperties>
</file>