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314" r:id="rId3"/>
    <p:sldId id="325" r:id="rId4"/>
    <p:sldId id="257" r:id="rId5"/>
    <p:sldId id="282" r:id="rId6"/>
    <p:sldId id="264" r:id="rId7"/>
    <p:sldId id="326" r:id="rId8"/>
    <p:sldId id="327" r:id="rId9"/>
    <p:sldId id="266" r:id="rId10"/>
    <p:sldId id="268" r:id="rId11"/>
    <p:sldId id="258" r:id="rId12"/>
    <p:sldId id="328" r:id="rId13"/>
    <p:sldId id="276" r:id="rId14"/>
    <p:sldId id="275" r:id="rId15"/>
    <p:sldId id="259" r:id="rId16"/>
    <p:sldId id="260" r:id="rId17"/>
    <p:sldId id="277" r:id="rId18"/>
    <p:sldId id="280" r:id="rId19"/>
    <p:sldId id="333" r:id="rId20"/>
    <p:sldId id="330" r:id="rId21"/>
    <p:sldId id="279" r:id="rId22"/>
    <p:sldId id="284" r:id="rId23"/>
    <p:sldId id="331" r:id="rId24"/>
    <p:sldId id="320" r:id="rId25"/>
    <p:sldId id="300" r:id="rId26"/>
    <p:sldId id="302" r:id="rId27"/>
    <p:sldId id="301" r:id="rId28"/>
    <p:sldId id="322" r:id="rId29"/>
    <p:sldId id="291" r:id="rId30"/>
    <p:sldId id="309" r:id="rId31"/>
    <p:sldId id="332" r:id="rId32"/>
    <p:sldId id="295" r:id="rId33"/>
    <p:sldId id="294" r:id="rId34"/>
    <p:sldId id="296" r:id="rId35"/>
    <p:sldId id="263" r:id="rId36"/>
    <p:sldId id="298" r:id="rId37"/>
    <p:sldId id="324" r:id="rId38"/>
    <p:sldId id="306" r:id="rId39"/>
    <p:sldId id="305" r:id="rId40"/>
    <p:sldId id="299" r:id="rId41"/>
    <p:sldId id="304" r:id="rId42"/>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9408" autoAdjust="0"/>
  </p:normalViewPr>
  <p:slideViewPr>
    <p:cSldViewPr snapToGrid="0">
      <p:cViewPr varScale="1">
        <p:scale>
          <a:sx n="66" d="100"/>
          <a:sy n="66" d="100"/>
        </p:scale>
        <p:origin x="894" y="7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27/08/2021</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27/08/2021</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Estamos vivendo na era da informação. Nessa era, um volume sem precedentes de dados (de </a:t>
            </a:r>
            <a:r>
              <a:rPr lang="pt-BR" sz="1200" dirty="0" err="1"/>
              <a:t>tera</a:t>
            </a:r>
            <a:r>
              <a:rPr lang="pt-BR" sz="1200" dirty="0"/>
              <a:t> a </a:t>
            </a:r>
            <a:r>
              <a:rPr lang="pt-BR" sz="1200" dirty="0" err="1"/>
              <a:t>petabytes</a:t>
            </a:r>
            <a:r>
              <a:rPr lang="pt-BR" sz="1200" dirty="0"/>
              <a:t>) está disponível, impossibilitando sua análise por nós seres humanos. Porém, para modelos de ML, quanto mais dados melhor será o aprendizado.</a:t>
            </a:r>
          </a:p>
          <a:p>
            <a:r>
              <a:rPr lang="pt-BR" sz="1200" dirty="0"/>
              <a:t>Surgimento de recursos computacionais poderosos tais como </a:t>
            </a:r>
            <a:r>
              <a:rPr lang="pt-BR" sz="1200" dirty="0" err="1"/>
              <a:t>GPUs</a:t>
            </a:r>
            <a:r>
              <a:rPr lang="pt-BR" sz="1200" dirty="0"/>
              <a:t>, </a:t>
            </a:r>
            <a:r>
              <a:rPr lang="pt-BR" sz="1200" dirty="0" err="1"/>
              <a:t>FPGAs</a:t>
            </a:r>
            <a:r>
              <a:rPr lang="pt-BR" sz="1200" dirty="0"/>
              <a:t>, CPUs com múltiplos cores.</a:t>
            </a:r>
          </a:p>
          <a:p>
            <a:r>
              <a:rPr lang="pt-BR" sz="1200" dirty="0"/>
              <a:t>Surgimento de novas estratégias de treinamento (i.e., aprendizagem).</a:t>
            </a:r>
          </a:p>
          <a:p>
            <a:r>
              <a:rPr lang="pt-BR" sz="1200" dirty="0"/>
              <a:t>Existência de </a:t>
            </a:r>
            <a:r>
              <a:rPr lang="pt-BR" sz="1200" dirty="0" smtClean="0"/>
              <a:t>frameworks e bibliotecas </a:t>
            </a:r>
            <a:r>
              <a:rPr lang="pt-BR" sz="1200" dirty="0"/>
              <a:t>que facilitam o desenvolvimento de soluções com ML</a:t>
            </a:r>
            <a:r>
              <a:rPr lang="pt-BR" sz="1200" dirty="0" smtClean="0"/>
              <a:t>.</a:t>
            </a:r>
          </a:p>
          <a:p>
            <a:endParaRPr lang="pt-BR" sz="1200" dirty="0" smtClean="0"/>
          </a:p>
          <a:p>
            <a:r>
              <a:rPr lang="pt-BR" sz="1200" b="1" dirty="0" smtClean="0"/>
              <a:t>TensorFlow</a:t>
            </a:r>
            <a:r>
              <a:rPr lang="pt-BR" sz="1200" dirty="0" smtClean="0"/>
              <a:t> é uma biblioteca de software livre e de código aberto para fluxo de dados e programação diferenciável. É uma biblioteca matemática simbólica e também é usada para aplicativos de aprendizado de máquina, como redes neurais.</a:t>
            </a:r>
          </a:p>
          <a:p>
            <a:endParaRPr lang="pt-BR" sz="1200" dirty="0" smtClean="0"/>
          </a:p>
          <a:p>
            <a:r>
              <a:rPr lang="pt-BR" sz="1200" b="1" dirty="0" smtClean="0"/>
              <a:t>Theano</a:t>
            </a:r>
            <a:r>
              <a:rPr lang="pt-BR" sz="1200" dirty="0" smtClean="0"/>
              <a:t> é uma biblioteca de computação científica. Foi desenvolvido pela </a:t>
            </a:r>
            <a:r>
              <a:rPr lang="pt-BR" sz="1200" dirty="0" err="1" smtClean="0"/>
              <a:t>Université</a:t>
            </a:r>
            <a:r>
              <a:rPr lang="pt-BR" sz="1200" dirty="0" smtClean="0"/>
              <a:t> de Montréal e está disponível desde 2007.</a:t>
            </a:r>
          </a:p>
          <a:p>
            <a:endParaRPr lang="pt-BR" sz="1200" dirty="0" smtClean="0"/>
          </a:p>
          <a:p>
            <a:r>
              <a:rPr lang="pt-BR" sz="1200" b="1" dirty="0" err="1" smtClean="0"/>
              <a:t>PyTorch</a:t>
            </a:r>
            <a:r>
              <a:rPr lang="pt-BR" sz="1200" dirty="0" smtClean="0"/>
              <a:t> é uma biblioteca de aprendizado de máquina de código aberto baseada na biblioteca </a:t>
            </a:r>
            <a:r>
              <a:rPr lang="pt-BR" sz="1200" dirty="0" err="1" smtClean="0"/>
              <a:t>Torch</a:t>
            </a:r>
            <a:r>
              <a:rPr lang="pt-BR" sz="1200" baseline="0" dirty="0" smtClean="0"/>
              <a:t> </a:t>
            </a:r>
            <a:r>
              <a:rPr lang="pt-BR" sz="1200" dirty="0" smtClean="0"/>
              <a:t>usada</a:t>
            </a:r>
            <a:r>
              <a:rPr lang="pt-BR" sz="1200" baseline="0" dirty="0" smtClean="0"/>
              <a:t> em aplicações de </a:t>
            </a:r>
            <a:r>
              <a:rPr lang="pt-BR" sz="1200" dirty="0" smtClean="0"/>
              <a:t>visão computacional e processamento de linguagem natural.</a:t>
            </a:r>
          </a:p>
          <a:p>
            <a:endParaRPr lang="pt-BR" sz="1200" dirty="0" smtClean="0"/>
          </a:p>
          <a:p>
            <a:r>
              <a:rPr lang="pt-BR" sz="1200" b="1" dirty="0" smtClean="0"/>
              <a:t>Scikit-learn</a:t>
            </a:r>
            <a:r>
              <a:rPr lang="pt-BR" sz="1200" dirty="0" smtClean="0"/>
              <a:t> é uma biblioteca de aprendizado de máquina de software livre para a linguagem de programação Python.</a:t>
            </a:r>
          </a:p>
          <a:p>
            <a:endParaRPr lang="pt-BR" sz="1200" dirty="0" smtClean="0"/>
          </a:p>
          <a:p>
            <a:r>
              <a:rPr lang="pt-BR" sz="1200" b="1" dirty="0" err="1" smtClean="0"/>
              <a:t>Keras</a:t>
            </a:r>
            <a:r>
              <a:rPr lang="pt-BR" sz="1200" dirty="0" smtClean="0"/>
              <a:t> é uma biblioteca de rede neural de código aberto escrita em Python. É capaz de rodar sobre </a:t>
            </a:r>
            <a:r>
              <a:rPr lang="pt-BR" sz="1200" dirty="0" err="1" smtClean="0"/>
              <a:t>TensorFlow</a:t>
            </a:r>
            <a:r>
              <a:rPr lang="pt-BR" sz="1200" dirty="0" smtClean="0"/>
              <a:t>, Microsoft </a:t>
            </a:r>
            <a:r>
              <a:rPr lang="pt-BR" sz="1200" dirty="0" err="1" smtClean="0"/>
              <a:t>Cognitive</a:t>
            </a:r>
            <a:r>
              <a:rPr lang="pt-BR" sz="1200" dirty="0" smtClean="0"/>
              <a:t> Toolkit, R, </a:t>
            </a:r>
            <a:r>
              <a:rPr lang="pt-BR" sz="1200" dirty="0" err="1" smtClean="0"/>
              <a:t>Theano</a:t>
            </a:r>
            <a:r>
              <a:rPr lang="pt-BR" sz="1200" dirty="0" smtClean="0"/>
              <a:t> ou </a:t>
            </a:r>
            <a:r>
              <a:rPr lang="pt-BR" sz="1200" dirty="0" err="1" smtClean="0"/>
              <a:t>PlaidML</a:t>
            </a:r>
            <a:r>
              <a:rPr lang="pt-BR" sz="1200" dirty="0" smtClean="0"/>
              <a:t>. </a:t>
            </a:r>
            <a:r>
              <a:rPr lang="pt-BR" sz="1200" dirty="0" err="1" smtClean="0"/>
              <a:t>Keras</a:t>
            </a:r>
            <a:r>
              <a:rPr lang="pt-BR" sz="1200" dirty="0" smtClean="0"/>
              <a:t> foi projetado para permitir experimentação rápida com redes neurais profundas, ele se concentra em ser fácil de usar, modular e extensível.</a:t>
            </a:r>
          </a:p>
          <a:p>
            <a:endParaRPr lang="pt-BR" sz="1200" dirty="0" smtClean="0"/>
          </a:p>
          <a:p>
            <a:r>
              <a:rPr lang="pt-BR" sz="1200" b="1" dirty="0" smtClean="0"/>
              <a:t>Pandas</a:t>
            </a:r>
            <a:r>
              <a:rPr lang="pt-BR" sz="1200" dirty="0" smtClean="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a:p>
          <a:p>
            <a:endParaRPr lang="pt-BR" sz="120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24613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dirty="0" smtClean="0"/>
              <a:t>Aprendizado supervisionado é o processo de aprendizado quando a</a:t>
            </a:r>
            <a:r>
              <a:rPr lang="pt-BR" sz="1200" baseline="0" dirty="0" smtClean="0"/>
              <a:t> máquina </a:t>
            </a:r>
            <a:r>
              <a:rPr lang="pt-BR" sz="1200" dirty="0" smtClean="0"/>
              <a:t>sabe o que aprender, ou seja, os </a:t>
            </a:r>
            <a:r>
              <a:rPr lang="pt-BR" sz="1200" b="1" i="1" dirty="0" smtClean="0"/>
              <a:t>rótulos</a:t>
            </a:r>
            <a:r>
              <a:rPr lang="pt-BR" sz="1200" dirty="0" smtClean="0"/>
              <a:t> são o que a máquina deve aprender.</a:t>
            </a:r>
            <a:endParaRPr lang="pt-BR" sz="1200" dirty="0"/>
          </a:p>
          <a:p>
            <a:pPr marL="171450" indent="-171450">
              <a:buFont typeface="Arial" panose="020B0604020202020204" pitchFamily="34" charset="0"/>
              <a:buChar char="•"/>
            </a:pPr>
            <a:r>
              <a:rPr lang="pt-BR" sz="1200" dirty="0" smtClean="0"/>
              <a:t>No </a:t>
            </a:r>
            <a:r>
              <a:rPr lang="pt-BR" sz="1200" b="1" dirty="0"/>
              <a:t>aprendizado supervisionado</a:t>
            </a:r>
            <a:r>
              <a:rPr lang="pt-BR" sz="1200" dirty="0"/>
              <a:t>, os dados de treinamento que você alimenta para o algoritmo incluem as soluções desejadas, chamadas de </a:t>
            </a:r>
            <a:r>
              <a:rPr lang="pt-BR" sz="1200" dirty="0" smtClean="0"/>
              <a:t>rótulos</a:t>
            </a:r>
            <a:endParaRPr lang="pt-BR" sz="1200" dirty="0">
              <a:cs typeface="Calibri"/>
            </a:endParaRPr>
          </a:p>
          <a:p>
            <a:pPr marL="171450" indent="-171450">
              <a:buFont typeface="Arial" panose="020B0604020202020204" pitchFamily="34" charset="0"/>
              <a:buChar char="•"/>
            </a:pPr>
            <a:r>
              <a:rPr lang="pt-BR" sz="1200" dirty="0" smtClean="0"/>
              <a:t>Por </a:t>
            </a:r>
            <a:r>
              <a:rPr lang="pt-BR" sz="1200" dirty="0"/>
              <a:t>exemplo, a algoritmo de ML do filtro de spam, tem como entrada o email </a:t>
            </a:r>
            <a:r>
              <a:rPr lang="pt-BR" sz="1200" dirty="0" smtClean="0"/>
              <a:t>(</a:t>
            </a:r>
            <a:r>
              <a:rPr lang="pt-BR" sz="1200" b="1" dirty="0" smtClean="0"/>
              <a:t>atributos</a:t>
            </a:r>
            <a:r>
              <a:rPr lang="pt-BR" sz="1200" dirty="0" smtClean="0"/>
              <a:t> são: remetente</a:t>
            </a:r>
            <a:r>
              <a:rPr lang="pt-BR" sz="1200" dirty="0"/>
              <a:t>, assunto, </a:t>
            </a:r>
            <a:r>
              <a:rPr lang="pt-BR" sz="1200" dirty="0" smtClean="0"/>
              <a:t>corpo do email, horário recebido) </a:t>
            </a:r>
            <a:r>
              <a:rPr lang="pt-BR" sz="1200" dirty="0"/>
              <a:t>e um </a:t>
            </a:r>
            <a:r>
              <a:rPr lang="pt-BR" sz="1200" b="1" dirty="0"/>
              <a:t>rótulo</a:t>
            </a:r>
            <a:r>
              <a:rPr lang="pt-BR" sz="1200" dirty="0"/>
              <a:t> dizendo se aquele é ou não um </a:t>
            </a:r>
            <a:r>
              <a:rPr lang="pt-BR" sz="1200" dirty="0" smtClean="0"/>
              <a:t>spam.</a:t>
            </a:r>
          </a:p>
          <a:p>
            <a:pPr marL="171450" indent="-171450">
              <a:buFont typeface="Arial" panose="020B0604020202020204" pitchFamily="34" charset="0"/>
              <a:buChar char="•"/>
            </a:pPr>
            <a:r>
              <a:rPr lang="pt-BR" sz="1200" dirty="0" smtClean="0"/>
              <a:t>Analogia </a:t>
            </a:r>
            <a:r>
              <a:rPr lang="pt-BR" sz="1200" dirty="0"/>
              <a:t>com trabalho, onde você tem alguém supervisionando seu trabalho e dizendo se o que foi feito está ou não </a:t>
            </a:r>
            <a:r>
              <a:rPr lang="pt-BR" sz="1200" dirty="0" smtClean="0"/>
              <a:t>correto.</a:t>
            </a:r>
          </a:p>
          <a:p>
            <a:pPr marL="171450" indent="-171450">
              <a:buFont typeface="Arial" panose="020B0604020202020204" pitchFamily="34" charset="0"/>
              <a:buChar char="•"/>
            </a:pPr>
            <a:r>
              <a:rPr lang="pt-BR" sz="1200" dirty="0" smtClean="0"/>
              <a:t>Exemplos </a:t>
            </a:r>
            <a:r>
              <a:rPr lang="pt-BR" sz="1200" dirty="0"/>
              <a:t>de </a:t>
            </a:r>
            <a:r>
              <a:rPr lang="pt-BR" sz="1200" b="1" dirty="0"/>
              <a:t>regressão</a:t>
            </a:r>
            <a:r>
              <a:rPr lang="pt-BR" sz="1200" dirty="0"/>
              <a:t>: </a:t>
            </a:r>
            <a:r>
              <a:rPr lang="pt-BR" sz="1200" dirty="0" smtClean="0"/>
              <a:t>predição de quando o número de leitos de UTI vão se esgotar devido a uma pandemia, predição </a:t>
            </a:r>
            <a:r>
              <a:rPr lang="pt-BR" sz="1200" dirty="0"/>
              <a:t>do preço de ações, predição do preço de imóveis, no caso de engenharia aproximação da PDF de uma variável aleatória com PDF </a:t>
            </a:r>
            <a:r>
              <a:rPr lang="pt-BR" sz="1200" dirty="0" smtClean="0"/>
              <a:t>desconhecida, predição do path-loss.</a:t>
            </a:r>
            <a:endParaRPr lang="pt-BR" sz="1200" dirty="0"/>
          </a:p>
          <a:p>
            <a:pPr marL="316188" indent="-316188">
              <a:buFont typeface="Arial" panose="020B0604020202020204" pitchFamily="34" charset="0"/>
              <a:buChar char="•"/>
            </a:pPr>
            <a:endParaRPr lang="pt-BR" sz="1200" u="none"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67571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sz="1200" baseline="0" dirty="0" smtClean="0"/>
          </a:p>
          <a:p>
            <a:endParaRPr lang="en-US" sz="1200" baseline="0" dirty="0" smtClean="0"/>
          </a:p>
          <a:p>
            <a:endParaRPr lang="en-US" sz="1200"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2725581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Clusterização</a:t>
            </a:r>
            <a:r>
              <a:rPr lang="pt-BR" sz="1200" b="1" dirty="0"/>
              <a:t>: </a:t>
            </a:r>
            <a:r>
              <a:rPr lang="pt-BR" sz="1200" dirty="0"/>
              <a:t>tarefa de agrupar </a:t>
            </a:r>
            <a:r>
              <a:rPr lang="pt-BR" sz="1200" dirty="0" smtClean="0"/>
              <a:t>automaticamente os </a:t>
            </a:r>
            <a:r>
              <a:rPr lang="pt-BR" sz="1200" dirty="0"/>
              <a:t>dados de </a:t>
            </a:r>
            <a:r>
              <a:rPr lang="pt-BR" sz="1200" dirty="0" smtClean="0"/>
              <a:t>entrada (i.e., features) </a:t>
            </a:r>
            <a:r>
              <a:rPr lang="pt-BR" sz="1200" dirty="0"/>
              <a:t>em </a:t>
            </a:r>
            <a:r>
              <a:rPr lang="pt-BR" sz="1200" dirty="0" smtClean="0"/>
              <a:t>grupos</a:t>
            </a:r>
            <a:r>
              <a:rPr lang="pt-BR" sz="1200" baseline="0" dirty="0" smtClean="0"/>
              <a:t>/clusters</a:t>
            </a:r>
            <a:r>
              <a:rPr lang="pt-BR" sz="1200" dirty="0" smtClean="0"/>
              <a:t>.</a:t>
            </a:r>
            <a:r>
              <a:rPr lang="pt-BR" sz="1200" dirty="0"/>
              <a:t> </a:t>
            </a:r>
            <a:r>
              <a:rPr lang="pt-BR" sz="1200" dirty="0" smtClean="0"/>
              <a:t>O</a:t>
            </a:r>
            <a:r>
              <a:rPr lang="pt-BR" sz="1200" baseline="0" dirty="0" smtClean="0"/>
              <a:t> grupo </a:t>
            </a:r>
            <a:r>
              <a:rPr lang="pt-BR" sz="1200" dirty="0" smtClean="0"/>
              <a:t>é </a:t>
            </a:r>
            <a:r>
              <a:rPr lang="pt-BR" sz="1200" dirty="0"/>
              <a:t>o rótulo que é determinado para os dados de entrada fornecidos. Ou seja, podemos dizer que a clusterização tem como objetivo fazer com que a máquina </a:t>
            </a:r>
            <a:r>
              <a:rPr lang="pt-BR" sz="1200" dirty="0" smtClean="0"/>
              <a:t>aprenda/encontre classes/grupos e</a:t>
            </a:r>
            <a:r>
              <a:rPr lang="pt-BR" sz="1200" baseline="0" dirty="0" smtClean="0"/>
              <a:t> rotule as features.</a:t>
            </a:r>
          </a:p>
          <a:p>
            <a:pPr marL="628650" lvl="1" indent="-171450">
              <a:buFont typeface="Arial" panose="020B0604020202020204" pitchFamily="34" charset="0"/>
              <a:buChar char="•"/>
            </a:pPr>
            <a:r>
              <a:rPr lang="pt-BR" sz="1200" b="1" baseline="0" dirty="0" smtClean="0"/>
              <a:t>Exemplo de aplicação</a:t>
            </a:r>
            <a:r>
              <a:rPr lang="pt-BR" sz="1200" baseline="0" dirty="0" smtClean="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smtClean="0"/>
              <a:t>Redução de dimensionalidade</a:t>
            </a:r>
            <a:r>
              <a:rPr lang="pt-BR" sz="1200" baseline="0" dirty="0" smtClean="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reconhecimento de faces, os atributos possuem grandes dimensões (ou seja, são vetores grandes ) o que dificulta o treinamento de algoritmos de ML, portanto, diminuindo-se a dimensão das features pode-se diminuir o tempo de treinamento sem afetar grandemente a performance do algoritmo utilizado.</a:t>
            </a:r>
          </a:p>
          <a:p>
            <a:pPr marL="171450" indent="-171450">
              <a:buFont typeface="Arial" panose="020B0604020202020204" pitchFamily="34" charset="0"/>
              <a:buChar char="•"/>
            </a:pPr>
            <a:r>
              <a:rPr lang="pt-BR" sz="1200" b="1" baseline="0" dirty="0" smtClean="0"/>
              <a:t>Aumento de dimensionalidade</a:t>
            </a:r>
            <a:r>
              <a:rPr lang="pt-BR" sz="1200" baseline="0" dirty="0" smtClean="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sistemas de comunicação digital o aumento de dimensionalidade é utilizado para encontrar </a:t>
            </a:r>
            <a:r>
              <a:rPr lang="pt-BR" sz="1200" b="0" i="1" baseline="0" dirty="0" smtClean="0"/>
              <a:t>palavras código (code words)</a:t>
            </a:r>
            <a:r>
              <a:rPr lang="pt-BR" sz="1200" b="0" i="0" baseline="0" dirty="0" smtClean="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smtClean="0"/>
          </a:p>
          <a:p>
            <a:pPr marL="171450" lvl="0" indent="-171450">
              <a:buFont typeface="Arial" panose="020B0604020202020204" pitchFamily="34" charset="0"/>
              <a:buChar char="•"/>
            </a:pPr>
            <a:r>
              <a:rPr lang="pt-BR" sz="1200" b="1" baseline="0" dirty="0" smtClean="0"/>
              <a:t>Detecção de Anomalias</a:t>
            </a:r>
            <a:r>
              <a:rPr lang="pt-BR" sz="1200" baseline="0" dirty="0" smtClean="0"/>
              <a:t>: detecta se uma nova observação (i.e., atributos ou exemplos) pertence à mesma distribuição que as observações existentes/anteriores.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smtClean="0"/>
              <a:t>Exemplo de aplicação</a:t>
            </a:r>
            <a:r>
              <a:rPr lang="pt-BR" sz="1200" baseline="0" dirty="0" smtClean="0"/>
              <a:t>: detecção de </a:t>
            </a:r>
            <a:r>
              <a:rPr lang="pt-BR" sz="1200" dirty="0" smtClean="0"/>
              <a:t>fraude bancária, fake news, defeito estrutural, problemas médicos, erros em um texto, controle de qualidade em fábricas, etc.</a:t>
            </a:r>
          </a:p>
          <a:p>
            <a:pPr marL="171450" indent="-171450">
              <a:buFont typeface="Arial" panose="020B0604020202020204" pitchFamily="34" charset="0"/>
              <a:buChar char="•"/>
            </a:pPr>
            <a:r>
              <a:rPr lang="pt-BR" sz="1200" b="1" dirty="0" smtClean="0">
                <a:cs typeface="Calibri"/>
              </a:rPr>
              <a:t>Regras </a:t>
            </a:r>
            <a:r>
              <a:rPr lang="pt-BR" sz="1200" b="1" dirty="0">
                <a:cs typeface="Calibri"/>
              </a:rPr>
              <a:t>de associação</a:t>
            </a:r>
            <a:r>
              <a:rPr lang="pt-BR" sz="1200" dirty="0">
                <a:cs typeface="Calibri"/>
              </a:rPr>
              <a:t>: tarefa de associar as </a:t>
            </a:r>
            <a:r>
              <a:rPr lang="pt-BR" sz="1200" dirty="0" smtClean="0">
                <a:cs typeface="Calibri"/>
              </a:rPr>
              <a:t>entradas (i.e., atributos ou exemplos), </a:t>
            </a:r>
            <a:r>
              <a:rPr lang="pt-BR" sz="1200" dirty="0">
                <a:cs typeface="Calibri"/>
              </a:rPr>
              <a:t>encontrando regras que descrevam grandes porções dos </a:t>
            </a:r>
            <a:r>
              <a:rPr lang="pt-BR" sz="1200" dirty="0" smtClean="0">
                <a:cs typeface="Calibri"/>
              </a:rPr>
              <a:t>dados.</a:t>
            </a:r>
          </a:p>
          <a:p>
            <a:pPr marL="628650" lvl="1" indent="-171450">
              <a:buFont typeface="Arial" panose="020B0604020202020204" pitchFamily="34" charset="0"/>
              <a:buChar char="•"/>
            </a:pPr>
            <a:r>
              <a:rPr lang="pt-BR" sz="1200" b="1" baseline="0" dirty="0" smtClean="0"/>
              <a:t>Exemplo de aplicação</a:t>
            </a:r>
            <a:r>
              <a:rPr lang="pt-BR" sz="1200" baseline="0" dirty="0" smtClean="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endParaRPr lang="pt-BR" sz="1200" dirty="0" smtClean="0">
              <a:cs typeface="Calibri"/>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99716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1686336" rtl="0" eaLnBrk="1" fontAlgn="auto" latinLnBrk="0" hangingPunct="1">
              <a:lnSpc>
                <a:spcPct val="100000"/>
              </a:lnSpc>
              <a:spcBef>
                <a:spcPts val="0"/>
              </a:spcBef>
              <a:spcAft>
                <a:spcPts val="0"/>
              </a:spcAft>
              <a:buClrTx/>
              <a:buSzTx/>
              <a:buFontTx/>
              <a:buNone/>
              <a:tabLst/>
              <a:defRPr/>
            </a:pPr>
            <a:r>
              <a:rPr lang="pt-BR" sz="1200" dirty="0" smtClean="0"/>
              <a:t>No aprendizado não-supervisão não se sabe o que a</a:t>
            </a:r>
            <a:r>
              <a:rPr lang="pt-BR" sz="1200" baseline="0" dirty="0" smtClean="0"/>
              <a:t> máquina </a:t>
            </a:r>
            <a:r>
              <a:rPr lang="pt-BR" sz="1200" dirty="0" smtClean="0"/>
              <a:t>precisa aprender. </a:t>
            </a:r>
          </a:p>
          <a:p>
            <a:pPr marL="0" marR="0" lvl="0" indent="0" algn="l" defTabSz="1686336"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1686336" rtl="0" eaLnBrk="1" fontAlgn="auto" latinLnBrk="0" hangingPunct="1">
              <a:lnSpc>
                <a:spcPct val="100000"/>
              </a:lnSpc>
              <a:spcBef>
                <a:spcPts val="0"/>
              </a:spcBef>
              <a:spcAft>
                <a:spcPts val="0"/>
              </a:spcAft>
              <a:buClrTx/>
              <a:buSzTx/>
              <a:buFontTx/>
              <a:buNone/>
              <a:tabLst/>
              <a:defRPr/>
            </a:pPr>
            <a:r>
              <a:rPr lang="pt-BR" sz="1200" dirty="0" smtClean="0"/>
              <a:t>Alguns algoritmos</a:t>
            </a:r>
            <a:r>
              <a:rPr lang="pt-BR" sz="1200" baseline="0" dirty="0" smtClean="0"/>
              <a:t> não-supervisionados são:</a:t>
            </a:r>
            <a:endParaRPr lang="pt-BR" sz="1200" b="1" dirty="0" smtClean="0"/>
          </a:p>
          <a:p>
            <a:pPr marL="171450" indent="-171450" defTabSz="1686336">
              <a:buFont typeface="Arial" panose="020B0604020202020204" pitchFamily="34" charset="0"/>
              <a:buChar char="•"/>
              <a:defRPr/>
            </a:pPr>
            <a:r>
              <a:rPr lang="pt-BR" sz="1200" b="1" dirty="0" smtClean="0"/>
              <a:t>k-médias</a:t>
            </a:r>
            <a:r>
              <a:rPr lang="pt-BR" sz="1200" dirty="0"/>
              <a:t>: particiona os dados em k clusters distintos com base na distância ao centroide de um </a:t>
            </a:r>
            <a:r>
              <a:rPr lang="pt-BR" sz="1200" dirty="0" smtClean="0"/>
              <a:t>cluster.</a:t>
            </a:r>
          </a:p>
          <a:p>
            <a:pPr marL="171450" indent="-171450" defTabSz="1686336">
              <a:buFont typeface="Arial" panose="020B0604020202020204" pitchFamily="34" charset="0"/>
              <a:buChar char="•"/>
              <a:defRPr/>
            </a:pPr>
            <a:r>
              <a:rPr lang="pt-BR" sz="1200" b="1" i="0" dirty="0" smtClean="0"/>
              <a:t>Autoencoders</a:t>
            </a:r>
            <a:r>
              <a:rPr lang="pt-BR" sz="1200" dirty="0"/>
              <a:t>: usado para redução ou para aumento de </a:t>
            </a:r>
            <a:r>
              <a:rPr lang="pt-BR" sz="1200" dirty="0" smtClean="0"/>
              <a:t>dimensionalidade.</a:t>
            </a:r>
          </a:p>
          <a:p>
            <a:endParaRPr lang="pt-BR" sz="1200" dirty="0"/>
          </a:p>
          <a:p>
            <a:r>
              <a:rPr lang="pt-BR" sz="1200" b="1" dirty="0"/>
              <a:t>Exemplos</a:t>
            </a:r>
            <a:r>
              <a:rPr lang="pt-BR" sz="1200" dirty="0" smtClean="0"/>
              <a:t>:</a:t>
            </a:r>
            <a:endParaRPr lang="pt-BR" sz="1200" dirty="0"/>
          </a:p>
          <a:p>
            <a:pPr marL="171450" indent="-171450">
              <a:buFont typeface="Arial" panose="020B0604020202020204" pitchFamily="34" charset="0"/>
              <a:buChar char="•"/>
            </a:pPr>
            <a:r>
              <a:rPr lang="pt-BR" sz="1200" dirty="0"/>
              <a:t>k-médias</a:t>
            </a:r>
            <a:r>
              <a:rPr lang="pt-BR" sz="1200" dirty="0" smtClean="0"/>
              <a:t>:  encontrar grupos de clientes</a:t>
            </a:r>
            <a:r>
              <a:rPr lang="pt-BR" sz="1200" baseline="0" dirty="0" smtClean="0"/>
              <a:t> com um mesmo perfil de compra</a:t>
            </a:r>
            <a:r>
              <a:rPr lang="pt-BR" sz="1200" dirty="0" smtClean="0"/>
              <a:t> ou encontrar separações ótimas</a:t>
            </a:r>
            <a:r>
              <a:rPr lang="pt-BR" sz="1200" baseline="0" dirty="0" smtClean="0"/>
              <a:t> para a decodificação de uma modulação desconhecida.</a:t>
            </a:r>
            <a:endParaRPr lang="pt-BR" sz="1200" baseline="0" dirty="0"/>
          </a:p>
          <a:p>
            <a:pPr marL="628650" lvl="1" indent="-171450">
              <a:buFont typeface="Arial" panose="020B0604020202020204" pitchFamily="34" charset="0"/>
              <a:buChar char="•"/>
            </a:pPr>
            <a:r>
              <a:rPr lang="pt-BR" sz="1200" dirty="0" smtClean="0"/>
              <a:t>Imagine </a:t>
            </a:r>
            <a:r>
              <a:rPr lang="pt-BR" sz="1200" dirty="0"/>
              <a:t>que você tenha dados de uma modulação mas que você não tenha os labels, com o k-médias você pode encontrar grupos/clusters que representariam cada um dos símbolos da modulação </a:t>
            </a:r>
            <a:r>
              <a:rPr lang="pt-BR" sz="1200" dirty="0" smtClean="0"/>
              <a:t>desconhecida.</a:t>
            </a:r>
          </a:p>
          <a:p>
            <a:pPr marL="628650" lvl="1" indent="-171450">
              <a:buFont typeface="Arial" panose="020B0604020202020204" pitchFamily="34" charset="0"/>
              <a:buChar char="•"/>
            </a:pPr>
            <a:r>
              <a:rPr lang="pt-BR" sz="1200" dirty="0" smtClean="0"/>
              <a:t>Num </a:t>
            </a:r>
            <a:r>
              <a:rPr lang="pt-BR" sz="1200" dirty="0"/>
              <a:t>supermercado, baseado em várias características do que foi comprado o algoritmo poderia encontrar um cluster/grupo de homens que compram fraldas e que também compram cerveja, e o supermercado poderia colocar essas mercadorias juntas</a:t>
            </a:r>
            <a:r>
              <a:rPr lang="pt-BR" sz="1200" dirty="0" smtClean="0"/>
              <a:t>.</a:t>
            </a:r>
            <a:endParaRPr lang="pt-BR" sz="1200" dirty="0"/>
          </a:p>
          <a:p>
            <a:pPr marL="171450" indent="-171450">
              <a:buFont typeface="Arial" panose="020B0604020202020204" pitchFamily="34" charset="0"/>
              <a:buChar char="•"/>
            </a:pPr>
            <a:r>
              <a:rPr lang="pt-BR" sz="1200" dirty="0" err="1"/>
              <a:t>Auto-encoders</a:t>
            </a:r>
            <a:r>
              <a:rPr lang="pt-BR" sz="1200" dirty="0"/>
              <a:t>: </a:t>
            </a:r>
            <a:r>
              <a:rPr lang="pt-BR" sz="1200" dirty="0" smtClean="0"/>
              <a:t>podem ser usados </a:t>
            </a:r>
            <a:r>
              <a:rPr lang="pt-BR" sz="1200" dirty="0"/>
              <a:t>em comunicações digitais para por exemplo aprender um sistema de codificação e decodificação de canal ótimo para um dado canal </a:t>
            </a:r>
            <a:r>
              <a:rPr lang="pt-BR" sz="1200" dirty="0" err="1"/>
              <a:t>sem-fio</a:t>
            </a:r>
            <a:r>
              <a:rPr lang="pt-BR" sz="1200" dirty="0"/>
              <a:t>.</a:t>
            </a:r>
          </a:p>
          <a:p>
            <a:pPr marL="171450" indent="-171450">
              <a:buFont typeface="Arial" panose="020B0604020202020204" pitchFamily="34" charset="0"/>
              <a:buChar char="•"/>
            </a:pPr>
            <a:r>
              <a:rPr lang="pt-BR" sz="1200" dirty="0" smtClean="0"/>
              <a:t>PCA</a:t>
            </a:r>
            <a:r>
              <a:rPr lang="pt-BR" sz="1200" dirty="0"/>
              <a:t>: utilizado na redução da dimensionalidade. Utilizado em problemas onde um número de dimensões é muito grande para ser tratado por um modelo em tempo razoável e com recursos computacionais </a:t>
            </a:r>
            <a:r>
              <a:rPr lang="pt-BR" sz="1200" dirty="0" smtClean="0"/>
              <a:t>existentes.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1724997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Exemplo</a:t>
            </a:r>
            <a:r>
              <a:rPr lang="pt-BR" sz="1200" dirty="0" smtClean="0"/>
              <a:t>:</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Como </a:t>
            </a:r>
            <a:r>
              <a:rPr lang="pt-BR" b="1" i="1" dirty="0" smtClean="0"/>
              <a:t>classificaríamos</a:t>
            </a:r>
            <a:r>
              <a:rPr lang="pt-BR" dirty="0" smtClean="0"/>
              <a:t> (economia, esportes, política, entretenimento, etc.) uma</a:t>
            </a:r>
            <a:r>
              <a:rPr lang="pt-BR" baseline="0" dirty="0" smtClean="0"/>
              <a:t> quantidade massiva </a:t>
            </a:r>
            <a:r>
              <a:rPr lang="pt-BR" dirty="0" smtClean="0"/>
              <a:t>de textos </a:t>
            </a:r>
            <a:r>
              <a:rPr lang="pt-BR" b="1" i="1" dirty="0" smtClean="0"/>
              <a:t>não-rotulados</a:t>
            </a:r>
            <a:r>
              <a:rPr lang="pt-BR" dirty="0" smtClean="0"/>
              <a:t> da internet? Rotular</a:t>
            </a:r>
            <a:r>
              <a:rPr lang="pt-BR" baseline="0" dirty="0" smtClean="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32740548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smtClean="0"/>
              <a:t>Aprendizado por reforço pode ser entendido como o problema em que um </a:t>
            </a:r>
            <a:r>
              <a:rPr lang="pt-BR" sz="1200" b="1" i="1" dirty="0" smtClean="0"/>
              <a:t>agente</a:t>
            </a:r>
            <a:r>
              <a:rPr lang="pt-BR" sz="1200" b="0" i="0" dirty="0" smtClean="0"/>
              <a:t> deve aprender como se comportar em um </a:t>
            </a:r>
            <a:r>
              <a:rPr lang="pt-BR" sz="1200" b="1" i="1" dirty="0" smtClean="0"/>
              <a:t>ambiente</a:t>
            </a:r>
            <a:r>
              <a:rPr lang="pt-BR" sz="1200" b="0" i="0" dirty="0" smtClean="0"/>
              <a:t> através de interações do tipo “tentativa e erro”.</a:t>
            </a:r>
          </a:p>
          <a:p>
            <a:pPr marL="171450" indent="-171450">
              <a:buFont typeface="Arial" panose="020B0604020202020204" pitchFamily="34" charset="0"/>
              <a:buChar char="•"/>
            </a:pPr>
            <a:r>
              <a:rPr lang="pt-BR" sz="1200" b="0" i="0" dirty="0" smtClean="0"/>
              <a:t>O</a:t>
            </a:r>
            <a:r>
              <a:rPr lang="pt-BR" sz="1200" b="0" i="0" baseline="0" dirty="0" smtClean="0"/>
              <a:t> </a:t>
            </a:r>
            <a:r>
              <a:rPr lang="pt-BR" sz="1200" b="1" i="1" baseline="0" dirty="0" smtClean="0"/>
              <a:t>agente</a:t>
            </a:r>
            <a:r>
              <a:rPr lang="pt-BR" sz="1200" b="0" i="0" baseline="0" dirty="0" smtClean="0"/>
              <a:t> tem como objetivo aprender/construir um modelo do ambiente em que está inserido.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O algoritmo aprende a escolher </a:t>
            </a:r>
            <a:r>
              <a:rPr lang="pt-BR" sz="1200" b="1" i="1" dirty="0" smtClean="0"/>
              <a:t>ações</a:t>
            </a:r>
            <a:r>
              <a:rPr lang="pt-BR" sz="1200" dirty="0" smtClean="0"/>
              <a:t> apenas interagindo com o </a:t>
            </a:r>
            <a:r>
              <a:rPr lang="pt-BR" sz="1200" b="1" i="1" dirty="0" smtClean="0"/>
              <a:t>ambiente</a:t>
            </a:r>
            <a:r>
              <a:rPr lang="pt-BR" sz="1200" dirty="0" smtClean="0"/>
              <a:t>.</a:t>
            </a:r>
            <a:endParaRPr lang="pt-BR" sz="1200" b="0" i="0" baseline="0" dirty="0" smtClean="0"/>
          </a:p>
          <a:p>
            <a:pPr marL="171450" indent="-171450">
              <a:buFont typeface="Arial" panose="020B0604020202020204" pitchFamily="34" charset="0"/>
              <a:buChar char="•"/>
            </a:pPr>
            <a:r>
              <a:rPr lang="pt-BR" sz="1200" b="1" i="0" dirty="0" smtClean="0"/>
              <a:t>Problema da aprendizagem por reforço</a:t>
            </a:r>
            <a:r>
              <a:rPr lang="pt-BR" sz="1200" b="0" i="0" dirty="0" smtClean="0"/>
              <a:t>:</a:t>
            </a:r>
            <a:r>
              <a:rPr lang="pt-BR" sz="1200" b="0" i="0" baseline="0" dirty="0" smtClean="0"/>
              <a:t> </a:t>
            </a:r>
            <a:r>
              <a:rPr lang="pt-BR" sz="1200" b="0" i="0" dirty="0" smtClean="0"/>
              <a:t>Como escolher uma </a:t>
            </a:r>
            <a:r>
              <a:rPr lang="pt-BR" sz="1200" b="1" i="1" dirty="0" smtClean="0"/>
              <a:t>estratégia</a:t>
            </a:r>
            <a:r>
              <a:rPr lang="pt-BR" sz="1200" b="0" i="0" dirty="0" smtClean="0"/>
              <a:t> (conhecida como </a:t>
            </a:r>
            <a:r>
              <a:rPr lang="pt-BR" sz="1200" b="1" i="1" dirty="0" smtClean="0"/>
              <a:t>política)</a:t>
            </a:r>
            <a:r>
              <a:rPr lang="pt-BR" sz="1200" b="0" i="0" dirty="0" smtClean="0"/>
              <a:t> de </a:t>
            </a:r>
            <a:r>
              <a:rPr lang="pt-BR" sz="1200" b="1" i="1" dirty="0" smtClean="0"/>
              <a:t>ações</a:t>
            </a:r>
            <a:r>
              <a:rPr lang="pt-BR" sz="1200" b="0" i="0" dirty="0" smtClean="0"/>
              <a:t> que maximize o</a:t>
            </a:r>
            <a:r>
              <a:rPr lang="pt-BR" sz="1200" b="0" i="0" baseline="0" dirty="0" smtClean="0"/>
              <a:t> </a:t>
            </a:r>
            <a:r>
              <a:rPr lang="pt-BR" sz="1200" b="0" i="0" dirty="0" smtClean="0"/>
              <a:t>total de </a:t>
            </a:r>
            <a:r>
              <a:rPr lang="pt-BR" sz="1200" b="1" i="1" dirty="0" smtClean="0"/>
              <a:t>recompensas</a:t>
            </a:r>
            <a:r>
              <a:rPr lang="pt-BR" sz="1200" b="0" i="0" dirty="0" smtClean="0"/>
              <a:t> recebidas pelo </a:t>
            </a:r>
            <a:r>
              <a:rPr lang="pt-BR" sz="1200" b="1" i="1" dirty="0" smtClean="0"/>
              <a:t>agente</a:t>
            </a:r>
            <a:r>
              <a:rPr lang="pt-BR" sz="1200" b="0" i="0" dirty="0" smtClean="0"/>
              <a:t>.</a:t>
            </a:r>
          </a:p>
          <a:p>
            <a:pPr marL="171450" indent="-171450">
              <a:buFont typeface="Arial" panose="020B0604020202020204" pitchFamily="34" charset="0"/>
              <a:buChar char="•"/>
            </a:pPr>
            <a:r>
              <a:rPr lang="pt-BR" sz="1200" b="0" i="0" dirty="0" smtClean="0"/>
              <a:t>A </a:t>
            </a:r>
            <a:r>
              <a:rPr lang="pt-BR" sz="1200" b="1" i="0" dirty="0" smtClean="0"/>
              <a:t>política</a:t>
            </a:r>
            <a:r>
              <a:rPr lang="pt-BR" sz="1200" b="0" i="0" dirty="0" smtClean="0"/>
              <a:t> pode ser entendida como sendo</a:t>
            </a:r>
            <a:r>
              <a:rPr lang="pt-BR" sz="1200" b="0" i="0" baseline="0" dirty="0" smtClean="0"/>
              <a:t> a função que mapeia os </a:t>
            </a:r>
            <a:r>
              <a:rPr lang="pt-BR" sz="1200" b="1" i="1" baseline="0" dirty="0" smtClean="0"/>
              <a:t>estados</a:t>
            </a:r>
            <a:r>
              <a:rPr lang="pt-BR" sz="1200" b="0" i="0" baseline="0" dirty="0" smtClean="0"/>
              <a:t> do </a:t>
            </a:r>
            <a:r>
              <a:rPr lang="pt-BR" sz="1200" b="1" i="1" baseline="0" dirty="0" smtClean="0"/>
              <a:t>ambiente</a:t>
            </a:r>
            <a:r>
              <a:rPr lang="pt-BR" sz="1200" b="0" i="0" baseline="0" dirty="0" smtClean="0"/>
              <a:t> em </a:t>
            </a:r>
            <a:r>
              <a:rPr lang="pt-BR" sz="1200" b="1" i="1" baseline="0" dirty="0" smtClean="0"/>
              <a:t>ações</a:t>
            </a:r>
            <a:r>
              <a:rPr lang="pt-BR" sz="1200" b="0" i="0" baseline="0" dirty="0" smtClean="0"/>
              <a:t> que o </a:t>
            </a:r>
            <a:r>
              <a:rPr lang="pt-BR" sz="1200" b="1" i="1" baseline="0" dirty="0" smtClean="0"/>
              <a:t>agente</a:t>
            </a:r>
            <a:r>
              <a:rPr lang="pt-BR" sz="1200" b="0" i="0" baseline="0" dirty="0" smtClean="0"/>
              <a:t> deve tomar: ∏(s) = a, de forma que o </a:t>
            </a:r>
            <a:r>
              <a:rPr lang="pt-BR" sz="1200" b="1" i="1" baseline="0" dirty="0" smtClean="0"/>
              <a:t>total de recompensas</a:t>
            </a:r>
            <a:r>
              <a:rPr lang="pt-BR" sz="1200" b="0" i="0" baseline="0" dirty="0" smtClean="0"/>
              <a:t> seja maximizado.</a:t>
            </a:r>
          </a:p>
          <a:p>
            <a:pPr marL="171450" indent="-171450">
              <a:buFont typeface="Arial" panose="020B0604020202020204" pitchFamily="34" charset="0"/>
              <a:buChar char="•"/>
            </a:pPr>
            <a:endParaRPr lang="pt-BR" sz="1200" b="0" i="0" baseline="0" dirty="0" smtClean="0"/>
          </a:p>
          <a:p>
            <a:pPr marL="171450" indent="-171450">
              <a:buFont typeface="Arial" panose="020B0604020202020204" pitchFamily="34" charset="0"/>
              <a:buChar char="•"/>
            </a:pPr>
            <a:r>
              <a:rPr lang="pt-BR" sz="1200" b="1" dirty="0" smtClean="0"/>
              <a:t>Exemplos</a:t>
            </a:r>
            <a:r>
              <a:rPr lang="pt-BR" sz="1200" dirty="0" smtClean="0"/>
              <a:t>: </a:t>
            </a:r>
          </a:p>
          <a:p>
            <a:pPr marL="628650" lvl="1" indent="-171450">
              <a:buFont typeface="Arial" panose="020B0604020202020204" pitchFamily="34" charset="0"/>
              <a:buChar char="•"/>
            </a:pPr>
            <a:r>
              <a:rPr lang="pt-BR" sz="1200" dirty="0" smtClean="0"/>
              <a:t>Algoritmo </a:t>
            </a:r>
            <a:r>
              <a:rPr lang="pt-BR" sz="1200" baseline="0" dirty="0" smtClean="0"/>
              <a:t>muito utilizado em jogos.</a:t>
            </a:r>
          </a:p>
          <a:p>
            <a:pPr marL="1085850" lvl="2" indent="-171450">
              <a:buFont typeface="Arial" panose="020B0604020202020204" pitchFamily="34" charset="0"/>
              <a:buChar char="•"/>
            </a:pPr>
            <a:r>
              <a:rPr lang="pt-BR" sz="1200" dirty="0" smtClean="0"/>
              <a:t>O programa AlphaGo da Google (DeepMind)</a:t>
            </a:r>
            <a:r>
              <a:rPr lang="pt-BR" sz="1200" baseline="0" dirty="0" smtClean="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smtClean="0"/>
              <a:t>Agente jogador de damas</a:t>
            </a:r>
          </a:p>
          <a:p>
            <a:pPr marL="1543050" lvl="3" indent="-171450">
              <a:buFont typeface="Arial" panose="020B0604020202020204" pitchFamily="34" charset="0"/>
              <a:buChar char="•"/>
            </a:pPr>
            <a:r>
              <a:rPr lang="pt-BR" sz="1200" b="1" baseline="0" dirty="0" smtClean="0"/>
              <a:t>Estados</a:t>
            </a:r>
            <a:r>
              <a:rPr lang="pt-BR" sz="1200" baseline="0" dirty="0" smtClean="0"/>
              <a:t>: as diferentes configurações do tabuleiro.</a:t>
            </a:r>
          </a:p>
          <a:p>
            <a:pPr marL="1543050" lvl="3" indent="-171450">
              <a:buFont typeface="Arial" panose="020B0604020202020204" pitchFamily="34" charset="0"/>
              <a:buChar char="•"/>
            </a:pPr>
            <a:r>
              <a:rPr lang="pt-BR" sz="1200" b="1" baseline="0" dirty="0" smtClean="0"/>
              <a:t>Ações</a:t>
            </a:r>
            <a:r>
              <a:rPr lang="pt-BR" sz="1200" baseline="0" dirty="0" smtClean="0"/>
              <a:t>: mover uma determinada peça.</a:t>
            </a:r>
          </a:p>
          <a:p>
            <a:pPr marL="1543050" lvl="3" indent="-171450">
              <a:buFont typeface="Arial" panose="020B0604020202020204" pitchFamily="34" charset="0"/>
              <a:buChar char="•"/>
            </a:pPr>
            <a:r>
              <a:rPr lang="pt-BR" sz="1200" b="1" baseline="0" dirty="0" smtClean="0"/>
              <a:t>Recompensas</a:t>
            </a:r>
            <a:r>
              <a:rPr lang="pt-BR" sz="1200" baseline="0" dirty="0" smtClean="0"/>
              <a:t>: número de capturas de peças vs. número de perdas.</a:t>
            </a:r>
          </a:p>
          <a:p>
            <a:pPr marL="628650" lvl="1" indent="-171450">
              <a:buFont typeface="Arial" panose="020B0604020202020204" pitchFamily="34" charset="0"/>
              <a:buChar char="•"/>
            </a:pPr>
            <a:r>
              <a:rPr lang="pt-BR" sz="1200" dirty="0" smtClean="0"/>
              <a:t>Robô aspirador de pó que precisa aprender a limpar uma casa de forma ótima.</a:t>
            </a:r>
          </a:p>
          <a:p>
            <a:pPr marL="0" indent="0">
              <a:buFont typeface="Arial" panose="020B0604020202020204" pitchFamily="34" charset="0"/>
              <a:buNone/>
            </a:pPr>
            <a:endParaRPr lang="nl-BE" sz="1200" dirty="0" smtClean="0"/>
          </a:p>
          <a:p>
            <a:pPr marL="171450" indent="-171450">
              <a:buFont typeface="Arial" panose="020B0604020202020204" pitchFamily="34" charset="0"/>
              <a:buChar char="•"/>
            </a:pPr>
            <a:r>
              <a:rPr lang="pt-BR" sz="1200" dirty="0" smtClean="0"/>
              <a:t>Os algoritmos de aprendizado por reforço tentam encontrar a </a:t>
            </a:r>
            <a:r>
              <a:rPr lang="pt-BR" sz="1200" b="1" i="1" dirty="0" smtClean="0"/>
              <a:t>política</a:t>
            </a:r>
            <a:r>
              <a:rPr lang="pt-BR" sz="1200" dirty="0" smtClean="0"/>
              <a:t> que mapeia os </a:t>
            </a:r>
            <a:r>
              <a:rPr lang="pt-BR" sz="1200" b="1" i="1" dirty="0" smtClean="0"/>
              <a:t>estados</a:t>
            </a:r>
            <a:r>
              <a:rPr lang="pt-BR" sz="1200" dirty="0" smtClean="0"/>
              <a:t> do </a:t>
            </a:r>
            <a:r>
              <a:rPr lang="pt-BR" sz="1200" b="1" i="1" dirty="0" smtClean="0"/>
              <a:t>ambiente</a:t>
            </a:r>
            <a:r>
              <a:rPr lang="pt-BR" sz="1200" dirty="0" smtClean="0"/>
              <a:t> às </a:t>
            </a:r>
            <a:r>
              <a:rPr lang="pt-BR" sz="1200" b="1" i="1" dirty="0" smtClean="0"/>
              <a:t>ações</a:t>
            </a:r>
            <a:r>
              <a:rPr lang="pt-BR" sz="1200" dirty="0" smtClean="0"/>
              <a:t> que o </a:t>
            </a:r>
            <a:r>
              <a:rPr lang="pt-BR" sz="1200" b="1" i="1" dirty="0" smtClean="0"/>
              <a:t>agente</a:t>
            </a:r>
            <a:r>
              <a:rPr lang="pt-BR" sz="1200" dirty="0" smtClean="0"/>
              <a:t> deve tomar nesses </a:t>
            </a:r>
            <a:r>
              <a:rPr lang="pt-BR" sz="1200" b="1" i="1" dirty="0" smtClean="0"/>
              <a:t>estados</a:t>
            </a:r>
            <a:r>
              <a:rPr lang="pt-BR" sz="1200" b="0" i="0" dirty="0" smtClean="0"/>
              <a:t>.</a:t>
            </a:r>
          </a:p>
          <a:p>
            <a:pPr marL="171450" indent="-171450">
              <a:buFont typeface="Arial" panose="020B0604020202020204" pitchFamily="34" charset="0"/>
              <a:buChar char="•"/>
            </a:pPr>
            <a:r>
              <a:rPr lang="pt-BR" sz="1200" b="0" i="0" dirty="0" smtClean="0"/>
              <a:t>Como um algoritmo de aprendizagem aprende a escolher ações apenas</a:t>
            </a:r>
            <a:r>
              <a:rPr lang="pt-BR" sz="1200" b="0" i="0" baseline="0" dirty="0" smtClean="0"/>
              <a:t> </a:t>
            </a:r>
            <a:r>
              <a:rPr lang="pt-BR" sz="1200" b="0" i="0" dirty="0" smtClean="0"/>
              <a:t>interagindo com o ambiente?</a:t>
            </a:r>
          </a:p>
          <a:p>
            <a:pPr marL="628650" lvl="1" indent="-171450">
              <a:buFont typeface="Arial" panose="020B0604020202020204" pitchFamily="34" charset="0"/>
              <a:buChar char="•"/>
            </a:pPr>
            <a:r>
              <a:rPr lang="pt-BR" sz="1200" b="0" i="0" dirty="0" smtClean="0"/>
              <a:t>Muitas vezes, é impraticável o uso de aprendizage</a:t>
            </a:r>
            <a:r>
              <a:rPr lang="pt-BR" sz="1200" b="0" i="0" baseline="0" dirty="0" smtClean="0"/>
              <a:t>m </a:t>
            </a:r>
            <a:r>
              <a:rPr lang="pt-BR" sz="1200" b="0" i="0" dirty="0" smtClean="0"/>
              <a:t>supervisionada.</a:t>
            </a:r>
          </a:p>
          <a:p>
            <a:pPr marL="1085850" lvl="2" indent="-171450">
              <a:buFont typeface="Arial" panose="020B0604020202020204" pitchFamily="34" charset="0"/>
              <a:buChar char="•"/>
            </a:pPr>
            <a:r>
              <a:rPr lang="pt-BR" sz="1200" b="0" i="0" dirty="0" smtClean="0"/>
              <a:t>Como obter exemplos do comportamento correto e</a:t>
            </a:r>
            <a:r>
              <a:rPr lang="pt-BR" sz="1200" b="0" i="0" baseline="0" dirty="0" smtClean="0"/>
              <a:t> </a:t>
            </a:r>
            <a:r>
              <a:rPr lang="pt-BR" sz="1200" b="0" i="0" dirty="0" smtClean="0"/>
              <a:t>representativo para qualquer situação?</a:t>
            </a:r>
          </a:p>
          <a:p>
            <a:pPr marL="1085850" lvl="2" indent="-171450">
              <a:buFont typeface="Arial" panose="020B0604020202020204" pitchFamily="34" charset="0"/>
              <a:buChar char="•"/>
            </a:pPr>
            <a:r>
              <a:rPr lang="pt-BR" sz="1200" b="0" i="0" dirty="0" smtClean="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1289586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86336" rtl="0" eaLnBrk="1" fontAlgn="auto" latinLnBrk="0" hangingPunct="1">
              <a:lnSpc>
                <a:spcPct val="100000"/>
              </a:lnSpc>
              <a:spcBef>
                <a:spcPts val="0"/>
              </a:spcBef>
              <a:spcAft>
                <a:spcPts val="0"/>
              </a:spcAft>
              <a:buClrTx/>
              <a:buSzTx/>
              <a:buFontTx/>
              <a:buNone/>
              <a:tabLst/>
              <a:defRPr/>
            </a:pPr>
            <a:r>
              <a:rPr lang="pt-BR" sz="1200" b="1" dirty="0" smtClean="0"/>
              <a:t>Deep Q-Learning</a:t>
            </a:r>
            <a:r>
              <a:rPr lang="pt-BR" sz="1200" dirty="0" smtClean="0"/>
              <a:t>: É a junção de Deep Learning com Q-Learning. As redes neurais profundas possibilitam que Q-Learning seja aplicado a problemas maiores.</a:t>
            </a:r>
          </a:p>
          <a:p>
            <a:pPr defTabSz="1686336">
              <a:defRPr/>
            </a:pPr>
            <a:endParaRPr lang="pt-BR" sz="1200" dirty="0" smtClean="0"/>
          </a:p>
          <a:p>
            <a:pPr defTabSz="1686336">
              <a:defRPr/>
            </a:pPr>
            <a:r>
              <a:rPr lang="pt-BR" sz="1200" dirty="0" smtClean="0"/>
              <a:t>Q-</a:t>
            </a:r>
            <a:r>
              <a:rPr lang="pt-BR" sz="1200" dirty="0" err="1" smtClean="0"/>
              <a:t>Table</a:t>
            </a:r>
            <a:r>
              <a:rPr lang="pt-BR" sz="1200" dirty="0" smtClean="0"/>
              <a:t> é apenas um nome sofisticado para uma tabela de pesquisa (</a:t>
            </a:r>
            <a:r>
              <a:rPr lang="pt-BR" sz="1200" dirty="0" err="1" smtClean="0"/>
              <a:t>lookup</a:t>
            </a:r>
            <a:r>
              <a:rPr lang="pt-BR" sz="1200" dirty="0" smtClean="0"/>
              <a:t> </a:t>
            </a:r>
            <a:r>
              <a:rPr lang="pt-BR" sz="1200" dirty="0" err="1" smtClean="0"/>
              <a:t>Table</a:t>
            </a:r>
            <a:r>
              <a:rPr lang="pt-BR" sz="1200" dirty="0" smtClean="0"/>
              <a:t>) simples, onde calculamos as recompensas futuras máximas esperadas para a ação em cada estado.</a:t>
            </a:r>
          </a:p>
          <a:p>
            <a:pPr defTabSz="1686336">
              <a:defRPr/>
            </a:pPr>
            <a:endParaRPr lang="pt-BR" sz="1200" dirty="0" smtClean="0"/>
          </a:p>
          <a:p>
            <a:pPr defTabSz="1686336">
              <a:defRPr/>
            </a:pPr>
            <a:r>
              <a:rPr lang="pt-BR" sz="1200" dirty="0" smtClean="0"/>
              <a:t>Cada posição na tabela Q será a recompensa futura máxima esperada que o agente receberá se executar essa ação nesse estado. Este é um processo iterativo, pois precisamos melhorar o Q-</a:t>
            </a:r>
            <a:r>
              <a:rPr lang="pt-BR" sz="1200" dirty="0" err="1" smtClean="0"/>
              <a:t>Table</a:t>
            </a:r>
            <a:r>
              <a:rPr lang="pt-BR" sz="1200" dirty="0" smtClean="0"/>
              <a:t> a cada iteração.</a:t>
            </a:r>
          </a:p>
          <a:p>
            <a:pPr defTabSz="1686336">
              <a:defRPr/>
            </a:pPr>
            <a:endParaRPr lang="en-US" sz="1200" dirty="0" smtClean="0"/>
          </a:p>
          <a:p>
            <a:pPr defTabSz="1686336">
              <a:defRPr/>
            </a:pPr>
            <a:r>
              <a:rPr lang="pt-BR" sz="1200" dirty="0" smtClean="0"/>
              <a:t>Uma função de valor Q mostra o quão</a:t>
            </a:r>
            <a:r>
              <a:rPr lang="pt-BR" sz="1200" baseline="0" dirty="0" smtClean="0"/>
              <a:t> boa</a:t>
            </a:r>
            <a:r>
              <a:rPr lang="pt-BR" sz="1200" dirty="0" smtClean="0"/>
              <a:t> uma determinada ação é, dado um estado, para um agente que segue uma determinada política.</a:t>
            </a:r>
            <a:endParaRPr lang="nl-BE" sz="1200" dirty="0" smtClean="0"/>
          </a:p>
          <a:p>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243148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smtClean="0">
                <a:solidFill>
                  <a:schemeClr val="tx1"/>
                </a:solidFill>
                <a:effectLst/>
                <a:latin typeface="+mn-lt"/>
                <a:ea typeface="+mn-ea"/>
                <a:cs typeface="+mn-cs"/>
              </a:rPr>
              <a:t>NP-completos: Nondeterministic</a:t>
            </a:r>
            <a:r>
              <a:rPr lang="pt-BR" sz="1200" b="0" i="0" kern="1200" baseline="0" dirty="0" smtClean="0">
                <a:solidFill>
                  <a:schemeClr val="tx1"/>
                </a:solidFill>
                <a:effectLst/>
                <a:latin typeface="+mn-lt"/>
                <a:ea typeface="+mn-ea"/>
                <a:cs typeface="+mn-cs"/>
              </a:rPr>
              <a:t> Polynomial Problems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Heurística é um método ou processo criado com o </a:t>
            </a:r>
            <a:r>
              <a:rPr lang="pt-BR" sz="1200" b="1" i="0" kern="1200" dirty="0" smtClean="0">
                <a:solidFill>
                  <a:schemeClr val="tx1"/>
                </a:solidFill>
                <a:effectLst/>
                <a:latin typeface="+mn-lt"/>
                <a:ea typeface="+mn-ea"/>
                <a:cs typeface="+mn-cs"/>
              </a:rPr>
              <a:t>objetivo de encontrar soluções, muitas vezes sub-ótimas, para um problema</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r>
              <a:rPr lang="pt-BR" sz="1200" dirty="0" smtClean="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Isso é obtido trocando-se a otimização, integridade, precisão ou precisão por velocidade. De certa forma, pode ser considerado um atalho.</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Uma </a:t>
            </a:r>
            <a:r>
              <a:rPr lang="pt-BR" sz="1200" b="1" i="1" dirty="0" smtClean="0"/>
              <a:t>metaheurística</a:t>
            </a:r>
            <a:r>
              <a:rPr lang="pt-BR" sz="1200" dirty="0" smtClean="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95371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1" i="0" dirty="0" smtClean="0"/>
              <a:t>Algoritmos Genéticos</a:t>
            </a:r>
            <a:r>
              <a:rPr lang="pt-BR" sz="1200" dirty="0" smtClean="0"/>
              <a:t>: são inspirados pelo processo de seleção natural. São</a:t>
            </a:r>
            <a:r>
              <a:rPr lang="pt-BR" sz="1200" baseline="0" dirty="0" smtClean="0"/>
              <a:t> p</a:t>
            </a:r>
            <a:r>
              <a:rPr lang="pt-BR" sz="1200" dirty="0" smtClean="0"/>
              <a:t>rojetados para encontrar, gerar ou selecionar uma heurística (algoritmo de busca parcial) que forneça</a:t>
            </a:r>
            <a:r>
              <a:rPr lang="pt-BR" sz="1200" baseline="0" dirty="0" smtClean="0"/>
              <a:t> </a:t>
            </a:r>
            <a:r>
              <a:rPr lang="pt-BR" sz="1200" dirty="0" smtClean="0"/>
              <a:t>uma solução suficientemente boa para um problema de otimização, especialmente com informações incompletas ou imperfeitas ou capacidade de computação limitada.</a:t>
            </a:r>
            <a:r>
              <a:rPr lang="pt-BR" sz="1200" baseline="0" dirty="0" smtClean="0"/>
              <a:t> </a:t>
            </a:r>
            <a:r>
              <a:rPr lang="pt-BR" sz="1200" dirty="0" smtClean="0"/>
              <a:t>Aprendizado baseado na evolução biológica dos seres vivos.</a:t>
            </a:r>
            <a:r>
              <a:rPr lang="pt-BR" sz="1200" baseline="0" dirty="0" smtClean="0"/>
              <a:t> </a:t>
            </a:r>
            <a:r>
              <a:rPr lang="pt-BR" sz="1200" dirty="0" smtClean="0"/>
              <a:t>Novos </a:t>
            </a:r>
            <a:r>
              <a:rPr lang="pt-BR" sz="1200" b="1" i="1" dirty="0" smtClean="0"/>
              <a:t>indivíduos</a:t>
            </a:r>
            <a:r>
              <a:rPr lang="pt-BR" sz="1200" dirty="0" smtClean="0"/>
              <a:t> com diferentes </a:t>
            </a:r>
            <a:r>
              <a:rPr lang="pt-BR" sz="1200" b="1" i="1" dirty="0" smtClean="0"/>
              <a:t>características</a:t>
            </a:r>
            <a:r>
              <a:rPr lang="pt-BR" sz="1200" i="1" dirty="0" smtClean="0"/>
              <a:t>,</a:t>
            </a:r>
            <a:r>
              <a:rPr lang="pt-BR" sz="1200" b="1" i="1" dirty="0" smtClean="0"/>
              <a:t> </a:t>
            </a:r>
            <a:r>
              <a:rPr lang="pt-BR" sz="1200" dirty="0" smtClean="0"/>
              <a:t>pertencentes a uma </a:t>
            </a:r>
            <a:r>
              <a:rPr lang="pt-BR" sz="1200" b="1" i="1" dirty="0" smtClean="0"/>
              <a:t>população</a:t>
            </a:r>
            <a:r>
              <a:rPr lang="pt-BR" sz="1200" dirty="0" smtClean="0"/>
              <a:t>, são criados através de </a:t>
            </a:r>
            <a:r>
              <a:rPr lang="pt-BR" sz="1200" b="1" i="1" dirty="0" smtClean="0"/>
              <a:t>cruzamentos</a:t>
            </a:r>
            <a:r>
              <a:rPr lang="pt-BR" sz="1200" dirty="0" smtClean="0"/>
              <a:t> e </a:t>
            </a:r>
            <a:r>
              <a:rPr lang="pt-BR" sz="1200" b="1" dirty="0" smtClean="0"/>
              <a:t>mutações </a:t>
            </a:r>
            <a:r>
              <a:rPr lang="pt-BR" sz="1200" dirty="0" smtClean="0"/>
              <a:t>onde apenas os mais aptos são </a:t>
            </a:r>
            <a:r>
              <a:rPr lang="pt-BR" sz="1200" b="1" i="1" dirty="0" smtClean="0"/>
              <a:t>selecionados</a:t>
            </a:r>
            <a:r>
              <a:rPr lang="pt-BR" sz="1200" dirty="0" smtClean="0"/>
              <a:t> (</a:t>
            </a:r>
            <a:r>
              <a:rPr lang="pt-BR" sz="1200" b="1" i="1" dirty="0" smtClean="0"/>
              <a:t>seleção natural</a:t>
            </a:r>
            <a:r>
              <a:rPr lang="pt-BR" sz="1200" dirty="0" smtClean="0"/>
              <a:t>) e passam suas </a:t>
            </a:r>
            <a:r>
              <a:rPr lang="pt-BR" sz="1200" b="1" i="1" dirty="0" smtClean="0"/>
              <a:t>características</a:t>
            </a:r>
            <a:r>
              <a:rPr lang="pt-BR" sz="1200" dirty="0" smtClean="0"/>
              <a:t> para uma nova geração. Com isso a </a:t>
            </a:r>
            <a:r>
              <a:rPr lang="pt-BR" sz="1200" b="1" i="1" dirty="0" smtClean="0"/>
              <a:t>população</a:t>
            </a:r>
            <a:r>
              <a:rPr lang="pt-BR" sz="1200" dirty="0" smtClean="0"/>
              <a:t> se torna mais apta a cada geração.</a:t>
            </a:r>
          </a:p>
          <a:p>
            <a:pPr marL="171450" indent="-171450">
              <a:buFont typeface="Arial" panose="020B0604020202020204" pitchFamily="34" charset="0"/>
              <a:buChar char="•"/>
            </a:pPr>
            <a:r>
              <a:rPr lang="pt-BR" sz="1200" b="1" dirty="0" smtClean="0"/>
              <a:t>Otimização por enxame de partículas</a:t>
            </a:r>
            <a:r>
              <a:rPr lang="pt-BR" sz="1200" dirty="0" smtClean="0"/>
              <a:t>: Inspirado no comportamento de cardumes de peixes e de bandos de pássaros.</a:t>
            </a:r>
            <a:r>
              <a:rPr lang="pt-BR" sz="1200" baseline="0" dirty="0" smtClean="0"/>
              <a:t> R</a:t>
            </a:r>
            <a:r>
              <a:rPr lang="pt-BR" sz="1200" dirty="0" smtClean="0"/>
              <a:t>esolve um problema de otimização ao ter uma </a:t>
            </a:r>
            <a:r>
              <a:rPr lang="pt-BR" sz="1200" b="1" i="1" dirty="0" smtClean="0"/>
              <a:t>população</a:t>
            </a:r>
            <a:r>
              <a:rPr lang="pt-BR" sz="1200" dirty="0" smtClean="0"/>
              <a:t> de soluções candidatas, denominadas </a:t>
            </a:r>
            <a:r>
              <a:rPr lang="pt-BR" sz="1200" b="1" i="1" dirty="0" smtClean="0"/>
              <a:t>partículas</a:t>
            </a:r>
            <a:r>
              <a:rPr lang="pt-BR" sz="1200" dirty="0" smtClean="0"/>
              <a:t>, e movê-las no </a:t>
            </a:r>
            <a:r>
              <a:rPr lang="pt-BR" sz="1200" b="1" i="1" dirty="0" smtClean="0"/>
              <a:t>espaço de busca </a:t>
            </a:r>
            <a:r>
              <a:rPr lang="pt-BR" sz="1200" b="0" i="0" dirty="0" smtClean="0"/>
              <a:t>sendo</a:t>
            </a:r>
            <a:r>
              <a:rPr lang="pt-BR" sz="1200" b="0" i="0" baseline="0" dirty="0" smtClean="0"/>
              <a:t> que existe cooperação entre as partículas</a:t>
            </a:r>
            <a:r>
              <a:rPr lang="pt-BR" sz="1200" dirty="0" smtClean="0"/>
              <a:t>.</a:t>
            </a:r>
          </a:p>
          <a:p>
            <a:pPr marL="628650" lvl="1" indent="-171450">
              <a:buFont typeface="Arial" panose="020B0604020202020204" pitchFamily="34" charset="0"/>
              <a:buChar char="•"/>
            </a:pPr>
            <a:r>
              <a:rPr lang="pt-BR" sz="1200" dirty="0" smtClean="0"/>
              <a:t>Analogia:</a:t>
            </a:r>
            <a:r>
              <a:rPr lang="pt-BR" sz="1200" baseline="0" dirty="0" smtClean="0"/>
              <a:t> Imagine que você e vários amigos, todos com rádios, estão tentando localizar o ponto mais baixo de um terreno. Vocês começam a percorrer o terreno e a reportar via rádio a posição atual e a elevação do terreno, até que através de cooperação vocês encontram o ponto mais baixo.</a:t>
            </a:r>
          </a:p>
          <a:p>
            <a:pPr marL="171450" lvl="0" indent="-171450">
              <a:buFont typeface="Arial" panose="020B0604020202020204" pitchFamily="34" charset="0"/>
              <a:buChar char="•"/>
            </a:pPr>
            <a:r>
              <a:rPr lang="pt-BR" sz="1200" b="1" dirty="0" smtClean="0"/>
              <a:t>Otimização da colônia de formigas</a:t>
            </a:r>
            <a:r>
              <a:rPr lang="pt-BR" sz="1200" dirty="0" smtClean="0"/>
              <a:t>: É inspirado no comportamento das formigas ao saírem de sua colônia para encontrar comida. É uma técnica probabilística para resolver problemas computacionais que pode ser reduzida para encontrar bons caminhos através de grafos. </a:t>
            </a:r>
          </a:p>
          <a:p>
            <a:pPr marL="628650" lvl="1" indent="-171450">
              <a:buFont typeface="Arial" panose="020B0604020202020204" pitchFamily="34" charset="0"/>
              <a:buChar char="•"/>
            </a:pPr>
            <a:r>
              <a:rPr lang="pt-BR" sz="1200" dirty="0" smtClean="0"/>
              <a:t>As formigas ao procurarem por alimento deixam feromônios para que outras formigas possam segui-las.</a:t>
            </a:r>
            <a:r>
              <a:rPr lang="pt-BR" sz="1200" baseline="0" dirty="0" smtClean="0"/>
              <a:t> Elas sempre vão seguir o caminho com mais feromônios e caminhos com obstáculos terão pouco feromônio</a:t>
            </a:r>
            <a:r>
              <a:rPr lang="pt-BR" sz="1200" dirty="0" smtClean="0"/>
              <a:t>.</a:t>
            </a:r>
          </a:p>
        </p:txBody>
      </p:sp>
      <p:sp>
        <p:nvSpPr>
          <p:cNvPr id="4" name="Slide Number Placeholder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031355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29</a:t>
            </a:fld>
            <a:endParaRPr lang="pt-BR"/>
          </a:p>
        </p:txBody>
      </p:sp>
    </p:spTree>
    <p:extLst>
      <p:ext uri="{BB962C8B-B14F-4D97-AF65-F5344CB8AC3E}">
        <p14:creationId xmlns:p14="http://schemas.microsoft.com/office/powerpoint/2010/main" val="4227994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30</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t-BR" sz="1200" b="1" dirty="0" smtClean="0"/>
              <a:t>Exemplo</a:t>
            </a:r>
            <a:r>
              <a:rPr lang="pt-BR" sz="1200" dirty="0" smtClean="0"/>
              <a:t>: </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smtClean="0"/>
              <a:t>Binder: https://mybinder.org/v2/gh/zz4fap/t319_aprendizado_de_maquina/main?filepath=notebooks%2Fjupyter%2FHistograma.ipynb</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smtClean="0"/>
              <a:t>Colab: https://colab.research.google.com/github/zz4fap/t319_aprendizado_de_maquina/blob/main/notebooks/jupyter/Histograma.ipynb</a:t>
            </a:r>
          </a:p>
        </p:txBody>
      </p:sp>
      <p:sp>
        <p:nvSpPr>
          <p:cNvPr id="353" name="Google Shape;35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1754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70582b999c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smtClean="0"/>
              <a:t>Exemplo</a:t>
            </a:r>
            <a:r>
              <a:rPr lang="pt-BR" sz="12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Binder: https://mybinder.org/v2/gh/zz4fap/t319_aprendizado_de_maquina/main?filepath=notebooks%2Fjupyter%2FAjuste_de_curva_com_Redes_Neurais.ipynb</a:t>
            </a:r>
          </a:p>
          <a:p>
            <a:pPr marL="0" lvl="0" indent="0" algn="l" rtl="0">
              <a:spcBef>
                <a:spcPts val="0"/>
              </a:spcBef>
              <a:spcAft>
                <a:spcPts val="0"/>
              </a:spcAft>
              <a:buNone/>
            </a:pPr>
            <a:endParaRPr lang="pt-BR" sz="1200" dirty="0" smtClean="0">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r>
              <a:rPr lang="pt-BR" sz="1200" dirty="0" smtClean="0">
                <a:solidFill>
                  <a:srgbClr val="222222"/>
                </a:solidFill>
                <a:highlight>
                  <a:srgbClr val="FFFFFF"/>
                </a:highlight>
                <a:latin typeface="Arial"/>
                <a:ea typeface="Arial"/>
                <a:cs typeface="Arial"/>
                <a:sym typeface="Arial"/>
              </a:rPr>
              <a:t>Colab: </a:t>
            </a:r>
            <a:r>
              <a:rPr lang="pt-BR" sz="1200" dirty="0" smtClean="0"/>
              <a:t>https://colab.research.google.com/github/zz4fap/t319_aprendizado_de_maquina/blob/main/notebooks/jupyter/Ajuste_de_curva_com_Redes_Neurais.ipynb</a:t>
            </a:r>
            <a:endParaRPr sz="1200" dirty="0">
              <a:solidFill>
                <a:srgbClr val="222222"/>
              </a:solidFill>
              <a:highlight>
                <a:srgbClr val="FFFFFF"/>
              </a:highlight>
              <a:latin typeface="Arial"/>
              <a:ea typeface="Arial"/>
              <a:cs typeface="Arial"/>
              <a:sym typeface="Arial"/>
            </a:endParaRPr>
          </a:p>
        </p:txBody>
      </p:sp>
      <p:sp>
        <p:nvSpPr>
          <p:cNvPr id="382" name="Google Shape;382;g70582b999c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7275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70582b999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https://mybinder.org/v2/gh/zz4fap/t319_aprendizado_de_maquina/main?filepath=notebooks%2Fjupyter%2FFigura_3D.ipynb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Colab: https://colab.research.google.com/github/zz4fap/t319_aprendizado_de_maquina/blob/main/notebooks/jupyter/</a:t>
            </a:r>
            <a:r>
              <a:rPr lang="pt-BR" dirty="0" smtClean="0"/>
              <a:t>Figura_3D</a:t>
            </a:r>
            <a:r>
              <a:rPr lang="pt-BR" sz="1200" dirty="0" smtClean="0"/>
              <a:t>.ipynb</a:t>
            </a:r>
            <a:endParaRPr lang="pt-BR" dirty="0" smtClean="0"/>
          </a:p>
          <a:p>
            <a:pPr marL="0" lvl="0" indent="0" algn="l" rtl="0">
              <a:spcBef>
                <a:spcPts val="0"/>
              </a:spcBef>
              <a:spcAft>
                <a:spcPts val="0"/>
              </a:spcAft>
              <a:buNone/>
            </a:pPr>
            <a:endParaRPr dirty="0"/>
          </a:p>
        </p:txBody>
      </p:sp>
      <p:sp>
        <p:nvSpPr>
          <p:cNvPr id="368" name="Google Shape;368;g70582b999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467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35</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#1</a:t>
            </a:r>
            <a:r>
              <a:rPr lang="pt-BR" sz="1200" dirty="0" smtClean="0"/>
              <a:t>: https://mybinder.org/v2/gh/zz4fap/t319_aprendizado_de_maquina/main?filepath=labs%2FLaboratorio1.ipynb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37</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191840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smtClean="0"/>
              <a:t>Referências</a:t>
            </a:r>
            <a:r>
              <a:rPr lang="pt-BR" sz="1200" dirty="0" smtClean="0"/>
              <a:t>:</a:t>
            </a:r>
          </a:p>
          <a:p>
            <a:pPr defTabSz="1686336">
              <a:defRPr/>
            </a:pPr>
            <a:r>
              <a:rPr lang="pt-BR" sz="1200" dirty="0" smtClean="0"/>
              <a:t>[1] Matti </a:t>
            </a:r>
            <a:r>
              <a:rPr lang="pt-BR" sz="1200" dirty="0"/>
              <a:t>Latva-aho ad Kari Leppänen (editors)</a:t>
            </a:r>
            <a:r>
              <a:rPr lang="en-US" sz="1200" dirty="0"/>
              <a:t>, KEY DRIVERS AND RESEARCH CHALLENGES FOR 6G UBIQUITOUS WIRELESS INTELLIGENCE, 6G Flagship, University of Oulu, </a:t>
            </a:r>
            <a:r>
              <a:rPr lang="en-US" sz="1200" dirty="0" smtClean="0"/>
              <a:t>Oulu,</a:t>
            </a:r>
            <a:r>
              <a:rPr lang="en-US" sz="1200" baseline="0" dirty="0" smtClean="0"/>
              <a:t> </a:t>
            </a:r>
            <a:r>
              <a:rPr lang="en-US" sz="1200" baseline="0" dirty="0" err="1" smtClean="0"/>
              <a:t>disponível</a:t>
            </a:r>
            <a:r>
              <a:rPr lang="en-US" sz="1200" baseline="0" dirty="0" smtClean="0"/>
              <a:t> online </a:t>
            </a:r>
            <a:r>
              <a:rPr lang="en-US" sz="1200" baseline="0" dirty="0" err="1" smtClean="0"/>
              <a:t>em</a:t>
            </a:r>
            <a:r>
              <a:rPr lang="en-US" sz="1200" baseline="0" dirty="0" smtClean="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smtClean="0"/>
              <a:t>[2] </a:t>
            </a:r>
            <a:r>
              <a:rPr lang="pt-BR" sz="1200" dirty="0" smtClean="0"/>
              <a:t>Mostafa Zaman Chowdhury, Md. Shahjalal, Shakil Ahmed, Yeong Min Jang, “</a:t>
            </a:r>
            <a:r>
              <a:rPr lang="en-US" sz="1200" b="0" i="0" kern="1200" dirty="0" smtClean="0">
                <a:solidFill>
                  <a:schemeClr val="tx1"/>
                </a:solidFill>
                <a:effectLst/>
                <a:latin typeface="+mn-lt"/>
                <a:ea typeface="+mn-ea"/>
                <a:cs typeface="+mn-cs"/>
              </a:rPr>
              <a:t>6G Wireless Communication Systems: Applications, Requirements, Technologies, Challenges, and Research Directions”, </a:t>
            </a:r>
            <a:r>
              <a:rPr lang="pt-BR" sz="1200" dirty="0" smtClean="0">
                <a:hlinkClick r:id="rId3"/>
              </a:rPr>
              <a:t>https://arxiv.org/ftp/arxiv/papers/1909/1909.11315.pdf</a:t>
            </a:r>
            <a:endParaRPr lang="en-US" sz="1200" b="0" i="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1" dirty="0" smtClean="0"/>
              <a:t>Objetivo</a:t>
            </a:r>
            <a:r>
              <a:rPr lang="pt-BR" sz="1200" dirty="0" smtClean="0"/>
              <a:t>: Criar máquinas que </a:t>
            </a:r>
            <a:r>
              <a:rPr lang="pt-BR" sz="1200" i="1" dirty="0" smtClean="0"/>
              <a:t>imitem</a:t>
            </a:r>
            <a:r>
              <a:rPr lang="pt-BR" sz="1200" dirty="0" smtClean="0"/>
              <a:t> nossa capacidade mental para uma determinada tarefa. </a:t>
            </a:r>
            <a:endParaRPr lang="pt-BR" sz="1200" dirty="0" smtClean="0">
              <a:cs typeface="Calibri"/>
            </a:endParaRPr>
          </a:p>
          <a:p>
            <a:pPr marL="171450" indent="-171450">
              <a:buFont typeface="Arial" panose="020B0604020202020204" pitchFamily="34" charset="0"/>
              <a:buChar char="•"/>
            </a:pPr>
            <a:r>
              <a:rPr lang="pt-BR" sz="1200" dirty="0" smtClean="0"/>
              <a:t>Porém, esta </a:t>
            </a:r>
            <a:r>
              <a:rPr lang="pt-BR" sz="1200" i="1" dirty="0" smtClean="0"/>
              <a:t>imitação</a:t>
            </a:r>
            <a:r>
              <a:rPr lang="pt-BR" sz="1200" dirty="0" smtClean="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smtClean="0"/>
              <a:t>Essa </a:t>
            </a:r>
            <a:r>
              <a:rPr lang="pt-BR" sz="1200" i="1" dirty="0" smtClean="0"/>
              <a:t>imitação</a:t>
            </a:r>
            <a:r>
              <a:rPr lang="pt-BR" sz="1200" dirty="0" smtClean="0"/>
              <a:t> é, portanto, apenas uma aproximação. É por isso que em IA fala-se da criação de máquinas que são </a:t>
            </a:r>
            <a:r>
              <a:rPr lang="pt-BR" sz="1200" i="1" dirty="0" smtClean="0"/>
              <a:t>modelos</a:t>
            </a:r>
            <a:r>
              <a:rPr lang="pt-BR" sz="1200" dirty="0" smtClean="0"/>
              <a:t> de nossa capacidade de aprender, raciocinar, enxergar, falar, ouvir, etc.</a:t>
            </a:r>
            <a:endParaRPr lang="en-US" sz="1200" dirty="0" smtClean="0"/>
          </a:p>
          <a:p>
            <a:pPr rtl="0"/>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A IA fraca concentra-se na realização de uma tarefa específica, como responder a perguntas com base na entrada do usuário ou jogar xadrez. Carros autônomos e assistentes virtuais, como Siri, são exemplos de IA fraca.</a:t>
            </a:r>
            <a:r>
              <a:rPr lang="pt-BR" sz="1200" baseline="0" dirty="0" smtClean="0"/>
              <a:t> </a:t>
            </a:r>
            <a:r>
              <a:rPr lang="pt-BR" sz="1200" dirty="0" smtClean="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2615924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t>AI is a broader concept to create intelligent machines that can simulate human thinking capability and behavior, whereas, machine learning is an application or subset of AI that allows machines to learn from data without being programmed explicitly.</a:t>
            </a:r>
            <a:endParaRPr lang="pt-BR" sz="1200" b="1" dirty="0" smtClean="0">
              <a:cs typeface="Calibri"/>
            </a:endParaRPr>
          </a:p>
          <a:p>
            <a:pPr marL="0" indent="0">
              <a:buFont typeface="Arial" panose="020B0604020202020204" pitchFamily="34" charset="0"/>
              <a:buNone/>
            </a:pPr>
            <a:endParaRPr lang="pt-BR" sz="1200" b="1" dirty="0" smtClean="0">
              <a:cs typeface="Calibri"/>
            </a:endParaRPr>
          </a:p>
          <a:p>
            <a:pPr marL="0" indent="0">
              <a:buFont typeface="Arial" panose="020B0604020202020204" pitchFamily="34" charset="0"/>
              <a:buNone/>
            </a:pPr>
            <a:r>
              <a:rPr lang="pt-BR" sz="1200" b="1" dirty="0" smtClean="0">
                <a:cs typeface="Calibri"/>
              </a:rPr>
              <a:t>Processamento de linguagem natural</a:t>
            </a:r>
            <a:r>
              <a:rPr lang="pt-BR" sz="1200" b="0" dirty="0" smtClean="0">
                <a:cs typeface="Calibri"/>
              </a:rPr>
              <a:t>: criação automática de resumos,</a:t>
            </a:r>
            <a:r>
              <a:rPr lang="pt-BR" sz="1200" b="0" baseline="0" dirty="0" smtClean="0">
                <a:cs typeface="Calibri"/>
              </a:rPr>
              <a:t> tradução de textos em uma língua para outra, reconhecimento de fala, etc.</a:t>
            </a:r>
          </a:p>
          <a:p>
            <a:pPr marL="0" indent="0">
              <a:buFont typeface="Arial" panose="020B0604020202020204" pitchFamily="34" charset="0"/>
              <a:buNone/>
            </a:pPr>
            <a:r>
              <a:rPr lang="pt-BR" sz="1200" b="1" baseline="0" dirty="0" smtClean="0">
                <a:cs typeface="Calibri"/>
              </a:rPr>
              <a:t>Representação do conhecimento</a:t>
            </a:r>
            <a:r>
              <a:rPr lang="pt-BR" sz="1200" b="0" baseline="0" dirty="0" smtClean="0">
                <a:cs typeface="Calibri"/>
              </a:rPr>
              <a:t>: lida com problemas de como criar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smtClean="0">
                <a:cs typeface="Calibri"/>
              </a:rPr>
              <a:t>Raciocínio automatizado</a:t>
            </a:r>
            <a:r>
              <a:rPr lang="pt-BR" sz="1200" b="0" baseline="0" dirty="0" smtClean="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smtClean="0">
                <a:cs typeface="Calibri"/>
              </a:rPr>
              <a:t>Planejamento</a:t>
            </a:r>
            <a:r>
              <a:rPr lang="pt-BR" sz="1200" b="0" baseline="0" dirty="0" smtClean="0">
                <a:cs typeface="Calibri"/>
              </a:rPr>
              <a:t>: </a:t>
            </a:r>
            <a:r>
              <a:rPr lang="pt-BR" dirty="0" smtClean="0"/>
              <a:t>tem como objetivo encontrar um plano que permita uma</a:t>
            </a:r>
            <a:r>
              <a:rPr lang="pt-BR" baseline="0" dirty="0" smtClean="0"/>
              <a:t> máquina </a:t>
            </a:r>
            <a:r>
              <a:rPr lang="pt-BR" dirty="0" smtClean="0"/>
              <a:t>executar uma tarefa, a partir de uma situação inicial.</a:t>
            </a:r>
            <a:endParaRPr lang="pt-BR" sz="1200" b="0" baseline="0" dirty="0" smtClean="0">
              <a:cs typeface="Calibri"/>
            </a:endParaRPr>
          </a:p>
          <a:p>
            <a:pPr marL="0" indent="0">
              <a:buFont typeface="Arial" panose="020B0604020202020204" pitchFamily="34" charset="0"/>
              <a:buNone/>
            </a:pPr>
            <a:r>
              <a:rPr lang="pt-BR" sz="1200" b="1" baseline="0" dirty="0" smtClean="0">
                <a:cs typeface="Calibri"/>
              </a:rPr>
              <a:t>Visão computacional</a:t>
            </a:r>
            <a:r>
              <a:rPr lang="pt-BR" sz="1200" b="0" baseline="0" dirty="0" smtClean="0">
                <a:cs typeface="Calibri"/>
              </a:rPr>
              <a:t>: desenvolvimento de máquinas inteligentes que obtém informação de imagens. Exemplos: reconhecimento de faces, controle de qualidade em industrias, carros autônomos, etc.</a:t>
            </a:r>
          </a:p>
          <a:p>
            <a:pPr marL="0" indent="0">
              <a:buFont typeface="Arial" panose="020B0604020202020204" pitchFamily="34" charset="0"/>
              <a:buNone/>
            </a:pPr>
            <a:r>
              <a:rPr lang="pt-BR" sz="1200" b="1" baseline="0" dirty="0" smtClean="0">
                <a:cs typeface="Calibri"/>
              </a:rPr>
              <a:t>Robótica</a:t>
            </a:r>
            <a:r>
              <a:rPr lang="pt-BR" sz="1200" b="0" baseline="0" dirty="0" smtClean="0">
                <a:cs typeface="Calibri"/>
              </a:rPr>
              <a:t>: lida com o design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smtClean="0">
                <a:cs typeface="Calibri"/>
              </a:rPr>
              <a:t>Aprendizado de máquina</a:t>
            </a:r>
            <a:r>
              <a:rPr lang="pt-BR" sz="1200" b="0" baseline="0" dirty="0" smtClean="0">
                <a:cs typeface="Calibri"/>
              </a:rPr>
              <a:t>: lida com o design e construção de máquinas que executam uma tarefa específica sem terem sido explicitamente programadas para isso. Exemplos: algoritmo de recomendações do netflix, carro autômato, etc. Esses algortimos aprendem através da experiência.</a:t>
            </a:r>
          </a:p>
          <a:p>
            <a:pPr marL="0" indent="0">
              <a:buFont typeface="Arial" panose="020B0604020202020204" pitchFamily="34" charset="0"/>
              <a:buNone/>
            </a:pPr>
            <a:r>
              <a:rPr lang="pt-PT" sz="1200" b="1" i="0" dirty="0" smtClean="0"/>
              <a:t>Inteligência artificial geral</a:t>
            </a:r>
            <a:r>
              <a:rPr lang="pt-PT" sz="1200" i="1" dirty="0" smtClean="0"/>
              <a:t>: </a:t>
            </a:r>
            <a:r>
              <a:rPr lang="pt-BR" sz="1200" b="0" i="0" kern="1200" dirty="0" smtClean="0">
                <a:solidFill>
                  <a:schemeClr val="tx1"/>
                </a:solidFill>
                <a:effectLst/>
                <a:latin typeface="+mn-lt"/>
                <a:ea typeface="+mn-ea"/>
                <a:cs typeface="+mn-cs"/>
              </a:rPr>
              <a:t>máquinas que possuem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consciência e sentimentos, capazes de oferecer soluções para qualquer tipo de problema.</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smtClean="0"/>
          </a:p>
          <a:p>
            <a:endParaRPr lang="pt-BR" sz="1200" dirty="0" smtClean="0"/>
          </a:p>
          <a:p>
            <a:r>
              <a:rPr lang="en-US" sz="1200" dirty="0" smtClean="0"/>
              <a:t>KR&amp;R: Knowledge representation and reasoning</a:t>
            </a:r>
          </a:p>
          <a:p>
            <a:endParaRPr lang="en-US" sz="1200" dirty="0" smtClean="0"/>
          </a:p>
          <a:p>
            <a:endParaRPr lang="en-US" sz="1200" dirty="0" smtClean="0"/>
          </a:p>
          <a:p>
            <a:pPr rtl="0"/>
            <a:r>
              <a:rPr lang="en-US" sz="1200" dirty="0" smtClean="0"/>
              <a:t>First of all, </a:t>
            </a:r>
            <a:r>
              <a:rPr lang="en-US" sz="1200" b="1" dirty="0" smtClean="0"/>
              <a:t>leave the terms artificial and machine aside</a:t>
            </a:r>
            <a:r>
              <a:rPr lang="en-US" sz="1200" dirty="0" smtClean="0"/>
              <a:t>. We will try to understand the words intelligence and learning one-by-one. Think of how one can solve a given (mathematical and not real life) problem. There are two possibilities - </a:t>
            </a:r>
            <a:r>
              <a:rPr lang="en-US" sz="1200" i="1" dirty="0" smtClean="0"/>
              <a:t>either</a:t>
            </a:r>
          </a:p>
          <a:p>
            <a:pPr rtl="0"/>
            <a:endParaRPr lang="en-US" sz="1200" dirty="0" smtClean="0"/>
          </a:p>
          <a:p>
            <a:r>
              <a:rPr lang="en-US" sz="1200" dirty="0" smtClean="0"/>
              <a:t>Method 1: he/she/it has solved such a problem before and has </a:t>
            </a:r>
            <a:r>
              <a:rPr lang="en-US" sz="1200" b="1" i="1" dirty="0" smtClean="0"/>
              <a:t>learned</a:t>
            </a:r>
            <a:r>
              <a:rPr lang="en-US" sz="1200" dirty="0" smtClean="0"/>
              <a:t> how to solve such problems </a:t>
            </a:r>
            <a:r>
              <a:rPr lang="en-US" sz="1200" i="1" dirty="0" smtClean="0"/>
              <a:t>or</a:t>
            </a:r>
          </a:p>
          <a:p>
            <a:endParaRPr lang="en-US" sz="1200" dirty="0" smtClean="0"/>
          </a:p>
          <a:p>
            <a:r>
              <a:rPr lang="en-US" sz="1200" dirty="0" smtClean="0"/>
              <a:t>Method 2: (it is first time he/she/it faced this type of problem and)</a:t>
            </a:r>
            <a:r>
              <a:rPr lang="en-US" sz="1200" i="1" dirty="0" smtClean="0"/>
              <a:t> </a:t>
            </a:r>
            <a:r>
              <a:rPr lang="en-US" sz="1200" dirty="0" smtClean="0"/>
              <a:t>he/she/it is </a:t>
            </a:r>
            <a:r>
              <a:rPr lang="en-US" sz="1200" b="1" i="1" dirty="0" smtClean="0"/>
              <a:t>actually intelligent</a:t>
            </a:r>
            <a:r>
              <a:rPr lang="en-US" sz="1200" dirty="0" smtClean="0"/>
              <a:t> to think of possibilities of how to solve the problem based on what he/she/it </a:t>
            </a:r>
            <a:r>
              <a:rPr lang="en-US" sz="1200" b="1" i="1" dirty="0" smtClean="0"/>
              <a:t>knows</a:t>
            </a:r>
            <a:r>
              <a:rPr lang="en-US" sz="1200" dirty="0" smtClean="0"/>
              <a:t>, right?</a:t>
            </a:r>
          </a:p>
          <a:p>
            <a:pPr rtl="0"/>
            <a:endParaRPr lang="en-US" sz="1200" dirty="0" smtClean="0"/>
          </a:p>
          <a:p>
            <a:pPr rtl="0"/>
            <a:r>
              <a:rPr lang="en-US" sz="1200" dirty="0" smtClean="0"/>
              <a:t>The former is called </a:t>
            </a:r>
            <a:r>
              <a:rPr lang="en-US" sz="1200" b="1" dirty="0" smtClean="0"/>
              <a:t>learning </a:t>
            </a:r>
            <a:r>
              <a:rPr lang="en-US" sz="1200" dirty="0" smtClean="0"/>
              <a:t>and the latter is called </a:t>
            </a:r>
            <a:r>
              <a:rPr lang="en-US" sz="1200" b="1" dirty="0" smtClean="0"/>
              <a:t>knowledge</a:t>
            </a:r>
            <a:r>
              <a:rPr lang="en-US" sz="1200" dirty="0" smtClean="0"/>
              <a:t> (along with intelligence). So, in short, to solve a problem, one needs either of these two. Hence, </a:t>
            </a:r>
            <a:r>
              <a:rPr lang="en-US" sz="1200" b="1" dirty="0" smtClean="0"/>
              <a:t>learning is a part of intelligence</a:t>
            </a:r>
            <a:r>
              <a:rPr lang="en-US" sz="1200" dirty="0" smtClean="0"/>
              <a:t>. </a:t>
            </a:r>
          </a:p>
          <a:p>
            <a:endParaRPr lang="pt-BR"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01842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dirty="0" smtClean="0"/>
              <a:t>Recomendação de anúncios/produtos: IA extrai conhecimento através do comportamento dos clientes e com isso consegue recomendar produtos específicos/customizados para os clientes.</a:t>
            </a:r>
          </a:p>
          <a:p>
            <a:endParaRPr lang="pt-BR" sz="1200" dirty="0" smtClean="0"/>
          </a:p>
          <a:p>
            <a:r>
              <a:rPr lang="pt-BR" sz="1200" dirty="0" smtClean="0"/>
              <a:t>“Faculdade particular usa robô para corrigir provas e dar nota aos alunos”, </a:t>
            </a:r>
            <a:r>
              <a:rPr lang="pt-BR" sz="1200" dirty="0" smtClean="0">
                <a:hlinkClick r:id="rId3"/>
              </a:rPr>
              <a:t>https://cartacampinas.com.br/2020/04/faculdade-particular-usa-robo-para-corrigir-provas-e-dar-nota-aos-alunos/</a:t>
            </a:r>
            <a:endParaRPr lang="pt-BR" sz="1200" dirty="0" smtClean="0"/>
          </a:p>
          <a:p>
            <a:endParaRPr lang="pt-BR" sz="1200" dirty="0" smtClean="0"/>
          </a:p>
          <a:p>
            <a:r>
              <a:rPr lang="pt-BR" sz="1200" dirty="0" smtClean="0"/>
              <a:t>“</a:t>
            </a:r>
            <a:r>
              <a:rPr lang="en-US" sz="1200" dirty="0" smtClean="0"/>
              <a:t>Artificial Intelligence May Be Key to Better Weather Forecasts</a:t>
            </a:r>
            <a:r>
              <a:rPr lang="pt-BR" sz="1200" dirty="0" smtClean="0"/>
              <a:t>”, https://eos.org/opinions/artificial-intelligence-may-be-key-to-better-we</a:t>
            </a:r>
          </a:p>
          <a:p>
            <a:endParaRPr lang="pt-BR" sz="1200" dirty="0" smtClean="0"/>
          </a:p>
          <a:p>
            <a:r>
              <a:rPr lang="pt-BR" sz="1200" dirty="0" smtClean="0"/>
              <a:t>“</a:t>
            </a:r>
            <a:r>
              <a:rPr lang="en-US" sz="1200" dirty="0" smtClean="0"/>
              <a:t>AI improves fraud detection, prediction and prevention</a:t>
            </a:r>
            <a:r>
              <a:rPr lang="pt-BR" sz="1200" dirty="0" smtClean="0"/>
              <a:t>”,</a:t>
            </a:r>
            <a:r>
              <a:rPr lang="pt-BR" sz="1200" baseline="0" dirty="0" smtClean="0"/>
              <a:t> </a:t>
            </a:r>
            <a:r>
              <a:rPr lang="pt-BR" sz="1200" dirty="0" smtClean="0">
                <a:hlinkClick r:id="rId4"/>
              </a:rPr>
              <a:t>https://www.ibm.com/analytics/fraud-prediction</a:t>
            </a:r>
            <a:r>
              <a:rPr lang="pt-BR" sz="1200" dirty="0" smtClean="0">
                <a:hlinkClick r:id="rId5"/>
              </a:rPr>
              <a:t>ather-forecasts</a:t>
            </a:r>
            <a:endParaRPr lang="pt-BR" sz="1200" dirty="0" smtClean="0"/>
          </a:p>
          <a:p>
            <a:endParaRPr lang="pt-BR" sz="1200" dirty="0" smtClean="0"/>
          </a:p>
          <a:p>
            <a:r>
              <a:rPr lang="pt-BR" sz="1200" dirty="0" smtClean="0"/>
              <a:t>“Inteligência artificial ajuda em diagnóstico da covid-19 no Brasil”, </a:t>
            </a:r>
            <a:r>
              <a:rPr lang="pt-BR" sz="1200" dirty="0" smtClean="0">
                <a:hlinkClick r:id="rId6"/>
              </a:rPr>
              <a:t>https://www.correiobraziliense.com.br/app/noticia/ciencia-e-saude/2020/08/04/interna_ciencia_saude,878353/inteligencia-artificial-ajuda-em-diagnostico-da-covid-19-no-brasil.shtml</a:t>
            </a: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1853620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smtClean="0"/>
              <a:t>Foco </a:t>
            </a:r>
            <a:r>
              <a:rPr lang="pt-BR" sz="1200" dirty="0"/>
              <a:t>do curso: estudo dos principais algoritmos de </a:t>
            </a:r>
            <a:r>
              <a:rPr lang="pt-BR" sz="1200" b="1" i="1" dirty="0"/>
              <a:t>Aprendizado de Máquina</a:t>
            </a:r>
            <a:r>
              <a:rPr lang="pt-BR" sz="1200" dirty="0"/>
              <a:t>. Por </a:t>
            </a:r>
            <a:r>
              <a:rPr lang="pt-BR" sz="1200" dirty="0" smtClean="0"/>
              <a:t>quê?</a:t>
            </a:r>
          </a:p>
          <a:p>
            <a:pPr marL="628650" lvl="1" indent="-171450">
              <a:buFont typeface="Arial" panose="020B0604020202020204" pitchFamily="34" charset="0"/>
              <a:buChar char="•"/>
            </a:pPr>
            <a:r>
              <a:rPr lang="pt-BR" sz="1200" dirty="0" smtClean="0"/>
              <a:t>ML </a:t>
            </a:r>
            <a:r>
              <a:rPr lang="pt-BR" sz="1200" dirty="0"/>
              <a:t>oferece ferramentas importantes para a solução eficiente de vários problemas </a:t>
            </a:r>
            <a:r>
              <a:rPr lang="pt-BR" sz="1200" dirty="0" smtClean="0"/>
              <a:t>em várias</a:t>
            </a:r>
            <a:r>
              <a:rPr lang="pt-BR" sz="1200" baseline="0" dirty="0" smtClean="0"/>
              <a:t> áreas do conhecimento.</a:t>
            </a:r>
          </a:p>
          <a:p>
            <a:pPr marL="457200" lvl="1" indent="0">
              <a:buFont typeface="Arial" panose="020B0604020202020204" pitchFamily="34" charset="0"/>
              <a:buNone/>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ML is a learning technique where machines </a:t>
            </a:r>
            <a:r>
              <a:rPr lang="en-US" sz="1200" i="1" dirty="0" smtClean="0"/>
              <a:t>learn</a:t>
            </a:r>
            <a:r>
              <a:rPr lang="en-US" sz="1200" dirty="0" smtClean="0"/>
              <a:t> from huge data sets.</a:t>
            </a:r>
          </a:p>
          <a:p>
            <a:endParaRPr lang="pt-BR" sz="1200" b="0" i="0" dirty="0"/>
          </a:p>
          <a:p>
            <a:r>
              <a:rPr lang="en-US" sz="1200" dirty="0" smtClean="0"/>
              <a:t>Weak AI is the form of AI where programs are developed to perform specific tasks, for instance, Machine learning, Planning, Computer vision, etc.</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27338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a:t>
            </a:r>
            <a:r>
              <a:rPr lang="pt-BR" sz="1200" dirty="0" smtClean="0"/>
              <a:t>técnicas e algortimos </a:t>
            </a:r>
            <a:r>
              <a:rPr lang="pt-BR" sz="1200" dirty="0"/>
              <a:t>orientadas a dados: aprendem automaticamente a partir de grandes volumes de dados.</a:t>
            </a:r>
          </a:p>
          <a:p>
            <a:endParaRPr lang="en-US" sz="1200" b="1" dirty="0" smtClean="0"/>
          </a:p>
          <a:p>
            <a:r>
              <a:rPr lang="pt-BR" sz="1200" b="0" dirty="0" smtClean="0"/>
              <a:t>O aprendizado de máquina pode ser definido como o processo de </a:t>
            </a:r>
            <a:r>
              <a:rPr lang="pt-BR" sz="1200" b="1" dirty="0" smtClean="0"/>
              <a:t>induzir</a:t>
            </a:r>
            <a:r>
              <a:rPr lang="pt-BR" sz="1200" b="0" dirty="0" smtClean="0"/>
              <a:t> inteligência em uma</a:t>
            </a:r>
            <a:r>
              <a:rPr lang="pt-BR" sz="1200" b="0" baseline="0" dirty="0" smtClean="0"/>
              <a:t> </a:t>
            </a:r>
            <a:r>
              <a:rPr lang="pt-BR" sz="1200" b="0" dirty="0" smtClean="0"/>
              <a:t>máquina </a:t>
            </a:r>
            <a:r>
              <a:rPr lang="pt-BR" sz="1200" b="1" dirty="0" smtClean="0"/>
              <a:t>sem que ela</a:t>
            </a:r>
            <a:r>
              <a:rPr lang="pt-BR" sz="1200" b="1" baseline="0" dirty="0" smtClean="0"/>
              <a:t> seja explicitamente</a:t>
            </a:r>
            <a:r>
              <a:rPr lang="pt-BR" sz="1200" b="1" dirty="0" smtClean="0"/>
              <a:t> programada</a:t>
            </a:r>
            <a:r>
              <a:rPr lang="pt-BR" sz="1200" b="0" dirty="0" smtClean="0"/>
              <a:t>.</a:t>
            </a:r>
            <a:endParaRPr lang="en-US" sz="1200" b="0" dirty="0"/>
          </a:p>
          <a:p>
            <a:endParaRPr lang="en-US" sz="1200" b="1" dirty="0" smtClean="0"/>
          </a:p>
          <a:p>
            <a:r>
              <a:rPr lang="pt-BR" sz="1200" b="0" dirty="0" smtClean="0"/>
              <a:t>Por exemplo, o filtro de spam do gmail utiliza aprendizado de máquina para aprender se</a:t>
            </a:r>
            <a:r>
              <a:rPr lang="pt-BR" sz="1200" b="0" baseline="0" dirty="0" smtClean="0"/>
              <a:t> um email é </a:t>
            </a:r>
            <a:r>
              <a:rPr lang="pt-BR" sz="1200" b="0" dirty="0" smtClean="0"/>
              <a:t>spam</a:t>
            </a:r>
            <a:r>
              <a:rPr lang="pt-BR" sz="1200" b="0" baseline="0" dirty="0" smtClean="0"/>
              <a:t> </a:t>
            </a:r>
            <a:r>
              <a:rPr lang="pt-BR" sz="1200" b="0" dirty="0" smtClean="0"/>
              <a:t>(por exemplo, sinalizados por usuários) e exemplos de emails regulares (não spam, também chamados de “ham"). </a:t>
            </a:r>
          </a:p>
          <a:p>
            <a:endParaRPr lang="pt-BR" sz="1200" b="0" dirty="0" smtClean="0"/>
          </a:p>
          <a:p>
            <a:r>
              <a:rPr lang="pt-BR" sz="1200" b="0" dirty="0" smtClean="0"/>
              <a:t>Os exemplos que o modelo usa para aprender são chamados de </a:t>
            </a:r>
            <a:r>
              <a:rPr lang="pt-BR" sz="1200" b="1" dirty="0" smtClean="0"/>
              <a:t>conjunto de treinamento</a:t>
            </a:r>
            <a:r>
              <a:rPr lang="pt-BR" sz="1200" b="0" dirty="0" smtClean="0"/>
              <a:t>. Cada </a:t>
            </a:r>
            <a:r>
              <a:rPr lang="pt-BR" sz="1200" b="1" dirty="0" smtClean="0"/>
              <a:t>exemplo de treinamento </a:t>
            </a:r>
            <a:r>
              <a:rPr lang="pt-BR" sz="1200" b="0" dirty="0" smtClean="0"/>
              <a:t>é chamado de </a:t>
            </a:r>
            <a:r>
              <a:rPr lang="pt-BR" sz="1200" b="1" dirty="0" smtClean="0"/>
              <a:t>instância de treinamento </a:t>
            </a:r>
            <a:r>
              <a:rPr lang="pt-BR" sz="1200" b="0" dirty="0" smtClean="0"/>
              <a:t>(ou amostra).</a:t>
            </a:r>
            <a:endParaRPr lang="en-US" sz="1200" b="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550065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5" name="Espaço Reservado para Rodapé 4">
            <a:extLst>
              <a:ext uri="{FF2B5EF4-FFF2-40B4-BE49-F238E27FC236}">
                <a16:creationId xmlns=""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5" name="Espaço Reservado para Rodapé 4">
            <a:extLst>
              <a:ext uri="{FF2B5EF4-FFF2-40B4-BE49-F238E27FC236}">
                <a16:creationId xmlns=""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5" name="Espaço Reservado para Rodapé 4">
            <a:extLst>
              <a:ext uri="{FF2B5EF4-FFF2-40B4-BE49-F238E27FC236}">
                <a16:creationId xmlns=""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5" name="Espaço Reservado para Rodapé 4">
            <a:extLst>
              <a:ext uri="{FF2B5EF4-FFF2-40B4-BE49-F238E27FC236}">
                <a16:creationId xmlns=""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5" name="Espaço Reservado para Rodapé 4">
            <a:extLst>
              <a:ext uri="{FF2B5EF4-FFF2-40B4-BE49-F238E27FC236}">
                <a16:creationId xmlns=""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6" name="Espaço Reservado para Rodapé 5">
            <a:extLst>
              <a:ext uri="{FF2B5EF4-FFF2-40B4-BE49-F238E27FC236}">
                <a16:creationId xmlns=""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8" name="Espaço Reservado para Rodapé 7">
            <a:extLst>
              <a:ext uri="{FF2B5EF4-FFF2-40B4-BE49-F238E27FC236}">
                <a16:creationId xmlns=""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4" name="Espaço Reservado para Rodapé 3">
            <a:extLst>
              <a:ext uri="{FF2B5EF4-FFF2-40B4-BE49-F238E27FC236}">
                <a16:creationId xmlns=""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3" name="Espaço Reservado para Rodapé 2">
            <a:extLst>
              <a:ext uri="{FF2B5EF4-FFF2-40B4-BE49-F238E27FC236}">
                <a16:creationId xmlns=""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6" name="Espaço Reservado para Rodapé 5">
            <a:extLst>
              <a:ext uri="{FF2B5EF4-FFF2-40B4-BE49-F238E27FC236}">
                <a16:creationId xmlns=""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27/08/2021</a:t>
            </a:fld>
            <a:endParaRPr lang="pt-BR"/>
          </a:p>
        </p:txBody>
      </p:sp>
      <p:sp>
        <p:nvSpPr>
          <p:cNvPr id="6" name="Espaço Reservado para Rodapé 5">
            <a:extLst>
              <a:ext uri="{FF2B5EF4-FFF2-40B4-BE49-F238E27FC236}">
                <a16:creationId xmlns=""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27/08/2021</a:t>
            </a:fld>
            <a:endParaRPr lang="pt-BR"/>
          </a:p>
        </p:txBody>
      </p:sp>
      <p:sp>
        <p:nvSpPr>
          <p:cNvPr id="5" name="Espaço Reservado para Rodapé 4">
            <a:extLst>
              <a:ext uri="{FF2B5EF4-FFF2-40B4-BE49-F238E27FC236}">
                <a16:creationId xmlns=""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jpeg"/><Relationship Id="rId7"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52.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jpe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jpeg"/></Relationships>
</file>

<file path=ppt/slides/_rels/slide29.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0.jpeg"/></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jpeg"/></Relationships>
</file>

<file path=ppt/slides/_rels/slide3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Histograma.ipynb" TargetMode="External"/><Relationship Id="rId4" Type="http://schemas.openxmlformats.org/officeDocument/2006/relationships/hyperlink" Target="https://mybinder.org/v2/gh/zz4fap/t319_aprendizado_de_maquina/main?filepath=notebooks/jupyter/Histograma.ipyn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Ajuste_de_curva_com_Redes_Neurais.ipynb" TargetMode="External"/><Relationship Id="rId4" Type="http://schemas.openxmlformats.org/officeDocument/2006/relationships/hyperlink" Target="https://mybinder.org/v2/gh/zz4fap/t319_aprendizado_de_maquina/main?filepath=notebooks/jupyter/Ajuste_de_curva_com_Redes_Neurais.ipynb"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Figura_3D.ipynb" TargetMode="External"/><Relationship Id="rId4" Type="http://schemas.openxmlformats.org/officeDocument/2006/relationships/hyperlink" Target="https://mybinder.org/v2/gh/zz4fap/t319_aprendizado_de_maquina/main?filepath=notebooks/jupyter/Figura_3D.ipynb"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labs/Laboratorio1.ipynb"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zz4fap/t319_aprendizado_de_maquina/blob/main/docs/Resolu%C3%A7%C3%A3o%20e%20entrega%20dos%20laborat%C3%B3rios.pdf" TargetMode="External"/><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4.xml"/><Relationship Id="rId16" Type="http://schemas.openxmlformats.org/officeDocument/2006/relationships/image" Target="../media/image22.png"/><Relationship Id="rId20"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ao Aprendizado de Máquina:</a:t>
            </a:r>
            <a:r>
              <a:rPr lang="pt-BR" dirty="0" smtClean="0"/>
              <a:t/>
            </a:r>
            <a:br>
              <a:rPr lang="pt-BR" dirty="0" smtClean="0"/>
            </a:br>
            <a:r>
              <a:rPr lang="pt-BR" b="1" i="1" dirty="0" smtClean="0"/>
              <a:t>Introdução</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B5E40AD-63D4-4F2D-B72E-B9FAC596C094}"/>
              </a:ext>
            </a:extLst>
          </p:cNvPr>
          <p:cNvSpPr>
            <a:spLocks noGrp="1"/>
          </p:cNvSpPr>
          <p:nvPr>
            <p:ph type="title"/>
          </p:nvPr>
        </p:nvSpPr>
        <p:spPr/>
        <p:txBody>
          <a:bodyPr/>
          <a:lstStyle/>
          <a:p>
            <a:r>
              <a:rPr lang="pt-BR" dirty="0"/>
              <a:t>Foco do </a:t>
            </a:r>
            <a:r>
              <a:rPr lang="pt-BR" dirty="0" smtClean="0"/>
              <a:t>curso</a:t>
            </a:r>
            <a:endParaRPr lang="pt-BR" dirty="0"/>
          </a:p>
        </p:txBody>
      </p:sp>
      <p:sp>
        <p:nvSpPr>
          <p:cNvPr id="3" name="Espaço Reservado para Conteúdo 2">
            <a:extLst>
              <a:ext uri="{FF2B5EF4-FFF2-40B4-BE49-F238E27FC236}">
                <a16:creationId xmlns="" xmlns:a16="http://schemas.microsoft.com/office/drawing/2014/main" id="{77711CBE-86B4-40EB-868C-65C504F92159}"/>
              </a:ext>
            </a:extLst>
          </p:cNvPr>
          <p:cNvSpPr>
            <a:spLocks noGrp="1"/>
          </p:cNvSpPr>
          <p:nvPr>
            <p:ph idx="1"/>
          </p:nvPr>
        </p:nvSpPr>
        <p:spPr>
          <a:xfrm>
            <a:off x="838200" y="1898600"/>
            <a:ext cx="11115622" cy="4959400"/>
          </a:xfrm>
        </p:spPr>
        <p:txBody>
          <a:bodyPr>
            <a:normAutofit lnSpcReduction="10000"/>
          </a:bodyPr>
          <a:lstStyle/>
          <a:p>
            <a:r>
              <a:rPr lang="pt-BR" dirty="0" smtClean="0"/>
              <a:t>Como vimos, IA </a:t>
            </a:r>
            <a:r>
              <a:rPr lang="pt-BR" dirty="0"/>
              <a:t>é </a:t>
            </a:r>
            <a:r>
              <a:rPr lang="pt-BR" dirty="0" smtClean="0"/>
              <a:t>um termo muito amplo, abrangendo várias sub-áreas, usado para </a:t>
            </a:r>
            <a:r>
              <a:rPr lang="pt-BR" dirty="0"/>
              <a:t>designar máquinas capazes executar </a:t>
            </a:r>
            <a:r>
              <a:rPr lang="pt-BR" b="1" i="1" dirty="0"/>
              <a:t>tarefas</a:t>
            </a:r>
            <a:r>
              <a:rPr lang="pt-BR" dirty="0"/>
              <a:t> de forma inteligente.</a:t>
            </a:r>
          </a:p>
          <a:p>
            <a:r>
              <a:rPr lang="pt-BR" b="1" dirty="0" smtClean="0"/>
              <a:t>Foco </a:t>
            </a:r>
            <a:r>
              <a:rPr lang="pt-BR" b="1" dirty="0"/>
              <a:t>do curso</a:t>
            </a:r>
            <a:r>
              <a:rPr lang="pt-BR" dirty="0"/>
              <a:t>: estudo dos principais algoritmos de </a:t>
            </a:r>
            <a:r>
              <a:rPr lang="pt-BR" b="1" i="1" dirty="0"/>
              <a:t>Aprendizado de Máquina</a:t>
            </a:r>
            <a:r>
              <a:rPr lang="pt-BR" dirty="0"/>
              <a:t>. </a:t>
            </a:r>
            <a:endParaRPr lang="pt-BR" dirty="0" smtClean="0"/>
          </a:p>
          <a:p>
            <a:r>
              <a:rPr lang="pt-BR" b="1" dirty="0" smtClean="0"/>
              <a:t>Por </a:t>
            </a:r>
            <a:r>
              <a:rPr lang="pt-BR" b="1" dirty="0"/>
              <a:t>quê?</a:t>
            </a:r>
          </a:p>
          <a:p>
            <a:pPr lvl="1">
              <a:buFont typeface="Wingdings" panose="05000000000000000000" pitchFamily="2" charset="2"/>
              <a:buChar char="§"/>
            </a:pPr>
            <a:r>
              <a:rPr lang="pt-BR" b="1" i="1" dirty="0" smtClean="0"/>
              <a:t>Caixa de ferramentas</a:t>
            </a:r>
            <a:r>
              <a:rPr lang="pt-BR" dirty="0" smtClean="0"/>
              <a:t>: ML </a:t>
            </a:r>
            <a:r>
              <a:rPr lang="pt-BR" dirty="0"/>
              <a:t>oferece ferramentas importantes para a </a:t>
            </a:r>
            <a:r>
              <a:rPr lang="pt-BR" dirty="0" smtClean="0"/>
              <a:t>solução e análise </a:t>
            </a:r>
            <a:r>
              <a:rPr lang="pt-BR" dirty="0"/>
              <a:t>eficiente de vários </a:t>
            </a:r>
            <a:r>
              <a:rPr lang="pt-BR" dirty="0" smtClean="0"/>
              <a:t>problemas em várias áreas.</a:t>
            </a:r>
            <a:endParaRPr lang="pt-BR" dirty="0"/>
          </a:p>
          <a:p>
            <a:pPr lvl="1">
              <a:buFont typeface="Wingdings" panose="05000000000000000000" pitchFamily="2" charset="2"/>
              <a:buChar char="§"/>
            </a:pPr>
            <a:r>
              <a:rPr lang="pt-BR" b="1" i="1" dirty="0" smtClean="0"/>
              <a:t>Redução </a:t>
            </a:r>
            <a:r>
              <a:rPr lang="pt-BR" b="1" i="1" dirty="0"/>
              <a:t>de </a:t>
            </a:r>
            <a:r>
              <a:rPr lang="pt-BR" b="1" i="1" dirty="0" smtClean="0"/>
              <a:t>complexidade e custo</a:t>
            </a:r>
            <a:r>
              <a:rPr lang="pt-BR" dirty="0"/>
              <a:t>: vários algoritmos </a:t>
            </a:r>
            <a:r>
              <a:rPr lang="pt-BR" dirty="0" smtClean="0"/>
              <a:t>em várias áreas que apresentam </a:t>
            </a:r>
            <a:r>
              <a:rPr lang="pt-BR" dirty="0"/>
              <a:t>desempenho ótimo não são utilizados na prática pois possuem complexidade computacional e/ou custo proibitivos.</a:t>
            </a:r>
          </a:p>
          <a:p>
            <a:pPr lvl="1">
              <a:buFont typeface="Wingdings" panose="05000000000000000000" pitchFamily="2" charset="2"/>
              <a:buChar char="§"/>
            </a:pPr>
            <a:r>
              <a:rPr lang="pt-BR" b="1" i="1" dirty="0"/>
              <a:t>Oportunidades</a:t>
            </a:r>
            <a:r>
              <a:rPr lang="pt-BR" dirty="0"/>
              <a:t>: </a:t>
            </a:r>
            <a:r>
              <a:rPr lang="pt-BR" dirty="0" smtClean="0"/>
              <a:t>existem muitos empregos na área de análise de dados e pesquisas inovadoras para a solução de problemas com ML.</a:t>
            </a:r>
            <a:endParaRPr lang="pt-BR" dirty="0"/>
          </a:p>
        </p:txBody>
      </p:sp>
      <p:pic>
        <p:nvPicPr>
          <p:cNvPr id="6" name="Picture 2" descr="AI Enabled Systems">
            <a:extLst>
              <a:ext uri="{FF2B5EF4-FFF2-40B4-BE49-F238E27FC236}">
                <a16:creationId xmlns="" xmlns:a16="http://schemas.microsoft.com/office/drawing/2014/main" id="{092A9583-5601-45C8-BA1B-716E4A8EF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160" y="157212"/>
            <a:ext cx="5698662" cy="12014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prendizado de máquina">
            <a:extLst>
              <a:ext uri="{FF2B5EF4-FFF2-40B4-BE49-F238E27FC236}">
                <a16:creationId xmlns="" xmlns:a16="http://schemas.microsoft.com/office/drawing/2014/main" id="{4530CE78-625F-49E3-B829-A2E7FD1CE2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195" t="15041" r="27482" b="9164"/>
          <a:stretch/>
        </p:blipFill>
        <p:spPr bwMode="auto">
          <a:xfrm>
            <a:off x="4386854" y="157212"/>
            <a:ext cx="1463487" cy="126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131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95FF1AF-6B81-43EF-BE92-BCF1CDD14F74}"/>
              </a:ext>
            </a:extLst>
          </p:cNvPr>
          <p:cNvSpPr>
            <a:spLocks noGrp="1"/>
          </p:cNvSpPr>
          <p:nvPr>
            <p:ph type="title"/>
          </p:nvPr>
        </p:nvSpPr>
        <p:spPr>
          <a:xfrm>
            <a:off x="838200" y="365125"/>
            <a:ext cx="10515600" cy="1325563"/>
          </a:xfrm>
        </p:spPr>
        <p:txBody>
          <a:bodyPr/>
          <a:lstStyle/>
          <a:p>
            <a:r>
              <a:rPr lang="pt-BR" dirty="0" smtClean="0"/>
              <a:t>Mas então, o </a:t>
            </a:r>
            <a:r>
              <a:rPr lang="pt-BR" dirty="0"/>
              <a:t>que é ML?</a:t>
            </a:r>
          </a:p>
        </p:txBody>
      </p:sp>
      <p:sp>
        <p:nvSpPr>
          <p:cNvPr id="3" name="Espaço Reservado para Conteúdo 2">
            <a:extLst>
              <a:ext uri="{FF2B5EF4-FFF2-40B4-BE49-F238E27FC236}">
                <a16:creationId xmlns="" xmlns:a16="http://schemas.microsoft.com/office/drawing/2014/main" id="{1DC35696-D7B6-4CDE-8C2A-EEC8E7C03603}"/>
              </a:ext>
            </a:extLst>
          </p:cNvPr>
          <p:cNvSpPr>
            <a:spLocks noGrp="1"/>
          </p:cNvSpPr>
          <p:nvPr>
            <p:ph idx="1"/>
          </p:nvPr>
        </p:nvSpPr>
        <p:spPr>
          <a:xfrm>
            <a:off x="838200" y="1825625"/>
            <a:ext cx="10953466" cy="4895216"/>
          </a:xfrm>
        </p:spPr>
        <p:txBody>
          <a:bodyPr>
            <a:normAutofit lnSpcReduction="10000"/>
          </a:bodyPr>
          <a:lstStyle/>
          <a:p>
            <a:r>
              <a:rPr lang="pt-BR" dirty="0" smtClean="0"/>
              <a:t>É uma sub-área </a:t>
            </a:r>
            <a:r>
              <a:rPr lang="pt-BR" dirty="0"/>
              <a:t>ou objetivo da inteligência artificial.</a:t>
            </a:r>
          </a:p>
          <a:p>
            <a:r>
              <a:rPr lang="pt-BR" dirty="0" smtClean="0"/>
              <a:t>O termo foi cunhado </a:t>
            </a:r>
            <a:r>
              <a:rPr lang="pt-BR" dirty="0"/>
              <a:t>em 1959, por Arthur </a:t>
            </a:r>
            <a:r>
              <a:rPr lang="pt-BR" dirty="0" smtClean="0"/>
              <a:t>Samuel, que o definiu como o</a:t>
            </a:r>
            <a:r>
              <a:rPr lang="pt-BR" dirty="0"/>
              <a:t> “</a:t>
            </a:r>
            <a:r>
              <a:rPr lang="pt-BR" i="1" dirty="0"/>
              <a:t>campo de estudo que dá aos computadores a habilidade de </a:t>
            </a:r>
            <a:r>
              <a:rPr lang="pt-BR" b="1" i="1" dirty="0"/>
              <a:t>aprender sem serem explicitamente programados</a:t>
            </a:r>
            <a:r>
              <a:rPr lang="pt-BR" dirty="0"/>
              <a:t>”.</a:t>
            </a:r>
          </a:p>
          <a:p>
            <a:r>
              <a:rPr lang="pt-BR" dirty="0" smtClean="0"/>
              <a:t>Uma outra definição </a:t>
            </a:r>
            <a:r>
              <a:rPr lang="pt-BR" dirty="0"/>
              <a:t>interessante feita por Jojo John Moolayil </a:t>
            </a:r>
            <a:r>
              <a:rPr lang="pt-BR" dirty="0" smtClean="0"/>
              <a:t>é “</a:t>
            </a:r>
            <a:r>
              <a:rPr lang="pt-BR" i="1" dirty="0" smtClean="0"/>
              <a:t>Aprendizado </a:t>
            </a:r>
            <a:r>
              <a:rPr lang="pt-BR" i="1" dirty="0"/>
              <a:t>de máquina é o processo de </a:t>
            </a:r>
            <a:r>
              <a:rPr lang="pt-BR" b="1" i="1" dirty="0"/>
              <a:t>induzir</a:t>
            </a:r>
            <a:r>
              <a:rPr lang="pt-BR" i="1" dirty="0"/>
              <a:t> inteligência em uma máquina sem que ela seja explicitamente </a:t>
            </a:r>
            <a:r>
              <a:rPr lang="pt-BR" i="1" dirty="0" smtClean="0"/>
              <a:t>programada</a:t>
            </a:r>
            <a:r>
              <a:rPr lang="pt-BR" dirty="0" smtClean="0"/>
              <a:t>”.</a:t>
            </a:r>
            <a:endParaRPr lang="pt-BR" b="1" i="1" dirty="0"/>
          </a:p>
          <a:p>
            <a:pPr lvl="1">
              <a:buFont typeface="Wingdings" panose="05000000000000000000" pitchFamily="2" charset="2"/>
              <a:buChar char="§"/>
            </a:pPr>
            <a:r>
              <a:rPr lang="pt-BR" b="1" dirty="0"/>
              <a:t>Indução</a:t>
            </a:r>
            <a:r>
              <a:rPr lang="pt-BR" dirty="0"/>
              <a:t>: aprender um </a:t>
            </a:r>
            <a:r>
              <a:rPr lang="pt-BR" dirty="0" smtClean="0"/>
              <a:t>modelo ou padrão </a:t>
            </a:r>
            <a:r>
              <a:rPr lang="pt-BR" dirty="0"/>
              <a:t>geral a partir de </a:t>
            </a:r>
            <a:r>
              <a:rPr lang="pt-BR" dirty="0" smtClean="0"/>
              <a:t>exemplos.</a:t>
            </a:r>
            <a:endParaRPr lang="pt-BR" dirty="0"/>
          </a:p>
          <a:p>
            <a:r>
              <a:rPr lang="pt-BR" dirty="0"/>
              <a:t>Algoritmos de ML são </a:t>
            </a:r>
            <a:r>
              <a:rPr lang="pt-BR" b="1" i="1" dirty="0"/>
              <a:t>orientados a dados</a:t>
            </a:r>
            <a:r>
              <a:rPr lang="pt-BR" dirty="0"/>
              <a:t>, ou seja, eles aprendem automaticamente </a:t>
            </a:r>
            <a:r>
              <a:rPr lang="pt-BR" dirty="0" smtClean="0"/>
              <a:t>um padrão geral a </a:t>
            </a:r>
            <a:r>
              <a:rPr lang="pt-BR" dirty="0"/>
              <a:t>partir de grandes volumes de </a:t>
            </a:r>
            <a:r>
              <a:rPr lang="pt-BR" dirty="0" smtClean="0"/>
              <a:t>dados.</a:t>
            </a:r>
            <a:endParaRPr lang="pt-BR" dirty="0"/>
          </a:p>
          <a:p>
            <a:r>
              <a:rPr lang="pt-BR" b="1" dirty="0"/>
              <a:t>Exemplo</a:t>
            </a:r>
            <a:r>
              <a:rPr lang="pt-BR" dirty="0"/>
              <a:t>: filtro de </a:t>
            </a:r>
            <a:r>
              <a:rPr lang="pt-BR" dirty="0" smtClean="0"/>
              <a:t>spam do Gmail.</a:t>
            </a:r>
            <a:endParaRPr lang="pt-BR" dirty="0"/>
          </a:p>
        </p:txBody>
      </p:sp>
      <p:pic>
        <p:nvPicPr>
          <p:cNvPr id="5122" name="Picture 2" descr="https://www.oulu.fi/sites/default/files/11/machines%20_decide.jpg">
            <a:extLst>
              <a:ext uri="{FF2B5EF4-FFF2-40B4-BE49-F238E27FC236}">
                <a16:creationId xmlns=""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5376" y="119465"/>
            <a:ext cx="2088319" cy="13930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i.vas3k.ru/full/80c.jpg">
            <a:extLst>
              <a:ext uri="{FF2B5EF4-FFF2-40B4-BE49-F238E27FC236}">
                <a16:creationId xmlns="" xmlns:a16="http://schemas.microsoft.com/office/drawing/2014/main" id="{034238ED-6058-4E7C-B5D5-B2771BDD30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1151" y="365125"/>
            <a:ext cx="3263553" cy="1666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822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que é o Aprendizado de Máquina?</a:t>
            </a:r>
            <a:endParaRPr lang="pt-BR" dirty="0"/>
          </a:p>
        </p:txBody>
      </p:sp>
      <p:sp>
        <p:nvSpPr>
          <p:cNvPr id="3" name="Content Placeholder 2"/>
          <p:cNvSpPr>
            <a:spLocks noGrp="1"/>
          </p:cNvSpPr>
          <p:nvPr>
            <p:ph idx="1"/>
          </p:nvPr>
        </p:nvSpPr>
        <p:spPr/>
        <p:txBody>
          <a:bodyPr/>
          <a:lstStyle/>
          <a:p>
            <a:r>
              <a:rPr lang="pt-BR" dirty="0" smtClean="0"/>
              <a:t>“... </a:t>
            </a:r>
            <a:r>
              <a:rPr lang="pt-BR" dirty="0"/>
              <a:t>s</a:t>
            </a:r>
            <a:r>
              <a:rPr lang="pt-BR" dirty="0" smtClean="0"/>
              <a:t>em serem explicitamente programados.”</a:t>
            </a:r>
            <a:endParaRPr lang="pt-BR" dirty="0"/>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5" name="TextBox 4"/>
          <p:cNvSpPr txBox="1"/>
          <p:nvPr/>
        </p:nvSpPr>
        <p:spPr>
          <a:xfrm>
            <a:off x="3840755" y="2517229"/>
            <a:ext cx="2645402" cy="369332"/>
          </a:xfrm>
          <a:prstGeom prst="rect">
            <a:avLst/>
          </a:prstGeom>
          <a:noFill/>
        </p:spPr>
        <p:txBody>
          <a:bodyPr wrap="square" rtlCol="0">
            <a:spAutoFit/>
          </a:bodyPr>
          <a:lstStyle/>
          <a:p>
            <a:pPr algn="ctr"/>
            <a:r>
              <a:rPr lang="pt-BR"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0649" y="3021353"/>
            <a:ext cx="1039586" cy="369332"/>
          </a:xfrm>
          <a:prstGeom prst="rect">
            <a:avLst/>
          </a:prstGeom>
          <a:noFill/>
        </p:spPr>
        <p:txBody>
          <a:bodyPr wrap="square" rtlCol="0">
            <a:spAutoFit/>
          </a:bodyPr>
          <a:lstStyle/>
          <a:p>
            <a:pPr algn="ctr"/>
            <a:r>
              <a:rPr lang="pt-BR" dirty="0" smtClean="0"/>
              <a:t>Entradas</a:t>
            </a:r>
            <a:endParaRPr lang="pt-BR" dirty="0"/>
          </a:p>
        </p:txBody>
      </p:sp>
      <p:sp>
        <p:nvSpPr>
          <p:cNvPr id="10" name="TextBox 9"/>
          <p:cNvSpPr txBox="1"/>
          <p:nvPr/>
        </p:nvSpPr>
        <p:spPr>
          <a:xfrm>
            <a:off x="2259447" y="3500890"/>
            <a:ext cx="1174530" cy="369332"/>
          </a:xfrm>
          <a:prstGeom prst="rect">
            <a:avLst/>
          </a:prstGeom>
          <a:noFill/>
        </p:spPr>
        <p:txBody>
          <a:bodyPr wrap="square" rtlCol="0">
            <a:spAutoFit/>
          </a:bodyPr>
          <a:lstStyle/>
          <a:p>
            <a:pPr algn="ctr"/>
            <a:r>
              <a:rPr lang="pt-BR" dirty="0" smtClean="0"/>
              <a:t>Programa</a:t>
            </a:r>
            <a:endParaRPr lang="pt-BR" dirty="0"/>
          </a:p>
        </p:txBody>
      </p:sp>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71268" y="3288692"/>
            <a:ext cx="1220451" cy="369332"/>
          </a:xfrm>
          <a:prstGeom prst="rect">
            <a:avLst/>
          </a:prstGeom>
          <a:noFill/>
        </p:spPr>
        <p:txBody>
          <a:bodyPr wrap="square" rtlCol="0">
            <a:spAutoFit/>
          </a:bodyPr>
          <a:lstStyle/>
          <a:p>
            <a:pPr algn="ctr"/>
            <a:r>
              <a:rPr lang="pt-BR" dirty="0" smtClean="0"/>
              <a:t>Resultados</a:t>
            </a:r>
            <a:endParaRPr lang="pt-BR" dirty="0"/>
          </a:p>
        </p:txBody>
      </p:sp>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4" name="TextBox 13"/>
          <p:cNvSpPr txBox="1"/>
          <p:nvPr/>
        </p:nvSpPr>
        <p:spPr>
          <a:xfrm>
            <a:off x="3882679" y="4661271"/>
            <a:ext cx="2645402" cy="369332"/>
          </a:xfrm>
          <a:prstGeom prst="rect">
            <a:avLst/>
          </a:prstGeom>
          <a:noFill/>
        </p:spPr>
        <p:txBody>
          <a:bodyPr wrap="square" rtlCol="0">
            <a:spAutoFit/>
          </a:bodyPr>
          <a:lstStyle/>
          <a:p>
            <a:pPr algn="ctr"/>
            <a:r>
              <a:rPr lang="pt-BR" b="1" dirty="0" smtClean="0"/>
              <a:t>Aprendizado de Máquina</a:t>
            </a:r>
            <a:endParaRPr lang="pt-BR" b="1" dirty="0"/>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2573" y="5165395"/>
            <a:ext cx="1039586" cy="369332"/>
          </a:xfrm>
          <a:prstGeom prst="rect">
            <a:avLst/>
          </a:prstGeom>
          <a:noFill/>
        </p:spPr>
        <p:txBody>
          <a:bodyPr wrap="square" rtlCol="0">
            <a:spAutoFit/>
          </a:bodyPr>
          <a:lstStyle/>
          <a:p>
            <a:pPr algn="ctr"/>
            <a:r>
              <a:rPr lang="pt-BR" dirty="0" smtClean="0"/>
              <a:t>Entradas</a:t>
            </a:r>
            <a:endParaRPr lang="pt-BR" dirty="0"/>
          </a:p>
        </p:txBody>
      </p:sp>
      <p:sp>
        <p:nvSpPr>
          <p:cNvPr id="18" name="TextBox 17"/>
          <p:cNvSpPr txBox="1"/>
          <p:nvPr/>
        </p:nvSpPr>
        <p:spPr>
          <a:xfrm>
            <a:off x="2259447" y="5530632"/>
            <a:ext cx="1216454" cy="646331"/>
          </a:xfrm>
          <a:prstGeom prst="rect">
            <a:avLst/>
          </a:prstGeom>
          <a:noFill/>
        </p:spPr>
        <p:txBody>
          <a:bodyPr wrap="square" rtlCol="0">
            <a:spAutoFit/>
          </a:bodyPr>
          <a:lstStyle/>
          <a:p>
            <a:pPr algn="ctr"/>
            <a:r>
              <a:rPr lang="pt-BR" dirty="0" smtClean="0"/>
              <a:t>Resultados desejados</a:t>
            </a:r>
            <a:endParaRPr lang="pt-BR" dirty="0"/>
          </a:p>
        </p:txBody>
      </p:sp>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3192" y="5432734"/>
            <a:ext cx="49121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Tree>
    <p:extLst>
      <p:ext uri="{BB962C8B-B14F-4D97-AF65-F5344CB8AC3E}">
        <p14:creationId xmlns:p14="http://schemas.microsoft.com/office/powerpoint/2010/main" val="628876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84E2DCF-FDA9-4ABD-8E85-844A20C70ACB}"/>
              </a:ext>
            </a:extLst>
          </p:cNvPr>
          <p:cNvSpPr>
            <a:spLocks noGrp="1"/>
          </p:cNvSpPr>
          <p:nvPr>
            <p:ph type="title"/>
          </p:nvPr>
        </p:nvSpPr>
        <p:spPr>
          <a:xfrm>
            <a:off x="838200" y="232554"/>
            <a:ext cx="10515600" cy="806337"/>
          </a:xfrm>
        </p:spPr>
        <p:txBody>
          <a:bodyPr/>
          <a:lstStyle/>
          <a:p>
            <a:r>
              <a:rPr lang="pt-BR" dirty="0"/>
              <a:t>Por </a:t>
            </a:r>
            <a:r>
              <a:rPr lang="pt-BR" dirty="0" smtClean="0"/>
              <a:t>que </a:t>
            </a:r>
            <a:r>
              <a:rPr lang="pt-BR" dirty="0"/>
              <a:t>ML se tornou tão </a:t>
            </a:r>
            <a:r>
              <a:rPr lang="pt-BR" dirty="0" smtClean="0"/>
              <a:t>difundido?</a:t>
            </a:r>
            <a:endParaRPr lang="pt-BR" dirty="0"/>
          </a:p>
        </p:txBody>
      </p:sp>
      <p:sp>
        <p:nvSpPr>
          <p:cNvPr id="3" name="Espaço Reservado para Conteúdo 2">
            <a:extLst>
              <a:ext uri="{FF2B5EF4-FFF2-40B4-BE49-F238E27FC236}">
                <a16:creationId xmlns="" xmlns:a16="http://schemas.microsoft.com/office/drawing/2014/main" id="{D1E156CA-EDE6-4AAA-95E9-0EE6CEBF17AD}"/>
              </a:ext>
            </a:extLst>
          </p:cNvPr>
          <p:cNvSpPr>
            <a:spLocks noGrp="1"/>
          </p:cNvSpPr>
          <p:nvPr>
            <p:ph idx="1"/>
          </p:nvPr>
        </p:nvSpPr>
        <p:spPr>
          <a:xfrm>
            <a:off x="838200" y="1364776"/>
            <a:ext cx="11147474" cy="4372882"/>
          </a:xfrm>
        </p:spPr>
        <p:txBody>
          <a:bodyPr>
            <a:normAutofit fontScale="85000" lnSpcReduction="20000"/>
          </a:bodyPr>
          <a:lstStyle/>
          <a:p>
            <a:pPr marL="0" indent="0">
              <a:buNone/>
            </a:pPr>
            <a:r>
              <a:rPr lang="pt-BR" dirty="0" smtClean="0"/>
              <a:t>Alguns dos principais motivos são:</a:t>
            </a:r>
          </a:p>
          <a:p>
            <a:r>
              <a:rPr lang="pt-BR" dirty="0" smtClean="0"/>
              <a:t>Vivemos </a:t>
            </a:r>
            <a:r>
              <a:rPr lang="pt-BR" dirty="0"/>
              <a:t>na era da informação. Nessa era, um volume sem precedentes de dados (de </a:t>
            </a:r>
            <a:r>
              <a:rPr lang="pt-BR" dirty="0" err="1"/>
              <a:t>tera</a:t>
            </a:r>
            <a:r>
              <a:rPr lang="pt-BR" dirty="0"/>
              <a:t> a </a:t>
            </a:r>
            <a:r>
              <a:rPr lang="pt-BR" dirty="0" err="1"/>
              <a:t>petabytes</a:t>
            </a:r>
            <a:r>
              <a:rPr lang="pt-BR" dirty="0"/>
              <a:t>) está disponível, impossibilitando sua análise por nós seres humanos. </a:t>
            </a:r>
            <a:endParaRPr lang="pt-BR" dirty="0" smtClean="0"/>
          </a:p>
          <a:p>
            <a:r>
              <a:rPr lang="pt-BR" dirty="0" smtClean="0"/>
              <a:t>Porém</a:t>
            </a:r>
            <a:r>
              <a:rPr lang="pt-BR" dirty="0"/>
              <a:t>, para modelos de </a:t>
            </a:r>
            <a:r>
              <a:rPr lang="pt-BR" dirty="0" smtClean="0"/>
              <a:t>ML isso não é um problema e sim uma solução, pois quanto </a:t>
            </a:r>
            <a:r>
              <a:rPr lang="pt-BR" dirty="0"/>
              <a:t>mais dados melhor será o aprendizado.</a:t>
            </a:r>
          </a:p>
          <a:p>
            <a:r>
              <a:rPr lang="pt-BR" dirty="0" smtClean="0"/>
              <a:t>Hoje em dia, dados são preciosíssimos e a extração de novas informações (úteis) vale ouro.</a:t>
            </a:r>
            <a:endParaRPr lang="pt-BR" dirty="0"/>
          </a:p>
          <a:p>
            <a:r>
              <a:rPr lang="pt-BR" dirty="0" smtClean="0"/>
              <a:t>O surgimento </a:t>
            </a:r>
            <a:r>
              <a:rPr lang="pt-BR" dirty="0"/>
              <a:t>de recursos computacionais poderosos tais como GPUs, </a:t>
            </a:r>
            <a:r>
              <a:rPr lang="pt-BR" dirty="0" smtClean="0"/>
              <a:t>FPGAs</a:t>
            </a:r>
            <a:r>
              <a:rPr lang="pt-BR" dirty="0"/>
              <a:t> </a:t>
            </a:r>
            <a:r>
              <a:rPr lang="pt-BR" dirty="0" smtClean="0"/>
              <a:t>e </a:t>
            </a:r>
            <a:r>
              <a:rPr lang="pt-BR" dirty="0"/>
              <a:t>CPUs com múltiplos cores.</a:t>
            </a:r>
          </a:p>
          <a:p>
            <a:r>
              <a:rPr lang="pt-BR" dirty="0"/>
              <a:t>Surgimento de </a:t>
            </a:r>
            <a:r>
              <a:rPr lang="pt-BR" dirty="0" smtClean="0"/>
              <a:t>novas e eficientes </a:t>
            </a:r>
            <a:r>
              <a:rPr lang="pt-BR" dirty="0"/>
              <a:t>estratégias/técnicas de treinamento (i.e., </a:t>
            </a:r>
            <a:r>
              <a:rPr lang="pt-BR" dirty="0" smtClean="0"/>
              <a:t>aprendizagem), e.g., deep-learning, reinforment-learning, etc.</a:t>
            </a:r>
            <a:endParaRPr lang="pt-BR" dirty="0"/>
          </a:p>
          <a:p>
            <a:r>
              <a:rPr lang="pt-BR" dirty="0"/>
              <a:t>Existência de frameworks </a:t>
            </a:r>
            <a:r>
              <a:rPr lang="pt-BR" dirty="0" smtClean="0"/>
              <a:t>e bibliotecas poderosas que </a:t>
            </a:r>
            <a:r>
              <a:rPr lang="pt-BR" dirty="0"/>
              <a:t>facilitam o desenvolvimento de soluções com ML</a:t>
            </a:r>
            <a:r>
              <a:rPr lang="pt-BR" dirty="0" smtClean="0"/>
              <a:t>.</a:t>
            </a:r>
            <a:endParaRPr lang="pt-BR" dirty="0"/>
          </a:p>
        </p:txBody>
      </p:sp>
      <p:pic>
        <p:nvPicPr>
          <p:cNvPr id="4098" name="Picture 2" descr="Image result for tensorflow logo">
            <a:extLst>
              <a:ext uri="{FF2B5EF4-FFF2-40B4-BE49-F238E27FC236}">
                <a16:creationId xmlns="" xmlns:a16="http://schemas.microsoft.com/office/drawing/2014/main"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88" y="5737657"/>
            <a:ext cx="1279012" cy="10658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ytorch logo">
            <a:extLst>
              <a:ext uri="{FF2B5EF4-FFF2-40B4-BE49-F238E27FC236}">
                <a16:creationId xmlns="" xmlns:a16="http://schemas.microsoft.com/office/drawing/2014/main"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6514" y="6284071"/>
            <a:ext cx="2100563" cy="41760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scikit learn logo">
            <a:extLst>
              <a:ext uri="{FF2B5EF4-FFF2-40B4-BE49-F238E27FC236}">
                <a16:creationId xmlns="" xmlns:a16="http://schemas.microsoft.com/office/drawing/2014/main"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3630" y="5496678"/>
            <a:ext cx="2113420" cy="113958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keras logo">
            <a:extLst>
              <a:ext uri="{FF2B5EF4-FFF2-40B4-BE49-F238E27FC236}">
                <a16:creationId xmlns="" xmlns:a16="http://schemas.microsoft.com/office/drawing/2014/main" id="{33CCF501-0E9C-4C8C-BFCC-713767570E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0498" y="5872695"/>
            <a:ext cx="2266371" cy="65762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theano logo">
            <a:extLst>
              <a:ext uri="{FF2B5EF4-FFF2-40B4-BE49-F238E27FC236}">
                <a16:creationId xmlns="" xmlns:a16="http://schemas.microsoft.com/office/drawing/2014/main" id="{579B04DE-B2DC-4ED7-AA9D-5AAA958057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8670" y="5496678"/>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andas data mining logo">
            <a:extLst>
              <a:ext uri="{FF2B5EF4-FFF2-40B4-BE49-F238E27FC236}">
                <a16:creationId xmlns="" xmlns:a16="http://schemas.microsoft.com/office/drawing/2014/main" id="{A9345AF3-EF63-4F70-A5B2-8F8ED0E283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61452" y="5599519"/>
            <a:ext cx="1931812" cy="120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43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20079F9-71B9-4466-B35D-68523A745D24}"/>
              </a:ext>
            </a:extLst>
          </p:cNvPr>
          <p:cNvSpPr>
            <a:spLocks noGrp="1"/>
          </p:cNvSpPr>
          <p:nvPr>
            <p:ph type="title"/>
          </p:nvPr>
        </p:nvSpPr>
        <p:spPr/>
        <p:txBody>
          <a:bodyPr/>
          <a:lstStyle/>
          <a:p>
            <a:r>
              <a:rPr lang="pt-BR" dirty="0"/>
              <a:t>Tipos de </a:t>
            </a:r>
            <a:r>
              <a:rPr lang="pt-BR" dirty="0" smtClean="0"/>
              <a:t>Aprendizado de Máquina</a:t>
            </a:r>
            <a:endParaRPr lang="pt-BR" dirty="0"/>
          </a:p>
        </p:txBody>
      </p:sp>
      <p:sp>
        <p:nvSpPr>
          <p:cNvPr id="3" name="Espaço Reservado para Conteúdo 2">
            <a:extLst>
              <a:ext uri="{FF2B5EF4-FFF2-40B4-BE49-F238E27FC236}">
                <a16:creationId xmlns="" xmlns:a16="http://schemas.microsoft.com/office/drawing/2014/main" id="{5BA8D271-087B-414B-ABC6-D7C5E7367E33}"/>
              </a:ext>
            </a:extLst>
          </p:cNvPr>
          <p:cNvSpPr>
            <a:spLocks noGrp="1"/>
          </p:cNvSpPr>
          <p:nvPr>
            <p:ph idx="1"/>
          </p:nvPr>
        </p:nvSpPr>
        <p:spPr>
          <a:xfrm>
            <a:off x="838200" y="1825624"/>
            <a:ext cx="6367819" cy="4819875"/>
          </a:xfrm>
        </p:spPr>
        <p:txBody>
          <a:bodyPr/>
          <a:lstStyle/>
          <a:p>
            <a:pPr marL="0" indent="0" fontAlgn="base">
              <a:buNone/>
            </a:pPr>
            <a:r>
              <a:rPr lang="pt-BR" dirty="0" smtClean="0"/>
              <a:t>Os algoritmos de aprendizado de máquina podem ser agrupados nas seguintes categorias: </a:t>
            </a:r>
          </a:p>
          <a:p>
            <a:pPr lvl="1" fontAlgn="base"/>
            <a:r>
              <a:rPr lang="pt-BR" sz="2800" dirty="0" smtClean="0"/>
              <a:t>Supervisionado</a:t>
            </a:r>
            <a:endParaRPr lang="pt-BR" sz="2800" dirty="0"/>
          </a:p>
          <a:p>
            <a:pPr lvl="1"/>
            <a:r>
              <a:rPr lang="pt-BR" sz="2800" dirty="0" smtClean="0"/>
              <a:t>Não-Supervisionado</a:t>
            </a:r>
            <a:endParaRPr lang="pt-BR" sz="2800" dirty="0"/>
          </a:p>
          <a:p>
            <a:pPr lvl="1"/>
            <a:r>
              <a:rPr lang="pt-BR" sz="2800" dirty="0" smtClean="0"/>
              <a:t>Semi-Supervisionado</a:t>
            </a:r>
            <a:endParaRPr lang="pt-BR" sz="2800" dirty="0"/>
          </a:p>
          <a:p>
            <a:pPr lvl="1"/>
            <a:r>
              <a:rPr lang="pt-BR" sz="2800" dirty="0" smtClean="0"/>
              <a:t>Por </a:t>
            </a:r>
            <a:r>
              <a:rPr lang="pt-BR" sz="2800" dirty="0"/>
              <a:t>R</a:t>
            </a:r>
            <a:r>
              <a:rPr lang="pt-BR" sz="2800" dirty="0" smtClean="0"/>
              <a:t>eforço</a:t>
            </a:r>
          </a:p>
          <a:p>
            <a:pPr lvl="1"/>
            <a:r>
              <a:rPr lang="pt-BR" sz="2800" dirty="0"/>
              <a:t>Metaheurístico</a:t>
            </a:r>
          </a:p>
        </p:txBody>
      </p:sp>
      <p:pic>
        <p:nvPicPr>
          <p:cNvPr id="3074" name="Picture 2" descr="Image result for machine learning">
            <a:extLst>
              <a:ext uri="{FF2B5EF4-FFF2-40B4-BE49-F238E27FC236}">
                <a16:creationId xmlns="" xmlns:a16="http://schemas.microsoft.com/office/drawing/2014/main"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019" y="1445706"/>
            <a:ext cx="4637651" cy="529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F3CD54D-41DC-4133-94C4-3D55FAE4E35C}"/>
              </a:ext>
            </a:extLst>
          </p:cNvPr>
          <p:cNvSpPr>
            <a:spLocks noGrp="1"/>
          </p:cNvSpPr>
          <p:nvPr>
            <p:ph type="title"/>
          </p:nvPr>
        </p:nvSpPr>
        <p:spPr>
          <a:xfrm>
            <a:off x="838200" y="184036"/>
            <a:ext cx="10515600" cy="1355204"/>
          </a:xfrm>
        </p:spPr>
        <p:txBody>
          <a:bodyPr/>
          <a:lstStyle/>
          <a:p>
            <a:r>
              <a:rPr lang="pt-BR" dirty="0"/>
              <a:t>Aprendizado Supervisionado</a:t>
            </a:r>
          </a:p>
        </p:txBody>
      </p:sp>
      <p:pic>
        <p:nvPicPr>
          <p:cNvPr id="1028" name="Picture 4" descr="Image result for supervised learning">
            <a:extLst>
              <a:ext uri="{FF2B5EF4-FFF2-40B4-BE49-F238E27FC236}">
                <a16:creationId xmlns="" xmlns:a16="http://schemas.microsoft.com/office/drawing/2014/main"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4314" y="2528659"/>
            <a:ext cx="3435335" cy="10989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iro.medium.com/max/552/1*jxtW98_gbItw728vFB-0HA.png">
            <a:extLst>
              <a:ext uri="{FF2B5EF4-FFF2-40B4-BE49-F238E27FC236}">
                <a16:creationId xmlns="" xmlns:a16="http://schemas.microsoft.com/office/drawing/2014/main" id="{9E902420-A711-4761-85CD-304C79D0C4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949" t="2184" r="18486" b="3044"/>
          <a:stretch/>
        </p:blipFill>
        <p:spPr bwMode="auto">
          <a:xfrm>
            <a:off x="9144000" y="205109"/>
            <a:ext cx="2897569" cy="20381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assification supervised learning">
            <a:extLst>
              <a:ext uri="{FF2B5EF4-FFF2-40B4-BE49-F238E27FC236}">
                <a16:creationId xmlns="" xmlns:a16="http://schemas.microsoft.com/office/drawing/2014/main" id="{E760E9A0-55F1-4D37-8AA3-36758861E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6870" y="4470122"/>
            <a:ext cx="2342260" cy="208461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979D29AC-E01B-406F-AC75-55866B75A7CC}"/>
                  </a:ext>
                </a:extLst>
              </p:cNvPr>
              <p:cNvSpPr>
                <a:spLocks noGrp="1"/>
              </p:cNvSpPr>
              <p:nvPr>
                <p:ph idx="1"/>
              </p:nvPr>
            </p:nvSpPr>
            <p:spPr>
              <a:xfrm>
                <a:off x="542441" y="1349732"/>
                <a:ext cx="8601559" cy="5508268"/>
              </a:xfrm>
            </p:spPr>
            <p:txBody>
              <a:bodyPr>
                <a:normAutofit fontScale="92500" lnSpcReduction="10000"/>
              </a:bodyPr>
              <a:lstStyle/>
              <a:p>
                <a:pPr>
                  <a:spcBef>
                    <a:spcPts val="600"/>
                  </a:spcBef>
                </a:pPr>
                <a:r>
                  <a:rPr lang="pt-BR" dirty="0" smtClean="0"/>
                  <a:t>No aprendizado </a:t>
                </a:r>
                <a:r>
                  <a:rPr lang="pt-BR" dirty="0"/>
                  <a:t>supervisionado </a:t>
                </a:r>
                <a:r>
                  <a:rPr lang="pt-BR" dirty="0" smtClean="0"/>
                  <a:t>a </a:t>
                </a:r>
                <a:r>
                  <a:rPr lang="pt-BR" dirty="0"/>
                  <a:t>máquina sabe o que </a:t>
                </a:r>
                <a:r>
                  <a:rPr lang="pt-BR" dirty="0" smtClean="0"/>
                  <a:t>aprender, ou seja, ela tem acesso às respostas esperadas.</a:t>
                </a:r>
                <a:endParaRPr lang="pt-BR" dirty="0"/>
              </a:p>
              <a:p>
                <a:pPr>
                  <a:spcBef>
                    <a:spcPts val="600"/>
                  </a:spcBef>
                </a:pPr>
                <a:r>
                  <a:rPr lang="pt-BR" dirty="0" smtClean="0"/>
                  <a:t>Neste tipo de aprendizado, os dados ou exemplos </a:t>
                </a:r>
                <a:r>
                  <a:rPr lang="pt-BR" dirty="0"/>
                  <a:t>de </a:t>
                </a:r>
                <a:r>
                  <a:rPr lang="pt-BR" dirty="0" smtClean="0"/>
                  <a:t>treinamento incluem os </a:t>
                </a:r>
                <a:r>
                  <a:rPr lang="pt-BR" b="1" i="1" dirty="0" smtClean="0"/>
                  <a:t>atributos</a:t>
                </a:r>
                <a:r>
                  <a:rPr lang="pt-BR" dirty="0" smtClean="0"/>
                  <a:t>, </a:t>
                </a:r>
                <a14:m>
                  <m:oMath xmlns:m="http://schemas.openxmlformats.org/officeDocument/2006/math">
                    <m:r>
                      <a:rPr lang="pt-BR" b="1" i="1" smtClean="0">
                        <a:latin typeface="Cambria Math" panose="02040503050406030204" pitchFamily="18" charset="0"/>
                      </a:rPr>
                      <m:t>𝒙</m:t>
                    </m:r>
                  </m:oMath>
                </a14:m>
                <a:r>
                  <a:rPr lang="pt-BR" dirty="0" smtClean="0"/>
                  <a:t>, que são a entrada do </a:t>
                </a:r>
                <a:r>
                  <a:rPr lang="pt-BR" dirty="0"/>
                  <a:t>algoritmo de ML </a:t>
                </a:r>
                <a:r>
                  <a:rPr lang="pt-BR" dirty="0" smtClean="0"/>
                  <a:t>e as </a:t>
                </a:r>
                <a:r>
                  <a:rPr lang="pt-BR" b="1" i="1" dirty="0"/>
                  <a:t>soluções </a:t>
                </a:r>
                <a:r>
                  <a:rPr lang="pt-BR" b="1" i="1" dirty="0" smtClean="0"/>
                  <a:t>desejadas</a:t>
                </a:r>
                <a:r>
                  <a:rPr lang="pt-BR" dirty="0" smtClean="0"/>
                  <a:t>, </a:t>
                </a:r>
                <a14:m>
                  <m:oMath xmlns:m="http://schemas.openxmlformats.org/officeDocument/2006/math">
                    <m:r>
                      <a:rPr lang="pt-BR" b="0" i="1" smtClean="0">
                        <a:latin typeface="Cambria Math" panose="02040503050406030204" pitchFamily="18" charset="0"/>
                      </a:rPr>
                      <m:t>𝑦</m:t>
                    </m:r>
                  </m:oMath>
                </a14:m>
                <a:r>
                  <a:rPr lang="pt-BR" dirty="0" smtClean="0"/>
                  <a:t>, (i.e., as respostas corretas), </a:t>
                </a:r>
                <a:r>
                  <a:rPr lang="pt-BR" dirty="0"/>
                  <a:t>chamadas de </a:t>
                </a:r>
                <a:r>
                  <a:rPr lang="pt-BR" b="1" i="1" dirty="0"/>
                  <a:t>rótulos</a:t>
                </a:r>
                <a:r>
                  <a:rPr lang="pt-BR" dirty="0"/>
                  <a:t> </a:t>
                </a:r>
                <a:r>
                  <a:rPr lang="pt-BR" dirty="0" smtClean="0"/>
                  <a:t>(ou </a:t>
                </a:r>
                <a:r>
                  <a:rPr lang="pt-BR" i="1" dirty="0" smtClean="0"/>
                  <a:t>labels</a:t>
                </a:r>
                <a:r>
                  <a:rPr lang="pt-BR" dirty="0" smtClean="0"/>
                  <a:t>, do Inglês).</a:t>
                </a:r>
                <a:endParaRPr lang="pt-BR" dirty="0"/>
              </a:p>
              <a:p>
                <a:pPr>
                  <a:spcBef>
                    <a:spcPts val="600"/>
                  </a:spcBef>
                </a:pPr>
                <a:r>
                  <a:rPr lang="pt-BR" b="1" dirty="0" smtClean="0"/>
                  <a:t>Tarefa</a:t>
                </a:r>
                <a:r>
                  <a:rPr lang="pt-BR" dirty="0" smtClean="0"/>
                  <a:t>: </a:t>
                </a:r>
                <a:r>
                  <a:rPr lang="pt-BR" dirty="0"/>
                  <a:t>o</a:t>
                </a:r>
                <a:r>
                  <a:rPr lang="pt-BR" dirty="0" smtClean="0"/>
                  <a:t>s modelos supervisionados de ML devem </a:t>
                </a:r>
                <a:r>
                  <a:rPr lang="pt-BR" b="1" i="1" dirty="0" smtClean="0"/>
                  <a:t>aprender</a:t>
                </a:r>
                <a:r>
                  <a:rPr lang="pt-BR" dirty="0" smtClean="0"/>
                  <a:t> </a:t>
                </a:r>
                <a:r>
                  <a:rPr lang="pt-BR" dirty="0"/>
                  <a:t>uma função que mapeie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a:t>
                </a:r>
                <a:r>
                  <a:rPr lang="pt-BR" dirty="0" smtClean="0"/>
                  <a:t>saídas </a:t>
                </a:r>
                <a14:m>
                  <m:oMath xmlns:m="http://schemas.openxmlformats.org/officeDocument/2006/math">
                    <m:r>
                      <a:rPr lang="pt-BR" i="1">
                        <a:latin typeface="Cambria Math" panose="02040503050406030204" pitchFamily="18" charset="0"/>
                      </a:rPr>
                      <m:t>𝑦</m:t>
                    </m:r>
                  </m:oMath>
                </a14:m>
                <a:r>
                  <a:rPr lang="pt-BR" dirty="0" smtClean="0"/>
                  <a:t>, ou seja, </a:t>
                </a: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oMath>
                </a14:m>
                <a:r>
                  <a:rPr lang="pt-BR" dirty="0"/>
                  <a:t>.</a:t>
                </a:r>
              </a:p>
              <a:p>
                <a:pPr>
                  <a:spcBef>
                    <a:spcPts val="600"/>
                  </a:spcBef>
                </a:pPr>
                <a:r>
                  <a:rPr lang="pt-BR" dirty="0" smtClean="0"/>
                  <a:t>Esse tipo de aprendizado pode </a:t>
                </a:r>
                <a:r>
                  <a:rPr lang="pt-BR" dirty="0"/>
                  <a:t>ser dividido em problemas </a:t>
                </a:r>
                <a:r>
                  <a:rPr lang="pt-BR" dirty="0" smtClean="0"/>
                  <a:t>de </a:t>
                </a:r>
                <a:r>
                  <a:rPr lang="pt-BR" b="1" i="1" dirty="0"/>
                  <a:t>Regressão</a:t>
                </a:r>
                <a:r>
                  <a:rPr lang="pt-BR" dirty="0"/>
                  <a:t> e </a:t>
                </a:r>
                <a:r>
                  <a:rPr lang="pt-BR" b="1" i="1" dirty="0"/>
                  <a:t>Classificação</a:t>
                </a:r>
                <a:r>
                  <a:rPr lang="pt-BR" dirty="0" smtClean="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a:t>
                </a:r>
                <a:r>
                  <a:rPr lang="pt-BR" dirty="0" smtClean="0"/>
                  <a:t>.</a:t>
                </a:r>
                <a:endParaRPr lang="pt-BR" dirty="0"/>
              </a:p>
              <a:p>
                <a:pPr lvl="1">
                  <a:spcBef>
                    <a:spcPts val="600"/>
                  </a:spcBef>
                  <a:buFont typeface="Wingdings" panose="05000000000000000000" pitchFamily="2" charset="2"/>
                  <a:buChar char="§"/>
                </a:pPr>
                <a:r>
                  <a:rPr lang="pt-BR" b="1" dirty="0" smtClean="0"/>
                  <a:t>Classificação</a:t>
                </a:r>
                <a:r>
                  <a:rPr lang="pt-BR" dirty="0" smtClean="0"/>
                  <a:t>: o rótulo</a:t>
                </a:r>
                <a:r>
                  <a:rPr lang="pt-BR" dirty="0"/>
                  <a:t>,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a:t>
                </a:r>
                <a:r>
                  <a:rPr lang="pt-BR" dirty="0" smtClean="0"/>
                  <a:t>conjunto finito de classes.</a:t>
                </a:r>
                <a:endParaRPr lang="pt-BR" dirty="0"/>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979D29AC-E01B-406F-AC75-55866B75A7CC}"/>
                  </a:ext>
                </a:extLst>
              </p:cNvPr>
              <p:cNvSpPr>
                <a:spLocks noGrp="1" noRot="1" noChangeAspect="1" noMove="1" noResize="1" noEditPoints="1" noAdjustHandles="1" noChangeArrowheads="1" noChangeShapeType="1" noTextEdit="1"/>
              </p:cNvSpPr>
              <p:nvPr>
                <p:ph idx="1"/>
              </p:nvPr>
            </p:nvSpPr>
            <p:spPr>
              <a:xfrm>
                <a:off x="542441" y="1349732"/>
                <a:ext cx="8601559" cy="5508268"/>
              </a:xfrm>
              <a:blipFill rotWithShape="0">
                <a:blip r:embed="rId6"/>
                <a:stretch>
                  <a:fillRect l="-1134" t="-2212" r="-1559"/>
                </a:stretch>
              </a:blipFill>
            </p:spPr>
            <p:txBody>
              <a:bodyPr/>
              <a:lstStyle/>
              <a:p>
                <a:r>
                  <a:rPr lang="pt-BR">
                    <a:noFill/>
                  </a:rPr>
                  <a:t> </a:t>
                </a:r>
              </a:p>
            </p:txBody>
          </p:sp>
        </mc:Fallback>
      </mc:AlternateContent>
    </p:spTree>
    <p:extLst>
      <p:ext uri="{BB962C8B-B14F-4D97-AF65-F5344CB8AC3E}">
        <p14:creationId xmlns:p14="http://schemas.microsoft.com/office/powerpoint/2010/main" val="636059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E99E848-1AFD-48E3-BD45-EA959AA414F5}"/>
              </a:ext>
            </a:extLst>
          </p:cNvPr>
          <p:cNvSpPr>
            <a:spLocks noGrp="1"/>
          </p:cNvSpPr>
          <p:nvPr>
            <p:ph type="title"/>
          </p:nvPr>
        </p:nvSpPr>
        <p:spPr>
          <a:xfrm>
            <a:off x="838200" y="365125"/>
            <a:ext cx="11189700" cy="1325563"/>
          </a:xfrm>
        </p:spPr>
        <p:txBody>
          <a:bodyPr/>
          <a:lstStyle/>
          <a:p>
            <a:r>
              <a:rPr lang="pt-BR" dirty="0"/>
              <a:t>Principais Algoritmos para Aprendizado Supervisionado</a:t>
            </a:r>
          </a:p>
        </p:txBody>
      </p:sp>
      <p:sp>
        <p:nvSpPr>
          <p:cNvPr id="3" name="Espaço Reservado para Conteúdo 2">
            <a:extLst>
              <a:ext uri="{FF2B5EF4-FFF2-40B4-BE49-F238E27FC236}">
                <a16:creationId xmlns="" xmlns:a16="http://schemas.microsoft.com/office/drawing/2014/main" id="{79FFA3EA-68FD-404F-984C-E8FFF3827C6D}"/>
              </a:ext>
            </a:extLst>
          </p:cNvPr>
          <p:cNvSpPr>
            <a:spLocks noGrp="1"/>
          </p:cNvSpPr>
          <p:nvPr>
            <p:ph idx="1"/>
          </p:nvPr>
        </p:nvSpPr>
        <p:spPr>
          <a:xfrm>
            <a:off x="838200" y="1825625"/>
            <a:ext cx="9570720" cy="3255661"/>
          </a:xfrm>
        </p:spPr>
        <p:txBody>
          <a:bodyPr>
            <a:normAutofit fontScale="92500" lnSpcReduction="10000"/>
          </a:bodyPr>
          <a:lstStyle/>
          <a:p>
            <a:r>
              <a:rPr lang="pt-BR" dirty="0" smtClean="0"/>
              <a:t>Regressão </a:t>
            </a:r>
            <a:r>
              <a:rPr lang="pt-BR" dirty="0"/>
              <a:t>l</a:t>
            </a:r>
            <a:r>
              <a:rPr lang="pt-BR" dirty="0" smtClean="0"/>
              <a:t>inear.</a:t>
            </a:r>
          </a:p>
          <a:p>
            <a:r>
              <a:rPr lang="pt-BR" dirty="0" smtClean="0"/>
              <a:t>Regressão logística.</a:t>
            </a:r>
          </a:p>
          <a:p>
            <a:r>
              <a:rPr lang="pt-BR" dirty="0" smtClean="0"/>
              <a:t>Arvores </a:t>
            </a:r>
            <a:r>
              <a:rPr lang="pt-BR" dirty="0"/>
              <a:t>de </a:t>
            </a:r>
            <a:r>
              <a:rPr lang="pt-BR" dirty="0" smtClean="0"/>
              <a:t>Decisão (</a:t>
            </a:r>
            <a:r>
              <a:rPr lang="pt-BR" i="1" dirty="0" smtClean="0"/>
              <a:t>Decision Trees</a:t>
            </a:r>
            <a:r>
              <a:rPr lang="pt-BR" dirty="0" smtClean="0"/>
              <a:t>).</a:t>
            </a:r>
            <a:endParaRPr lang="pt-BR" dirty="0"/>
          </a:p>
          <a:p>
            <a:r>
              <a:rPr lang="pt-BR" dirty="0"/>
              <a:t>Florestas </a:t>
            </a:r>
            <a:r>
              <a:rPr lang="pt-BR" dirty="0" smtClean="0"/>
              <a:t>Aleatórias (</a:t>
            </a:r>
            <a:r>
              <a:rPr lang="pt-BR" i="1" dirty="0" smtClean="0"/>
              <a:t>Random Forests</a:t>
            </a:r>
            <a:r>
              <a:rPr lang="pt-BR" dirty="0" smtClean="0"/>
              <a:t>).</a:t>
            </a:r>
            <a:endParaRPr lang="pt-BR" dirty="0"/>
          </a:p>
          <a:p>
            <a:r>
              <a:rPr lang="pt-BR" dirty="0" smtClean="0"/>
              <a:t>k </a:t>
            </a:r>
            <a:r>
              <a:rPr lang="pt-BR" dirty="0"/>
              <a:t>vizinhos mais próximos (</a:t>
            </a:r>
            <a:r>
              <a:rPr lang="pt-BR" i="1" dirty="0"/>
              <a:t>k-nearest neighbors</a:t>
            </a:r>
            <a:r>
              <a:rPr lang="pt-BR" dirty="0"/>
              <a:t> - k-NN</a:t>
            </a:r>
            <a:r>
              <a:rPr lang="pt-BR" dirty="0" smtClean="0"/>
              <a:t>).</a:t>
            </a:r>
          </a:p>
          <a:p>
            <a:r>
              <a:rPr lang="pt-BR" dirty="0"/>
              <a:t>Máquinas de Vetores de Suporte (</a:t>
            </a:r>
            <a:r>
              <a:rPr lang="pt-BR" i="1" dirty="0"/>
              <a:t>Support Vector Machines</a:t>
            </a:r>
            <a:r>
              <a:rPr lang="pt-BR" dirty="0"/>
              <a:t> - SVMs</a:t>
            </a:r>
            <a:r>
              <a:rPr lang="pt-BR" dirty="0" smtClean="0"/>
              <a:t>).</a:t>
            </a:r>
            <a:endParaRPr lang="pt-BR" dirty="0"/>
          </a:p>
          <a:p>
            <a:r>
              <a:rPr lang="pt-BR" dirty="0"/>
              <a:t>Redes Neurais </a:t>
            </a:r>
            <a:r>
              <a:rPr lang="pt-BR" dirty="0" smtClean="0"/>
              <a:t>Artificiais.</a:t>
            </a:r>
            <a:endParaRPr lang="pt-BR" dirty="0"/>
          </a:p>
        </p:txBody>
      </p:sp>
      <p:sp>
        <p:nvSpPr>
          <p:cNvPr id="7" name="AutoShape 2" descr="How Convolutional Neural Network Model Architectures and Applications Are  Enhancing Our Daily Lives - Great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4" name="Picture 6" descr="Artificial Neural Networks for Machine Learning - Every aspect you need to  know about - DataFlair"/>
          <p:cNvPicPr>
            <a:picLocks noChangeAspect="1" noChangeArrowheads="1"/>
          </p:cNvPicPr>
          <p:nvPr/>
        </p:nvPicPr>
        <p:blipFill rotWithShape="1">
          <a:blip r:embed="rId3">
            <a:extLst>
              <a:ext uri="{28A0092B-C50C-407E-A947-70E740481C1C}">
                <a14:useLocalDpi xmlns:a14="http://schemas.microsoft.com/office/drawing/2010/main" val="0"/>
              </a:ext>
            </a:extLst>
          </a:blip>
          <a:srcRect t="10959"/>
          <a:stretch/>
        </p:blipFill>
        <p:spPr bwMode="auto">
          <a:xfrm>
            <a:off x="8398559" y="5271896"/>
            <a:ext cx="3028950" cy="134850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nvolutional Neural Network Tutorial: From Basic to Advanced -  MissingLink.a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381" y="5081286"/>
            <a:ext cx="6705201" cy="153911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ecision Tree vs. Random Forest - Which Algorithm Should you U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07680" y="1053491"/>
            <a:ext cx="3920220" cy="251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410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fontScale="92500" lnSpcReduction="10000"/>
              </a:bodyPr>
              <a:lstStyle/>
              <a:p>
                <a:r>
                  <a:rPr lang="pt-BR" dirty="0"/>
                  <a:t>Neste tipo de aprendizado, </a:t>
                </a:r>
                <a:r>
                  <a:rPr lang="pt-BR" dirty="0" smtClean="0"/>
                  <a:t>a</a:t>
                </a:r>
                <a:r>
                  <a:rPr lang="pt-BR" dirty="0" smtClean="0">
                    <a:cs typeface="Calibri"/>
                  </a:rPr>
                  <a:t>s </a:t>
                </a:r>
                <a:r>
                  <a:rPr lang="pt-BR" dirty="0">
                    <a:cs typeface="Calibri"/>
                  </a:rPr>
                  <a:t>máquinas </a:t>
                </a:r>
                <a:r>
                  <a:rPr lang="pt-BR" dirty="0" smtClean="0">
                    <a:cs typeface="Calibri"/>
                  </a:rPr>
                  <a:t>não são informadas sobre o que aprender. Elas só recebem os exemplos de treinamento, </a:t>
                </a:r>
                <a14:m>
                  <m:oMath xmlns:m="http://schemas.openxmlformats.org/officeDocument/2006/math">
                    <m:r>
                      <a:rPr lang="pt-BR" b="1" i="1">
                        <a:latin typeface="Cambria Math" panose="02040503050406030204" pitchFamily="18" charset="0"/>
                      </a:rPr>
                      <m:t>𝒙</m:t>
                    </m:r>
                  </m:oMath>
                </a14:m>
                <a:r>
                  <a:rPr lang="pt-BR" dirty="0" smtClean="0">
                    <a:cs typeface="Calibri"/>
                  </a:rPr>
                  <a:t>.</a:t>
                </a:r>
                <a:endParaRPr lang="pt-BR" dirty="0"/>
              </a:p>
              <a:p>
                <a:r>
                  <a:rPr lang="pt-BR" dirty="0" smtClean="0"/>
                  <a:t>Neste caso, os </a:t>
                </a:r>
                <a:r>
                  <a:rPr lang="pt-BR" dirty="0"/>
                  <a:t>algoritmos </a:t>
                </a:r>
                <a:r>
                  <a:rPr lang="pt-BR" b="1" i="1" dirty="0" smtClean="0"/>
                  <a:t>aprendem/descobrem</a:t>
                </a:r>
                <a:r>
                  <a:rPr lang="pt-BR" dirty="0" smtClean="0"/>
                  <a:t> </a:t>
                </a:r>
                <a:r>
                  <a:rPr lang="pt-BR" b="1" i="1" dirty="0"/>
                  <a:t>padrões</a:t>
                </a:r>
                <a:r>
                  <a:rPr lang="pt-BR" dirty="0"/>
                  <a:t> </a:t>
                </a:r>
                <a:r>
                  <a:rPr lang="pt-BR" dirty="0" smtClean="0"/>
                  <a:t>(muitas vezes ocultos) presentes </a:t>
                </a:r>
                <a:r>
                  <a:rPr lang="pt-BR" dirty="0"/>
                  <a:t>nos dados de entrada sem a presença de rótulos.</a:t>
                </a:r>
              </a:p>
              <a:p>
                <a:r>
                  <a:rPr lang="pt-BR" b="1" dirty="0" smtClean="0"/>
                  <a:t>Tarefa</a:t>
                </a:r>
                <a:r>
                  <a:rPr lang="pt-BR" dirty="0" smtClean="0"/>
                  <a:t>: </a:t>
                </a:r>
                <a:r>
                  <a:rPr lang="pt-BR" dirty="0"/>
                  <a:t>o</a:t>
                </a:r>
                <a:r>
                  <a:rPr lang="pt-BR" dirty="0" smtClean="0"/>
                  <a:t>s modelos devem </a:t>
                </a:r>
                <a:r>
                  <a:rPr lang="pt-BR" b="1" i="1" dirty="0" smtClean="0"/>
                  <a:t>aprender/descobrir</a:t>
                </a:r>
                <a:r>
                  <a:rPr lang="pt-BR" dirty="0" smtClean="0"/>
                  <a:t> </a:t>
                </a:r>
                <a:r>
                  <a:rPr lang="pt-BR" dirty="0"/>
                  <a:t>padrões </a:t>
                </a:r>
                <a:r>
                  <a:rPr lang="pt-BR" dirty="0" smtClean="0"/>
                  <a:t>desconhecidos se baseando apenas nos exemplos de entrada.</a:t>
                </a:r>
                <a:endParaRPr lang="pt-BR" dirty="0"/>
              </a:p>
              <a:p>
                <a:r>
                  <a:rPr lang="pt-BR" dirty="0"/>
                  <a:t>Trata problemas de c</a:t>
                </a:r>
                <a:r>
                  <a:rPr lang="pt-BR" dirty="0" smtClean="0"/>
                  <a:t>lusterização</a:t>
                </a:r>
                <a:r>
                  <a:rPr lang="pt-BR" dirty="0"/>
                  <a:t>, </a:t>
                </a:r>
                <a:r>
                  <a:rPr lang="pt-BR" dirty="0" smtClean="0"/>
                  <a:t>redução de </a:t>
                </a:r>
                <a:r>
                  <a:rPr lang="pt-BR" dirty="0"/>
                  <a:t>dimensionalidade, detecção de anomalias (</a:t>
                </a:r>
                <a:r>
                  <a:rPr lang="pt-BR" i="1" dirty="0"/>
                  <a:t>outliers</a:t>
                </a:r>
                <a:r>
                  <a:rPr lang="pt-BR" dirty="0" smtClean="0"/>
                  <a:t>) e </a:t>
                </a:r>
                <a:r>
                  <a:rPr lang="pt-BR" dirty="0"/>
                  <a:t>aprendizado de regras de associação.</a:t>
                </a:r>
                <a:endParaRPr lang="pt-BR" dirty="0">
                  <a:cs typeface="Calibri"/>
                </a:endParaRPr>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813" t="-3922" r="-759" b="-2353"/>
                </a:stretch>
              </a:blipFill>
            </p:spPr>
            <p:txBody>
              <a:bodyPr/>
              <a:lstStyle/>
              <a:p>
                <a:r>
                  <a:rPr lang="pt-BR">
                    <a:noFill/>
                  </a:rPr>
                  <a:t> </a:t>
                </a:r>
              </a:p>
            </p:txBody>
          </p:sp>
        </mc:Fallback>
      </mc:AlternateContent>
      <p:pic>
        <p:nvPicPr>
          <p:cNvPr id="3074" name="Picture 2" descr="https://www.ecloudvalley.com/wp-content/uploads/2019/09/Unsupervised-learning.png">
            <a:extLst>
              <a:ext uri="{FF2B5EF4-FFF2-40B4-BE49-F238E27FC236}">
                <a16:creationId xmlns="" xmlns:a16="http://schemas.microsoft.com/office/drawing/2014/main"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 xmlns:a16="http://schemas.microsoft.com/office/drawing/2014/main"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 xmlns:a16="http://schemas.microsoft.com/office/drawing/2014/main"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 xmlns:a16="http://schemas.microsoft.com/office/drawing/2014/main"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39753" cy="369332"/>
          </a:xfrm>
          <a:prstGeom prst="rect">
            <a:avLst/>
          </a:prstGeom>
        </p:spPr>
        <p:txBody>
          <a:bodyPr wrap="none">
            <a:spAutoFit/>
          </a:bodyPr>
          <a:lstStyle/>
          <a:p>
            <a:r>
              <a:rPr lang="pt-BR" b="1" dirty="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076219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E99E848-1AFD-48E3-BD45-EA959AA414F5}"/>
              </a:ext>
            </a:extLst>
          </p:cNvPr>
          <p:cNvSpPr>
            <a:spLocks noGrp="1"/>
          </p:cNvSpPr>
          <p:nvPr>
            <p:ph type="title"/>
          </p:nvPr>
        </p:nvSpPr>
        <p:spPr/>
        <p:txBody>
          <a:bodyPr/>
          <a:lstStyle/>
          <a:p>
            <a:r>
              <a:rPr lang="pt-BR" dirty="0"/>
              <a:t>Principais Algoritmos para Aprendizado Não-Supervisionado</a:t>
            </a:r>
          </a:p>
        </p:txBody>
      </p:sp>
      <p:sp>
        <p:nvSpPr>
          <p:cNvPr id="3" name="Espaço Reservado para Conteúdo 2">
            <a:extLst>
              <a:ext uri="{FF2B5EF4-FFF2-40B4-BE49-F238E27FC236}">
                <a16:creationId xmlns="" xmlns:a16="http://schemas.microsoft.com/office/drawing/2014/main" id="{79FFA3EA-68FD-404F-984C-E8FFF3827C6D}"/>
              </a:ext>
            </a:extLst>
          </p:cNvPr>
          <p:cNvSpPr>
            <a:spLocks noGrp="1"/>
          </p:cNvSpPr>
          <p:nvPr>
            <p:ph idx="1"/>
          </p:nvPr>
        </p:nvSpPr>
        <p:spPr>
          <a:xfrm>
            <a:off x="838200" y="1825625"/>
            <a:ext cx="11049000" cy="3360972"/>
          </a:xfrm>
        </p:spPr>
        <p:txBody>
          <a:bodyPr>
            <a:normAutofit/>
          </a:bodyPr>
          <a:lstStyle/>
          <a:p>
            <a:r>
              <a:rPr lang="pt-BR" dirty="0" smtClean="0"/>
              <a:t>k-médias (</a:t>
            </a:r>
            <a:r>
              <a:rPr lang="pt-BR" i="1" dirty="0" smtClean="0"/>
              <a:t>k-means</a:t>
            </a:r>
            <a:r>
              <a:rPr lang="pt-BR" dirty="0" smtClean="0"/>
              <a:t>).</a:t>
            </a:r>
          </a:p>
          <a:p>
            <a:pPr lvl="1"/>
            <a:r>
              <a:rPr lang="pt-BR" dirty="0" smtClean="0"/>
              <a:t>Particiona os atributos em </a:t>
            </a:r>
            <a:r>
              <a:rPr lang="pt-BR" b="1" i="1" dirty="0"/>
              <a:t>k</a:t>
            </a:r>
            <a:r>
              <a:rPr lang="pt-BR" dirty="0"/>
              <a:t> </a:t>
            </a:r>
            <a:r>
              <a:rPr lang="pt-BR" dirty="0" smtClean="0"/>
              <a:t>clusters (ou grupos) </a:t>
            </a:r>
            <a:r>
              <a:rPr lang="pt-BR" dirty="0"/>
              <a:t>distintos com base na distância ao centroide de um cluster</a:t>
            </a:r>
            <a:r>
              <a:rPr lang="pt-BR" dirty="0" smtClean="0"/>
              <a:t>.</a:t>
            </a:r>
            <a:endParaRPr lang="pt-BR" dirty="0"/>
          </a:p>
          <a:p>
            <a:r>
              <a:rPr lang="pt-BR" dirty="0"/>
              <a:t>Redes Neurais Artificiais, e.g., </a:t>
            </a:r>
            <a:r>
              <a:rPr lang="pt-BR" dirty="0" smtClean="0"/>
              <a:t>auto-encoders.</a:t>
            </a:r>
          </a:p>
          <a:p>
            <a:pPr lvl="1"/>
            <a:r>
              <a:rPr lang="pt-BR" dirty="0" smtClean="0"/>
              <a:t>Os autoencoders são usados </a:t>
            </a:r>
            <a:r>
              <a:rPr lang="pt-BR" dirty="0"/>
              <a:t>para redução ou </a:t>
            </a:r>
            <a:r>
              <a:rPr lang="pt-BR" dirty="0" smtClean="0"/>
              <a:t>aumento </a:t>
            </a:r>
            <a:r>
              <a:rPr lang="pt-BR" dirty="0"/>
              <a:t>de dimensionalidade</a:t>
            </a:r>
            <a:r>
              <a:rPr lang="pt-BR" dirty="0" smtClean="0"/>
              <a:t>.</a:t>
            </a:r>
            <a:endParaRPr lang="pt-BR" dirty="0"/>
          </a:p>
          <a:p>
            <a:r>
              <a:rPr lang="pt-PT" dirty="0"/>
              <a:t>Análise de </a:t>
            </a:r>
            <a:r>
              <a:rPr lang="pt-PT" dirty="0" smtClean="0"/>
              <a:t>Componentes </a:t>
            </a:r>
            <a:r>
              <a:rPr lang="pt-PT" dirty="0"/>
              <a:t>P</a:t>
            </a:r>
            <a:r>
              <a:rPr lang="pt-PT" dirty="0" smtClean="0"/>
              <a:t>rincipais (</a:t>
            </a:r>
            <a:r>
              <a:rPr lang="pt-PT" i="1" dirty="0" smtClean="0"/>
              <a:t>Principal Component Analysis </a:t>
            </a:r>
            <a:r>
              <a:rPr lang="pt-PT" dirty="0" smtClean="0"/>
              <a:t>- PCA).</a:t>
            </a:r>
          </a:p>
          <a:p>
            <a:pPr lvl="1"/>
            <a:r>
              <a:rPr lang="pt-PT" dirty="0" smtClean="0"/>
              <a:t>Redução de dimensionalidade.</a:t>
            </a:r>
            <a:endParaRPr lang="pt-PT" dirty="0"/>
          </a:p>
        </p:txBody>
      </p:sp>
      <p:pic>
        <p:nvPicPr>
          <p:cNvPr id="4" name="Picture 3"/>
          <p:cNvPicPr>
            <a:picLocks noChangeAspect="1"/>
          </p:cNvPicPr>
          <p:nvPr/>
        </p:nvPicPr>
        <p:blipFill rotWithShape="1">
          <a:blip r:embed="rId3"/>
          <a:srcRect l="6800" t="13599" r="6000" b="10801"/>
          <a:stretch/>
        </p:blipFill>
        <p:spPr>
          <a:xfrm>
            <a:off x="838200" y="4887958"/>
            <a:ext cx="2144566" cy="1859280"/>
          </a:xfrm>
          <a:prstGeom prst="rect">
            <a:avLst/>
          </a:prstGeom>
        </p:spPr>
      </p:pic>
      <p:pic>
        <p:nvPicPr>
          <p:cNvPr id="5" name="Picture 4"/>
          <p:cNvPicPr>
            <a:picLocks noChangeAspect="1"/>
          </p:cNvPicPr>
          <p:nvPr/>
        </p:nvPicPr>
        <p:blipFill>
          <a:blip r:embed="rId4"/>
          <a:stretch>
            <a:fillRect/>
          </a:stretch>
        </p:blipFill>
        <p:spPr>
          <a:xfrm>
            <a:off x="3706225" y="4893673"/>
            <a:ext cx="4779550" cy="1853565"/>
          </a:xfrm>
          <a:prstGeom prst="rect">
            <a:avLst/>
          </a:prstGeom>
        </p:spPr>
      </p:pic>
      <p:pic>
        <p:nvPicPr>
          <p:cNvPr id="6" name="Picture 5"/>
          <p:cNvPicPr>
            <a:picLocks noChangeAspect="1"/>
          </p:cNvPicPr>
          <p:nvPr/>
        </p:nvPicPr>
        <p:blipFill>
          <a:blip r:embed="rId5"/>
          <a:stretch>
            <a:fillRect/>
          </a:stretch>
        </p:blipFill>
        <p:spPr>
          <a:xfrm>
            <a:off x="9086350" y="4899388"/>
            <a:ext cx="2466975" cy="1847850"/>
          </a:xfrm>
          <a:prstGeom prst="rect">
            <a:avLst/>
          </a:prstGeom>
        </p:spPr>
      </p:pic>
    </p:spTree>
    <p:extLst>
      <p:ext uri="{BB962C8B-B14F-4D97-AF65-F5344CB8AC3E}">
        <p14:creationId xmlns:p14="http://schemas.microsoft.com/office/powerpoint/2010/main" val="3788910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199" y="1825624"/>
            <a:ext cx="10959353" cy="4682751"/>
          </a:xfrm>
        </p:spPr>
        <p:txBody>
          <a:bodyPr>
            <a:normAutofit/>
          </a:bodyPr>
          <a:lstStyle/>
          <a:p>
            <a:r>
              <a:rPr lang="pt-BR" dirty="0"/>
              <a:t>Neste tipo de aprendizado, as máquinas tem acesso a exemplos com e sem rótulos.</a:t>
            </a:r>
          </a:p>
          <a:p>
            <a:r>
              <a:rPr lang="pt-BR" dirty="0"/>
              <a:t>Geralmente envolve uma </a:t>
            </a:r>
            <a:r>
              <a:rPr lang="pt-BR" b="1" i="1" dirty="0"/>
              <a:t>pequena quantidade de dados </a:t>
            </a:r>
            <a:r>
              <a:rPr lang="pt-BR" dirty="0"/>
              <a:t>rotulados e uma </a:t>
            </a:r>
            <a:r>
              <a:rPr lang="pt-BR" b="1" i="1" dirty="0"/>
              <a:t>grande quantidade de dados não-rotulados</a:t>
            </a:r>
            <a:r>
              <a:rPr lang="pt-BR" dirty="0"/>
              <a:t>.</a:t>
            </a:r>
          </a:p>
          <a:p>
            <a:r>
              <a:rPr lang="pt-BR" dirty="0"/>
              <a:t>É de grande ajuda em casos onde se ter uma grande quantidade de dados rotulados é muito demorado, caro ou complexo.</a:t>
            </a:r>
          </a:p>
          <a:p>
            <a:r>
              <a:rPr lang="pt-BR" dirty="0"/>
              <a:t>Algoritmos de aprendizagem semi-supervisionada são o resultado da combinação de algoritmos supervisionados e não-supervisionados.</a:t>
            </a:r>
          </a:p>
          <a:p>
            <a:r>
              <a:rPr lang="pt-BR" dirty="0"/>
              <a:t>Uma maneira de realizar aprendizado semi-supervisionado é </a:t>
            </a:r>
            <a:r>
              <a:rPr lang="pt-BR" dirty="0" smtClean="0"/>
              <a:t>combinar, por exemplo, </a:t>
            </a:r>
            <a:r>
              <a:rPr lang="pt-BR" dirty="0"/>
              <a:t>algoritmos de </a:t>
            </a:r>
            <a:r>
              <a:rPr lang="pt-BR" b="1" i="1" dirty="0"/>
              <a:t>clustering</a:t>
            </a:r>
            <a:r>
              <a:rPr lang="pt-BR" dirty="0"/>
              <a:t> e </a:t>
            </a:r>
            <a:r>
              <a:rPr lang="pt-BR" b="1" i="1" dirty="0"/>
              <a:t>classificação</a:t>
            </a:r>
            <a:r>
              <a:rPr lang="pt-BR" dirty="0"/>
              <a:t>.</a:t>
            </a:r>
            <a:endParaRPr lang="pt-BR" b="1" i="1" dirty="0"/>
          </a:p>
        </p:txBody>
      </p:sp>
    </p:spTree>
    <p:extLst>
      <p:ext uri="{BB962C8B-B14F-4D97-AF65-F5344CB8AC3E}">
        <p14:creationId xmlns:p14="http://schemas.microsoft.com/office/powerpoint/2010/main" val="3458181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 disciplina</a:t>
            </a:r>
            <a:endParaRPr lang="pt-BR" dirty="0"/>
          </a:p>
        </p:txBody>
      </p:sp>
      <p:sp>
        <p:nvSpPr>
          <p:cNvPr id="3" name="Content Placeholder 2"/>
          <p:cNvSpPr>
            <a:spLocks noGrp="1"/>
          </p:cNvSpPr>
          <p:nvPr>
            <p:ph idx="1"/>
          </p:nvPr>
        </p:nvSpPr>
        <p:spPr/>
        <p:txBody>
          <a:bodyPr>
            <a:normAutofit lnSpcReduction="10000"/>
          </a:bodyPr>
          <a:lstStyle/>
          <a:p>
            <a:r>
              <a:rPr lang="pt-BR" dirty="0" smtClean="0"/>
              <a:t>Introdução ao aprendizado de máquina.</a:t>
            </a:r>
          </a:p>
          <a:p>
            <a:r>
              <a:rPr lang="pt-BR" dirty="0" smtClean="0"/>
              <a:t>Como o próprio nome diz, é um curso introdutório onde veremos os conceitos básicos de funcionamento de vários </a:t>
            </a:r>
            <a:r>
              <a:rPr lang="pt-BR" b="1" i="1" dirty="0" smtClean="0"/>
              <a:t>algoritmos de aprendizado de máquina</a:t>
            </a:r>
            <a:r>
              <a:rPr lang="pt-BR" dirty="0" smtClean="0"/>
              <a:t> ou </a:t>
            </a:r>
            <a:r>
              <a:rPr lang="pt-BR" dirty="0"/>
              <a:t>do </a:t>
            </a:r>
            <a:r>
              <a:rPr lang="pt-BR" dirty="0" smtClean="0"/>
              <a:t>Inglês</a:t>
            </a:r>
            <a:r>
              <a:rPr lang="pt-BR" dirty="0"/>
              <a:t>, </a:t>
            </a:r>
            <a:r>
              <a:rPr lang="pt-BR" b="1" i="1" dirty="0"/>
              <a:t>machine learning</a:t>
            </a:r>
            <a:r>
              <a:rPr lang="pt-BR" dirty="0"/>
              <a:t> </a:t>
            </a:r>
            <a:r>
              <a:rPr lang="pt-BR" dirty="0" smtClean="0"/>
              <a:t>(ML).</a:t>
            </a:r>
          </a:p>
          <a:p>
            <a:r>
              <a:rPr lang="pt-BR" dirty="0" smtClean="0"/>
              <a:t>O curso será o mais prático possível, com vários exercícios envolvendo o uso dos algoritmos discutidos.</a:t>
            </a:r>
          </a:p>
          <a:p>
            <a:r>
              <a:rPr lang="pt-BR" dirty="0" smtClean="0"/>
              <a:t>O curso será dividido em duas partes: T319 e T320.</a:t>
            </a:r>
          </a:p>
          <a:p>
            <a:r>
              <a:rPr lang="pt-BR" dirty="0" smtClean="0"/>
              <a:t>Não nós aprofundaremos nos conceitos matemáticos envolvidos.</a:t>
            </a:r>
          </a:p>
          <a:p>
            <a:r>
              <a:rPr lang="pt-BR" dirty="0" smtClean="0"/>
              <a:t>Porém, precisamos conhecer Python e alguns conceitos de álgebra linear e estatística.</a:t>
            </a:r>
          </a:p>
          <a:p>
            <a:endParaRPr lang="pt-BR" dirty="0" smtClean="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200" y="1825624"/>
            <a:ext cx="11140440" cy="2807995"/>
          </a:xfrm>
        </p:spPr>
        <p:txBody>
          <a:bodyPr>
            <a:normAutofit fontScale="92500" lnSpcReduction="10000"/>
          </a:bodyPr>
          <a:lstStyle/>
          <a:p>
            <a:r>
              <a:rPr lang="pt-BR" b="1" dirty="0"/>
              <a:t>Exemplo</a:t>
            </a:r>
            <a:r>
              <a:rPr lang="pt-BR" dirty="0"/>
              <a:t>: Como </a:t>
            </a:r>
            <a:r>
              <a:rPr lang="pt-BR" b="1" i="1" dirty="0"/>
              <a:t>classificaríamos</a:t>
            </a:r>
            <a:r>
              <a:rPr lang="pt-BR" dirty="0"/>
              <a:t> milhões de textos </a:t>
            </a:r>
            <a:r>
              <a:rPr lang="pt-BR" b="1" i="1" dirty="0"/>
              <a:t>não-rotulados</a:t>
            </a:r>
            <a:r>
              <a:rPr lang="pt-BR" dirty="0"/>
              <a:t> da internet em categorias como economia, esportes, política, entretenimento, etc.?</a:t>
            </a:r>
          </a:p>
          <a:p>
            <a:r>
              <a:rPr lang="pt-BR" dirty="0" smtClean="0"/>
              <a:t>Poderíamos usar </a:t>
            </a:r>
            <a:r>
              <a:rPr lang="pt-BR" b="1" i="1" dirty="0" smtClean="0"/>
              <a:t>clustering</a:t>
            </a:r>
            <a:r>
              <a:rPr lang="pt-BR" dirty="0" smtClean="0"/>
              <a:t> para agrupar </a:t>
            </a:r>
            <a:r>
              <a:rPr lang="pt-BR" dirty="0"/>
              <a:t>a quantidade massiva de textos e </a:t>
            </a:r>
            <a:r>
              <a:rPr lang="pt-BR" dirty="0" smtClean="0"/>
              <a:t>usar </a:t>
            </a:r>
            <a:r>
              <a:rPr lang="pt-BR" dirty="0"/>
              <a:t>apenas os exemplos mais representativos de cada </a:t>
            </a:r>
            <a:r>
              <a:rPr lang="pt-BR" b="1" i="1" dirty="0"/>
              <a:t>cluster</a:t>
            </a:r>
            <a:r>
              <a:rPr lang="pt-BR" dirty="0"/>
              <a:t> (quantidade bem menor de textos) para </a:t>
            </a:r>
            <a:r>
              <a:rPr lang="pt-BR" b="1" i="1" dirty="0" smtClean="0"/>
              <a:t>rotular manualmente</a:t>
            </a:r>
            <a:r>
              <a:rPr lang="pt-BR" dirty="0" smtClean="0"/>
              <a:t>. </a:t>
            </a:r>
            <a:endParaRPr lang="pt-BR" dirty="0"/>
          </a:p>
          <a:p>
            <a:r>
              <a:rPr lang="pt-BR" dirty="0"/>
              <a:t>Esses </a:t>
            </a:r>
            <a:r>
              <a:rPr lang="pt-BR" b="1" i="1" dirty="0"/>
              <a:t>exemplos rotulados </a:t>
            </a:r>
            <a:r>
              <a:rPr lang="pt-BR" dirty="0"/>
              <a:t>são usados para treinar um </a:t>
            </a:r>
            <a:r>
              <a:rPr lang="pt-BR" b="1" i="1" dirty="0"/>
              <a:t>classificador</a:t>
            </a:r>
            <a:r>
              <a:rPr lang="pt-BR" dirty="0"/>
              <a:t>. </a:t>
            </a:r>
          </a:p>
          <a:p>
            <a:r>
              <a:rPr lang="pt-BR" dirty="0" smtClean="0"/>
              <a:t>Após o treinamento, </a:t>
            </a:r>
            <a:r>
              <a:rPr lang="pt-BR" dirty="0"/>
              <a:t>o </a:t>
            </a:r>
            <a:r>
              <a:rPr lang="pt-BR" b="1" i="1" dirty="0"/>
              <a:t>classificador</a:t>
            </a:r>
            <a:r>
              <a:rPr lang="pt-BR" dirty="0"/>
              <a:t> classifica automaticamente todos os textos</a:t>
            </a:r>
            <a:r>
              <a:rPr lang="pt-BR" dirty="0" smtClean="0"/>
              <a:t>.</a:t>
            </a:r>
            <a:endParaRPr lang="nl-B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685" y="4633620"/>
            <a:ext cx="8619470" cy="2224380"/>
          </a:xfrm>
          <a:prstGeom prst="rect">
            <a:avLst/>
          </a:prstGeom>
        </p:spPr>
      </p:pic>
    </p:spTree>
    <p:extLst>
      <p:ext uri="{BB962C8B-B14F-4D97-AF65-F5344CB8AC3E}">
        <p14:creationId xmlns:p14="http://schemas.microsoft.com/office/powerpoint/2010/main" val="3987646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mc="http://schemas.openxmlformats.org/markup-compatibility/2006" xmlns:a14="http://schemas.microsoft.com/office/drawing/2010/main" xmlns="" xmlns:a16="http://schemas.microsoft.com/office/drawing/2014/main" id="{071E0B55-13FE-4ADE-80F7-AFEDEF27C875}"/>
              </a:ext>
            </a:extLst>
          </p:cNvPr>
          <p:cNvSpPr>
            <a:spLocks noGrp="1"/>
          </p:cNvSpPr>
          <p:nvPr>
            <p:ph idx="1"/>
          </p:nvPr>
        </p:nvSpPr>
        <p:spPr>
          <a:xfrm>
            <a:off x="838199" y="1856934"/>
            <a:ext cx="11049529" cy="5001065"/>
          </a:xfrm>
        </p:spPr>
        <p:txBody>
          <a:bodyPr>
            <a:normAutofit fontScale="92500" lnSpcReduction="20000"/>
          </a:bodyPr>
          <a:lstStyle/>
          <a:p>
            <a:r>
              <a:rPr lang="pt-BR" dirty="0"/>
              <a:t>Abordagem totalmente diferente das anteriores pois </a:t>
            </a:r>
            <a:r>
              <a:rPr lang="pt-BR" b="1" i="1" dirty="0"/>
              <a:t>não temos exemplos de treinamento</a:t>
            </a:r>
            <a:r>
              <a:rPr lang="pt-BR" dirty="0"/>
              <a:t>, sejam eles rotulados ou não.</a:t>
            </a:r>
          </a:p>
          <a:p>
            <a:pPr marL="171450" indent="-171450"/>
            <a:r>
              <a:rPr lang="pt-BR" dirty="0"/>
              <a:t>O algoritmo de </a:t>
            </a:r>
            <a:r>
              <a:rPr lang="pt-BR" dirty="0" smtClean="0"/>
              <a:t>aprendizado </a:t>
            </a:r>
            <a:r>
              <a:rPr lang="pt-BR" dirty="0"/>
              <a:t>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a:t>ambiente</a:t>
            </a:r>
            <a:r>
              <a:rPr lang="pt-BR" dirty="0"/>
              <a:t> em que está inserido, seleciona e executa </a:t>
            </a:r>
            <a:r>
              <a:rPr lang="pt-BR" b="1" i="1" dirty="0"/>
              <a:t>ações </a:t>
            </a:r>
            <a:r>
              <a:rPr lang="pt-BR" dirty="0"/>
              <a:t>e recebe uma </a:t>
            </a:r>
            <a:r>
              <a:rPr lang="pt-BR" b="1" i="1" dirty="0"/>
              <a:t>recompensa </a:t>
            </a:r>
            <a:r>
              <a:rPr lang="pt-BR" dirty="0"/>
              <a:t>(ou </a:t>
            </a:r>
            <a:r>
              <a:rPr lang="pt-BR" b="1" i="1" dirty="0"/>
              <a:t>reforço</a:t>
            </a:r>
            <a:r>
              <a:rPr lang="pt-BR" dirty="0"/>
              <a:t>) em consequência das </a:t>
            </a:r>
            <a:r>
              <a:rPr lang="pt-BR" b="1" i="1" dirty="0"/>
              <a:t>ações</a:t>
            </a:r>
            <a:r>
              <a:rPr lang="pt-BR" dirty="0"/>
              <a:t> tomadas.</a:t>
            </a:r>
          </a:p>
          <a:p>
            <a:r>
              <a:rPr lang="pt-BR" dirty="0"/>
              <a:t>Seguindo estes passos, o agente deve aprender 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estiver em uma determinada situação, ou seja, o </a:t>
            </a:r>
            <a:r>
              <a:rPr lang="pt-BR" b="1" i="1" dirty="0"/>
              <a:t>estado</a:t>
            </a:r>
            <a:r>
              <a:rPr lang="pt-BR" dirty="0"/>
              <a:t> do </a:t>
            </a:r>
            <a:r>
              <a:rPr lang="pt-BR" b="1" i="1" dirty="0"/>
              <a:t>ambiente</a:t>
            </a:r>
            <a:r>
              <a:rPr lang="pt-BR" dirty="0"/>
              <a:t>.</a:t>
            </a:r>
          </a:p>
          <a:p>
            <a:r>
              <a:rPr lang="pt-BR" dirty="0"/>
              <a:t>Uma</a:t>
            </a:r>
            <a:r>
              <a:rPr lang="pt-BR" b="1" dirty="0"/>
              <a:t> </a:t>
            </a:r>
            <a:r>
              <a:rPr lang="pt-BR" b="1" i="1" dirty="0"/>
              <a:t>política</a:t>
            </a:r>
            <a:r>
              <a:rPr lang="pt-BR" dirty="0"/>
              <a:t> é uma função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5"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3074"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84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5680" cy="1325563"/>
          </a:xfrm>
        </p:spPr>
        <p:txBody>
          <a:bodyPr/>
          <a:lstStyle/>
          <a:p>
            <a:r>
              <a:rPr lang="pt-BR" dirty="0" smtClean="0"/>
              <a:t>Principais Algoritmos de </a:t>
            </a:r>
            <a:r>
              <a:rPr lang="pt-BR" dirty="0"/>
              <a:t>Aprendizado Por Reforço</a:t>
            </a:r>
            <a:endParaRPr lang="nl-BE" dirty="0"/>
          </a:p>
        </p:txBody>
      </p:sp>
      <p:sp>
        <p:nvSpPr>
          <p:cNvPr id="3" name="Content Placeholder 2"/>
          <p:cNvSpPr>
            <a:spLocks noGrp="1"/>
          </p:cNvSpPr>
          <p:nvPr>
            <p:ph idx="1"/>
          </p:nvPr>
        </p:nvSpPr>
        <p:spPr>
          <a:xfrm>
            <a:off x="838199" y="1825625"/>
            <a:ext cx="11155681" cy="3078179"/>
          </a:xfrm>
        </p:spPr>
        <p:txBody>
          <a:bodyPr>
            <a:normAutofit fontScale="92500" lnSpcReduction="10000"/>
          </a:bodyPr>
          <a:lstStyle/>
          <a:p>
            <a:r>
              <a:rPr lang="pt-BR" dirty="0" smtClean="0"/>
              <a:t>Q-Learning</a:t>
            </a:r>
          </a:p>
          <a:p>
            <a:pPr lvl="1"/>
            <a:r>
              <a:rPr lang="pt-BR" dirty="0" smtClean="0"/>
              <a:t>Usado </a:t>
            </a:r>
            <a:r>
              <a:rPr lang="pt-BR" dirty="0"/>
              <a:t>para encontrar </a:t>
            </a:r>
            <a:r>
              <a:rPr lang="pt-BR" dirty="0" smtClean="0"/>
              <a:t>uma </a:t>
            </a:r>
            <a:r>
              <a:rPr lang="pt-BR" b="1" i="1" dirty="0"/>
              <a:t>política</a:t>
            </a:r>
            <a:r>
              <a:rPr lang="pt-BR" dirty="0"/>
              <a:t> </a:t>
            </a:r>
            <a:r>
              <a:rPr lang="pt-BR" dirty="0" smtClean="0"/>
              <a:t>ótima </a:t>
            </a:r>
            <a:r>
              <a:rPr lang="pt-BR" dirty="0"/>
              <a:t>de seleção de </a:t>
            </a:r>
            <a:r>
              <a:rPr lang="pt-BR" b="1" i="1" dirty="0" smtClean="0"/>
              <a:t>ações</a:t>
            </a:r>
            <a:r>
              <a:rPr lang="pt-BR" dirty="0" smtClean="0"/>
              <a:t> </a:t>
            </a:r>
            <a:r>
              <a:rPr lang="pt-BR" dirty="0"/>
              <a:t>usando </a:t>
            </a:r>
            <a:r>
              <a:rPr lang="pt-BR" dirty="0" smtClean="0"/>
              <a:t>a </a:t>
            </a:r>
            <a:r>
              <a:rPr lang="pt-BR" b="1" i="1" dirty="0" smtClean="0"/>
              <a:t>função-Q</a:t>
            </a:r>
            <a:r>
              <a:rPr lang="pt-BR" dirty="0"/>
              <a:t>.</a:t>
            </a:r>
          </a:p>
          <a:p>
            <a:pPr lvl="1"/>
            <a:r>
              <a:rPr lang="pt-BR" b="1" i="1" dirty="0" smtClean="0"/>
              <a:t>Q</a:t>
            </a:r>
            <a:r>
              <a:rPr lang="pt-BR" i="1" dirty="0" smtClean="0"/>
              <a:t>, </a:t>
            </a:r>
            <a:r>
              <a:rPr lang="pt-BR" dirty="0" smtClean="0"/>
              <a:t>ou </a:t>
            </a:r>
            <a:r>
              <a:rPr lang="pt-BR" b="1" i="1" dirty="0" smtClean="0"/>
              <a:t>valor-Q</a:t>
            </a:r>
            <a:r>
              <a:rPr lang="pt-BR" dirty="0" smtClean="0"/>
              <a:t>, representa a </a:t>
            </a:r>
            <a:r>
              <a:rPr lang="pt-BR" b="1" i="1" dirty="0" smtClean="0"/>
              <a:t>qualidade</a:t>
            </a:r>
            <a:r>
              <a:rPr lang="pt-BR" dirty="0" smtClean="0"/>
              <a:t> de uma </a:t>
            </a:r>
            <a:r>
              <a:rPr lang="pt-BR" dirty="0"/>
              <a:t>dada </a:t>
            </a:r>
            <a:r>
              <a:rPr lang="pt-BR" b="1" i="1" dirty="0" smtClean="0"/>
              <a:t>ação</a:t>
            </a:r>
            <a:r>
              <a:rPr lang="pt-BR" dirty="0" smtClean="0"/>
              <a:t> em um determinado </a:t>
            </a:r>
            <a:r>
              <a:rPr lang="pt-BR" b="1" i="1" dirty="0" smtClean="0"/>
              <a:t>estado</a:t>
            </a:r>
            <a:r>
              <a:rPr lang="pt-BR" dirty="0" smtClean="0"/>
              <a:t>.</a:t>
            </a:r>
          </a:p>
          <a:p>
            <a:r>
              <a:rPr lang="pt-BR" dirty="0" smtClean="0"/>
              <a:t>Deep</a:t>
            </a:r>
            <a:r>
              <a:rPr lang="pt-BR" dirty="0"/>
              <a:t> </a:t>
            </a:r>
            <a:r>
              <a:rPr lang="pt-BR" dirty="0" smtClean="0"/>
              <a:t>Q-Learning</a:t>
            </a:r>
          </a:p>
          <a:p>
            <a:pPr lvl="1"/>
            <a:r>
              <a:rPr lang="pt-BR" dirty="0" smtClean="0"/>
              <a:t>Junção de Deep Learning + Q-Learning. </a:t>
            </a:r>
          </a:p>
          <a:p>
            <a:pPr lvl="1"/>
            <a:r>
              <a:rPr lang="pt-BR" dirty="0" smtClean="0"/>
              <a:t>Redes neurais profundas possibilitam que Q-Learning seja aplicado a problemas com número gigantesco de </a:t>
            </a:r>
            <a:r>
              <a:rPr lang="pt-BR" b="1" i="1" dirty="0" smtClean="0"/>
              <a:t>estados</a:t>
            </a:r>
            <a:r>
              <a:rPr lang="pt-BR" dirty="0" smtClean="0"/>
              <a:t> e </a:t>
            </a:r>
            <a:r>
              <a:rPr lang="pt-BR" b="1" i="1" dirty="0" smtClean="0"/>
              <a:t>ações</a:t>
            </a:r>
            <a:r>
              <a:rPr lang="pt-BR" dirty="0" smtClean="0"/>
              <a:t>.</a:t>
            </a:r>
          </a:p>
          <a:p>
            <a:pPr lvl="1"/>
            <a:r>
              <a:rPr lang="pt-BR" dirty="0" smtClean="0"/>
              <a:t>O Q-Learning tabela a </a:t>
            </a:r>
            <a:r>
              <a:rPr lang="pt-BR" b="1" i="1" dirty="0" smtClean="0"/>
              <a:t>função-Q</a:t>
            </a:r>
            <a:r>
              <a:rPr lang="pt-BR" dirty="0" smtClean="0"/>
              <a:t>, já o Deep Q-Learning encontra uma </a:t>
            </a:r>
            <a:r>
              <a:rPr lang="pt-BR" b="1" i="1" dirty="0" smtClean="0"/>
              <a:t>função</a:t>
            </a:r>
            <a:r>
              <a:rPr lang="pt-BR" dirty="0" smtClean="0"/>
              <a:t> que aproxime a </a:t>
            </a:r>
            <a:r>
              <a:rPr lang="pt-BR" b="1" i="1" dirty="0" smtClean="0"/>
              <a:t>função-Q</a:t>
            </a:r>
            <a:r>
              <a:rPr lang="pt-BR" dirty="0" smtClean="0"/>
              <a:t>.</a:t>
            </a:r>
            <a:endParaRPr lang="nl-BE" dirty="0"/>
          </a:p>
        </p:txBody>
      </p:sp>
      <p:pic>
        <p:nvPicPr>
          <p:cNvPr id="4" name="Picture 3"/>
          <p:cNvPicPr>
            <a:picLocks noChangeAspect="1"/>
          </p:cNvPicPr>
          <p:nvPr/>
        </p:nvPicPr>
        <p:blipFill>
          <a:blip r:embed="rId3"/>
          <a:stretch>
            <a:fillRect/>
          </a:stretch>
        </p:blipFill>
        <p:spPr>
          <a:xfrm>
            <a:off x="7101840" y="4903804"/>
            <a:ext cx="4065139" cy="1890475"/>
          </a:xfrm>
          <a:prstGeom prst="rect">
            <a:avLst/>
          </a:prstGeom>
        </p:spPr>
      </p:pic>
      <p:pic>
        <p:nvPicPr>
          <p:cNvPr id="5" name="Picture 4"/>
          <p:cNvPicPr>
            <a:picLocks noChangeAspect="1"/>
          </p:cNvPicPr>
          <p:nvPr/>
        </p:nvPicPr>
        <p:blipFill>
          <a:blip r:embed="rId4"/>
          <a:stretch>
            <a:fillRect/>
          </a:stretch>
        </p:blipFill>
        <p:spPr>
          <a:xfrm>
            <a:off x="769821" y="4872252"/>
            <a:ext cx="4762299" cy="1953764"/>
          </a:xfrm>
          <a:prstGeom prst="rect">
            <a:avLst/>
          </a:prstGeom>
        </p:spPr>
      </p:pic>
    </p:spTree>
    <p:extLst>
      <p:ext uri="{BB962C8B-B14F-4D97-AF65-F5344CB8AC3E}">
        <p14:creationId xmlns:p14="http://schemas.microsoft.com/office/powerpoint/2010/main" val="2577708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a:t>
            </a:r>
            <a:r>
              <a:rPr lang="pt-PT" dirty="0"/>
              <a:t>Metaheurístico</a:t>
            </a:r>
            <a:endParaRPr lang="pt-BR" dirty="0"/>
          </a:p>
        </p:txBody>
      </p:sp>
      <p:sp>
        <p:nvSpPr>
          <p:cNvPr id="3" name="Content Placeholder 2"/>
          <p:cNvSpPr>
            <a:spLocks noGrp="1"/>
          </p:cNvSpPr>
          <p:nvPr>
            <p:ph idx="1"/>
          </p:nvPr>
        </p:nvSpPr>
        <p:spPr>
          <a:xfrm>
            <a:off x="838199" y="1825624"/>
            <a:ext cx="11146971" cy="5032375"/>
          </a:xfrm>
        </p:spPr>
        <p:txBody>
          <a:bodyPr>
            <a:normAutofit/>
          </a:bodyPr>
          <a:lstStyle/>
          <a:p>
            <a:pPr algn="just"/>
            <a:r>
              <a:rPr lang="pt-BR" dirty="0" smtClean="0"/>
              <a:t>Uma </a:t>
            </a:r>
            <a:r>
              <a:rPr lang="pt-BR" b="1" i="1" dirty="0" smtClean="0"/>
              <a:t>metaheurística</a:t>
            </a:r>
            <a:r>
              <a:rPr lang="pt-BR" dirty="0" smtClean="0"/>
              <a:t> </a:t>
            </a:r>
            <a:r>
              <a:rPr lang="pt-BR" dirty="0"/>
              <a:t>é um </a:t>
            </a:r>
            <a:r>
              <a:rPr lang="pt-BR" dirty="0" smtClean="0"/>
              <a:t>método </a:t>
            </a:r>
            <a:r>
              <a:rPr lang="pt-BR" b="1" i="1" dirty="0" smtClean="0"/>
              <a:t>heurístico</a:t>
            </a:r>
            <a:r>
              <a:rPr lang="pt-BR" dirty="0" smtClean="0"/>
              <a:t> usado para </a:t>
            </a:r>
            <a:r>
              <a:rPr lang="pt-BR" dirty="0"/>
              <a:t>resolver de forma genérica problemas de </a:t>
            </a:r>
            <a:r>
              <a:rPr lang="pt-BR" dirty="0" smtClean="0"/>
              <a:t>otimização.</a:t>
            </a:r>
          </a:p>
          <a:p>
            <a:pPr lvl="1" algn="just">
              <a:buFont typeface="Wingdings" panose="05000000000000000000" pitchFamily="2" charset="2"/>
              <a:buChar char="§"/>
            </a:pPr>
            <a:r>
              <a:rPr lang="pt-BR" b="1" i="1" dirty="0"/>
              <a:t>Heurística</a:t>
            </a:r>
            <a:r>
              <a:rPr lang="pt-BR" dirty="0"/>
              <a:t> é um método ou processo criado com o objetivo de encontrar soluções, </a:t>
            </a:r>
            <a:r>
              <a:rPr lang="pt-BR" dirty="0" smtClean="0"/>
              <a:t>de </a:t>
            </a:r>
            <a:r>
              <a:rPr lang="pt-BR" b="1" i="1" dirty="0" smtClean="0"/>
              <a:t>forma rápida </a:t>
            </a:r>
            <a:r>
              <a:rPr lang="pt-BR" dirty="0" smtClean="0"/>
              <a:t>e muitas </a:t>
            </a:r>
            <a:r>
              <a:rPr lang="pt-BR" dirty="0"/>
              <a:t>vezes </a:t>
            </a:r>
            <a:r>
              <a:rPr lang="pt-BR" b="1" i="1" dirty="0"/>
              <a:t>sub-ótimas</a:t>
            </a:r>
            <a:r>
              <a:rPr lang="pt-BR" dirty="0"/>
              <a:t>, para um problema</a:t>
            </a:r>
            <a:r>
              <a:rPr lang="pt-BR" dirty="0" smtClean="0"/>
              <a:t>.</a:t>
            </a:r>
          </a:p>
          <a:p>
            <a:pPr algn="just"/>
            <a:r>
              <a:rPr lang="pt-BR" b="1" i="1" dirty="0" smtClean="0"/>
              <a:t>Metaheurísticas</a:t>
            </a:r>
            <a:r>
              <a:rPr lang="pt-BR" dirty="0" smtClean="0"/>
              <a:t> </a:t>
            </a:r>
            <a:r>
              <a:rPr lang="pt-BR" dirty="0"/>
              <a:t>são geralmente aplicadas a problemas para os quais não se conhece </a:t>
            </a:r>
            <a:r>
              <a:rPr lang="pt-BR" dirty="0" smtClean="0"/>
              <a:t>um algoritmo </a:t>
            </a:r>
            <a:r>
              <a:rPr lang="pt-BR" dirty="0"/>
              <a:t>eficiente </a:t>
            </a:r>
            <a:r>
              <a:rPr lang="pt-BR" dirty="0" smtClean="0"/>
              <a:t>(e.g., problemas </a:t>
            </a:r>
            <a:r>
              <a:rPr lang="pt-BR" dirty="0"/>
              <a:t>NP-completos).</a:t>
            </a:r>
            <a:endParaRPr lang="pt-BR" dirty="0" smtClean="0"/>
          </a:p>
          <a:p>
            <a:pPr algn="just"/>
            <a:r>
              <a:rPr lang="pt-BR" dirty="0" smtClean="0"/>
              <a:t>Características das metaheurísticas:</a:t>
            </a:r>
          </a:p>
          <a:p>
            <a:pPr lvl="1" algn="just">
              <a:buFont typeface="Wingdings" panose="05000000000000000000" pitchFamily="2" charset="2"/>
              <a:buChar char="§"/>
            </a:pPr>
            <a:r>
              <a:rPr lang="pt-BR" dirty="0" smtClean="0"/>
              <a:t>não </a:t>
            </a:r>
            <a:r>
              <a:rPr lang="pt-BR" dirty="0"/>
              <a:t>garantem que uma solução globalmente ótima </a:t>
            </a:r>
            <a:r>
              <a:rPr lang="pt-BR" dirty="0" smtClean="0"/>
              <a:t>seja encontrada, mas </a:t>
            </a:r>
            <a:r>
              <a:rPr lang="pt-BR" dirty="0"/>
              <a:t>podem encontrar </a:t>
            </a:r>
            <a:r>
              <a:rPr lang="pt-BR" dirty="0" smtClean="0"/>
              <a:t>uma solução </a:t>
            </a:r>
            <a:r>
              <a:rPr lang="pt-BR" dirty="0"/>
              <a:t>suficientemente </a:t>
            </a:r>
            <a:r>
              <a:rPr lang="pt-BR" dirty="0" smtClean="0"/>
              <a:t>boa.</a:t>
            </a:r>
          </a:p>
          <a:p>
            <a:pPr lvl="1" algn="just">
              <a:buFont typeface="Wingdings" panose="05000000000000000000" pitchFamily="2" charset="2"/>
              <a:buChar char="§"/>
            </a:pPr>
            <a:r>
              <a:rPr lang="pt-BR" dirty="0" smtClean="0"/>
              <a:t>são </a:t>
            </a:r>
            <a:r>
              <a:rPr lang="pt-BR" dirty="0"/>
              <a:t>estratégias que orientam o processo de busca</a:t>
            </a:r>
            <a:r>
              <a:rPr lang="pt-BR" dirty="0" smtClean="0"/>
              <a:t>.</a:t>
            </a:r>
          </a:p>
          <a:p>
            <a:pPr lvl="1" algn="just">
              <a:buFont typeface="Wingdings" panose="05000000000000000000" pitchFamily="2" charset="2"/>
              <a:buChar char="§"/>
            </a:pPr>
            <a:r>
              <a:rPr lang="pt-BR" dirty="0"/>
              <a:t>não são específicas do </a:t>
            </a:r>
            <a:r>
              <a:rPr lang="pt-BR" dirty="0" smtClean="0"/>
              <a:t>problema, ou seja, são genéricas.</a:t>
            </a:r>
          </a:p>
          <a:p>
            <a:pPr lvl="1" algn="just">
              <a:buFont typeface="Wingdings" panose="05000000000000000000" pitchFamily="2" charset="2"/>
              <a:buChar char="§"/>
            </a:pPr>
            <a:r>
              <a:rPr lang="pt-BR" dirty="0"/>
              <a:t>f</a:t>
            </a:r>
            <a:r>
              <a:rPr lang="pt-BR" dirty="0" smtClean="0"/>
              <a:t>uncionam bem mesmo </a:t>
            </a:r>
            <a:r>
              <a:rPr lang="pt-BR" dirty="0"/>
              <a:t>com capacidade de computação </a:t>
            </a:r>
            <a:r>
              <a:rPr lang="pt-BR" dirty="0" smtClean="0"/>
              <a:t>limitada.</a:t>
            </a:r>
            <a:endParaRPr lang="pt-BR" dirty="0"/>
          </a:p>
        </p:txBody>
      </p:sp>
    </p:spTree>
    <p:extLst>
      <p:ext uri="{BB962C8B-B14F-4D97-AF65-F5344CB8AC3E}">
        <p14:creationId xmlns:p14="http://schemas.microsoft.com/office/powerpoint/2010/main" val="1457676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6434" cy="1325563"/>
          </a:xfrm>
        </p:spPr>
        <p:txBody>
          <a:bodyPr/>
          <a:lstStyle/>
          <a:p>
            <a:r>
              <a:rPr lang="pt-BR" dirty="0" smtClean="0"/>
              <a:t>Principais Algoritmos de Aprendizado Metaheurístico</a:t>
            </a:r>
            <a:endParaRPr lang="nl-BE" dirty="0"/>
          </a:p>
        </p:txBody>
      </p:sp>
      <p:sp>
        <p:nvSpPr>
          <p:cNvPr id="3" name="Content Placeholder 2"/>
          <p:cNvSpPr>
            <a:spLocks noGrp="1"/>
          </p:cNvSpPr>
          <p:nvPr>
            <p:ph idx="1"/>
          </p:nvPr>
        </p:nvSpPr>
        <p:spPr>
          <a:xfrm>
            <a:off x="838200" y="1690687"/>
            <a:ext cx="11097126" cy="2495299"/>
          </a:xfrm>
        </p:spPr>
        <p:txBody>
          <a:bodyPr>
            <a:normAutofit fontScale="92500" lnSpcReduction="20000"/>
          </a:bodyPr>
          <a:lstStyle/>
          <a:p>
            <a:r>
              <a:rPr lang="pt-BR" dirty="0" smtClean="0"/>
              <a:t>Algoritmo Genético (</a:t>
            </a:r>
            <a:r>
              <a:rPr lang="pt-BR" i="1" dirty="0" smtClean="0"/>
              <a:t>Genetic Algorithm</a:t>
            </a:r>
            <a:r>
              <a:rPr lang="pt-BR" dirty="0" smtClean="0"/>
              <a:t> - GA).</a:t>
            </a:r>
          </a:p>
          <a:p>
            <a:pPr lvl="1"/>
            <a:r>
              <a:rPr lang="pt-BR" dirty="0"/>
              <a:t>I</a:t>
            </a:r>
            <a:r>
              <a:rPr lang="pt-BR" dirty="0" smtClean="0"/>
              <a:t>nspirados </a:t>
            </a:r>
            <a:r>
              <a:rPr lang="pt-BR" dirty="0"/>
              <a:t>pelo processo de seleção </a:t>
            </a:r>
            <a:r>
              <a:rPr lang="pt-BR" dirty="0" smtClean="0"/>
              <a:t>natural.</a:t>
            </a:r>
          </a:p>
          <a:p>
            <a:r>
              <a:rPr lang="pt-BR" dirty="0"/>
              <a:t>Optimização por enxame de </a:t>
            </a:r>
            <a:r>
              <a:rPr lang="pt-BR" dirty="0" smtClean="0"/>
              <a:t>partículas (</a:t>
            </a:r>
            <a:r>
              <a:rPr lang="pt-BR" i="1" dirty="0" smtClean="0"/>
              <a:t>P</a:t>
            </a:r>
            <a:r>
              <a:rPr lang="fr-FR" i="1" dirty="0" smtClean="0"/>
              <a:t>article </a:t>
            </a:r>
            <a:r>
              <a:rPr lang="fr-FR" i="1" dirty="0" err="1"/>
              <a:t>S</a:t>
            </a:r>
            <a:r>
              <a:rPr lang="fr-FR" i="1" dirty="0" err="1" smtClean="0"/>
              <a:t>warm</a:t>
            </a:r>
            <a:r>
              <a:rPr lang="fr-FR" i="1" dirty="0" smtClean="0"/>
              <a:t> </a:t>
            </a:r>
            <a:r>
              <a:rPr lang="fr-FR" i="1" dirty="0" err="1" smtClean="0"/>
              <a:t>Optimization</a:t>
            </a:r>
            <a:r>
              <a:rPr lang="fr-FR" dirty="0" smtClean="0"/>
              <a:t> - PSO).</a:t>
            </a:r>
          </a:p>
          <a:p>
            <a:pPr lvl="1"/>
            <a:r>
              <a:rPr lang="pt-BR" dirty="0" smtClean="0"/>
              <a:t>Inspirado </a:t>
            </a:r>
            <a:r>
              <a:rPr lang="pt-BR" dirty="0"/>
              <a:t>no comportamento de cardumes de peixes e de bandos de pássaros</a:t>
            </a:r>
            <a:endParaRPr lang="fr-FR" dirty="0" smtClean="0"/>
          </a:p>
          <a:p>
            <a:r>
              <a:rPr lang="pt-BR" dirty="0" smtClean="0"/>
              <a:t>Otimização </a:t>
            </a:r>
            <a:r>
              <a:rPr lang="pt-BR" dirty="0"/>
              <a:t>da colônia de formigas </a:t>
            </a:r>
            <a:r>
              <a:rPr lang="pt-BR" dirty="0" smtClean="0"/>
              <a:t>(</a:t>
            </a:r>
            <a:r>
              <a:rPr lang="pt-BR" i="1" dirty="0" smtClean="0"/>
              <a:t>Ant </a:t>
            </a:r>
            <a:r>
              <a:rPr lang="pt-BR" i="1" dirty="0"/>
              <a:t>C</a:t>
            </a:r>
            <a:r>
              <a:rPr lang="pt-BR" i="1" dirty="0" smtClean="0"/>
              <a:t>olony Optimization</a:t>
            </a:r>
            <a:r>
              <a:rPr lang="pt-BR" dirty="0" smtClean="0"/>
              <a:t> - </a:t>
            </a:r>
            <a:r>
              <a:rPr lang="pt-BR" dirty="0"/>
              <a:t>ACO</a:t>
            </a:r>
            <a:r>
              <a:rPr lang="pt-BR" dirty="0" smtClean="0"/>
              <a:t>).</a:t>
            </a:r>
          </a:p>
          <a:p>
            <a:pPr lvl="1"/>
            <a:r>
              <a:rPr lang="pt-BR" dirty="0"/>
              <a:t>I</a:t>
            </a:r>
            <a:r>
              <a:rPr lang="pt-BR" dirty="0" smtClean="0"/>
              <a:t>nspirado </a:t>
            </a:r>
            <a:r>
              <a:rPr lang="pt-BR" dirty="0"/>
              <a:t>no comportamento das formigas ao saírem de sua colônia para encontrar </a:t>
            </a:r>
            <a:r>
              <a:rPr lang="pt-BR" dirty="0" smtClean="0"/>
              <a:t>comida.</a:t>
            </a:r>
          </a:p>
        </p:txBody>
      </p:sp>
      <p:pic>
        <p:nvPicPr>
          <p:cNvPr id="6" name="Picture 5"/>
          <p:cNvPicPr>
            <a:picLocks noChangeAspect="1"/>
          </p:cNvPicPr>
          <p:nvPr/>
        </p:nvPicPr>
        <p:blipFill>
          <a:blip r:embed="rId3"/>
          <a:stretch>
            <a:fillRect/>
          </a:stretch>
        </p:blipFill>
        <p:spPr>
          <a:xfrm>
            <a:off x="7747990" y="4230912"/>
            <a:ext cx="4040505" cy="233106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080" y="4028192"/>
            <a:ext cx="2404558" cy="2755472"/>
          </a:xfrm>
          <a:prstGeom prst="rect">
            <a:avLst/>
          </a:prstGeom>
        </p:spPr>
      </p:pic>
      <p:pic>
        <p:nvPicPr>
          <p:cNvPr id="1026" name="Picture 2" descr="Image result for particle swarm optimiz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6800" y="3934887"/>
            <a:ext cx="4139028" cy="292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138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Tipos de Treinamento</a:t>
            </a:r>
            <a:endParaRPr lang="pt-BR" dirty="0"/>
          </a:p>
        </p:txBody>
      </p:sp>
      <p:sp>
        <p:nvSpPr>
          <p:cNvPr id="3" name="Content Placeholder 2"/>
          <p:cNvSpPr>
            <a:spLocks noGrp="1"/>
          </p:cNvSpPr>
          <p:nvPr>
            <p:ph idx="1"/>
          </p:nvPr>
        </p:nvSpPr>
        <p:spPr>
          <a:xfrm>
            <a:off x="838199" y="1825625"/>
            <a:ext cx="11024937" cy="4351338"/>
          </a:xfrm>
        </p:spPr>
        <p:txBody>
          <a:bodyPr/>
          <a:lstStyle/>
          <a:p>
            <a:pPr marL="0" indent="0">
              <a:buNone/>
            </a:pPr>
            <a:r>
              <a:rPr lang="pt-BR" dirty="0" smtClean="0"/>
              <a:t>Uma outra forma de se classificar algoritmos de ML é com relação se eles podem ser treinados incrementalmente ou não. Assim, os algoritmos podem ser divididos em algoritmos com teinamento:</a:t>
            </a:r>
          </a:p>
          <a:p>
            <a:r>
              <a:rPr lang="pt-BR" b="1" dirty="0"/>
              <a:t>incremental (online</a:t>
            </a:r>
            <a:r>
              <a:rPr lang="pt-BR" b="1" dirty="0" smtClean="0"/>
              <a:t>)</a:t>
            </a:r>
            <a:r>
              <a:rPr lang="pt-BR" dirty="0" smtClean="0"/>
              <a:t>.</a:t>
            </a:r>
          </a:p>
          <a:p>
            <a:r>
              <a:rPr lang="pt-BR" b="1" dirty="0" smtClean="0"/>
              <a:t>em batelada (batch)</a:t>
            </a:r>
            <a:r>
              <a:rPr lang="pt-BR" dirty="0" smtClean="0"/>
              <a:t>.</a:t>
            </a:r>
            <a:endParaRPr lang="pt-BR" dirty="0"/>
          </a:p>
        </p:txBody>
      </p:sp>
    </p:spTree>
    <p:extLst>
      <p:ext uri="{BB962C8B-B14F-4D97-AF65-F5344CB8AC3E}">
        <p14:creationId xmlns:p14="http://schemas.microsoft.com/office/powerpoint/2010/main" val="2521648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Treinamento incremental</a:t>
            </a:r>
            <a:endParaRPr lang="pt-BR" dirty="0"/>
          </a:p>
        </p:txBody>
      </p:sp>
      <p:sp>
        <p:nvSpPr>
          <p:cNvPr id="3" name="Content Placeholder 2"/>
          <p:cNvSpPr>
            <a:spLocks noGrp="1"/>
          </p:cNvSpPr>
          <p:nvPr>
            <p:ph idx="1"/>
          </p:nvPr>
        </p:nvSpPr>
        <p:spPr>
          <a:xfrm>
            <a:off x="838199" y="1825625"/>
            <a:ext cx="10976811" cy="4850946"/>
          </a:xfrm>
        </p:spPr>
        <p:txBody>
          <a:bodyPr/>
          <a:lstStyle/>
          <a:p>
            <a:r>
              <a:rPr lang="pt-BR" dirty="0" smtClean="0"/>
              <a:t>Neste tipo de treinamento, o algoritmo </a:t>
            </a:r>
            <a:r>
              <a:rPr lang="pt-BR" b="1" i="1" dirty="0" smtClean="0"/>
              <a:t>aprende incrementalmente</a:t>
            </a:r>
            <a:r>
              <a:rPr lang="pt-BR" dirty="0" smtClean="0"/>
              <a:t>: </a:t>
            </a:r>
          </a:p>
          <a:p>
            <a:pPr lvl="1"/>
            <a:r>
              <a:rPr lang="pt-BR" dirty="0" smtClean="0"/>
              <a:t>Os exemplos de treinamento são apresentados </a:t>
            </a:r>
            <a:r>
              <a:rPr lang="pt-BR" b="1" i="1" dirty="0" smtClean="0"/>
              <a:t>sequencialmente um-a-um </a:t>
            </a:r>
            <a:r>
              <a:rPr lang="pt-BR" dirty="0" smtClean="0"/>
              <a:t>ou em </a:t>
            </a:r>
            <a:r>
              <a:rPr lang="pt-BR" b="1" i="1" dirty="0" smtClean="0"/>
              <a:t>pequenos grupos </a:t>
            </a:r>
            <a:r>
              <a:rPr lang="pt-BR" dirty="0" smtClean="0"/>
              <a:t>chamados de mini-batches (ou mini-lotes).</a:t>
            </a:r>
          </a:p>
          <a:p>
            <a:r>
              <a:rPr lang="pt-BR" dirty="0" smtClean="0"/>
              <a:t>Cada iteração de treinamento </a:t>
            </a:r>
            <a:r>
              <a:rPr lang="pt-BR" dirty="0"/>
              <a:t>é </a:t>
            </a:r>
            <a:r>
              <a:rPr lang="pt-BR" dirty="0" smtClean="0"/>
              <a:t>rápida possibilitando </a:t>
            </a:r>
            <a:r>
              <a:rPr lang="pt-BR" dirty="0"/>
              <a:t>que o </a:t>
            </a:r>
            <a:r>
              <a:rPr lang="pt-BR" dirty="0" smtClean="0"/>
              <a:t>sistema aprenda </a:t>
            </a:r>
            <a:r>
              <a:rPr lang="pt-BR" dirty="0"/>
              <a:t>sobre novos dados </a:t>
            </a:r>
            <a:r>
              <a:rPr lang="pt-BR" dirty="0" smtClean="0"/>
              <a:t>à </a:t>
            </a:r>
            <a:r>
              <a:rPr lang="pt-BR" dirty="0"/>
              <a:t>medida que eles </a:t>
            </a:r>
            <a:r>
              <a:rPr lang="pt-BR" dirty="0" smtClean="0"/>
              <a:t>chegam.</a:t>
            </a:r>
          </a:p>
          <a:p>
            <a:r>
              <a:rPr lang="pt-BR" dirty="0" smtClean="0"/>
              <a:t>Ótima opção para casos onde os dados chegam como um fluxo contínuo ou se tem recursos computacionais limitados.</a:t>
            </a:r>
          </a:p>
          <a:p>
            <a:r>
              <a:rPr lang="pt-BR" dirty="0" smtClean="0"/>
              <a:t>Entretanto, como não há pré-processamento/análise, dados </a:t>
            </a:r>
            <a:r>
              <a:rPr lang="pt-BR" dirty="0"/>
              <a:t>corrompidos ou com </a:t>
            </a:r>
            <a:r>
              <a:rPr lang="pt-BR" dirty="0" smtClean="0"/>
              <a:t>problemas afetam a performance do sistema.</a:t>
            </a:r>
          </a:p>
          <a:p>
            <a:endParaRPr lang="pt-BR" dirty="0" smtClean="0"/>
          </a:p>
          <a:p>
            <a:endParaRPr lang="pt-BR" dirty="0"/>
          </a:p>
        </p:txBody>
      </p:sp>
    </p:spTree>
    <p:extLst>
      <p:ext uri="{BB962C8B-B14F-4D97-AF65-F5344CB8AC3E}">
        <p14:creationId xmlns:p14="http://schemas.microsoft.com/office/powerpoint/2010/main" val="1981295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Treinamento em batelada</a:t>
            </a:r>
            <a:endParaRPr lang="pt-BR" dirty="0"/>
          </a:p>
        </p:txBody>
      </p:sp>
      <p:sp>
        <p:nvSpPr>
          <p:cNvPr id="3" name="Content Placeholder 2"/>
          <p:cNvSpPr>
            <a:spLocks noGrp="1"/>
          </p:cNvSpPr>
          <p:nvPr>
            <p:ph idx="1"/>
          </p:nvPr>
        </p:nvSpPr>
        <p:spPr>
          <a:xfrm>
            <a:off x="838199" y="1825624"/>
            <a:ext cx="11134726" cy="4860926"/>
          </a:xfrm>
        </p:spPr>
        <p:txBody>
          <a:bodyPr>
            <a:normAutofit lnSpcReduction="10000"/>
          </a:bodyPr>
          <a:lstStyle/>
          <a:p>
            <a:r>
              <a:rPr lang="pt-BR" dirty="0"/>
              <a:t>Neste tipo de treinamento, o algoritmo </a:t>
            </a:r>
            <a:r>
              <a:rPr lang="pt-BR" dirty="0" smtClean="0"/>
              <a:t>é </a:t>
            </a:r>
            <a:r>
              <a:rPr lang="pt-BR" b="1" i="1" dirty="0" smtClean="0"/>
              <a:t>treinado </a:t>
            </a:r>
            <a:r>
              <a:rPr lang="pt-BR" b="1" i="1" dirty="0"/>
              <a:t>com todos os </a:t>
            </a:r>
            <a:r>
              <a:rPr lang="pt-BR" b="1" i="1" dirty="0" smtClean="0"/>
              <a:t>exemplos disponíveis</a:t>
            </a:r>
            <a:r>
              <a:rPr lang="pt-BR" dirty="0" smtClean="0"/>
              <a:t>.</a:t>
            </a:r>
          </a:p>
          <a:p>
            <a:r>
              <a:rPr lang="pt-BR" dirty="0"/>
              <a:t>É um tipo de treinamento simples, de fácil implementação e obtém ótimos resultados</a:t>
            </a:r>
            <a:r>
              <a:rPr lang="pt-BR" dirty="0" smtClean="0"/>
              <a:t>.</a:t>
            </a:r>
          </a:p>
          <a:p>
            <a:r>
              <a:rPr lang="pt-BR" dirty="0"/>
              <a:t>Dados podem ser pré-processados/analisados, evitando assim, dados corrompidos ou com problemas</a:t>
            </a:r>
            <a:r>
              <a:rPr lang="pt-BR" dirty="0" smtClean="0"/>
              <a:t>.</a:t>
            </a:r>
          </a:p>
          <a:p>
            <a:r>
              <a:rPr lang="pt-BR" dirty="0" smtClean="0"/>
              <a:t>O treinamento é demorado e utiliza muitos recursos computacionais (e.g., CPU, memória) quando comparado ao treinamento incremental.</a:t>
            </a:r>
          </a:p>
          <a:p>
            <a:r>
              <a:rPr lang="pt-BR" dirty="0" smtClean="0"/>
              <a:t>Para treinar com novos exemplos é necessário iniciar o treinamento do zero.</a:t>
            </a:r>
          </a:p>
          <a:p>
            <a:r>
              <a:rPr lang="pt-BR" dirty="0" smtClean="0"/>
              <a:t>Se a quantidade de dados do conjunto de treinamento for muito grande pode ser impossível treinar em batelada.</a:t>
            </a:r>
          </a:p>
        </p:txBody>
      </p:sp>
    </p:spTree>
    <p:extLst>
      <p:ext uri="{BB962C8B-B14F-4D97-AF65-F5344CB8AC3E}">
        <p14:creationId xmlns:p14="http://schemas.microsoft.com/office/powerpoint/2010/main" val="440275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Executando códigos </a:t>
            </a:r>
            <a:r>
              <a:rPr lang="pt-BR" dirty="0" smtClean="0"/>
              <a:t>na nuvem</a:t>
            </a:r>
            <a:endParaRPr lang="pt-BR" dirty="0"/>
          </a:p>
        </p:txBody>
      </p:sp>
      <p:sp>
        <p:nvSpPr>
          <p:cNvPr id="3" name="Content Placeholder 2"/>
          <p:cNvSpPr>
            <a:spLocks noGrp="1"/>
          </p:cNvSpPr>
          <p:nvPr>
            <p:ph idx="1"/>
          </p:nvPr>
        </p:nvSpPr>
        <p:spPr>
          <a:xfrm>
            <a:off x="838199" y="1825624"/>
            <a:ext cx="7470809" cy="5032375"/>
          </a:xfrm>
        </p:spPr>
        <p:txBody>
          <a:bodyPr>
            <a:normAutofit fontScale="92500" lnSpcReduction="10000"/>
          </a:bodyPr>
          <a:lstStyle/>
          <a:p>
            <a:r>
              <a:rPr lang="pt-BR" dirty="0"/>
              <a:t>Durante o </a:t>
            </a:r>
            <a:r>
              <a:rPr lang="pt-BR" dirty="0" smtClean="0"/>
              <a:t>curso, usaremos </a:t>
            </a:r>
            <a:r>
              <a:rPr lang="pt-BR" b="1" i="1" dirty="0"/>
              <a:t>Python</a:t>
            </a:r>
            <a:r>
              <a:rPr lang="pt-BR" dirty="0"/>
              <a:t> como linguagem de programação</a:t>
            </a:r>
            <a:r>
              <a:rPr lang="pt-BR" dirty="0" smtClean="0"/>
              <a:t>.</a:t>
            </a:r>
          </a:p>
          <a:p>
            <a:r>
              <a:rPr lang="pt-BR" dirty="0" smtClean="0"/>
              <a:t>Utilizaremos</a:t>
            </a:r>
            <a:r>
              <a:rPr lang="pt-BR" dirty="0"/>
              <a:t> </a:t>
            </a:r>
            <a:r>
              <a:rPr lang="pt-BR" b="1" i="1" dirty="0"/>
              <a:t>notebooks </a:t>
            </a:r>
            <a:r>
              <a:rPr lang="pt-BR" b="1" i="1" dirty="0" smtClean="0"/>
              <a:t>Jupyter</a:t>
            </a:r>
            <a:r>
              <a:rPr lang="pt-BR" dirty="0"/>
              <a:t> </a:t>
            </a:r>
            <a:r>
              <a:rPr lang="pt-BR" dirty="0" smtClean="0"/>
              <a:t>para programar.</a:t>
            </a:r>
          </a:p>
          <a:p>
            <a:pPr lvl="1">
              <a:buFont typeface="Wingdings" panose="05000000000000000000" pitchFamily="2" charset="2"/>
              <a:buChar char="§"/>
            </a:pPr>
            <a:r>
              <a:rPr lang="pt-BR" dirty="0" smtClean="0"/>
              <a:t>Eles são documentos virtuais usados para criar e compartilhar código juntamente com equações, gráficos e texto.</a:t>
            </a:r>
            <a:endParaRPr lang="pt-BR" dirty="0"/>
          </a:p>
          <a:p>
            <a:pPr lvl="1">
              <a:buFont typeface="Wingdings" panose="05000000000000000000" pitchFamily="2" charset="2"/>
              <a:buChar char="§"/>
            </a:pPr>
            <a:r>
              <a:rPr lang="pt-BR" b="1" i="1" dirty="0" smtClean="0"/>
              <a:t>Notebooks</a:t>
            </a:r>
            <a:r>
              <a:rPr lang="pt-BR" dirty="0"/>
              <a:t> </a:t>
            </a:r>
            <a:r>
              <a:rPr lang="pt-BR" dirty="0" smtClean="0"/>
              <a:t>permitem </a:t>
            </a:r>
            <a:r>
              <a:rPr lang="pt-BR" dirty="0"/>
              <a:t>uma maneira interativa de </a:t>
            </a:r>
            <a:r>
              <a:rPr lang="pt-BR" dirty="0" smtClean="0"/>
              <a:t>programar e documentar o código.</a:t>
            </a:r>
          </a:p>
          <a:p>
            <a:r>
              <a:rPr lang="pt-BR" dirty="0" smtClean="0"/>
              <a:t>Para executar estes </a:t>
            </a:r>
            <a:r>
              <a:rPr lang="pt-BR" b="1" i="1" dirty="0" smtClean="0"/>
              <a:t>notebooks</a:t>
            </a:r>
            <a:r>
              <a:rPr lang="pt-BR" dirty="0" smtClean="0"/>
              <a:t>, utilizaremos o </a:t>
            </a:r>
            <a:r>
              <a:rPr lang="pt-BR" b="1" i="1" dirty="0" smtClean="0"/>
              <a:t>Binder</a:t>
            </a:r>
            <a:r>
              <a:rPr lang="pt-BR" dirty="0" smtClean="0"/>
              <a:t> ou </a:t>
            </a:r>
            <a:r>
              <a:rPr lang="pt-BR" b="1" i="1" dirty="0" smtClean="0"/>
              <a:t>Google Colaboratory</a:t>
            </a:r>
            <a:r>
              <a:rPr lang="pt-BR" dirty="0" smtClean="0"/>
              <a:t>, que são ambientes computacionais (i.e., servidores) </a:t>
            </a:r>
            <a:r>
              <a:rPr lang="pt-BR" dirty="0"/>
              <a:t>interativos </a:t>
            </a:r>
            <a:r>
              <a:rPr lang="pt-BR" dirty="0" smtClean="0"/>
              <a:t>e gratuitos.</a:t>
            </a:r>
          </a:p>
          <a:p>
            <a:r>
              <a:rPr lang="pt-BR" dirty="0" smtClean="0"/>
              <a:t>Portanto, </a:t>
            </a:r>
            <a:r>
              <a:rPr lang="pt-BR" b="1" i="1" dirty="0" smtClean="0"/>
              <a:t>vocês não precisam instalar nada</a:t>
            </a:r>
            <a:r>
              <a:rPr lang="pt-BR" dirty="0" smtClean="0"/>
              <a:t>, apenas terem um navegador web e conexão com a internet.</a:t>
            </a:r>
            <a:endParaRPr lang="pt-BR" dirty="0"/>
          </a:p>
        </p:txBody>
      </p:sp>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700050"/>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700050"/>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382114" y="4347705"/>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279313" y="4526034"/>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3018826"/>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63160"/>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49038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a:t>
            </a:r>
            <a:endParaRPr lang="pt-BR" dirty="0"/>
          </a:p>
        </p:txBody>
      </p:sp>
      <p:sp>
        <p:nvSpPr>
          <p:cNvPr id="5" name="Content Placeholder 2"/>
          <p:cNvSpPr>
            <a:spLocks noGrp="1"/>
          </p:cNvSpPr>
          <p:nvPr>
            <p:ph idx="1"/>
          </p:nvPr>
        </p:nvSpPr>
        <p:spPr>
          <a:xfrm>
            <a:off x="838201" y="2031118"/>
            <a:ext cx="7470496" cy="4608514"/>
          </a:xfrm>
        </p:spPr>
        <p:txBody>
          <a:bodyPr>
            <a:normAutofit/>
          </a:bodyPr>
          <a:lstStyle/>
          <a:p>
            <a:r>
              <a:rPr lang="pt-BR" b="1" dirty="0" smtClean="0"/>
              <a:t>Binder</a:t>
            </a:r>
            <a:r>
              <a:rPr lang="pt-BR" dirty="0" smtClean="0"/>
              <a:t>: aplicação web gratuita que </a:t>
            </a:r>
            <a:r>
              <a:rPr lang="pt-BR" dirty="0"/>
              <a:t>permite a </a:t>
            </a:r>
            <a:r>
              <a:rPr lang="pt-BR" dirty="0" smtClean="0"/>
              <a:t>criação e edição </a:t>
            </a:r>
            <a:r>
              <a:rPr lang="pt-BR" dirty="0"/>
              <a:t>de </a:t>
            </a:r>
            <a:r>
              <a:rPr lang="pt-BR" b="1" i="1" dirty="0"/>
              <a:t>notebooks</a:t>
            </a:r>
            <a:r>
              <a:rPr lang="pt-BR" dirty="0"/>
              <a:t> em navegadores web</a:t>
            </a:r>
            <a:r>
              <a:rPr lang="pt-BR" dirty="0" smtClean="0"/>
              <a:t>.</a:t>
            </a:r>
          </a:p>
          <a:p>
            <a:r>
              <a:rPr lang="pt-BR" dirty="0" smtClean="0"/>
              <a:t>Suporta a execução de várias linguagens de programação: Python, C++, C#, PHP, Julia, R, etc.</a:t>
            </a:r>
          </a:p>
          <a:p>
            <a:r>
              <a:rPr lang="pt-BR" dirty="0" smtClean="0"/>
              <a:t>Algumas </a:t>
            </a:r>
            <a:r>
              <a:rPr lang="pt-BR" dirty="0"/>
              <a:t>desvantagens do </a:t>
            </a:r>
            <a:r>
              <a:rPr lang="pt-BR" b="1" dirty="0"/>
              <a:t>Jupyter</a:t>
            </a:r>
            <a:r>
              <a:rPr lang="pt-BR" dirty="0"/>
              <a:t> são</a:t>
            </a:r>
            <a:r>
              <a:rPr lang="pt-BR" dirty="0" smtClean="0"/>
              <a:t>:</a:t>
            </a:r>
          </a:p>
          <a:p>
            <a:pPr lvl="1">
              <a:buFont typeface="Wingdings" panose="05000000000000000000" pitchFamily="2" charset="2"/>
              <a:buChar char="§"/>
            </a:pPr>
            <a:r>
              <a:rPr lang="pt-BR" dirty="0" smtClean="0"/>
              <a:t>Poucos </a:t>
            </a:r>
            <a:r>
              <a:rPr lang="pt-BR" dirty="0"/>
              <a:t>servidores </a:t>
            </a:r>
            <a:r>
              <a:rPr lang="pt-BR" dirty="0" smtClean="0"/>
              <a:t>disponíveis.</a:t>
            </a:r>
          </a:p>
          <a:p>
            <a:pPr lvl="1">
              <a:buFont typeface="Wingdings" panose="05000000000000000000" pitchFamily="2" charset="2"/>
              <a:buChar char="§"/>
            </a:pPr>
            <a:r>
              <a:rPr lang="pt-BR" dirty="0" smtClean="0"/>
              <a:t>Depois </a:t>
            </a:r>
            <a:r>
              <a:rPr lang="pt-BR" dirty="0"/>
              <a:t>de algum tempo inativo, a máquina virtual executando seu </a:t>
            </a:r>
            <a:r>
              <a:rPr lang="pt-BR" b="1" i="1" dirty="0" smtClean="0"/>
              <a:t>notebook </a:t>
            </a:r>
            <a:r>
              <a:rPr lang="pt-BR" dirty="0" smtClean="0"/>
              <a:t>se </a:t>
            </a:r>
            <a:r>
              <a:rPr lang="pt-BR" dirty="0"/>
              <a:t>desconecta e você pode </a:t>
            </a:r>
            <a:r>
              <a:rPr lang="pt-BR" dirty="0" smtClean="0"/>
              <a:t>perder seu código.</a:t>
            </a:r>
          </a:p>
          <a:p>
            <a:r>
              <a:rPr lang="pt-BR" dirty="0"/>
              <a:t>URL (através do Jupyter): </a:t>
            </a:r>
            <a:r>
              <a:rPr lang="pt-BR" dirty="0">
                <a:hlinkClick r:id="rId3"/>
              </a:rPr>
              <a:t>https://jupyter.org</a:t>
            </a:r>
            <a:r>
              <a:rPr lang="pt-BR" dirty="0" smtClean="0">
                <a:hlinkClick r:id="rId3"/>
              </a:rPr>
              <a:t>/</a:t>
            </a:r>
            <a:endParaRPr lang="pt-BR" dirty="0"/>
          </a:p>
          <a:p>
            <a:endParaRPr lang="pt-BR" dirty="0" smtClean="0"/>
          </a:p>
        </p:txBody>
      </p:sp>
      <p:pic>
        <p:nvPicPr>
          <p:cNvPr id="4098" name="Picture 2" descr="Jupyter Notebook – Monolito Nimb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8657" y="3146971"/>
            <a:ext cx="4003343" cy="21815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83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Cronograma</a:t>
            </a:r>
            <a:endParaRPr lang="pt-B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92807689"/>
              </p:ext>
            </p:extLst>
          </p:nvPr>
        </p:nvGraphicFramePr>
        <p:xfrm>
          <a:off x="838200" y="1585758"/>
          <a:ext cx="10515600" cy="4354163"/>
        </p:xfrm>
        <a:graphic>
          <a:graphicData uri="http://schemas.openxmlformats.org/drawingml/2006/table">
            <a:tbl>
              <a:tblPr/>
              <a:tblGrid>
                <a:gridCol w="587885"/>
                <a:gridCol w="1491286"/>
                <a:gridCol w="1490856"/>
                <a:gridCol w="1789373"/>
                <a:gridCol w="5156200"/>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Data</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Horário</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Atividade</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13/8/2021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algn="ctr"/>
                      <a:r>
                        <a:rPr lang="pt-BR" sz="2000" dirty="0" smtClean="0"/>
                        <a:t>Sexta-feira</a:t>
                      </a:r>
                      <a:endParaRPr lang="pt-BR" sz="2000" dirty="0"/>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21:30 às 23:10</a:t>
                      </a:r>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27/8/2021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10/9/2021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24/9/2021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8/10/2021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22/10/2021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5/11/2021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19/11/2021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3/12/2021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Projeto Final</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17/12/2021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NP3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Goolge</a:t>
            </a:r>
            <a:r>
              <a:rPr lang="en-US" dirty="0" smtClean="0"/>
              <a:t> </a:t>
            </a:r>
            <a:r>
              <a:rPr lang="en-US" dirty="0" err="1" smtClean="0"/>
              <a:t>Colaboratory</a:t>
            </a:r>
            <a:r>
              <a:rPr lang="en-US" dirty="0" smtClean="0"/>
              <a:t> (</a:t>
            </a:r>
            <a:r>
              <a:rPr lang="en-US" dirty="0" err="1" smtClean="0"/>
              <a:t>Colab</a:t>
            </a:r>
            <a:r>
              <a:rPr lang="en-US" dirty="0" smtClean="0"/>
              <a:t>)</a:t>
            </a:r>
            <a:endParaRPr lang="pt-BR" dirty="0"/>
          </a:p>
        </p:txBody>
      </p:sp>
      <p:sp>
        <p:nvSpPr>
          <p:cNvPr id="5" name="Content Placeholder 2"/>
          <p:cNvSpPr>
            <a:spLocks noGrp="1"/>
          </p:cNvSpPr>
          <p:nvPr>
            <p:ph idx="1"/>
          </p:nvPr>
        </p:nvSpPr>
        <p:spPr>
          <a:xfrm>
            <a:off x="838200" y="2249487"/>
            <a:ext cx="11158181" cy="4466106"/>
          </a:xfrm>
        </p:spPr>
        <p:txBody>
          <a:bodyPr>
            <a:normAutofit fontScale="92500" lnSpcReduction="10000"/>
          </a:bodyPr>
          <a:lstStyle/>
          <a:p>
            <a:r>
              <a:rPr lang="pt-BR" b="1" dirty="0" smtClean="0"/>
              <a:t>Colab</a:t>
            </a:r>
            <a:r>
              <a:rPr lang="pt-BR" dirty="0" smtClean="0"/>
              <a:t>: outra aplicação web gratuita, baseada no Jupyter, que permite a criação </a:t>
            </a:r>
            <a:r>
              <a:rPr lang="pt-BR" dirty="0"/>
              <a:t>e edição de </a:t>
            </a:r>
            <a:r>
              <a:rPr lang="pt-BR" b="1" i="1" dirty="0"/>
              <a:t>notebooks</a:t>
            </a:r>
            <a:r>
              <a:rPr lang="pt-BR" dirty="0"/>
              <a:t> em navegadores web</a:t>
            </a:r>
            <a:r>
              <a:rPr lang="pt-BR" dirty="0" smtClean="0"/>
              <a:t>.</a:t>
            </a:r>
          </a:p>
          <a:p>
            <a:r>
              <a:rPr lang="pt-BR" dirty="0" smtClean="0"/>
              <a:t>É um produto da Google.</a:t>
            </a:r>
          </a:p>
          <a:p>
            <a:r>
              <a:rPr lang="pt-BR" dirty="0" smtClean="0"/>
              <a:t>Por hora, suporta apenas a execução de códigos escritos em Python.</a:t>
            </a:r>
          </a:p>
          <a:p>
            <a:r>
              <a:rPr lang="pt-BR" dirty="0" smtClean="0"/>
              <a:t>Vantagens sobre o Jupyter: </a:t>
            </a:r>
          </a:p>
          <a:p>
            <a:pPr lvl="1">
              <a:buFont typeface="Wingdings" panose="05000000000000000000" pitchFamily="2" charset="2"/>
              <a:buChar char="§"/>
            </a:pPr>
            <a:r>
              <a:rPr lang="pt-BR" dirty="0" smtClean="0"/>
              <a:t>Maior número de servidores.</a:t>
            </a:r>
          </a:p>
          <a:p>
            <a:pPr lvl="1">
              <a:buFont typeface="Wingdings" panose="05000000000000000000" pitchFamily="2" charset="2"/>
              <a:buChar char="§"/>
            </a:pPr>
            <a:r>
              <a:rPr lang="pt-BR" dirty="0" smtClean="0"/>
              <a:t>Inicialização e processamento do código mais rápidos.</a:t>
            </a:r>
          </a:p>
          <a:p>
            <a:pPr lvl="1">
              <a:buFont typeface="Wingdings" panose="05000000000000000000" pitchFamily="2" charset="2"/>
              <a:buChar char="§"/>
            </a:pPr>
            <a:r>
              <a:rPr lang="pt-BR" dirty="0"/>
              <a:t>F</a:t>
            </a:r>
            <a:r>
              <a:rPr lang="pt-BR" dirty="0" smtClean="0"/>
              <a:t>ornece GPUs e TPUs gratuitamente.</a:t>
            </a:r>
          </a:p>
          <a:p>
            <a:pPr lvl="1">
              <a:buFont typeface="Wingdings" panose="05000000000000000000" pitchFamily="2" charset="2"/>
              <a:buChar char="§"/>
            </a:pPr>
            <a:r>
              <a:rPr lang="pt-BR" dirty="0" smtClean="0"/>
              <a:t>Compartilhamento de notebooks entre usários é mais fácil.</a:t>
            </a:r>
          </a:p>
          <a:p>
            <a:pPr lvl="1">
              <a:buFont typeface="Wingdings" panose="05000000000000000000" pitchFamily="2" charset="2"/>
              <a:buChar char="§"/>
            </a:pPr>
            <a:r>
              <a:rPr lang="pt-BR" dirty="0" smtClean="0"/>
              <a:t>Notebooks podem ser salvos no seu Google Drive, evitando que você perca seu código.</a:t>
            </a:r>
          </a:p>
          <a:p>
            <a:r>
              <a:rPr lang="pt-BR" dirty="0" smtClean="0"/>
              <a:t>URL: </a:t>
            </a:r>
            <a:r>
              <a:rPr lang="pt-BR" dirty="0" smtClean="0">
                <a:hlinkClick r:id="rId3"/>
              </a:rPr>
              <a:t>https</a:t>
            </a:r>
            <a:r>
              <a:rPr lang="pt-BR" dirty="0">
                <a:hlinkClick r:id="rId3"/>
              </a:rPr>
              <a:t>://colab.research.google.com</a:t>
            </a:r>
            <a:r>
              <a:rPr lang="pt-BR" dirty="0" smtClean="0">
                <a:hlinkClick r:id="rId3"/>
              </a:rPr>
              <a:t>/</a:t>
            </a:r>
            <a:endParaRPr lang="pt-BR" dirty="0" smtClean="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500544" y="845393"/>
            <a:ext cx="9144000" cy="2656935"/>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E</a:t>
            </a:r>
            <a:r>
              <a:rPr lang="pt-BR" sz="6600" dirty="0" smtClean="0"/>
              <a:t>xemplos</a:t>
            </a:r>
            <a:r>
              <a:rPr lang="pt-BR" sz="6600" b="1" i="1" dirty="0" smtClean="0"/>
              <a:t> </a:t>
            </a:r>
            <a:r>
              <a:rPr lang="pt-BR" sz="6600" dirty="0" smtClean="0"/>
              <a:t>de uso dos</a:t>
            </a:r>
            <a:r>
              <a:rPr lang="pt-BR" sz="6600" b="1" i="1" dirty="0" smtClean="0"/>
              <a:t> </a:t>
            </a:r>
            <a:r>
              <a:rPr lang="pt-BR" sz="6600" dirty="0"/>
              <a:t>n</a:t>
            </a:r>
            <a:r>
              <a:rPr lang="pt-BR" sz="6600" dirty="0" smtClean="0"/>
              <a:t>otebooks com</a:t>
            </a:r>
          </a:p>
          <a:p>
            <a:pPr algn="ctr"/>
            <a:r>
              <a:rPr lang="pt-BR" sz="6600" dirty="0" smtClean="0"/>
              <a:t>Binder e Colab</a:t>
            </a:r>
            <a:endParaRPr lang="pt-BR" sz="6600" dirty="0"/>
          </a:p>
        </p:txBody>
      </p:sp>
      <p:pic>
        <p:nvPicPr>
          <p:cNvPr id="3"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1162" y="3985403"/>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5865217" y="3985403"/>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6413964" y="5633058"/>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4311163" y="5811387"/>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8" name="Plus 7"/>
          <p:cNvSpPr/>
          <p:nvPr/>
        </p:nvSpPr>
        <p:spPr>
          <a:xfrm>
            <a:off x="5505096" y="4304179"/>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Down Arrow 8"/>
          <p:cNvSpPr/>
          <p:nvPr/>
        </p:nvSpPr>
        <p:spPr>
          <a:xfrm>
            <a:off x="5752033" y="5348513"/>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613032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7" name="Google Shape;357;p17"/>
          <p:cNvPicPr preferRelativeResize="0"/>
          <p:nvPr/>
        </p:nvPicPr>
        <p:blipFill rotWithShape="1">
          <a:blip r:embed="rId3">
            <a:alphaModFix/>
          </a:blip>
          <a:srcRect/>
          <a:stretch/>
        </p:blipFill>
        <p:spPr>
          <a:xfrm>
            <a:off x="6094412" y="1935480"/>
            <a:ext cx="5262881" cy="3508586"/>
          </a:xfrm>
          <a:prstGeom prst="rect">
            <a:avLst/>
          </a:prstGeom>
          <a:noFill/>
          <a:ln>
            <a:noFill/>
          </a:ln>
        </p:spPr>
      </p:pic>
      <p:sp>
        <p:nvSpPr>
          <p:cNvPr id="5" name="Title 1"/>
          <p:cNvSpPr txBox="1">
            <a:spLocks/>
          </p:cNvSpPr>
          <p:nvPr/>
        </p:nvSpPr>
        <p:spPr>
          <a:xfrm>
            <a:off x="838200" y="7484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Histograma</a:t>
            </a:r>
            <a:endParaRPr lang="nl-BE" dirty="0"/>
          </a:p>
        </p:txBody>
      </p:sp>
      <p:sp>
        <p:nvSpPr>
          <p:cNvPr id="3" name="TextBox 2"/>
          <p:cNvSpPr txBox="1"/>
          <p:nvPr/>
        </p:nvSpPr>
        <p:spPr>
          <a:xfrm>
            <a:off x="6094412" y="1621126"/>
            <a:ext cx="4837749" cy="400110"/>
          </a:xfrm>
          <a:prstGeom prst="rect">
            <a:avLst/>
          </a:prstGeom>
          <a:noFill/>
        </p:spPr>
        <p:txBody>
          <a:bodyPr wrap="square" rtlCol="0">
            <a:spAutoFit/>
          </a:bodyPr>
          <a:lstStyle/>
          <a:p>
            <a:pPr algn="ctr"/>
            <a:r>
              <a:rPr lang="pt-BR" sz="2000" b="1" dirty="0" smtClean="0">
                <a:solidFill>
                  <a:srgbClr val="00B0F0"/>
                </a:solidFill>
                <a:hlinkClick r:id="rId4"/>
              </a:rPr>
              <a:t>Exemplo (binder): </a:t>
            </a:r>
            <a:r>
              <a:rPr lang="pt-BR" sz="2000" b="1" dirty="0">
                <a:solidFill>
                  <a:srgbClr val="00B0F0"/>
                </a:solidFill>
                <a:hlinkClick r:id="rId4"/>
              </a:rPr>
              <a:t>Histograma.ipynb</a:t>
            </a:r>
            <a:endParaRPr lang="pt-BR" sz="2000" b="1" dirty="0">
              <a:solidFill>
                <a:srgbClr val="00B0F0"/>
              </a:solidFill>
            </a:endParaRPr>
          </a:p>
        </p:txBody>
      </p:sp>
      <p:sp>
        <p:nvSpPr>
          <p:cNvPr id="6" name="TextBox 5"/>
          <p:cNvSpPr txBox="1"/>
          <p:nvPr/>
        </p:nvSpPr>
        <p:spPr>
          <a:xfrm>
            <a:off x="6094412" y="5313573"/>
            <a:ext cx="4837749" cy="400110"/>
          </a:xfrm>
          <a:prstGeom prst="rect">
            <a:avLst/>
          </a:prstGeom>
          <a:noFill/>
        </p:spPr>
        <p:txBody>
          <a:bodyPr wrap="square" rtlCol="0">
            <a:spAutoFit/>
          </a:bodyPr>
          <a:lstStyle/>
          <a:p>
            <a:pPr algn="ctr"/>
            <a:r>
              <a:rPr lang="pt-BR" sz="2000" b="1" dirty="0" smtClean="0">
                <a:solidFill>
                  <a:srgbClr val="00B0F0"/>
                </a:solidFill>
                <a:hlinkClick r:id="rId5"/>
              </a:rPr>
              <a:t>Exemplo (colab): </a:t>
            </a:r>
            <a:r>
              <a:rPr lang="pt-BR" sz="2000" b="1" dirty="0">
                <a:solidFill>
                  <a:srgbClr val="00B0F0"/>
                </a:solidFill>
                <a:hlinkClick r:id="rId5"/>
              </a:rPr>
              <a:t>Histograma.ipynb</a:t>
            </a:r>
            <a:endParaRPr lang="pt-BR" sz="2000" b="1" dirty="0">
              <a:solidFill>
                <a:srgbClr val="00B0F0"/>
              </a:solidFill>
            </a:endParaRPr>
          </a:p>
        </p:txBody>
      </p:sp>
      <p:sp>
        <p:nvSpPr>
          <p:cNvPr id="7" name="Rectangle 6"/>
          <p:cNvSpPr/>
          <p:nvPr/>
        </p:nvSpPr>
        <p:spPr>
          <a:xfrm>
            <a:off x="838200" y="1080546"/>
            <a:ext cx="8897257" cy="5632311"/>
          </a:xfrm>
          <a:prstGeom prst="rect">
            <a:avLst/>
          </a:prstGeom>
        </p:spPr>
        <p:txBody>
          <a:bodyPr wrap="square">
            <a:spAutoFit/>
          </a:bodyPr>
          <a:lstStyle/>
          <a:p>
            <a:r>
              <a:rPr lang="pt-BR" sz="1200" b="1" dirty="0" smtClean="0">
                <a:solidFill>
                  <a:srgbClr val="0000FF"/>
                </a:solidFill>
                <a:highlight>
                  <a:srgbClr val="FFFFFF"/>
                </a:highlight>
              </a:rPr>
              <a:t>import</a:t>
            </a:r>
            <a:r>
              <a:rPr lang="pt-BR" sz="1200" dirty="0" smtClean="0">
                <a:solidFill>
                  <a:srgbClr val="000000"/>
                </a:solidFill>
                <a:highlight>
                  <a:srgbClr val="FFFFFF"/>
                </a:highlight>
              </a:rPr>
              <a:t> </a:t>
            </a:r>
            <a:r>
              <a:rPr lang="pt-BR" sz="1200" dirty="0">
                <a:solidFill>
                  <a:srgbClr val="000000"/>
                </a:solidFill>
                <a:highlight>
                  <a:srgbClr val="FFFFFF"/>
                </a:highlight>
              </a:rPr>
              <a:t>numpy </a:t>
            </a:r>
            <a:r>
              <a:rPr lang="pt-BR" sz="1200" b="1" dirty="0">
                <a:solidFill>
                  <a:srgbClr val="0000FF"/>
                </a:solidFill>
                <a:highlight>
                  <a:srgbClr val="FFFFFF"/>
                </a:highlight>
              </a:rPr>
              <a:t>as</a:t>
            </a:r>
            <a:r>
              <a:rPr lang="pt-BR" sz="1200" dirty="0">
                <a:solidFill>
                  <a:srgbClr val="000000"/>
                </a:solidFill>
                <a:highlight>
                  <a:srgbClr val="FFFFFF"/>
                </a:highlight>
              </a:rPr>
              <a:t> np</a:t>
            </a:r>
          </a:p>
          <a:p>
            <a:r>
              <a:rPr lang="pt-BR" sz="1200" b="1" dirty="0">
                <a:solidFill>
                  <a:srgbClr val="0000FF"/>
                </a:solidFill>
                <a:highlight>
                  <a:srgbClr val="FFFFFF"/>
                </a:highlight>
              </a:rPr>
              <a:t>import</a:t>
            </a:r>
            <a:r>
              <a:rPr lang="pt-BR" sz="1200" dirty="0">
                <a:solidFill>
                  <a:srgbClr val="000000"/>
                </a:solidFill>
                <a:highlight>
                  <a:srgbClr val="FFFFFF"/>
                </a:highlight>
              </a:rPr>
              <a:t> matplotlib</a:t>
            </a:r>
            <a:r>
              <a:rPr lang="pt-BR" sz="1200" b="1" dirty="0">
                <a:solidFill>
                  <a:srgbClr val="000080"/>
                </a:solidFill>
                <a:highlight>
                  <a:srgbClr val="FFFFFF"/>
                </a:highlight>
              </a:rPr>
              <a:t>.</a:t>
            </a:r>
            <a:r>
              <a:rPr lang="pt-BR" sz="1200" dirty="0">
                <a:solidFill>
                  <a:srgbClr val="000000"/>
                </a:solidFill>
                <a:highlight>
                  <a:srgbClr val="FFFFFF"/>
                </a:highlight>
              </a:rPr>
              <a:t>pyplot </a:t>
            </a:r>
            <a:r>
              <a:rPr lang="pt-BR" sz="1200" b="1" dirty="0">
                <a:solidFill>
                  <a:srgbClr val="0000FF"/>
                </a:solidFill>
                <a:highlight>
                  <a:srgbClr val="FFFFFF"/>
                </a:highlight>
              </a:rPr>
              <a:t>as</a:t>
            </a:r>
            <a:r>
              <a:rPr lang="pt-BR" sz="1200" dirty="0">
                <a:solidFill>
                  <a:srgbClr val="000000"/>
                </a:solidFill>
                <a:highlight>
                  <a:srgbClr val="FFFFFF"/>
                </a:highlight>
              </a:rPr>
              <a:t> plt</a:t>
            </a:r>
          </a:p>
          <a:p>
            <a:endParaRPr lang="pt-BR" sz="1200" dirty="0">
              <a:solidFill>
                <a:srgbClr val="000000"/>
              </a:solidFill>
              <a:highlight>
                <a:srgbClr val="FFFFFF"/>
              </a:highlight>
            </a:endParaRPr>
          </a:p>
          <a:p>
            <a:r>
              <a:rPr lang="pt-BR" sz="1200" dirty="0">
                <a:solidFill>
                  <a:srgbClr val="000000"/>
                </a:solidFill>
                <a:highlight>
                  <a:srgbClr val="FFFFFF"/>
                </a:highlight>
              </a:rPr>
              <a:t>np</a:t>
            </a:r>
            <a:r>
              <a:rPr lang="pt-BR" sz="1200" b="1" dirty="0">
                <a:solidFill>
                  <a:srgbClr val="000080"/>
                </a:solidFill>
                <a:highlight>
                  <a:srgbClr val="FFFFFF"/>
                </a:highlight>
              </a:rPr>
              <a:t>.</a:t>
            </a:r>
            <a:r>
              <a:rPr lang="pt-BR" sz="1200" dirty="0">
                <a:solidFill>
                  <a:srgbClr val="000000"/>
                </a:solidFill>
                <a:highlight>
                  <a:srgbClr val="FFFFFF"/>
                </a:highlight>
              </a:rPr>
              <a:t>random</a:t>
            </a:r>
            <a:r>
              <a:rPr lang="pt-BR" sz="1200" b="1" dirty="0">
                <a:solidFill>
                  <a:srgbClr val="000080"/>
                </a:solidFill>
                <a:highlight>
                  <a:srgbClr val="FFFFFF"/>
                </a:highlight>
              </a:rPr>
              <a:t>.</a:t>
            </a:r>
            <a:r>
              <a:rPr lang="pt-BR" sz="1200" dirty="0">
                <a:solidFill>
                  <a:srgbClr val="000000"/>
                </a:solidFill>
                <a:highlight>
                  <a:srgbClr val="FFFFFF"/>
                </a:highlight>
              </a:rPr>
              <a:t>seed</a:t>
            </a:r>
            <a:r>
              <a:rPr lang="pt-BR" sz="1200" b="1" dirty="0">
                <a:solidFill>
                  <a:srgbClr val="000080"/>
                </a:solidFill>
                <a:highlight>
                  <a:srgbClr val="FFFFFF"/>
                </a:highlight>
              </a:rPr>
              <a:t>(</a:t>
            </a:r>
            <a:r>
              <a:rPr lang="pt-BR" sz="1200" dirty="0">
                <a:solidFill>
                  <a:srgbClr val="FF0000"/>
                </a:solidFill>
                <a:highlight>
                  <a:srgbClr val="FFFFFF"/>
                </a:highlight>
              </a:rPr>
              <a:t>42</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008000"/>
                </a:solidFill>
                <a:highlight>
                  <a:srgbClr val="FFFFFF"/>
                </a:highlight>
              </a:rPr>
              <a:t># Reseta o gerador PN.</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N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1000000</a:t>
            </a:r>
            <a:r>
              <a:rPr lang="pt-BR" sz="1200" dirty="0">
                <a:solidFill>
                  <a:srgbClr val="000000"/>
                </a:solidFill>
                <a:highlight>
                  <a:srgbClr val="FFFFFF"/>
                </a:highlight>
              </a:rPr>
              <a:t> </a:t>
            </a:r>
            <a:r>
              <a:rPr lang="pt-BR" sz="1200" dirty="0">
                <a:solidFill>
                  <a:srgbClr val="008000"/>
                </a:solidFill>
                <a:highlight>
                  <a:srgbClr val="FFFFFF"/>
                </a:highlight>
              </a:rPr>
              <a:t># Número de exemplos.</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random</a:t>
            </a:r>
            <a:r>
              <a:rPr lang="pt-BR" sz="1200" b="1" dirty="0">
                <a:solidFill>
                  <a:srgbClr val="000080"/>
                </a:solidFill>
                <a:highlight>
                  <a:srgbClr val="FFFFFF"/>
                </a:highlight>
              </a:rPr>
              <a:t>.</a:t>
            </a:r>
            <a:r>
              <a:rPr lang="pt-BR" sz="1200" dirty="0">
                <a:solidFill>
                  <a:srgbClr val="000000"/>
                </a:solidFill>
                <a:highlight>
                  <a:srgbClr val="FFFFFF"/>
                </a:highlight>
              </a:rPr>
              <a:t>rand</a:t>
            </a:r>
            <a:r>
              <a:rPr lang="pt-BR" sz="1200" b="1" dirty="0">
                <a:solidFill>
                  <a:srgbClr val="000080"/>
                </a:solidFill>
                <a:highlight>
                  <a:srgbClr val="FFFFFF"/>
                </a:highlight>
              </a:rPr>
              <a:t>(</a:t>
            </a:r>
            <a:r>
              <a:rPr lang="pt-BR" sz="1200" dirty="0">
                <a:solidFill>
                  <a:srgbClr val="000000"/>
                </a:solidFill>
                <a:highlight>
                  <a:srgbClr val="FFFFFF"/>
                </a:highlight>
              </a:rPr>
              <a:t>N</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008000"/>
                </a:solidFill>
                <a:highlight>
                  <a:srgbClr val="FFFFFF"/>
                </a:highlight>
              </a:rPr>
              <a:t># vetor coluna x, com dimensão Nx1</a:t>
            </a:r>
            <a:r>
              <a:rPr lang="pt-BR" sz="1200" dirty="0" smtClean="0">
                <a:solidFill>
                  <a:srgbClr val="00800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w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sqrt</a:t>
            </a:r>
            <a:r>
              <a:rPr lang="pt-BR" sz="1200" b="1" dirty="0">
                <a:solidFill>
                  <a:srgbClr val="000080"/>
                </a:solidFill>
                <a:highlight>
                  <a:srgbClr val="FFFFFF"/>
                </a:highlight>
              </a:rPr>
              <a:t>(</a:t>
            </a:r>
            <a:r>
              <a:rPr lang="pt-BR" sz="1200" dirty="0">
                <a:solidFill>
                  <a:srgbClr val="FF0000"/>
                </a:solidFill>
                <a:highlight>
                  <a:srgbClr val="FFFFFF"/>
                </a:highlight>
              </a:rPr>
              <a:t>0.01</a:t>
            </a:r>
            <a:r>
              <a:rPr lang="pt-BR" sz="1200" b="1" dirty="0">
                <a:solidFill>
                  <a:srgbClr val="000080"/>
                </a:solidFill>
                <a:highlight>
                  <a:srgbClr val="FFFFFF"/>
                </a:highlight>
              </a:rPr>
              <a:t>)*</a:t>
            </a:r>
            <a:r>
              <a:rPr lang="pt-BR" sz="1200" dirty="0">
                <a:solidFill>
                  <a:srgbClr val="000000"/>
                </a:solidFill>
                <a:highlight>
                  <a:srgbClr val="FFFFFF"/>
                </a:highlight>
              </a:rPr>
              <a:t>np</a:t>
            </a:r>
            <a:r>
              <a:rPr lang="pt-BR" sz="1200" b="1" dirty="0">
                <a:solidFill>
                  <a:srgbClr val="000080"/>
                </a:solidFill>
                <a:highlight>
                  <a:srgbClr val="FFFFFF"/>
                </a:highlight>
              </a:rPr>
              <a:t>.</a:t>
            </a:r>
            <a:r>
              <a:rPr lang="pt-BR" sz="1200" dirty="0">
                <a:solidFill>
                  <a:srgbClr val="000000"/>
                </a:solidFill>
                <a:highlight>
                  <a:srgbClr val="FFFFFF"/>
                </a:highlight>
              </a:rPr>
              <a:t>random</a:t>
            </a:r>
            <a:r>
              <a:rPr lang="pt-BR" sz="1200" b="1" dirty="0">
                <a:solidFill>
                  <a:srgbClr val="000080"/>
                </a:solidFill>
                <a:highlight>
                  <a:srgbClr val="FFFFFF"/>
                </a:highlight>
              </a:rPr>
              <a:t>.</a:t>
            </a:r>
            <a:r>
              <a:rPr lang="pt-BR" sz="1200" dirty="0">
                <a:solidFill>
                  <a:srgbClr val="000000"/>
                </a:solidFill>
                <a:highlight>
                  <a:srgbClr val="FFFFFF"/>
                </a:highlight>
              </a:rPr>
              <a:t>randn</a:t>
            </a:r>
            <a:r>
              <a:rPr lang="pt-BR" sz="1200" b="1" dirty="0">
                <a:solidFill>
                  <a:srgbClr val="000080"/>
                </a:solidFill>
                <a:highlight>
                  <a:srgbClr val="FFFFFF"/>
                </a:highlight>
              </a:rPr>
              <a:t>(</a:t>
            </a:r>
            <a:r>
              <a:rPr lang="pt-BR" sz="1200" dirty="0">
                <a:solidFill>
                  <a:srgbClr val="000000"/>
                </a:solidFill>
                <a:highlight>
                  <a:srgbClr val="FFFFFF"/>
                </a:highlight>
              </a:rPr>
              <a:t>N</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008000"/>
                </a:solidFill>
                <a:highlight>
                  <a:srgbClr val="FFFFFF"/>
                </a:highlight>
              </a:rPr>
              <a:t># vetor coluna w, com dimensão Nx1.</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dirty="0">
                <a:solidFill>
                  <a:srgbClr val="000000"/>
                </a:solidFill>
                <a:highlight>
                  <a:srgbClr val="FFFFFF"/>
                </a:highlight>
              </a:rPr>
              <a:t>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x </a:t>
            </a:r>
            <a:r>
              <a:rPr lang="pt-BR" sz="1200" dirty="0">
                <a:solidFill>
                  <a:srgbClr val="008000"/>
                </a:solidFill>
                <a:highlight>
                  <a:srgbClr val="FFFFFF"/>
                </a:highlight>
              </a:rPr>
              <a:t># Função original ou verdadeira</a:t>
            </a:r>
            <a:r>
              <a:rPr lang="pt-BR" sz="1200" dirty="0" smtClean="0">
                <a:solidFill>
                  <a:srgbClr val="008000"/>
                </a:solidFill>
                <a:highlight>
                  <a:srgbClr val="FFFFFF"/>
                </a:highlight>
              </a:rPr>
              <a:t>.</a:t>
            </a:r>
            <a:endParaRPr lang="pt-BR" sz="1200" dirty="0">
              <a:solidFill>
                <a:srgbClr val="000000"/>
              </a:solidFill>
              <a:highlight>
                <a:srgbClr val="FFFFFF"/>
              </a:highlight>
            </a:endParaRPr>
          </a:p>
          <a:p>
            <a:r>
              <a:rPr lang="es-ES" sz="1200" dirty="0" err="1">
                <a:solidFill>
                  <a:srgbClr val="000000"/>
                </a:solidFill>
                <a:highlight>
                  <a:srgbClr val="FFFFFF"/>
                </a:highlight>
              </a:rPr>
              <a:t>y_noisy</a:t>
            </a:r>
            <a:r>
              <a:rPr lang="es-ES" sz="1200" dirty="0">
                <a:solidFill>
                  <a:srgbClr val="000000"/>
                </a:solidFill>
                <a:highlight>
                  <a:srgbClr val="FFFFFF"/>
                </a:highlight>
              </a:rPr>
              <a:t> </a:t>
            </a:r>
            <a:r>
              <a:rPr lang="es-ES" sz="1200" b="1" dirty="0">
                <a:solidFill>
                  <a:srgbClr val="000080"/>
                </a:solidFill>
                <a:highlight>
                  <a:srgbClr val="FFFFFF"/>
                </a:highlight>
              </a:rPr>
              <a:t>=</a:t>
            </a:r>
            <a:r>
              <a:rPr lang="es-ES" sz="1200" dirty="0">
                <a:solidFill>
                  <a:srgbClr val="000000"/>
                </a:solidFill>
                <a:highlight>
                  <a:srgbClr val="FFFFFF"/>
                </a:highlight>
              </a:rPr>
              <a:t> y </a:t>
            </a:r>
            <a:r>
              <a:rPr lang="es-ES" sz="1200" b="1" dirty="0">
                <a:solidFill>
                  <a:srgbClr val="000080"/>
                </a:solidFill>
                <a:highlight>
                  <a:srgbClr val="FFFFFF"/>
                </a:highlight>
              </a:rPr>
              <a:t>+</a:t>
            </a:r>
            <a:r>
              <a:rPr lang="es-ES" sz="1200" dirty="0">
                <a:solidFill>
                  <a:srgbClr val="000000"/>
                </a:solidFill>
                <a:highlight>
                  <a:srgbClr val="FFFFFF"/>
                </a:highlight>
              </a:rPr>
              <a:t> w </a:t>
            </a:r>
            <a:r>
              <a:rPr lang="es-ES" sz="1200" dirty="0">
                <a:solidFill>
                  <a:srgbClr val="008000"/>
                </a:solidFill>
                <a:highlight>
                  <a:srgbClr val="FFFFFF"/>
                </a:highlight>
              </a:rPr>
              <a:t># </a:t>
            </a:r>
            <a:r>
              <a:rPr lang="es-ES" sz="1200" dirty="0" err="1">
                <a:solidFill>
                  <a:srgbClr val="008000"/>
                </a:solidFill>
                <a:highlight>
                  <a:srgbClr val="FFFFFF"/>
                </a:highlight>
              </a:rPr>
              <a:t>Versão</a:t>
            </a:r>
            <a:r>
              <a:rPr lang="es-ES" sz="1200" dirty="0">
                <a:solidFill>
                  <a:srgbClr val="008000"/>
                </a:solidFill>
                <a:highlight>
                  <a:srgbClr val="FFFFFF"/>
                </a:highlight>
              </a:rPr>
              <a:t> ruidosa de y.</a:t>
            </a:r>
            <a:endParaRPr lang="es-E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plot</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y_noisy</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'.b'</a:t>
            </a:r>
            <a:r>
              <a:rPr lang="pt-BR" sz="1200" b="1" dirty="0">
                <a:solidFill>
                  <a:srgbClr val="000080"/>
                </a:solidFill>
                <a:highlight>
                  <a:srgbClr val="FFFFFF"/>
                </a:highlight>
              </a:rPr>
              <a:t>,</a:t>
            </a:r>
            <a:r>
              <a:rPr lang="pt-BR" sz="1200" dirty="0">
                <a:solidFill>
                  <a:srgbClr val="000000"/>
                </a:solidFill>
                <a:highlight>
                  <a:srgbClr val="FFFFFF"/>
                </a:highlight>
              </a:rPr>
              <a:t> label</a:t>
            </a:r>
            <a:r>
              <a:rPr lang="pt-BR" sz="1200" b="1" dirty="0">
                <a:solidFill>
                  <a:srgbClr val="000080"/>
                </a:solidFill>
                <a:highlight>
                  <a:srgbClr val="FFFFFF"/>
                </a:highlight>
              </a:rPr>
              <a:t>=</a:t>
            </a:r>
            <a:r>
              <a:rPr lang="pt-BR" sz="1200" dirty="0">
                <a:solidFill>
                  <a:srgbClr val="808080"/>
                </a:solidFill>
                <a:highlight>
                  <a:srgbClr val="FFFFFF"/>
                </a:highlight>
              </a:rPr>
              <a:t>'Função ruidosa'</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plot</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y</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808080"/>
                </a:solidFill>
                <a:highlight>
                  <a:srgbClr val="FFFFFF"/>
                </a:highlight>
              </a:rPr>
              <a:t>'k'</a:t>
            </a:r>
            <a:r>
              <a:rPr lang="pt-BR" sz="1200" b="1" dirty="0">
                <a:solidFill>
                  <a:srgbClr val="000080"/>
                </a:solidFill>
                <a:highlight>
                  <a:srgbClr val="FFFFFF"/>
                </a:highlight>
              </a:rPr>
              <a:t>,</a:t>
            </a:r>
            <a:r>
              <a:rPr lang="pt-BR" sz="1200" dirty="0">
                <a:solidFill>
                  <a:srgbClr val="000000"/>
                </a:solidFill>
                <a:highlight>
                  <a:srgbClr val="FFFFFF"/>
                </a:highlight>
              </a:rPr>
              <a:t> label</a:t>
            </a:r>
            <a:r>
              <a:rPr lang="pt-BR" sz="1200" b="1" dirty="0">
                <a:solidFill>
                  <a:srgbClr val="000080"/>
                </a:solidFill>
                <a:highlight>
                  <a:srgbClr val="FFFFFF"/>
                </a:highlight>
              </a:rPr>
              <a:t>=</a:t>
            </a:r>
            <a:r>
              <a:rPr lang="pt-BR" sz="1200" dirty="0">
                <a:solidFill>
                  <a:srgbClr val="808080"/>
                </a:solidFill>
                <a:highlight>
                  <a:srgbClr val="FFFFFF"/>
                </a:highlight>
              </a:rPr>
              <a:t>'Função original'</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xlabel</a:t>
            </a:r>
            <a:r>
              <a:rPr lang="pt-BR" sz="1200" b="1" dirty="0">
                <a:solidFill>
                  <a:srgbClr val="000080"/>
                </a:solidFill>
                <a:highlight>
                  <a:srgbClr val="FFFFFF"/>
                </a:highlight>
              </a:rPr>
              <a:t>(</a:t>
            </a:r>
            <a:r>
              <a:rPr lang="pt-BR" sz="1200" dirty="0">
                <a:solidFill>
                  <a:srgbClr val="808080"/>
                </a:solidFill>
                <a:highlight>
                  <a:srgbClr val="FFFFFF"/>
                </a:highlight>
              </a:rPr>
              <a:t>'x'</a:t>
            </a:r>
            <a:r>
              <a:rPr lang="pt-BR" sz="1200" b="1" dirty="0">
                <a:solidFill>
                  <a:srgbClr val="000080"/>
                </a:solidFill>
                <a:highlight>
                  <a:srgbClr val="FFFFFF"/>
                </a:highlight>
              </a:rPr>
              <a:t>,</a:t>
            </a:r>
            <a:r>
              <a:rPr lang="pt-BR" sz="1200" dirty="0">
                <a:solidFill>
                  <a:srgbClr val="000000"/>
                </a:solidFill>
                <a:highlight>
                  <a:srgbClr val="FFFFFF"/>
                </a:highlight>
              </a:rPr>
              <a:t> fontsize</a:t>
            </a:r>
            <a:r>
              <a:rPr lang="pt-BR" sz="1200" b="1" dirty="0">
                <a:solidFill>
                  <a:srgbClr val="000080"/>
                </a:solidFill>
                <a:highlight>
                  <a:srgbClr val="FFFFFF"/>
                </a:highlight>
              </a:rPr>
              <a:t>=</a:t>
            </a:r>
            <a:r>
              <a:rPr lang="pt-BR" sz="1200" dirty="0">
                <a:solidFill>
                  <a:srgbClr val="FF0000"/>
                </a:solidFill>
                <a:highlight>
                  <a:srgbClr val="FFFFFF"/>
                </a:highlight>
              </a:rPr>
              <a:t>14</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ylabel</a:t>
            </a:r>
            <a:r>
              <a:rPr lang="pt-BR" sz="1200" b="1" dirty="0">
                <a:solidFill>
                  <a:srgbClr val="000080"/>
                </a:solidFill>
                <a:highlight>
                  <a:srgbClr val="FFFFFF"/>
                </a:highlight>
              </a:rPr>
              <a:t>(</a:t>
            </a:r>
            <a:r>
              <a:rPr lang="pt-BR" sz="1200" dirty="0">
                <a:solidFill>
                  <a:srgbClr val="808080"/>
                </a:solidFill>
                <a:highlight>
                  <a:srgbClr val="FFFFFF"/>
                </a:highlight>
              </a:rPr>
              <a:t>'y'</a:t>
            </a:r>
            <a:r>
              <a:rPr lang="pt-BR" sz="1200" b="1" dirty="0">
                <a:solidFill>
                  <a:srgbClr val="000080"/>
                </a:solidFill>
                <a:highlight>
                  <a:srgbClr val="FFFFFF"/>
                </a:highlight>
              </a:rPr>
              <a:t>,</a:t>
            </a:r>
            <a:r>
              <a:rPr lang="pt-BR" sz="1200" dirty="0">
                <a:solidFill>
                  <a:srgbClr val="000000"/>
                </a:solidFill>
                <a:highlight>
                  <a:srgbClr val="FFFFFF"/>
                </a:highlight>
              </a:rPr>
              <a:t> fontsize</a:t>
            </a:r>
            <a:r>
              <a:rPr lang="pt-BR" sz="1200" b="1" dirty="0">
                <a:solidFill>
                  <a:srgbClr val="000080"/>
                </a:solidFill>
                <a:highlight>
                  <a:srgbClr val="FFFFFF"/>
                </a:highlight>
              </a:rPr>
              <a:t>=</a:t>
            </a:r>
            <a:r>
              <a:rPr lang="pt-BR" sz="1200" dirty="0">
                <a:solidFill>
                  <a:srgbClr val="FF0000"/>
                </a:solidFill>
                <a:highlight>
                  <a:srgbClr val="FFFFFF"/>
                </a:highlight>
              </a:rPr>
              <a:t>14</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legend</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show</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histograma (pdf)</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subplot</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title</a:t>
            </a:r>
            <a:r>
              <a:rPr lang="pt-BR" sz="1200" b="1" dirty="0">
                <a:solidFill>
                  <a:srgbClr val="000080"/>
                </a:solidFill>
                <a:highlight>
                  <a:srgbClr val="FFFFFF"/>
                </a:highlight>
              </a:rPr>
              <a:t>(</a:t>
            </a:r>
            <a:r>
              <a:rPr lang="pt-BR" sz="1200" dirty="0">
                <a:solidFill>
                  <a:srgbClr val="808080"/>
                </a:solidFill>
                <a:highlight>
                  <a:srgbClr val="FFFFFF"/>
                </a:highlight>
              </a:rPr>
              <a:t>'PDF'</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plt</a:t>
            </a:r>
            <a:r>
              <a:rPr lang="en-US" sz="1200" b="1" dirty="0" err="1">
                <a:solidFill>
                  <a:srgbClr val="000080"/>
                </a:solidFill>
                <a:highlight>
                  <a:srgbClr val="FFFFFF"/>
                </a:highlight>
              </a:rPr>
              <a:t>.</a:t>
            </a:r>
            <a:r>
              <a:rPr lang="en-US" sz="1200" dirty="0" err="1">
                <a:solidFill>
                  <a:srgbClr val="000000"/>
                </a:solidFill>
                <a:highlight>
                  <a:srgbClr val="FFFFFF"/>
                </a:highlight>
              </a:rPr>
              <a:t>hist</a:t>
            </a:r>
            <a:r>
              <a:rPr lang="en-US" sz="1200" b="1" dirty="0">
                <a:solidFill>
                  <a:srgbClr val="000080"/>
                </a:solidFill>
                <a:highlight>
                  <a:srgbClr val="FFFFFF"/>
                </a:highlight>
              </a:rPr>
              <a:t>(</a:t>
            </a:r>
            <a:r>
              <a:rPr lang="en-US" sz="1200" dirty="0" err="1">
                <a:solidFill>
                  <a:srgbClr val="000000"/>
                </a:solidFill>
                <a:highlight>
                  <a:srgbClr val="FFFFFF"/>
                </a:highlight>
              </a:rPr>
              <a:t>y_noisy</a:t>
            </a:r>
            <a:r>
              <a:rPr lang="en-US" sz="1200" b="1" dirty="0">
                <a:solidFill>
                  <a:srgbClr val="000080"/>
                </a:solidFill>
                <a:highlight>
                  <a:srgbClr val="FFFFFF"/>
                </a:highlight>
              </a:rPr>
              <a:t>,</a:t>
            </a:r>
            <a:r>
              <a:rPr lang="en-US" sz="1200" dirty="0">
                <a:solidFill>
                  <a:srgbClr val="000000"/>
                </a:solidFill>
                <a:highlight>
                  <a:srgbClr val="FFFFFF"/>
                </a:highlight>
              </a:rPr>
              <a:t> bins</a:t>
            </a:r>
            <a:r>
              <a:rPr lang="en-US" sz="1200" b="1" dirty="0">
                <a:solidFill>
                  <a:srgbClr val="000080"/>
                </a:solidFill>
                <a:highlight>
                  <a:srgbClr val="FFFFFF"/>
                </a:highlight>
              </a:rPr>
              <a:t>=</a:t>
            </a:r>
            <a:r>
              <a:rPr lang="en-US" sz="1200" dirty="0">
                <a:solidFill>
                  <a:srgbClr val="FF0000"/>
                </a:solidFill>
                <a:highlight>
                  <a:srgbClr val="FFFFFF"/>
                </a:highlight>
              </a:rPr>
              <a:t>100</a:t>
            </a:r>
            <a:r>
              <a:rPr lang="en-US" sz="1200" b="1" dirty="0">
                <a:solidFill>
                  <a:srgbClr val="000080"/>
                </a:solidFill>
                <a:highlight>
                  <a:srgbClr val="FFFFFF"/>
                </a:highlight>
              </a:rPr>
              <a:t>,</a:t>
            </a:r>
            <a:r>
              <a:rPr lang="en-US" sz="1200" dirty="0">
                <a:solidFill>
                  <a:srgbClr val="000000"/>
                </a:solidFill>
                <a:highlight>
                  <a:srgbClr val="FFFFFF"/>
                </a:highlight>
              </a:rPr>
              <a:t> density</a:t>
            </a:r>
            <a:r>
              <a:rPr lang="en-US" sz="1200" b="1" dirty="0">
                <a:solidFill>
                  <a:srgbClr val="000080"/>
                </a:solidFill>
                <a:highlight>
                  <a:srgbClr val="FFFFFF"/>
                </a:highlight>
              </a:rPr>
              <a:t>=</a:t>
            </a:r>
            <a:r>
              <a:rPr lang="en-US" sz="1200" b="1" dirty="0">
                <a:solidFill>
                  <a:srgbClr val="0000FF"/>
                </a:solidFill>
                <a:highlight>
                  <a:srgbClr val="FFFFFF"/>
                </a:highlight>
              </a:rPr>
              <a:t>True</a:t>
            </a:r>
            <a:r>
              <a:rPr lang="en-US" sz="1200" b="1" dirty="0">
                <a:solidFill>
                  <a:srgbClr val="000080"/>
                </a:solidFill>
                <a:highlight>
                  <a:srgbClr val="FFFFFF"/>
                </a:highlight>
              </a:rPr>
              <a:t>,</a:t>
            </a:r>
            <a:r>
              <a:rPr lang="en-US" sz="1200" dirty="0">
                <a:solidFill>
                  <a:srgbClr val="000000"/>
                </a:solidFill>
                <a:highlight>
                  <a:srgbClr val="FFFFFF"/>
                </a:highlight>
              </a:rPr>
              <a:t> color</a:t>
            </a:r>
            <a:r>
              <a:rPr lang="en-US" sz="1200" b="1" dirty="0">
                <a:solidFill>
                  <a:srgbClr val="000080"/>
                </a:solidFill>
                <a:highlight>
                  <a:srgbClr val="FFFFFF"/>
                </a:highlight>
              </a:rPr>
              <a:t>=</a:t>
            </a:r>
            <a:r>
              <a:rPr lang="en-US" sz="1200" dirty="0">
                <a:solidFill>
                  <a:srgbClr val="808080"/>
                </a:solidFill>
                <a:highlight>
                  <a:srgbClr val="FFFFFF"/>
                </a:highlight>
              </a:rPr>
              <a:t>'b</a:t>
            </a:r>
            <a:r>
              <a:rPr lang="en-US" sz="1200" dirty="0" smtClean="0">
                <a:solidFill>
                  <a:srgbClr val="808080"/>
                </a:solidFill>
                <a:highlight>
                  <a:srgbClr val="FFFFFF"/>
                </a:highlight>
              </a:rPr>
              <a:t>'</a:t>
            </a:r>
            <a:r>
              <a:rPr lang="en-US" sz="1200" b="1" dirty="0" smtClean="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8000"/>
                </a:solidFill>
                <a:highlight>
                  <a:srgbClr val="FFFFFF"/>
                </a:highlight>
              </a:rPr>
              <a:t># CDF empírica</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subplot</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2</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title</a:t>
            </a:r>
            <a:r>
              <a:rPr lang="pt-BR" sz="1200" b="1" dirty="0">
                <a:solidFill>
                  <a:srgbClr val="000080"/>
                </a:solidFill>
                <a:highlight>
                  <a:srgbClr val="FFFFFF"/>
                </a:highlight>
              </a:rPr>
              <a:t>(</a:t>
            </a:r>
            <a:r>
              <a:rPr lang="pt-BR" sz="1200" dirty="0">
                <a:solidFill>
                  <a:srgbClr val="808080"/>
                </a:solidFill>
                <a:highlight>
                  <a:srgbClr val="FFFFFF"/>
                </a:highlight>
              </a:rPr>
              <a:t>'CDF'</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en-US" sz="1200" dirty="0" err="1">
                <a:solidFill>
                  <a:srgbClr val="000000"/>
                </a:solidFill>
                <a:highlight>
                  <a:srgbClr val="FFFFFF"/>
                </a:highlight>
              </a:rPr>
              <a:t>plt</a:t>
            </a:r>
            <a:r>
              <a:rPr lang="en-US" sz="1200" b="1" dirty="0" err="1">
                <a:solidFill>
                  <a:srgbClr val="000080"/>
                </a:solidFill>
                <a:highlight>
                  <a:srgbClr val="FFFFFF"/>
                </a:highlight>
              </a:rPr>
              <a:t>.</a:t>
            </a:r>
            <a:r>
              <a:rPr lang="en-US" sz="1200" dirty="0" err="1">
                <a:solidFill>
                  <a:srgbClr val="000000"/>
                </a:solidFill>
                <a:highlight>
                  <a:srgbClr val="FFFFFF"/>
                </a:highlight>
              </a:rPr>
              <a:t>hist</a:t>
            </a:r>
            <a:r>
              <a:rPr lang="en-US" sz="1200" b="1" dirty="0">
                <a:solidFill>
                  <a:srgbClr val="000080"/>
                </a:solidFill>
                <a:highlight>
                  <a:srgbClr val="FFFFFF"/>
                </a:highlight>
              </a:rPr>
              <a:t>(</a:t>
            </a:r>
            <a:r>
              <a:rPr lang="en-US" sz="1200" dirty="0" err="1">
                <a:solidFill>
                  <a:srgbClr val="000000"/>
                </a:solidFill>
                <a:highlight>
                  <a:srgbClr val="FFFFFF"/>
                </a:highlight>
              </a:rPr>
              <a:t>y_noisy</a:t>
            </a:r>
            <a:r>
              <a:rPr lang="en-US" sz="1200" b="1" dirty="0">
                <a:solidFill>
                  <a:srgbClr val="000080"/>
                </a:solidFill>
                <a:highlight>
                  <a:srgbClr val="FFFFFF"/>
                </a:highlight>
              </a:rPr>
              <a:t>,</a:t>
            </a:r>
            <a:r>
              <a:rPr lang="en-US" sz="1200" dirty="0">
                <a:solidFill>
                  <a:srgbClr val="000000"/>
                </a:solidFill>
                <a:highlight>
                  <a:srgbClr val="FFFFFF"/>
                </a:highlight>
              </a:rPr>
              <a:t> bins</a:t>
            </a:r>
            <a:r>
              <a:rPr lang="en-US" sz="1200" b="1" dirty="0">
                <a:solidFill>
                  <a:srgbClr val="000080"/>
                </a:solidFill>
                <a:highlight>
                  <a:srgbClr val="FFFFFF"/>
                </a:highlight>
              </a:rPr>
              <a:t>=</a:t>
            </a:r>
            <a:r>
              <a:rPr lang="en-US" sz="1200" dirty="0">
                <a:solidFill>
                  <a:srgbClr val="FF0000"/>
                </a:solidFill>
                <a:highlight>
                  <a:srgbClr val="FFFFFF"/>
                </a:highlight>
              </a:rPr>
              <a:t>100</a:t>
            </a:r>
            <a:r>
              <a:rPr lang="en-US" sz="1200" b="1" dirty="0">
                <a:solidFill>
                  <a:srgbClr val="000080"/>
                </a:solidFill>
                <a:highlight>
                  <a:srgbClr val="FFFFFF"/>
                </a:highlight>
              </a:rPr>
              <a:t>,</a:t>
            </a:r>
            <a:r>
              <a:rPr lang="en-US" sz="1200" dirty="0">
                <a:solidFill>
                  <a:srgbClr val="000000"/>
                </a:solidFill>
                <a:highlight>
                  <a:srgbClr val="FFFFFF"/>
                </a:highlight>
              </a:rPr>
              <a:t> density</a:t>
            </a:r>
            <a:r>
              <a:rPr lang="en-US" sz="1200" b="1" dirty="0">
                <a:solidFill>
                  <a:srgbClr val="000080"/>
                </a:solidFill>
                <a:highlight>
                  <a:srgbClr val="FFFFFF"/>
                </a:highlight>
              </a:rPr>
              <a:t>=</a:t>
            </a:r>
            <a:r>
              <a:rPr lang="en-US" sz="1200" b="1" dirty="0">
                <a:solidFill>
                  <a:srgbClr val="0000FF"/>
                </a:solidFill>
                <a:highlight>
                  <a:srgbClr val="FFFFFF"/>
                </a:highlight>
              </a:rPr>
              <a:t>True</a:t>
            </a:r>
            <a:r>
              <a:rPr lang="en-US" sz="1200" b="1" dirty="0">
                <a:solidFill>
                  <a:srgbClr val="000080"/>
                </a:solidFill>
                <a:highlight>
                  <a:srgbClr val="FFFFFF"/>
                </a:highlight>
              </a:rPr>
              <a:t>,</a:t>
            </a:r>
            <a:r>
              <a:rPr lang="en-US" sz="1200" dirty="0">
                <a:solidFill>
                  <a:srgbClr val="000000"/>
                </a:solidFill>
                <a:highlight>
                  <a:srgbClr val="FFFFFF"/>
                </a:highlight>
              </a:rPr>
              <a:t> color</a:t>
            </a:r>
            <a:r>
              <a:rPr lang="en-US" sz="1200" b="1" dirty="0">
                <a:solidFill>
                  <a:srgbClr val="000080"/>
                </a:solidFill>
                <a:highlight>
                  <a:srgbClr val="FFFFFF"/>
                </a:highlight>
              </a:rPr>
              <a:t>=</a:t>
            </a:r>
            <a:r>
              <a:rPr lang="en-US" sz="1200" dirty="0">
                <a:solidFill>
                  <a:srgbClr val="808080"/>
                </a:solidFill>
                <a:highlight>
                  <a:srgbClr val="FFFFFF"/>
                </a:highlight>
              </a:rPr>
              <a:t>'g'</a:t>
            </a:r>
            <a:r>
              <a:rPr lang="en-US" sz="1200" b="1" dirty="0">
                <a:solidFill>
                  <a:srgbClr val="000080"/>
                </a:solidFill>
                <a:highlight>
                  <a:srgbClr val="FFFFFF"/>
                </a:highlight>
              </a:rPr>
              <a:t>,</a:t>
            </a:r>
            <a:r>
              <a:rPr lang="en-US" sz="1200" dirty="0">
                <a:solidFill>
                  <a:srgbClr val="000000"/>
                </a:solidFill>
                <a:highlight>
                  <a:srgbClr val="FFFFFF"/>
                </a:highlight>
              </a:rPr>
              <a:t> cumulative</a:t>
            </a:r>
            <a:r>
              <a:rPr lang="en-US" sz="1200" b="1" dirty="0">
                <a:solidFill>
                  <a:srgbClr val="000080"/>
                </a:solidFill>
                <a:highlight>
                  <a:srgbClr val="FFFFFF"/>
                </a:highlight>
              </a:rPr>
              <a:t>=</a:t>
            </a:r>
            <a:r>
              <a:rPr lang="en-US" sz="1200" b="1" dirty="0">
                <a:solidFill>
                  <a:srgbClr val="0000FF"/>
                </a:solidFill>
                <a:highlight>
                  <a:srgbClr val="FFFFFF"/>
                </a:highlight>
              </a:rPr>
              <a:t>True</a:t>
            </a:r>
            <a:r>
              <a:rPr lang="en-US" sz="1200" b="1" dirty="0">
                <a:solidFill>
                  <a:srgbClr val="000080"/>
                </a:solidFill>
                <a:highlight>
                  <a:srgbClr val="FFFFFF"/>
                </a:highlight>
              </a:rPr>
              <a:t>)</a:t>
            </a:r>
            <a:endParaRPr lang="en-US"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0000"/>
                </a:solidFill>
                <a:highlight>
                  <a:srgbClr val="FFFFFF"/>
                </a:highlight>
              </a:rPr>
              <a:t>plt</a:t>
            </a:r>
            <a:r>
              <a:rPr lang="pt-BR" sz="1200" b="1" dirty="0">
                <a:solidFill>
                  <a:srgbClr val="000080"/>
                </a:solidFill>
                <a:highlight>
                  <a:srgbClr val="FFFFFF"/>
                </a:highlight>
              </a:rPr>
              <a:t>.</a:t>
            </a:r>
            <a:r>
              <a:rPr lang="pt-BR" sz="1200" dirty="0">
                <a:solidFill>
                  <a:srgbClr val="000000"/>
                </a:solidFill>
                <a:highlight>
                  <a:srgbClr val="FFFFFF"/>
                </a:highlight>
              </a:rPr>
              <a:t>savefig</a:t>
            </a:r>
            <a:r>
              <a:rPr lang="pt-BR" sz="1200" b="1" dirty="0">
                <a:solidFill>
                  <a:srgbClr val="000080"/>
                </a:solidFill>
                <a:highlight>
                  <a:srgbClr val="FFFFFF"/>
                </a:highlight>
              </a:rPr>
              <a:t>(</a:t>
            </a:r>
            <a:r>
              <a:rPr lang="pt-BR" sz="1200" dirty="0">
                <a:solidFill>
                  <a:srgbClr val="808080"/>
                </a:solidFill>
                <a:highlight>
                  <a:srgbClr val="FFFFFF"/>
                </a:highlight>
              </a:rPr>
              <a:t>'histogram.png'</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008000"/>
                </a:solidFill>
                <a:highlight>
                  <a:srgbClr val="FFFFFF"/>
                </a:highlight>
              </a:rPr>
              <a:t># salva figura em arquivo</a:t>
            </a:r>
            <a:endParaRPr lang="pt-BR" sz="1200" dirty="0"/>
          </a:p>
        </p:txBody>
      </p:sp>
    </p:spTree>
    <p:extLst>
      <p:ext uri="{BB962C8B-B14F-4D97-AF65-F5344CB8AC3E}">
        <p14:creationId xmlns:p14="http://schemas.microsoft.com/office/powerpoint/2010/main" val="1819091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g70582b999c_0_28"/>
          <p:cNvPicPr preferRelativeResize="0"/>
          <p:nvPr/>
        </p:nvPicPr>
        <p:blipFill rotWithShape="1">
          <a:blip r:embed="rId3">
            <a:alphaModFix/>
          </a:blip>
          <a:srcRect l="7331" t="11374" r="9728" b="6557"/>
          <a:stretch/>
        </p:blipFill>
        <p:spPr>
          <a:xfrm>
            <a:off x="7553542" y="2931317"/>
            <a:ext cx="3906425" cy="3092600"/>
          </a:xfrm>
          <a:prstGeom prst="rect">
            <a:avLst/>
          </a:prstGeom>
          <a:noFill/>
          <a:ln>
            <a:noFill/>
          </a:ln>
        </p:spPr>
      </p:pic>
      <p:sp>
        <p:nvSpPr>
          <p:cNvPr id="386" name="Google Shape;386;g70582b999c_0_28"/>
          <p:cNvSpPr txBox="1">
            <a:spLocks noGrp="1"/>
          </p:cNvSpPr>
          <p:nvPr>
            <p:ph type="body" idx="1"/>
          </p:nvPr>
        </p:nvSpPr>
        <p:spPr>
          <a:xfrm>
            <a:off x="838200" y="1345915"/>
            <a:ext cx="10397100" cy="5353426"/>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import </a:t>
            </a:r>
            <a:r>
              <a:rPr lang="en-US" sz="1000" dirty="0" err="1">
                <a:solidFill>
                  <a:schemeClr val="dk1"/>
                </a:solidFill>
                <a:latin typeface="Arial"/>
                <a:ea typeface="Arial"/>
                <a:cs typeface="Arial"/>
                <a:sym typeface="Arial"/>
              </a:rPr>
              <a:t>numpy</a:t>
            </a:r>
            <a:r>
              <a:rPr lang="en-US" sz="1000" dirty="0">
                <a:solidFill>
                  <a:schemeClr val="dk1"/>
                </a:solidFill>
                <a:latin typeface="Arial"/>
                <a:ea typeface="Arial"/>
                <a:cs typeface="Arial"/>
                <a:sym typeface="Arial"/>
              </a:rPr>
              <a:t> as np</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import </a:t>
            </a:r>
            <a:r>
              <a:rPr lang="en-US" sz="1000" dirty="0" err="1">
                <a:solidFill>
                  <a:schemeClr val="dk1"/>
                </a:solidFill>
                <a:latin typeface="Arial"/>
                <a:ea typeface="Arial"/>
                <a:cs typeface="Arial"/>
                <a:sym typeface="Arial"/>
              </a:rPr>
              <a:t>matplotlib.pyplot</a:t>
            </a:r>
            <a:r>
              <a:rPr lang="en-US" sz="1000" dirty="0">
                <a:solidFill>
                  <a:schemeClr val="dk1"/>
                </a:solidFill>
                <a:latin typeface="Arial"/>
                <a:ea typeface="Arial"/>
                <a:cs typeface="Arial"/>
                <a:sym typeface="Arial"/>
              </a:rPr>
              <a:t> as </a:t>
            </a:r>
            <a:r>
              <a:rPr lang="en-US" sz="1000" dirty="0" err="1">
                <a:solidFill>
                  <a:schemeClr val="dk1"/>
                </a:solidFill>
                <a:latin typeface="Arial"/>
                <a:ea typeface="Arial"/>
                <a:cs typeface="Arial"/>
                <a:sym typeface="Arial"/>
              </a:rPr>
              <a:t>plt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from </a:t>
            </a:r>
            <a:r>
              <a:rPr lang="en-US" sz="1000" dirty="0" err="1">
                <a:solidFill>
                  <a:schemeClr val="dk1"/>
                </a:solidFill>
                <a:latin typeface="Arial"/>
                <a:ea typeface="Arial"/>
                <a:cs typeface="Arial"/>
                <a:sym typeface="Arial"/>
              </a:rPr>
              <a:t>sklearn.neural_network</a:t>
            </a:r>
            <a:r>
              <a:rPr lang="en-US" sz="1000" dirty="0">
                <a:solidFill>
                  <a:schemeClr val="dk1"/>
                </a:solidFill>
                <a:latin typeface="Arial"/>
                <a:ea typeface="Arial"/>
                <a:cs typeface="Arial"/>
                <a:sym typeface="Arial"/>
              </a:rPr>
              <a:t> import </a:t>
            </a:r>
            <a:r>
              <a:rPr lang="en-US" sz="1000" dirty="0" err="1">
                <a:solidFill>
                  <a:schemeClr val="dk1"/>
                </a:solidFill>
                <a:latin typeface="Arial"/>
                <a:ea typeface="Arial"/>
                <a:cs typeface="Arial"/>
                <a:sym typeface="Arial"/>
              </a:rPr>
              <a:t>MLPRegressor</a:t>
            </a:r>
            <a:r>
              <a:rPr lang="en-US" sz="1000" dirty="0">
                <a:solidFill>
                  <a:schemeClr val="dk1"/>
                </a:solidFill>
                <a:latin typeface="Arial"/>
                <a:ea typeface="Arial"/>
                <a:cs typeface="Arial"/>
                <a:sym typeface="Arial"/>
              </a:rPr>
              <a:t> </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importa</a:t>
            </a:r>
            <a:r>
              <a:rPr lang="en-US" sz="1000" dirty="0">
                <a:solidFill>
                  <a:srgbClr val="008000"/>
                </a:solidFill>
                <a:latin typeface="Arial"/>
                <a:ea typeface="Arial"/>
                <a:cs typeface="Arial"/>
                <a:sym typeface="Arial"/>
              </a:rPr>
              <a:t> </a:t>
            </a:r>
            <a:r>
              <a:rPr lang="en-US" sz="1000" dirty="0" err="1" smtClean="0">
                <a:solidFill>
                  <a:srgbClr val="008000"/>
                </a:solidFill>
                <a:latin typeface="Arial"/>
                <a:ea typeface="Arial"/>
                <a:cs typeface="Arial"/>
                <a:sym typeface="Arial"/>
              </a:rPr>
              <a:t>classe</a:t>
            </a:r>
            <a:r>
              <a:rPr lang="en-US" sz="1000" dirty="0" smtClean="0">
                <a:solidFill>
                  <a:srgbClr val="008000"/>
                </a:solidFill>
                <a:latin typeface="Arial"/>
                <a:ea typeface="Arial"/>
                <a:cs typeface="Arial"/>
                <a:sym typeface="Arial"/>
              </a:rPr>
              <a:t> </a:t>
            </a:r>
            <a:r>
              <a:rPr lang="en-US" sz="1000" dirty="0" err="1" smtClean="0">
                <a:solidFill>
                  <a:srgbClr val="008000"/>
                </a:solidFill>
                <a:latin typeface="Arial"/>
                <a:ea typeface="Arial"/>
                <a:cs typeface="Arial"/>
                <a:sym typeface="Arial"/>
              </a:rPr>
              <a:t>MLPRegressor</a:t>
            </a:r>
            <a:r>
              <a:rPr lang="en-US" sz="1000" dirty="0" smtClean="0">
                <a:solidFill>
                  <a:srgbClr val="008000"/>
                </a:solidFill>
                <a:latin typeface="Arial"/>
                <a:ea typeface="Arial"/>
                <a:cs typeface="Arial"/>
                <a:sym typeface="Arial"/>
              </a:rPr>
              <a:t> do modulo neural network</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a:t>
            </a:r>
            <a:r>
              <a:rPr lang="en-US" sz="1000" dirty="0" err="1">
                <a:solidFill>
                  <a:schemeClr val="dk1"/>
                </a:solidFill>
                <a:latin typeface="Arial"/>
                <a:ea typeface="Arial"/>
                <a:cs typeface="Arial"/>
                <a:sym typeface="Arial"/>
              </a:rPr>
              <a:t>matplotlib</a:t>
            </a:r>
            <a:r>
              <a:rPr lang="en-US" sz="1000" dirty="0">
                <a:solidFill>
                  <a:schemeClr val="dk1"/>
                </a:solidFill>
                <a:latin typeface="Arial"/>
                <a:ea typeface="Arial"/>
                <a:cs typeface="Arial"/>
                <a:sym typeface="Arial"/>
              </a:rPr>
              <a:t> inline</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x = </a:t>
            </a:r>
            <a:r>
              <a:rPr lang="en-US" sz="1000" dirty="0" err="1">
                <a:solidFill>
                  <a:schemeClr val="dk1"/>
                </a:solidFill>
                <a:latin typeface="Arial"/>
                <a:ea typeface="Arial"/>
                <a:cs typeface="Arial"/>
                <a:sym typeface="Arial"/>
              </a:rPr>
              <a:t>np.arange</a:t>
            </a:r>
            <a:r>
              <a:rPr lang="en-US" sz="1000" dirty="0">
                <a:solidFill>
                  <a:schemeClr val="dk1"/>
                </a:solidFill>
                <a:latin typeface="Arial"/>
                <a:ea typeface="Arial"/>
                <a:cs typeface="Arial"/>
                <a:sym typeface="Arial"/>
              </a:rPr>
              <a:t>(-10, 10, 0.1)</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dados </a:t>
            </a:r>
            <a:r>
              <a:rPr lang="en-US" sz="1000" dirty="0" err="1">
                <a:solidFill>
                  <a:srgbClr val="008000"/>
                </a:solidFill>
                <a:latin typeface="Arial"/>
                <a:ea typeface="Arial"/>
                <a:cs typeface="Arial"/>
                <a:sym typeface="Arial"/>
              </a:rPr>
              <a:t>originais</a:t>
            </a:r>
            <a:endParaRPr sz="1000" dirty="0">
              <a:solidFill>
                <a:schemeClr val="dk1"/>
              </a:solidFill>
              <a:latin typeface="Arial"/>
              <a:ea typeface="Arial"/>
              <a:cs typeface="Arial"/>
              <a:sym typeface="Arial"/>
            </a:endParaRPr>
          </a:p>
          <a:p>
            <a:pPr marL="0" lvl="0" indent="0">
              <a:lnSpc>
                <a:spcPct val="120000"/>
              </a:lnSpc>
              <a:spcBef>
                <a:spcPts val="0"/>
              </a:spcBef>
              <a:buClr>
                <a:schemeClr val="dk1"/>
              </a:buClr>
              <a:buSzPts val="1100"/>
              <a:buNone/>
            </a:pPr>
            <a:r>
              <a:rPr lang="en-US" sz="1000" dirty="0">
                <a:solidFill>
                  <a:schemeClr val="dk1"/>
                </a:solidFill>
                <a:latin typeface="Arial"/>
                <a:ea typeface="Arial"/>
                <a:cs typeface="Arial"/>
                <a:sym typeface="Arial"/>
              </a:rPr>
              <a:t>y </a:t>
            </a:r>
            <a:r>
              <a:rPr lang="en-US" sz="1000" smtClean="0">
                <a:solidFill>
                  <a:schemeClr val="dk1"/>
                </a:solidFill>
                <a:latin typeface="Arial"/>
                <a:ea typeface="Arial"/>
                <a:cs typeface="Arial"/>
                <a:sym typeface="Arial"/>
              </a:rPr>
              <a:t>= </a:t>
            </a:r>
            <a:r>
              <a:rPr lang="en-US" sz="1000" smtClean="0">
                <a:solidFill>
                  <a:schemeClr val="dk1"/>
                </a:solidFill>
                <a:latin typeface="Arial"/>
                <a:ea typeface="Arial"/>
                <a:cs typeface="Arial"/>
                <a:sym typeface="Arial"/>
              </a:rPr>
              <a:t>2 </a:t>
            </a:r>
            <a:r>
              <a:rPr lang="en-US" sz="1000" dirty="0" smtClean="0">
                <a:solidFill>
                  <a:schemeClr val="dk1"/>
                </a:solidFill>
                <a:latin typeface="Arial"/>
                <a:ea typeface="Arial"/>
                <a:cs typeface="Arial"/>
                <a:sym typeface="Arial"/>
              </a:rPr>
              <a:t>+ </a:t>
            </a:r>
            <a:r>
              <a:rPr lang="en-US" sz="1000" dirty="0">
                <a:solidFill>
                  <a:schemeClr val="dk1"/>
                </a:solidFill>
                <a:latin typeface="Arial"/>
                <a:ea typeface="Arial"/>
                <a:cs typeface="Arial"/>
                <a:sym typeface="Arial"/>
              </a:rPr>
              <a:t>1.4 * </a:t>
            </a:r>
            <a:r>
              <a:rPr lang="en-US" sz="1000" dirty="0" err="1">
                <a:solidFill>
                  <a:schemeClr val="dk1"/>
                </a:solidFill>
                <a:latin typeface="Arial"/>
                <a:ea typeface="Arial"/>
                <a:cs typeface="Arial"/>
                <a:sym typeface="Arial"/>
              </a:rPr>
              <a:t>np.sin</a:t>
            </a:r>
            <a:r>
              <a:rPr lang="en-US" sz="1000" dirty="0">
                <a:solidFill>
                  <a:schemeClr val="dk1"/>
                </a:solidFill>
                <a:latin typeface="Arial"/>
                <a:ea typeface="Arial"/>
                <a:cs typeface="Arial"/>
                <a:sym typeface="Arial"/>
              </a:rPr>
              <a:t>(1.2*x) + 2.1 * </a:t>
            </a:r>
            <a:r>
              <a:rPr lang="en-US" sz="1000" dirty="0" err="1">
                <a:solidFill>
                  <a:schemeClr val="dk1"/>
                </a:solidFill>
                <a:latin typeface="Arial"/>
                <a:ea typeface="Arial"/>
                <a:cs typeface="Arial"/>
                <a:sym typeface="Arial"/>
              </a:rPr>
              <a:t>np.sin</a:t>
            </a:r>
            <a:r>
              <a:rPr lang="en-US" sz="1000" dirty="0">
                <a:solidFill>
                  <a:schemeClr val="dk1"/>
                </a:solidFill>
                <a:latin typeface="Arial"/>
                <a:ea typeface="Arial"/>
                <a:cs typeface="Arial"/>
                <a:sym typeface="Arial"/>
              </a:rPr>
              <a:t>(-2.2*x + 3)</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faz</a:t>
            </a:r>
            <a:r>
              <a:rPr lang="en-US" sz="1000" dirty="0">
                <a:solidFill>
                  <a:srgbClr val="008000"/>
                </a:solidFill>
                <a:latin typeface="Arial"/>
                <a:ea typeface="Arial"/>
                <a:cs typeface="Arial"/>
                <a:sym typeface="Arial"/>
              </a:rPr>
              <a:t> com que o </a:t>
            </a:r>
            <a:r>
              <a:rPr lang="en-US" sz="1000" dirty="0" err="1">
                <a:solidFill>
                  <a:srgbClr val="008000"/>
                </a:solidFill>
                <a:latin typeface="Arial"/>
                <a:ea typeface="Arial"/>
                <a:cs typeface="Arial"/>
                <a:sym typeface="Arial"/>
              </a:rPr>
              <a:t>gerador</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numeros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aleatorios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sempre</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forneca</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mesmos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valores</a:t>
            </a: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None/>
            </a:pPr>
            <a:r>
              <a:rPr lang="en-US" sz="1000" dirty="0" err="1">
                <a:solidFill>
                  <a:schemeClr val="dk1"/>
                </a:solidFill>
                <a:latin typeface="Arial"/>
                <a:ea typeface="Arial"/>
                <a:cs typeface="Arial"/>
                <a:sym typeface="Arial"/>
              </a:rPr>
              <a:t>np.random.seed</a:t>
            </a:r>
            <a:r>
              <a:rPr lang="en-US" sz="1000" dirty="0">
                <a:solidFill>
                  <a:schemeClr val="dk1"/>
                </a:solidFill>
                <a:latin typeface="Arial"/>
                <a:ea typeface="Arial"/>
                <a:cs typeface="Arial"/>
                <a:sym typeface="Arial"/>
              </a:rPr>
              <a:t>(42)</a:t>
            </a:r>
            <a:r>
              <a:rPr lang="en-US" sz="1000" dirty="0">
                <a:solidFill>
                  <a:srgbClr val="008000"/>
                </a:solidFill>
                <a:latin typeface="Arial"/>
                <a:ea typeface="Arial"/>
                <a:cs typeface="Arial"/>
                <a:sym typeface="Arial"/>
              </a:rPr>
              <a:t> </a:t>
            </a:r>
            <a:endParaRPr sz="1000" dirty="0">
              <a:solidFill>
                <a:srgbClr val="008000"/>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adicionando</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ruido</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aos</a:t>
            </a:r>
            <a:r>
              <a:rPr lang="en-US" sz="1000" dirty="0">
                <a:solidFill>
                  <a:srgbClr val="008000"/>
                </a:solidFill>
                <a:latin typeface="Arial"/>
                <a:ea typeface="Arial"/>
                <a:cs typeface="Arial"/>
                <a:sym typeface="Arial"/>
              </a:rPr>
              <a:t> dados </a:t>
            </a:r>
            <a:r>
              <a:rPr lang="en-US" sz="1000" dirty="0" err="1">
                <a:solidFill>
                  <a:srgbClr val="008000"/>
                </a:solidFill>
                <a:latin typeface="Arial"/>
                <a:ea typeface="Arial"/>
                <a:cs typeface="Arial"/>
                <a:sym typeface="Arial"/>
              </a:rPr>
              <a:t>originais</a:t>
            </a: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 = y + </a:t>
            </a:r>
            <a:r>
              <a:rPr lang="en-US" sz="1000" dirty="0" err="1">
                <a:solidFill>
                  <a:schemeClr val="dk1"/>
                </a:solidFill>
                <a:latin typeface="Arial"/>
                <a:ea typeface="Arial"/>
                <a:cs typeface="Arial"/>
                <a:sym typeface="Arial"/>
              </a:rPr>
              <a:t>np.random.normal</a:t>
            </a:r>
            <a:r>
              <a:rPr lang="en-US" sz="1000" dirty="0">
                <a:solidFill>
                  <a:schemeClr val="dk1"/>
                </a:solidFill>
                <a:latin typeface="Arial"/>
                <a:ea typeface="Arial"/>
                <a:cs typeface="Arial"/>
                <a:sym typeface="Arial"/>
              </a:rPr>
              <a:t>(0, 0.5, size = </a:t>
            </a:r>
            <a:r>
              <a:rPr lang="en-US" sz="1000" dirty="0" err="1">
                <a:solidFill>
                  <a:schemeClr val="dk1"/>
                </a:solidFill>
                <a:latin typeface="Arial"/>
                <a:ea typeface="Arial"/>
                <a:cs typeface="Arial"/>
                <a:sym typeface="Arial"/>
              </a:rPr>
              <a:t>len</a:t>
            </a:r>
            <a:r>
              <a:rPr lang="en-US" sz="1000" dirty="0">
                <a:solidFill>
                  <a:schemeClr val="dk1"/>
                </a:solidFill>
                <a:latin typeface="Arial"/>
                <a:ea typeface="Arial"/>
                <a:cs typeface="Arial"/>
                <a:sym typeface="Arial"/>
              </a:rPr>
              <a:t>(y))</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trata</a:t>
            </a:r>
            <a:r>
              <a:rPr lang="en-US" sz="1000" dirty="0">
                <a:solidFill>
                  <a:srgbClr val="008000"/>
                </a:solidFill>
                <a:latin typeface="Arial"/>
                <a:ea typeface="Arial"/>
                <a:cs typeface="Arial"/>
                <a:sym typeface="Arial"/>
              </a:rPr>
              <a:t> o </a:t>
            </a:r>
            <a:r>
              <a:rPr lang="en-US" sz="1000" dirty="0" err="1">
                <a:solidFill>
                  <a:srgbClr val="008000"/>
                </a:solidFill>
                <a:latin typeface="Arial"/>
                <a:ea typeface="Arial"/>
                <a:cs typeface="Arial"/>
                <a:sym typeface="Arial"/>
              </a:rPr>
              <a:t>ajuste</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curva</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como</a:t>
            </a:r>
            <a:r>
              <a:rPr lang="en-US" sz="1000" dirty="0">
                <a:solidFill>
                  <a:srgbClr val="008000"/>
                </a:solidFill>
                <a:latin typeface="Arial"/>
                <a:ea typeface="Arial"/>
                <a:cs typeface="Arial"/>
                <a:sym typeface="Arial"/>
              </a:rPr>
              <a:t> um </a:t>
            </a:r>
            <a:r>
              <a:rPr lang="en-US" sz="1000" dirty="0" err="1">
                <a:solidFill>
                  <a:srgbClr val="008000"/>
                </a:solidFill>
                <a:latin typeface="Arial"/>
                <a:ea typeface="Arial"/>
                <a:cs typeface="Arial"/>
                <a:sym typeface="Arial"/>
              </a:rPr>
              <a:t>problema</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regressao</a:t>
            </a:r>
            <a:r>
              <a:rPr lang="en-US" sz="1000" dirty="0">
                <a:solidFill>
                  <a:srgbClr val="008000"/>
                </a:solidFill>
                <a:latin typeface="Arial"/>
                <a:ea typeface="Arial"/>
                <a:cs typeface="Arial"/>
                <a:sym typeface="Arial"/>
              </a:rPr>
              <a:t> e </a:t>
            </a:r>
            <a:r>
              <a:rPr lang="en-US" sz="1000" dirty="0" err="1">
                <a:solidFill>
                  <a:srgbClr val="008000"/>
                </a:solidFill>
                <a:latin typeface="Arial"/>
                <a:ea typeface="Arial"/>
                <a:cs typeface="Arial"/>
                <a:sym typeface="Arial"/>
              </a:rPr>
              <a:t>treina</a:t>
            </a:r>
            <a:r>
              <a:rPr lang="en-US" sz="1000" dirty="0">
                <a:solidFill>
                  <a:srgbClr val="008000"/>
                </a:solidFill>
                <a:latin typeface="Arial"/>
                <a:ea typeface="Arial"/>
                <a:cs typeface="Arial"/>
                <a:sym typeface="Arial"/>
              </a:rPr>
              <a:t> um </a:t>
            </a:r>
            <a:r>
              <a:rPr lang="en-US" sz="1000" dirty="0" err="1">
                <a:solidFill>
                  <a:srgbClr val="008000"/>
                </a:solidFill>
                <a:latin typeface="Arial"/>
                <a:ea typeface="Arial"/>
                <a:cs typeface="Arial"/>
                <a:sym typeface="Arial"/>
              </a:rPr>
              <a:t>modelo</a:t>
            </a:r>
            <a:r>
              <a:rPr lang="en-US" sz="1000" dirty="0">
                <a:solidFill>
                  <a:srgbClr val="008000"/>
                </a:solidFill>
                <a:latin typeface="Arial"/>
                <a:ea typeface="Arial"/>
                <a:cs typeface="Arial"/>
                <a:sym typeface="Arial"/>
              </a:rPr>
              <a:t> para que se </a:t>
            </a:r>
            <a:r>
              <a:rPr lang="en-US" sz="1000" dirty="0" err="1">
                <a:solidFill>
                  <a:srgbClr val="008000"/>
                </a:solidFill>
                <a:latin typeface="Arial"/>
                <a:ea typeface="Arial"/>
                <a:cs typeface="Arial"/>
                <a:sym typeface="Arial"/>
              </a:rPr>
              <a:t>ajuste</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aos</a:t>
            </a:r>
            <a:r>
              <a:rPr lang="en-US" sz="1000" dirty="0">
                <a:solidFill>
                  <a:srgbClr val="008000"/>
                </a:solidFill>
                <a:latin typeface="Arial"/>
                <a:ea typeface="Arial"/>
                <a:cs typeface="Arial"/>
                <a:sym typeface="Arial"/>
              </a:rPr>
              <a:t> dados.</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mlp</a:t>
            </a:r>
            <a:r>
              <a:rPr lang="en-US" sz="1000" dirty="0">
                <a:solidFill>
                  <a:schemeClr val="dk1"/>
                </a:solidFill>
                <a:latin typeface="Arial"/>
                <a:ea typeface="Arial"/>
                <a:cs typeface="Arial"/>
                <a:sym typeface="Arial"/>
              </a:rPr>
              <a:t> = </a:t>
            </a:r>
            <a:r>
              <a:rPr lang="en-US" sz="1000" dirty="0" err="1">
                <a:solidFill>
                  <a:schemeClr val="dk1"/>
                </a:solidFill>
                <a:latin typeface="Arial"/>
                <a:ea typeface="Arial"/>
                <a:cs typeface="Arial"/>
                <a:sym typeface="Arial"/>
              </a:rPr>
              <a:t>MLPRegressor</a:t>
            </a:r>
            <a:r>
              <a:rPr lang="en-US" sz="1000" dirty="0">
                <a:solidFill>
                  <a:schemeClr val="dk1"/>
                </a:solidFill>
                <a:latin typeface="Arial"/>
                <a:ea typeface="Arial"/>
                <a:cs typeface="Arial"/>
                <a:sym typeface="Arial"/>
              </a:rPr>
              <a:t>(</a:t>
            </a:r>
            <a:r>
              <a:rPr lang="en-US" sz="1000" dirty="0" err="1">
                <a:solidFill>
                  <a:schemeClr val="dk1"/>
                </a:solidFill>
                <a:latin typeface="Arial"/>
                <a:ea typeface="Arial"/>
                <a:cs typeface="Arial"/>
                <a:sym typeface="Arial"/>
              </a:rPr>
              <a:t>hidden_layer_sizes</a:t>
            </a:r>
            <a:r>
              <a:rPr lang="en-US" sz="1000" dirty="0" smtClean="0">
                <a:solidFill>
                  <a:schemeClr val="dk1"/>
                </a:solidFill>
                <a:latin typeface="Arial"/>
                <a:ea typeface="Arial"/>
                <a:cs typeface="Arial"/>
                <a:sym typeface="Arial"/>
              </a:rPr>
              <a:t>=(50,25,10</a:t>
            </a:r>
            <a:r>
              <a:rPr lang="en-US" sz="1000" dirty="0">
                <a:solidFill>
                  <a:schemeClr val="dk1"/>
                </a:solidFill>
                <a:latin typeface="Arial"/>
                <a:ea typeface="Arial"/>
                <a:cs typeface="Arial"/>
                <a:sym typeface="Arial"/>
              </a:rPr>
              <a:t>), </a:t>
            </a:r>
            <a:r>
              <a:rPr lang="en-US" sz="1000" dirty="0" err="1" smtClean="0">
                <a:solidFill>
                  <a:schemeClr val="dk1"/>
                </a:solidFill>
                <a:latin typeface="Arial"/>
                <a:ea typeface="Arial"/>
                <a:cs typeface="Arial"/>
                <a:sym typeface="Arial"/>
              </a:rPr>
              <a:t>max_iter</a:t>
            </a:r>
            <a:r>
              <a:rPr lang="en-US" sz="1000" dirty="0" smtClean="0">
                <a:solidFill>
                  <a:schemeClr val="dk1"/>
                </a:solidFill>
                <a:latin typeface="Arial"/>
                <a:ea typeface="Arial"/>
                <a:cs typeface="Arial"/>
                <a:sym typeface="Arial"/>
              </a:rPr>
              <a:t>=10000</a:t>
            </a:r>
            <a:r>
              <a:rPr lang="en-US" sz="1000" dirty="0">
                <a:solidFill>
                  <a:schemeClr val="dk1"/>
                </a:solidFill>
                <a:latin typeface="Arial"/>
                <a:ea typeface="Arial"/>
                <a:cs typeface="Arial"/>
                <a:sym typeface="Arial"/>
              </a:rPr>
              <a:t>, solver='</a:t>
            </a:r>
            <a:r>
              <a:rPr lang="en-US" sz="1000" dirty="0" err="1">
                <a:solidFill>
                  <a:schemeClr val="dk1"/>
                </a:solidFill>
                <a:latin typeface="Arial"/>
                <a:ea typeface="Arial"/>
                <a:cs typeface="Arial"/>
                <a:sym typeface="Arial"/>
              </a:rPr>
              <a:t>lbfgs</a:t>
            </a:r>
            <a:r>
              <a:rPr lang="en-US" sz="1000" dirty="0">
                <a:solidFill>
                  <a:schemeClr val="dk1"/>
                </a:solidFill>
                <a:latin typeface="Arial"/>
                <a:ea typeface="Arial"/>
                <a:cs typeface="Arial"/>
                <a:sym typeface="Arial"/>
              </a:rPr>
              <a:t>', alpha=0.9, activation='</a:t>
            </a:r>
            <a:r>
              <a:rPr lang="en-US" sz="1000" dirty="0" err="1">
                <a:solidFill>
                  <a:schemeClr val="dk1"/>
                </a:solidFill>
                <a:latin typeface="Arial"/>
                <a:ea typeface="Arial"/>
                <a:cs typeface="Arial"/>
                <a:sym typeface="Arial"/>
              </a:rPr>
              <a:t>tanh</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yfit</a:t>
            </a:r>
            <a:r>
              <a:rPr lang="en-US" sz="1000" dirty="0">
                <a:solidFill>
                  <a:schemeClr val="dk1"/>
                </a:solidFill>
                <a:latin typeface="Arial"/>
                <a:ea typeface="Arial"/>
                <a:cs typeface="Arial"/>
                <a:sym typeface="Arial"/>
              </a:rPr>
              <a:t> = </a:t>
            </a:r>
            <a:r>
              <a:rPr lang="en-US" sz="1000" dirty="0" err="1">
                <a:solidFill>
                  <a:schemeClr val="dk1"/>
                </a:solidFill>
                <a:latin typeface="Arial"/>
                <a:ea typeface="Arial"/>
                <a:cs typeface="Arial"/>
                <a:sym typeface="Arial"/>
              </a:rPr>
              <a:t>mlp.fit</a:t>
            </a:r>
            <a:r>
              <a:rPr lang="en-US" sz="1000" dirty="0">
                <a:solidFill>
                  <a:schemeClr val="dk1"/>
                </a:solidFill>
                <a:latin typeface="Arial"/>
                <a:ea typeface="Arial"/>
                <a:cs typeface="Arial"/>
                <a:sym typeface="Arial"/>
              </a:rPr>
              <a:t>(x[:, None], </a:t>
            </a: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).predict(x[:, None])</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smtClean="0">
                <a:solidFill>
                  <a:schemeClr val="dk1"/>
                </a:solidFill>
                <a:latin typeface="Arial"/>
                <a:ea typeface="Arial"/>
                <a:cs typeface="Arial"/>
                <a:sym typeface="Arial"/>
              </a:rPr>
              <a:t>plt.figure</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a:t>
            </a: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 'o', label = 'dado original + </a:t>
            </a:r>
            <a:r>
              <a:rPr lang="en-US" sz="1000" dirty="0" err="1">
                <a:solidFill>
                  <a:schemeClr val="dk1"/>
                </a:solidFill>
                <a:latin typeface="Arial"/>
                <a:ea typeface="Arial"/>
                <a:cs typeface="Arial"/>
                <a:sym typeface="Arial"/>
              </a:rPr>
              <a:t>ruido</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y, 'k', label = 'dado original')</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a:t>
            </a:r>
            <a:r>
              <a:rPr lang="en-US" sz="1000" dirty="0" err="1">
                <a:solidFill>
                  <a:schemeClr val="dk1"/>
                </a:solidFill>
                <a:latin typeface="Arial"/>
                <a:ea typeface="Arial"/>
                <a:cs typeface="Arial"/>
                <a:sym typeface="Arial"/>
              </a:rPr>
              <a:t>yfit</a:t>
            </a:r>
            <a:r>
              <a:rPr lang="en-US" sz="1000" dirty="0">
                <a:solidFill>
                  <a:schemeClr val="dk1"/>
                </a:solidFill>
                <a:latin typeface="Arial"/>
                <a:ea typeface="Arial"/>
                <a:cs typeface="Arial"/>
                <a:sym typeface="Arial"/>
              </a:rPr>
              <a:t>, '-r', label = '</a:t>
            </a:r>
            <a:r>
              <a:rPr lang="en-US" sz="1000" dirty="0" err="1">
                <a:solidFill>
                  <a:schemeClr val="dk1"/>
                </a:solidFill>
                <a:latin typeface="Arial"/>
                <a:ea typeface="Arial"/>
                <a:cs typeface="Arial"/>
                <a:sym typeface="Arial"/>
              </a:rPr>
              <a:t>curva</a:t>
            </a:r>
            <a:r>
              <a:rPr lang="en-US" sz="1000" dirty="0">
                <a:solidFill>
                  <a:schemeClr val="dk1"/>
                </a:solidFill>
                <a:latin typeface="Arial"/>
                <a:ea typeface="Arial"/>
                <a:cs typeface="Arial"/>
                <a:sym typeface="Arial"/>
              </a:rPr>
              <a:t> </a:t>
            </a:r>
            <a:r>
              <a:rPr lang="en-US" sz="1000" dirty="0" err="1">
                <a:solidFill>
                  <a:schemeClr val="dk1"/>
                </a:solidFill>
                <a:latin typeface="Arial"/>
                <a:ea typeface="Arial"/>
                <a:cs typeface="Arial"/>
                <a:sym typeface="Arial"/>
              </a:rPr>
              <a:t>ajustada</a:t>
            </a:r>
            <a:r>
              <a:rPr lang="en-US" sz="1000" dirty="0">
                <a:solidFill>
                  <a:schemeClr val="dk1"/>
                </a:solidFill>
                <a:latin typeface="Arial"/>
                <a:ea typeface="Arial"/>
                <a:cs typeface="Arial"/>
                <a:sym typeface="Arial"/>
              </a:rPr>
              <a:t> com MLP', </a:t>
            </a:r>
            <a:r>
              <a:rPr lang="en-US" sz="1000" dirty="0" err="1">
                <a:solidFill>
                  <a:schemeClr val="dk1"/>
                </a:solidFill>
                <a:latin typeface="Arial"/>
                <a:ea typeface="Arial"/>
                <a:cs typeface="Arial"/>
                <a:sym typeface="Arial"/>
              </a:rPr>
              <a:t>zorder</a:t>
            </a:r>
            <a:r>
              <a:rPr lang="en-US" sz="1000" dirty="0">
                <a:solidFill>
                  <a:schemeClr val="dk1"/>
                </a:solidFill>
                <a:latin typeface="Arial"/>
                <a:ea typeface="Arial"/>
                <a:cs typeface="Arial"/>
                <a:sym typeface="Arial"/>
              </a:rPr>
              <a:t> = 10)</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plt.legend</a:t>
            </a:r>
            <a:r>
              <a:rPr lang="en-US" sz="1000" dirty="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plt.xlabel</a:t>
            </a:r>
            <a:r>
              <a:rPr lang="en-US" sz="1000" dirty="0">
                <a:solidFill>
                  <a:schemeClr val="dk1"/>
                </a:solidFill>
                <a:latin typeface="Arial"/>
                <a:ea typeface="Arial"/>
                <a:cs typeface="Arial"/>
                <a:sym typeface="Arial"/>
              </a:rPr>
              <a:t>('X')</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plt.ylabel</a:t>
            </a:r>
            <a:r>
              <a:rPr lang="en-US" sz="1000" dirty="0">
                <a:solidFill>
                  <a:schemeClr val="dk1"/>
                </a:solidFill>
                <a:latin typeface="Arial"/>
                <a:ea typeface="Arial"/>
                <a:cs typeface="Arial"/>
                <a:sym typeface="Arial"/>
              </a:rPr>
              <a:t>('y</a:t>
            </a:r>
            <a:r>
              <a:rPr lang="en-US" sz="1000" dirty="0" smtClean="0">
                <a:solidFill>
                  <a:schemeClr val="dk1"/>
                </a:solidFill>
                <a:latin typeface="Arial"/>
                <a:ea typeface="Arial"/>
                <a:cs typeface="Arial"/>
                <a:sym typeface="Arial"/>
              </a:rPr>
              <a:t>')</a:t>
            </a:r>
          </a:p>
          <a:p>
            <a:pPr marL="0" marR="0" lvl="0" indent="0" algn="l" rtl="0">
              <a:lnSpc>
                <a:spcPct val="120000"/>
              </a:lnSpc>
              <a:spcBef>
                <a:spcPts val="0"/>
              </a:spcBef>
              <a:spcAft>
                <a:spcPts val="0"/>
              </a:spcAft>
              <a:buClr>
                <a:schemeClr val="dk1"/>
              </a:buClr>
              <a:buSzPts val="1100"/>
              <a:buNone/>
            </a:pPr>
            <a:endParaRPr lang="en-US" sz="1000" dirty="0">
              <a:solidFill>
                <a:schemeClr val="dk1"/>
              </a:solidFill>
              <a:latin typeface="Arial"/>
              <a:ea typeface="Arial"/>
              <a:cs typeface="Arial"/>
              <a:sym typeface="Arial"/>
            </a:endParaRPr>
          </a:p>
          <a:p>
            <a:pPr marL="0" lvl="0" indent="0">
              <a:spcBef>
                <a:spcPts val="0"/>
              </a:spcBef>
              <a:buClr>
                <a:srgbClr val="008000"/>
              </a:buClr>
              <a:buSzPts val="1875"/>
              <a:buNone/>
            </a:pPr>
            <a:r>
              <a:rPr lang="pt-BR" sz="1000" dirty="0">
                <a:solidFill>
                  <a:srgbClr val="008000"/>
                </a:solidFill>
                <a:latin typeface="Arial"/>
                <a:ea typeface="Arial"/>
                <a:cs typeface="Arial"/>
                <a:sym typeface="Arial"/>
              </a:rPr>
              <a:t># salva figura em arquivo</a:t>
            </a:r>
            <a:endParaRPr lang="pt-BR" sz="1000" dirty="0">
              <a:solidFill>
                <a:srgbClr val="000000"/>
              </a:solidFill>
              <a:latin typeface="Arial"/>
              <a:ea typeface="Arial"/>
              <a:cs typeface="Arial"/>
              <a:sym typeface="Arial"/>
            </a:endParaRPr>
          </a:p>
          <a:p>
            <a:pPr marL="0" lvl="0" indent="0">
              <a:lnSpc>
                <a:spcPct val="120000"/>
              </a:lnSpc>
              <a:spcBef>
                <a:spcPts val="0"/>
              </a:spcBef>
              <a:buClr>
                <a:schemeClr val="dk1"/>
              </a:buClr>
              <a:buSzPts val="1100"/>
              <a:buNone/>
            </a:pPr>
            <a:r>
              <a:rPr lang="pt-BR" sz="1000" dirty="0" smtClean="0">
                <a:solidFill>
                  <a:srgbClr val="000000"/>
                </a:solidFill>
                <a:latin typeface="Arial"/>
                <a:ea typeface="Arial"/>
                <a:cs typeface="Arial"/>
                <a:sym typeface="Arial"/>
              </a:rPr>
              <a:t>plt.savefig</a:t>
            </a:r>
            <a:r>
              <a:rPr lang="pt-BR" sz="1000" dirty="0">
                <a:solidFill>
                  <a:srgbClr val="000000"/>
                </a:solidFill>
                <a:latin typeface="Arial"/>
                <a:ea typeface="Arial"/>
                <a:cs typeface="Arial"/>
                <a:sym typeface="Arial"/>
              </a:rPr>
              <a:t>('mlp_regression.png</a:t>
            </a:r>
            <a:r>
              <a:rPr lang="pt-BR" sz="1000" dirty="0" smtClean="0">
                <a:solidFill>
                  <a:srgbClr val="000000"/>
                </a:solidFill>
                <a:latin typeface="Arial"/>
                <a:ea typeface="Arial"/>
                <a:cs typeface="Arial"/>
                <a:sym typeface="Arial"/>
              </a:rPr>
              <a:t>')</a:t>
            </a:r>
            <a:endParaRPr lang="pt-BR" sz="1000" dirty="0"/>
          </a:p>
        </p:txBody>
      </p:sp>
      <p:sp>
        <p:nvSpPr>
          <p:cNvPr id="5" name="Title 1"/>
          <p:cNvSpPr txBox="1">
            <a:spLocks/>
          </p:cNvSpPr>
          <p:nvPr/>
        </p:nvSpPr>
        <p:spPr>
          <a:xfrm>
            <a:off x="838200" y="36512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Ajuste de curva com Redes Neurais</a:t>
            </a:r>
            <a:endParaRPr lang="nl-BE" dirty="0"/>
          </a:p>
        </p:txBody>
      </p:sp>
      <p:sp>
        <p:nvSpPr>
          <p:cNvPr id="2" name="TextBox 1"/>
          <p:cNvSpPr txBox="1"/>
          <p:nvPr/>
        </p:nvSpPr>
        <p:spPr>
          <a:xfrm>
            <a:off x="6006332" y="2486812"/>
            <a:ext cx="6185668" cy="369332"/>
          </a:xfrm>
          <a:prstGeom prst="rect">
            <a:avLst/>
          </a:prstGeom>
          <a:noFill/>
        </p:spPr>
        <p:txBody>
          <a:bodyPr wrap="none" rtlCol="0">
            <a:spAutoFit/>
          </a:bodyPr>
          <a:lstStyle/>
          <a:p>
            <a:r>
              <a:rPr lang="pt-BR" b="1" dirty="0" smtClean="0">
                <a:solidFill>
                  <a:srgbClr val="00B0F0"/>
                </a:solidFill>
                <a:hlinkClick r:id="rId4"/>
              </a:rPr>
              <a:t>Exemplo (binder): Ajuste_de_curva_com_Redes_Neurais.ipynb</a:t>
            </a:r>
            <a:endParaRPr lang="pt-BR" b="1" dirty="0">
              <a:solidFill>
                <a:srgbClr val="00B0F0"/>
              </a:solidFill>
            </a:endParaRPr>
          </a:p>
        </p:txBody>
      </p:sp>
      <p:sp>
        <p:nvSpPr>
          <p:cNvPr id="6" name="TextBox 5"/>
          <p:cNvSpPr txBox="1"/>
          <p:nvPr/>
        </p:nvSpPr>
        <p:spPr>
          <a:xfrm>
            <a:off x="6006332" y="6050287"/>
            <a:ext cx="6073907" cy="369332"/>
          </a:xfrm>
          <a:prstGeom prst="rect">
            <a:avLst/>
          </a:prstGeom>
          <a:noFill/>
        </p:spPr>
        <p:txBody>
          <a:bodyPr wrap="none" rtlCol="0">
            <a:spAutoFit/>
          </a:bodyPr>
          <a:lstStyle/>
          <a:p>
            <a:r>
              <a:rPr lang="pt-BR" b="1" dirty="0" smtClean="0">
                <a:solidFill>
                  <a:srgbClr val="00B0F0"/>
                </a:solidFill>
                <a:hlinkClick r:id="rId5"/>
              </a:rPr>
              <a:t>Exemplo (colab): Ajuste_de_curva_com_Redes_Neurais.ipynb</a:t>
            </a:r>
            <a:endParaRPr lang="pt-BR" b="1" dirty="0">
              <a:solidFill>
                <a:srgbClr val="00B0F0"/>
              </a:solidFill>
            </a:endParaRPr>
          </a:p>
        </p:txBody>
      </p:sp>
    </p:spTree>
    <p:extLst>
      <p:ext uri="{BB962C8B-B14F-4D97-AF65-F5344CB8AC3E}">
        <p14:creationId xmlns:p14="http://schemas.microsoft.com/office/powerpoint/2010/main" val="310767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g70582b999c_0_0"/>
          <p:cNvSpPr txBox="1">
            <a:spLocks noGrp="1"/>
          </p:cNvSpPr>
          <p:nvPr>
            <p:ph type="body" idx="1"/>
          </p:nvPr>
        </p:nvSpPr>
        <p:spPr>
          <a:xfrm>
            <a:off x="838200" y="1889828"/>
            <a:ext cx="9790800" cy="4845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75"/>
              <a:buNone/>
            </a:pPr>
            <a:r>
              <a:rPr lang="en-US" sz="1500" dirty="0">
                <a:solidFill>
                  <a:schemeClr val="dk1"/>
                </a:solidFill>
                <a:latin typeface="Arial"/>
                <a:ea typeface="Arial"/>
                <a:cs typeface="Arial"/>
                <a:sym typeface="Arial"/>
              </a:rPr>
              <a:t>import </a:t>
            </a:r>
            <a:r>
              <a:rPr lang="en-US" sz="1500" dirty="0" err="1">
                <a:solidFill>
                  <a:schemeClr val="dk1"/>
                </a:solidFill>
                <a:latin typeface="Arial"/>
                <a:ea typeface="Arial"/>
                <a:cs typeface="Arial"/>
                <a:sym typeface="Arial"/>
              </a:rPr>
              <a:t>matplotlib.pyplot</a:t>
            </a:r>
            <a:r>
              <a:rPr lang="en-US" sz="1500" dirty="0">
                <a:solidFill>
                  <a:schemeClr val="dk1"/>
                </a:solidFill>
                <a:latin typeface="Arial"/>
                <a:ea typeface="Arial"/>
                <a:cs typeface="Arial"/>
                <a:sym typeface="Arial"/>
              </a:rPr>
              <a:t> as </a:t>
            </a:r>
            <a:r>
              <a:rPr lang="en-US" sz="1500" dirty="0" err="1">
                <a:solidFill>
                  <a:schemeClr val="dk1"/>
                </a:solidFill>
                <a:latin typeface="Arial"/>
                <a:ea typeface="Arial"/>
                <a:cs typeface="Arial"/>
                <a:sym typeface="Arial"/>
              </a:rPr>
              <a:t>plt</a:t>
            </a:r>
            <a:endParaRPr sz="15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facilita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visualizacao</a:t>
            </a:r>
            <a:r>
              <a:rPr lang="en-US" sz="1500" dirty="0">
                <a:solidFill>
                  <a:srgbClr val="008000"/>
                </a:solidFill>
                <a:latin typeface="Arial"/>
                <a:ea typeface="Arial"/>
                <a:cs typeface="Arial"/>
                <a:sym typeface="Arial"/>
              </a:rPr>
              <a:t> de </a:t>
            </a:r>
            <a:r>
              <a:rPr lang="en-US" sz="1500" dirty="0" err="1">
                <a:solidFill>
                  <a:srgbClr val="008000"/>
                </a:solidFill>
                <a:latin typeface="Arial"/>
                <a:ea typeface="Arial"/>
                <a:cs typeface="Arial"/>
                <a:sym typeface="Arial"/>
              </a:rPr>
              <a:t>figuras</a:t>
            </a:r>
            <a:r>
              <a:rPr lang="en-US" sz="1500" dirty="0">
                <a:solidFill>
                  <a:srgbClr val="008000"/>
                </a:solidFill>
                <a:latin typeface="Arial"/>
                <a:ea typeface="Arial"/>
                <a:cs typeface="Arial"/>
                <a:sym typeface="Arial"/>
              </a:rPr>
              <a:t> 3D</a:t>
            </a:r>
            <a:endParaRPr sz="15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rgbClr val="000000"/>
                </a:solidFill>
                <a:latin typeface="Arial"/>
                <a:ea typeface="Arial"/>
                <a:cs typeface="Arial"/>
                <a:sym typeface="Arial"/>
              </a:rPr>
              <a:t>from mpl_toolkits.mplot3d import axes3d</a:t>
            </a:r>
            <a:r>
              <a:rPr lang="en-US" sz="1500" dirty="0">
                <a:solidFill>
                  <a:srgbClr val="008000"/>
                </a:solidFill>
                <a:latin typeface="Arial"/>
                <a:ea typeface="Arial"/>
                <a:cs typeface="Arial"/>
                <a:sym typeface="Arial"/>
              </a:rPr>
              <a:t> # </a:t>
            </a:r>
            <a:r>
              <a:rPr lang="en-US" sz="1500" dirty="0" err="1">
                <a:solidFill>
                  <a:srgbClr val="008000"/>
                </a:solidFill>
                <a:latin typeface="Arial"/>
                <a:ea typeface="Arial"/>
                <a:cs typeface="Arial"/>
                <a:sym typeface="Arial"/>
              </a:rPr>
              <a:t>graficos</a:t>
            </a:r>
            <a:r>
              <a:rPr lang="en-US" sz="1500" dirty="0">
                <a:solidFill>
                  <a:srgbClr val="008000"/>
                </a:solidFill>
                <a:latin typeface="Arial"/>
                <a:ea typeface="Arial"/>
                <a:cs typeface="Arial"/>
                <a:sym typeface="Arial"/>
              </a:rPr>
              <a:t> 3D </a:t>
            </a:r>
            <a:r>
              <a:rPr lang="en-US" sz="1500" dirty="0" err="1">
                <a:solidFill>
                  <a:srgbClr val="008000"/>
                </a:solidFill>
                <a:latin typeface="Arial"/>
                <a:ea typeface="Arial"/>
                <a:cs typeface="Arial"/>
                <a:sym typeface="Arial"/>
              </a:rPr>
              <a:t>sao</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habilitados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importando</a:t>
            </a:r>
            <a:r>
              <a:rPr lang="en-US" sz="1500" dirty="0">
                <a:solidFill>
                  <a:srgbClr val="008000"/>
                </a:solidFill>
                <a:latin typeface="Arial"/>
                <a:ea typeface="Arial"/>
                <a:cs typeface="Arial"/>
                <a:sym typeface="Arial"/>
              </a:rPr>
              <a:t> axes3d</a:t>
            </a:r>
            <a:endParaRPr sz="1500" dirty="0">
              <a:solidFill>
                <a:srgbClr val="008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rgbClr val="008000"/>
                </a:solidFill>
                <a:latin typeface="Arial"/>
                <a:ea typeface="Arial"/>
                <a:cs typeface="Arial"/>
                <a:sym typeface="Arial"/>
              </a:rPr>
              <a:t># para </a:t>
            </a:r>
            <a:r>
              <a:rPr lang="en-US" sz="1500" dirty="0" err="1">
                <a:solidFill>
                  <a:srgbClr val="008000"/>
                </a:solidFill>
                <a:latin typeface="Arial"/>
                <a:ea typeface="Arial"/>
                <a:cs typeface="Arial"/>
                <a:sym typeface="Arial"/>
              </a:rPr>
              <a:t>figuras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interativas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usar</a:t>
            </a:r>
            <a:r>
              <a:rPr lang="en-US" sz="1500" dirty="0">
                <a:solidFill>
                  <a:srgbClr val="008000"/>
                </a:solidFill>
                <a:latin typeface="Arial"/>
                <a:ea typeface="Arial"/>
                <a:cs typeface="Arial"/>
                <a:sym typeface="Arial"/>
              </a:rPr>
              <a:t> “notebook” </a:t>
            </a:r>
            <a:r>
              <a:rPr lang="en-US" sz="1500" dirty="0" err="1">
                <a:solidFill>
                  <a:srgbClr val="008000"/>
                </a:solidFill>
                <a:latin typeface="Arial"/>
                <a:ea typeface="Arial"/>
                <a:cs typeface="Arial"/>
                <a:sym typeface="Arial"/>
              </a:rPr>
              <a:t>ao</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inves</a:t>
            </a:r>
            <a:r>
              <a:rPr lang="en-US" sz="1500" dirty="0">
                <a:solidFill>
                  <a:srgbClr val="008000"/>
                </a:solidFill>
                <a:latin typeface="Arial"/>
                <a:ea typeface="Arial"/>
                <a:cs typeface="Arial"/>
                <a:sym typeface="Arial"/>
              </a:rPr>
              <a:t> de “inline</a:t>
            </a:r>
            <a:r>
              <a:rPr lang="en-US" sz="1500" dirty="0">
                <a:solidFill>
                  <a:srgbClr val="000000"/>
                </a:solidFill>
                <a:latin typeface="Arial"/>
                <a:ea typeface="Arial"/>
                <a:cs typeface="Arial"/>
                <a:sym typeface="Arial"/>
              </a:rPr>
              <a:t>”</a:t>
            </a:r>
            <a:endParaRPr sz="15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chemeClr val="dk1"/>
                </a:solidFill>
                <a:latin typeface="Arial"/>
                <a:ea typeface="Arial"/>
                <a:cs typeface="Arial"/>
                <a:sym typeface="Arial"/>
              </a:rPr>
              <a:t>%</a:t>
            </a:r>
            <a:r>
              <a:rPr lang="en-US" sz="1500" dirty="0" err="1">
                <a:solidFill>
                  <a:schemeClr val="dk1"/>
                </a:solidFill>
                <a:latin typeface="Arial"/>
                <a:ea typeface="Arial"/>
                <a:cs typeface="Arial"/>
                <a:sym typeface="Arial"/>
              </a:rPr>
              <a:t>matplotlib</a:t>
            </a:r>
            <a:r>
              <a:rPr lang="en-US" sz="1500" dirty="0">
                <a:solidFill>
                  <a:schemeClr val="dk1"/>
                </a:solidFill>
                <a:latin typeface="Arial"/>
                <a:ea typeface="Arial"/>
                <a:cs typeface="Arial"/>
                <a:sym typeface="Arial"/>
              </a:rPr>
              <a:t> notebook</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r>
              <a:rPr lang="en-US" sz="1500" dirty="0">
                <a:solidFill>
                  <a:srgbClr val="000000"/>
                </a:solidFill>
                <a:latin typeface="Arial"/>
                <a:ea typeface="Arial"/>
                <a:cs typeface="Arial"/>
                <a:sym typeface="Arial"/>
              </a:rPr>
              <a:t>ax = </a:t>
            </a:r>
            <a:r>
              <a:rPr lang="en-US" sz="1500" dirty="0" err="1">
                <a:solidFill>
                  <a:srgbClr val="000000"/>
                </a:solidFill>
                <a:latin typeface="Arial"/>
                <a:ea typeface="Arial"/>
                <a:cs typeface="Arial"/>
                <a:sym typeface="Arial"/>
              </a:rPr>
              <a:t>plt.subplot</a:t>
            </a:r>
            <a:r>
              <a:rPr lang="en-US" sz="1500" dirty="0">
                <a:solidFill>
                  <a:srgbClr val="000000"/>
                </a:solidFill>
                <a:latin typeface="Arial"/>
                <a:ea typeface="Arial"/>
                <a:cs typeface="Arial"/>
                <a:sym typeface="Arial"/>
              </a:rPr>
              <a:t>(111, projection='3d')</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r>
              <a:rPr lang="en-US" sz="1500" dirty="0">
                <a:solidFill>
                  <a:srgbClr val="000000"/>
                </a:solidFill>
                <a:latin typeface="Arial"/>
                <a:ea typeface="Arial"/>
                <a:cs typeface="Arial"/>
                <a:sym typeface="Arial"/>
              </a:rPr>
              <a:t>X, Y, Z = axes3d.get_test_data (0.1)</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err="1">
                <a:solidFill>
                  <a:srgbClr val="000000"/>
                </a:solidFill>
                <a:latin typeface="Arial"/>
                <a:ea typeface="Arial"/>
                <a:cs typeface="Arial"/>
                <a:sym typeface="Arial"/>
              </a:rPr>
              <a:t>ax.plot_wireframe</a:t>
            </a:r>
            <a:r>
              <a:rPr lang="en-US" sz="1500" dirty="0">
                <a:solidFill>
                  <a:srgbClr val="000000"/>
                </a:solidFill>
                <a:latin typeface="Arial"/>
                <a:ea typeface="Arial"/>
                <a:cs typeface="Arial"/>
                <a:sym typeface="Arial"/>
              </a:rPr>
              <a:t>(X, Y, Z)</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endParaRPr sz="1500" dirty="0">
              <a:solidFill>
                <a:srgbClr val="000000"/>
              </a:solidFill>
              <a:latin typeface="Arial"/>
              <a:ea typeface="Arial"/>
              <a:cs typeface="Arial"/>
              <a:sym typeface="Arial"/>
            </a:endParaRPr>
          </a:p>
          <a:p>
            <a:pPr marL="0" lvl="0" indent="0" algn="l" rtl="0">
              <a:spcBef>
                <a:spcPts val="0"/>
              </a:spcBef>
              <a:spcAft>
                <a:spcPts val="0"/>
              </a:spcAft>
              <a:buClr>
                <a:srgbClr val="008000"/>
              </a:buClr>
              <a:buSzPts val="1875"/>
              <a:buFont typeface="Arial"/>
              <a:buNone/>
            </a:pP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salva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figura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em</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arquivo</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500" dirty="0" err="1">
                <a:solidFill>
                  <a:srgbClr val="000000"/>
                </a:solidFill>
                <a:latin typeface="Arial"/>
                <a:ea typeface="Arial"/>
                <a:cs typeface="Arial"/>
                <a:sym typeface="Arial"/>
              </a:rPr>
              <a:t>plt.savefig</a:t>
            </a:r>
            <a:r>
              <a:rPr lang="en-US" sz="1500" dirty="0">
                <a:solidFill>
                  <a:srgbClr val="000000"/>
                </a:solidFill>
                <a:latin typeface="Arial"/>
                <a:ea typeface="Arial"/>
                <a:cs typeface="Arial"/>
                <a:sym typeface="Arial"/>
              </a:rPr>
              <a:t>('figura3d.png')</a:t>
            </a:r>
            <a:endParaRPr dirty="0"/>
          </a:p>
        </p:txBody>
      </p:sp>
      <p:pic>
        <p:nvPicPr>
          <p:cNvPr id="372" name="Google Shape;372;g70582b999c_0_0"/>
          <p:cNvPicPr preferRelativeResize="0"/>
          <p:nvPr/>
        </p:nvPicPr>
        <p:blipFill rotWithShape="1">
          <a:blip r:embed="rId3">
            <a:alphaModFix/>
          </a:blip>
          <a:srcRect l="19564" t="15120" r="9523" b="8204"/>
          <a:stretch/>
        </p:blipFill>
        <p:spPr>
          <a:xfrm>
            <a:off x="6855009" y="3253857"/>
            <a:ext cx="4829625" cy="3481271"/>
          </a:xfrm>
          <a:prstGeom prst="rect">
            <a:avLst/>
          </a:prstGeom>
          <a:noFill/>
          <a:ln>
            <a:noFill/>
          </a:ln>
        </p:spPr>
      </p:pic>
      <p:sp>
        <p:nvSpPr>
          <p:cNvPr id="6" name="Title 1"/>
          <p:cNvSpPr txBox="1">
            <a:spLocks/>
          </p:cNvSpPr>
          <p:nvPr/>
        </p:nvSpPr>
        <p:spPr>
          <a:xfrm>
            <a:off x="838200" y="36512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Figura 3D</a:t>
            </a:r>
            <a:endParaRPr lang="nl-BE" dirty="0"/>
          </a:p>
        </p:txBody>
      </p:sp>
      <p:sp>
        <p:nvSpPr>
          <p:cNvPr id="2" name="TextBox 1"/>
          <p:cNvSpPr txBox="1"/>
          <p:nvPr/>
        </p:nvSpPr>
        <p:spPr>
          <a:xfrm>
            <a:off x="6855010" y="2869809"/>
            <a:ext cx="4829624" cy="384048"/>
          </a:xfrm>
          <a:prstGeom prst="rect">
            <a:avLst/>
          </a:prstGeom>
          <a:noFill/>
        </p:spPr>
        <p:txBody>
          <a:bodyPr wrap="square" rtlCol="0">
            <a:spAutoFit/>
          </a:bodyPr>
          <a:lstStyle/>
          <a:p>
            <a:pPr algn="ctr"/>
            <a:r>
              <a:rPr lang="pt-BR" b="1" dirty="0" smtClean="0">
                <a:solidFill>
                  <a:srgbClr val="00B0F0"/>
                </a:solidFill>
                <a:hlinkClick r:id="rId4"/>
              </a:rPr>
              <a:t>Exemplo (binder): </a:t>
            </a:r>
            <a:r>
              <a:rPr lang="pt-BR" b="1" dirty="0">
                <a:solidFill>
                  <a:srgbClr val="00B0F0"/>
                </a:solidFill>
                <a:hlinkClick r:id="rId4"/>
              </a:rPr>
              <a:t>Figura_3D.ipynb</a:t>
            </a:r>
            <a:endParaRPr lang="pt-BR" b="1" dirty="0">
              <a:solidFill>
                <a:srgbClr val="00B0F0"/>
              </a:solidFill>
            </a:endParaRPr>
          </a:p>
        </p:txBody>
      </p:sp>
      <p:sp>
        <p:nvSpPr>
          <p:cNvPr id="7" name="TextBox 6"/>
          <p:cNvSpPr txBox="1"/>
          <p:nvPr/>
        </p:nvSpPr>
        <p:spPr>
          <a:xfrm>
            <a:off x="3912381" y="6416300"/>
            <a:ext cx="4829624" cy="384048"/>
          </a:xfrm>
          <a:prstGeom prst="rect">
            <a:avLst/>
          </a:prstGeom>
          <a:noFill/>
        </p:spPr>
        <p:txBody>
          <a:bodyPr wrap="square" rtlCol="0">
            <a:spAutoFit/>
          </a:bodyPr>
          <a:lstStyle/>
          <a:p>
            <a:pPr algn="ctr"/>
            <a:r>
              <a:rPr lang="pt-BR" b="1" dirty="0" smtClean="0">
                <a:solidFill>
                  <a:srgbClr val="00B0F0"/>
                </a:solidFill>
                <a:hlinkClick r:id="rId5"/>
              </a:rPr>
              <a:t>Exemplo (colab): </a:t>
            </a:r>
            <a:r>
              <a:rPr lang="pt-BR" b="1" dirty="0">
                <a:solidFill>
                  <a:srgbClr val="00B0F0"/>
                </a:solidFill>
                <a:hlinkClick r:id="rId5"/>
              </a:rPr>
              <a:t>Figura_3D.ipynb</a:t>
            </a:r>
            <a:endParaRPr lang="pt-BR" b="1" dirty="0">
              <a:solidFill>
                <a:srgbClr val="00B0F0"/>
              </a:solidFill>
            </a:endParaRPr>
          </a:p>
        </p:txBody>
      </p:sp>
    </p:spTree>
    <p:extLst>
      <p:ext uri="{BB962C8B-B14F-4D97-AF65-F5344CB8AC3E}">
        <p14:creationId xmlns:p14="http://schemas.microsoft.com/office/powerpoint/2010/main" val="24594922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 xmlns:a16="http://schemas.microsoft.com/office/drawing/2014/main"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smtClean="0"/>
              <a:t>[</a:t>
            </a:r>
            <a:r>
              <a:rPr lang="pt-BR" dirty="0"/>
              <a:t>1</a:t>
            </a:r>
            <a:r>
              <a:rPr lang="pt-BR" dirty="0" smtClean="0"/>
              <a:t>] </a:t>
            </a:r>
            <a:r>
              <a:rPr lang="pt-BR" dirty="0"/>
              <a:t>Stuart Russell and Peter Norvig, “</a:t>
            </a:r>
            <a:r>
              <a:rPr lang="pt-BR" i="1" dirty="0"/>
              <a:t>Artificial Intelligence: A Modern Approach</a:t>
            </a:r>
            <a:r>
              <a:rPr lang="pt-BR" dirty="0"/>
              <a:t>,” Prentice Hall Series in Artificial Intelligence, 3rd ed., 2015.</a:t>
            </a:r>
          </a:p>
          <a:p>
            <a:pPr marL="0" indent="0">
              <a:buNone/>
            </a:pPr>
            <a:r>
              <a:rPr lang="pt-BR" dirty="0" smtClean="0"/>
              <a:t>[2] </a:t>
            </a:r>
            <a:r>
              <a:rPr lang="pt-BR" dirty="0"/>
              <a:t>Aurélien Géron, “</a:t>
            </a:r>
            <a:r>
              <a:rPr lang="pt-BR" i="1" dirty="0"/>
              <a:t>Hands-On Machine Learning with Scikit-Learn and TensorFlow: Concepts, Tools, and Techniques to Build Intelligent Systems</a:t>
            </a:r>
            <a:r>
              <a:rPr lang="pt-BR" dirty="0"/>
              <a:t>”, 1st ed., O'Reilly Media, 2017</a:t>
            </a:r>
            <a:r>
              <a:rPr lang="pt-BR" dirty="0" smtClean="0"/>
              <a:t>.</a:t>
            </a:r>
          </a:p>
          <a:p>
            <a:pPr marL="0" indent="0">
              <a:buNone/>
            </a:pPr>
            <a:r>
              <a:rPr lang="pt-BR" dirty="0" smtClean="0"/>
              <a:t>[3] </a:t>
            </a:r>
            <a:r>
              <a:rPr lang="pt-BR" dirty="0"/>
              <a:t>Joseph Misiti, “</a:t>
            </a:r>
            <a:r>
              <a:rPr lang="pt-BR" i="1" dirty="0"/>
              <a:t>Awesome Machine-Learning</a:t>
            </a:r>
            <a:r>
              <a:rPr lang="pt-BR" dirty="0"/>
              <a:t>,” on-line data base with several free and/or open-source books (https://github.com/josephmisiti/awesome-machine-learning</a:t>
            </a:r>
            <a:r>
              <a:rPr lang="pt-BR" dirty="0" smtClean="0"/>
              <a:t>).</a:t>
            </a:r>
            <a:endParaRPr lang="pt-BR" dirty="0"/>
          </a:p>
          <a:p>
            <a:pPr marL="0" indent="0">
              <a:buNone/>
            </a:pPr>
            <a:r>
              <a:rPr lang="pt-BR" dirty="0" smtClean="0"/>
              <a:t>[4] </a:t>
            </a:r>
            <a:r>
              <a:rPr lang="pt-BR" dirty="0"/>
              <a:t>Andriy Burkov, “</a:t>
            </a:r>
            <a:r>
              <a:rPr lang="pt-BR" i="1" dirty="0"/>
              <a:t>The Hundred-Page Machine-Learning Book</a:t>
            </a:r>
            <a:r>
              <a:rPr lang="pt-BR" dirty="0"/>
              <a:t>,” Andriy Burkov 2019.  </a:t>
            </a:r>
          </a:p>
          <a:p>
            <a:pPr marL="0" indent="0">
              <a:buNone/>
            </a:pPr>
            <a:r>
              <a:rPr lang="pt-BR" dirty="0" smtClean="0"/>
              <a:t>[5] </a:t>
            </a:r>
            <a:r>
              <a:rPr lang="pt-BR" dirty="0"/>
              <a:t>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smtClean="0"/>
              <a:t>[6] </a:t>
            </a:r>
            <a:r>
              <a:rPr lang="pt-BR" dirty="0"/>
              <a:t>S. Haykin, “</a:t>
            </a:r>
            <a:r>
              <a:rPr lang="pt-BR" i="1" dirty="0"/>
              <a:t>Neural Networks and Learning Machines</a:t>
            </a:r>
            <a:r>
              <a:rPr lang="pt-BR" dirty="0"/>
              <a:t>,” Prentice Hall, 3ª ed., 2008</a:t>
            </a:r>
            <a:r>
              <a:rPr lang="pt-BR" dirty="0" smtClean="0"/>
              <a:t>.</a:t>
            </a:r>
          </a:p>
          <a:p>
            <a:pPr marL="0" indent="0">
              <a:buNone/>
            </a:pPr>
            <a:r>
              <a:rPr lang="pt-BR" dirty="0" smtClean="0"/>
              <a:t>[</a:t>
            </a:r>
            <a:r>
              <a:rPr lang="pt-BR" dirty="0"/>
              <a:t>7</a:t>
            </a:r>
            <a:r>
              <a:rPr lang="pt-BR" dirty="0" smtClean="0"/>
              <a:t>] Coleção de livros, </a:t>
            </a:r>
            <a:r>
              <a:rPr lang="pt-BR" dirty="0" smtClean="0">
                <a:hlinkClick r:id="rId3"/>
              </a:rPr>
              <a:t>https</a:t>
            </a:r>
            <a:r>
              <a:rPr lang="pt-BR" dirty="0">
                <a:hlinkClick r:id="rId3"/>
              </a:rPr>
              <a:t>://</a:t>
            </a:r>
            <a:r>
              <a:rPr lang="pt-BR" dirty="0" smtClean="0">
                <a:hlinkClick r:id="rId3"/>
              </a:rPr>
              <a:t>drive.google.com/drive/folders/1IyIIMu1w6POBhrVnw11yqXXy6BjC439j?usp=sharing</a:t>
            </a:r>
            <a:endParaRPr lang="pt-BR" dirty="0" smtClean="0"/>
          </a:p>
        </p:txBody>
      </p:sp>
    </p:spTree>
    <p:extLst>
      <p:ext uri="{BB962C8B-B14F-4D97-AF65-F5344CB8AC3E}">
        <p14:creationId xmlns:p14="http://schemas.microsoft.com/office/powerpoint/2010/main" val="16945222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Avisos</a:t>
            </a:r>
            <a:endParaRPr lang="nl-BE" dirty="0"/>
          </a:p>
        </p:txBody>
      </p:sp>
      <p:sp>
        <p:nvSpPr>
          <p:cNvPr id="3" name="Content Placeholder 2"/>
          <p:cNvSpPr>
            <a:spLocks noGrp="1"/>
          </p:cNvSpPr>
          <p:nvPr>
            <p:ph idx="1"/>
          </p:nvPr>
        </p:nvSpPr>
        <p:spPr>
          <a:xfrm>
            <a:off x="838199" y="1825624"/>
            <a:ext cx="10974049" cy="4785037"/>
          </a:xfrm>
        </p:spPr>
        <p:txBody>
          <a:bodyPr/>
          <a:lstStyle/>
          <a:p>
            <a:r>
              <a:rPr lang="en-US" dirty="0" err="1" smtClean="0"/>
              <a:t>Entregas</a:t>
            </a:r>
            <a:r>
              <a:rPr lang="en-US" dirty="0" smtClean="0"/>
              <a:t> de </a:t>
            </a:r>
            <a:r>
              <a:rPr lang="en-US" dirty="0" err="1" smtClean="0"/>
              <a:t>exercícios</a:t>
            </a:r>
            <a:r>
              <a:rPr lang="en-US" dirty="0" smtClean="0"/>
              <a:t> </a:t>
            </a:r>
            <a:r>
              <a:rPr lang="en-US" dirty="0" err="1" smtClean="0"/>
              <a:t>devem</a:t>
            </a:r>
            <a:r>
              <a:rPr lang="en-US" dirty="0" smtClean="0"/>
              <a:t> </a:t>
            </a:r>
            <a:r>
              <a:rPr lang="en-US" dirty="0" err="1" smtClean="0"/>
              <a:t>ser</a:t>
            </a:r>
            <a:r>
              <a:rPr lang="en-US" dirty="0" smtClean="0"/>
              <a:t> </a:t>
            </a:r>
            <a:r>
              <a:rPr lang="en-US" dirty="0" err="1" smtClean="0"/>
              <a:t>feitas</a:t>
            </a:r>
            <a:r>
              <a:rPr lang="en-US" dirty="0" smtClean="0"/>
              <a:t> no MS Teams.</a:t>
            </a:r>
          </a:p>
          <a:p>
            <a:pPr lvl="1"/>
            <a:r>
              <a:rPr lang="en-US" dirty="0" smtClean="0"/>
              <a:t>Se </a:t>
            </a:r>
            <a:r>
              <a:rPr lang="en-US" dirty="0" err="1"/>
              <a:t>atentem</a:t>
            </a:r>
            <a:r>
              <a:rPr lang="en-US" dirty="0"/>
              <a:t> </a:t>
            </a:r>
            <a:r>
              <a:rPr lang="en-US" dirty="0" err="1"/>
              <a:t>às</a:t>
            </a:r>
            <a:r>
              <a:rPr lang="en-US" dirty="0"/>
              <a:t> </a:t>
            </a:r>
            <a:r>
              <a:rPr lang="en-US" dirty="0" err="1" smtClean="0"/>
              <a:t>datas</a:t>
            </a:r>
            <a:r>
              <a:rPr lang="en-US" dirty="0" smtClean="0"/>
              <a:t>/</a:t>
            </a:r>
            <a:r>
              <a:rPr lang="en-US" dirty="0" err="1" smtClean="0"/>
              <a:t>horários</a:t>
            </a:r>
            <a:r>
              <a:rPr lang="en-US" dirty="0" smtClean="0"/>
              <a:t> </a:t>
            </a:r>
            <a:r>
              <a:rPr lang="en-US" dirty="0"/>
              <a:t>de </a:t>
            </a:r>
            <a:r>
              <a:rPr lang="en-US" dirty="0" err="1"/>
              <a:t>entrega</a:t>
            </a:r>
            <a:r>
              <a:rPr lang="en-US" dirty="0"/>
              <a:t> no </a:t>
            </a:r>
            <a:r>
              <a:rPr lang="en-US" dirty="0" smtClean="0"/>
              <a:t>MS Teams.</a:t>
            </a:r>
          </a:p>
          <a:p>
            <a:r>
              <a:rPr lang="pt-BR" dirty="0" smtClean="0"/>
              <a:t>Todo material do curso será disponibilizado no MS Teams e no GitHub: </a:t>
            </a:r>
            <a:endParaRPr lang="pt-BR" dirty="0"/>
          </a:p>
          <a:p>
            <a:pPr lvl="1"/>
            <a:r>
              <a:rPr lang="pt-BR" dirty="0" smtClean="0">
                <a:hlinkClick r:id="rId2"/>
              </a:rPr>
              <a:t>https</a:t>
            </a:r>
            <a:r>
              <a:rPr lang="pt-BR" dirty="0">
                <a:hlinkClick r:id="rId2"/>
              </a:rPr>
              <a:t>://</a:t>
            </a:r>
            <a:r>
              <a:rPr lang="pt-BR" dirty="0" smtClean="0">
                <a:hlinkClick r:id="rId2"/>
              </a:rPr>
              <a:t>github.com/zz4fap/t319_aprendizado_de_maquina</a:t>
            </a:r>
            <a:endParaRPr lang="pt-BR" dirty="0" smtClean="0"/>
          </a:p>
          <a:p>
            <a:r>
              <a:rPr lang="pt-BR" dirty="0" smtClean="0"/>
              <a:t>Horário de Atendimento</a:t>
            </a:r>
          </a:p>
          <a:p>
            <a:pPr lvl="1"/>
            <a:r>
              <a:rPr lang="pt-BR" dirty="0" smtClean="0"/>
              <a:t>Professor: Segundas-feiras das 18:30 às 19:30 e Quartas-feiras das 15:30 às 16:30 via MS Teams.</a:t>
            </a:r>
          </a:p>
          <a:p>
            <a:pPr lvl="1"/>
            <a:r>
              <a:rPr lang="pt-BR" dirty="0" smtClean="0"/>
              <a:t>Monitora (Bruna): Todas as Quintas-feiras das 17:30 às 18:30.</a:t>
            </a:r>
          </a:p>
        </p:txBody>
      </p:sp>
    </p:spTree>
    <p:extLst>
      <p:ext uri="{BB962C8B-B14F-4D97-AF65-F5344CB8AC3E}">
        <p14:creationId xmlns:p14="http://schemas.microsoft.com/office/powerpoint/2010/main" val="8490152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smtClean="0"/>
              <a:t>Quiz</a:t>
            </a:r>
            <a:r>
              <a:rPr lang="pt-BR" dirty="0" smtClean="0"/>
              <a:t>: “</a:t>
            </a:r>
            <a:r>
              <a:rPr lang="pt-BR" i="1" dirty="0" smtClean="0"/>
              <a:t>T319 </a:t>
            </a:r>
            <a:r>
              <a:rPr lang="pt-BR" i="1" dirty="0"/>
              <a:t>- Quiz - </a:t>
            </a:r>
            <a:r>
              <a:rPr lang="pt-BR" i="1" dirty="0" smtClean="0"/>
              <a:t>Introdução</a:t>
            </a:r>
            <a:r>
              <a:rPr lang="pt-BR" dirty="0" smtClean="0"/>
              <a:t>” que se encontra no MS Teams.</a:t>
            </a:r>
          </a:p>
          <a:p>
            <a:r>
              <a:rPr lang="pt-BR" b="1" dirty="0" smtClean="0"/>
              <a:t>Exercício Prático</a:t>
            </a:r>
            <a:r>
              <a:rPr lang="pt-BR" dirty="0" smtClean="0"/>
              <a:t>: </a:t>
            </a:r>
            <a:r>
              <a:rPr lang="pt-BR" b="1" dirty="0" smtClean="0">
                <a:hlinkClick r:id="rId3"/>
              </a:rPr>
              <a:t>Laboratório #1</a:t>
            </a:r>
            <a:r>
              <a:rPr lang="pt-BR" dirty="0" smtClean="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4F48192-B348-4C3E-8621-D3755D2230F8}"/>
              </a:ext>
            </a:extLst>
          </p:cNvPr>
          <p:cNvSpPr>
            <a:spLocks noGrp="1"/>
          </p:cNvSpPr>
          <p:nvPr>
            <p:ph type="title"/>
          </p:nvPr>
        </p:nvSpPr>
        <p:spPr/>
        <p:txBody>
          <a:bodyPr/>
          <a:lstStyle/>
          <a:p>
            <a:r>
              <a:rPr lang="pt-BR" dirty="0" smtClean="0"/>
              <a:t>Objetivo </a:t>
            </a:r>
            <a:r>
              <a:rPr lang="pt-BR" dirty="0"/>
              <a:t>do </a:t>
            </a:r>
            <a:r>
              <a:rPr lang="pt-BR" dirty="0" smtClean="0"/>
              <a:t>curso</a:t>
            </a:r>
            <a:endParaRPr lang="pt-BR" dirty="0"/>
          </a:p>
        </p:txBody>
      </p:sp>
      <p:sp>
        <p:nvSpPr>
          <p:cNvPr id="3" name="Espaço Reservado para Conteúdo 2">
            <a:extLst>
              <a:ext uri="{FF2B5EF4-FFF2-40B4-BE49-F238E27FC236}">
                <a16:creationId xmlns="" xmlns:a16="http://schemas.microsoft.com/office/drawing/2014/main" id="{E3DECB90-AFD9-4AC6-A356-C93A7442A6E6}"/>
              </a:ext>
            </a:extLst>
          </p:cNvPr>
          <p:cNvSpPr>
            <a:spLocks noGrp="1"/>
          </p:cNvSpPr>
          <p:nvPr>
            <p:ph idx="1"/>
          </p:nvPr>
        </p:nvSpPr>
        <p:spPr>
          <a:xfrm>
            <a:off x="838200" y="1825623"/>
            <a:ext cx="8930268" cy="4867785"/>
          </a:xfrm>
        </p:spPr>
        <p:txBody>
          <a:bodyPr>
            <a:normAutofit/>
          </a:bodyPr>
          <a:lstStyle/>
          <a:p>
            <a:r>
              <a:rPr lang="pt-BR" dirty="0" smtClean="0"/>
              <a:t>O objetivo principal do curso é apresentar à vocês </a:t>
            </a:r>
          </a:p>
          <a:p>
            <a:pPr lvl="1">
              <a:buFont typeface="Wingdings" panose="05000000000000000000" pitchFamily="2" charset="2"/>
              <a:buChar char="§"/>
            </a:pPr>
            <a:r>
              <a:rPr lang="pt-BR" dirty="0" smtClean="0"/>
              <a:t>os conceitos fundamentais da teoria do aprendizado de máquina.</a:t>
            </a:r>
          </a:p>
          <a:p>
            <a:pPr lvl="1">
              <a:buFont typeface="Wingdings" panose="05000000000000000000" pitchFamily="2" charset="2"/>
              <a:buChar char="§"/>
            </a:pPr>
            <a:r>
              <a:rPr lang="pt-BR" dirty="0"/>
              <a:t>um conjunto de </a:t>
            </a:r>
            <a:r>
              <a:rPr lang="pt-BR" dirty="0" smtClean="0"/>
              <a:t>ferramentas (ou seja, algoritmos) de </a:t>
            </a:r>
            <a:r>
              <a:rPr lang="pt-BR" dirty="0"/>
              <a:t>aprendizado de máquina</a:t>
            </a:r>
            <a:r>
              <a:rPr lang="pt-BR" dirty="0" smtClean="0"/>
              <a:t>.</a:t>
            </a:r>
            <a:endParaRPr lang="pt-BR" dirty="0"/>
          </a:p>
          <a:p>
            <a:r>
              <a:rPr lang="pt-BR" dirty="0" smtClean="0"/>
              <a:t>Ao </a:t>
            </a:r>
            <a:r>
              <a:rPr lang="pt-BR" dirty="0"/>
              <a:t>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a:t>
            </a:r>
            <a:r>
              <a:rPr lang="pt-BR" dirty="0" smtClean="0"/>
              <a:t>de </a:t>
            </a:r>
            <a:r>
              <a:rPr lang="pt-BR" dirty="0"/>
              <a:t>ML para a resolução de </a:t>
            </a:r>
            <a:r>
              <a:rPr lang="pt-BR" dirty="0" smtClean="0"/>
              <a:t>problemas.</a:t>
            </a:r>
            <a:endParaRPr lang="pt-BR" dirty="0"/>
          </a:p>
          <a:p>
            <a:pPr lvl="1">
              <a:buFont typeface="Wingdings" panose="05000000000000000000" pitchFamily="2" charset="2"/>
              <a:buChar char="§"/>
            </a:pPr>
            <a:r>
              <a:rPr lang="pt-BR" dirty="0"/>
              <a:t>Analisar e entender novos algoritmos </a:t>
            </a:r>
            <a:r>
              <a:rPr lang="pt-BR" dirty="0" smtClean="0"/>
              <a:t>de </a:t>
            </a:r>
            <a:r>
              <a:rPr lang="pt-BR" dirty="0"/>
              <a:t>ML</a:t>
            </a:r>
            <a:r>
              <a:rPr lang="pt-BR" dirty="0" smtClean="0"/>
              <a:t>.</a:t>
            </a:r>
          </a:p>
          <a:p>
            <a:pPr lvl="1">
              <a:buFont typeface="Wingdings" panose="05000000000000000000" pitchFamily="2" charset="2"/>
              <a:buChar char="§"/>
            </a:pPr>
            <a:r>
              <a:rPr lang="pt-BR" dirty="0" smtClean="0"/>
              <a:t>Criar seus próprios projetos.</a:t>
            </a:r>
            <a:endParaRPr lang="pt-BR" dirty="0"/>
          </a:p>
        </p:txBody>
      </p:sp>
      <p:pic>
        <p:nvPicPr>
          <p:cNvPr id="3074" name="Picture 2" descr="Image result for machine learning">
            <a:extLst>
              <a:ext uri="{FF2B5EF4-FFF2-40B4-BE49-F238E27FC236}">
                <a16:creationId xmlns="" xmlns:a16="http://schemas.microsoft.com/office/drawing/2014/main"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 xmlns:a16="http://schemas.microsoft.com/office/drawing/2014/main"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 xmlns:a16="http://schemas.microsoft.com/office/drawing/2014/main"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 xmlns:a16="http://schemas.microsoft.com/office/drawing/2014/main"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 xmlns:a16="http://schemas.microsoft.com/office/drawing/2014/main"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 xmlns:a16="http://schemas.microsoft.com/office/drawing/2014/main"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 xmlns:a16="http://schemas.microsoft.com/office/drawing/2014/main"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 xmlns:a16="http://schemas.microsoft.com/office/drawing/2014/main"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Inicialização</a:t>
              </a:r>
              <a:endParaRPr lang="pt-BR" dirty="0">
                <a:solidFill>
                  <a:schemeClr val="tx1"/>
                </a:solidFill>
              </a:endParaRP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Seleção</a:t>
              </a:r>
              <a:endParaRPr lang="pt-BR" dirty="0">
                <a:solidFill>
                  <a:schemeClr val="tx1"/>
                </a:solidFill>
              </a:endParaRP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false</a:t>
              </a:r>
              <a:endParaRPr lang="pt-BR" sz="1100" dirty="0"/>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a:t>
              </a:r>
              <a:r>
                <a:rPr lang="pt-BR" sz="1100" dirty="0" err="1" smtClean="0"/>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Indivíduos com diferentes características</a:t>
              </a:r>
              <a:endParaRPr lang="pt-BR" sz="1200" dirty="0">
                <a:solidFill>
                  <a:schemeClr val="tx1"/>
                </a:solidFill>
              </a:endParaRP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Função </a:t>
              </a:r>
              <a:r>
                <a:rPr lang="pt-BR" sz="1200" dirty="0">
                  <a:solidFill>
                    <a:schemeClr val="tx1"/>
                  </a:solidFill>
                </a:rPr>
                <a:t>de aptidão </a:t>
              </a:r>
              <a:r>
                <a:rPr lang="pt-BR" sz="1200" dirty="0" smtClean="0">
                  <a:solidFill>
                    <a:schemeClr val="tx1"/>
                  </a:solidFill>
                </a:rPr>
                <a:t>seleciona os melhores indivíduos para próxima geração</a:t>
              </a:r>
              <a:endParaRPr lang="pt-BR" sz="1200" dirty="0">
                <a:solidFill>
                  <a:schemeClr val="tx1"/>
                </a:solidFill>
              </a:endParaRP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Cruzamento</a:t>
              </a:r>
              <a:endParaRPr lang="pt-BR" dirty="0">
                <a:solidFill>
                  <a:schemeClr val="tx1"/>
                </a:solidFill>
              </a:endParaRP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Mutação</a:t>
              </a:r>
              <a:endParaRPr lang="pt-BR" dirty="0">
                <a:solidFill>
                  <a:schemeClr val="tx1"/>
                </a:solidFill>
              </a:endParaRP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Avaliação do curso</a:t>
            </a:r>
            <a:endParaRPr lang="nl-BE" dirty="0"/>
          </a:p>
        </p:txBody>
      </p:sp>
      <p:sp>
        <p:nvSpPr>
          <p:cNvPr id="3" name="Content Placeholder 2"/>
          <p:cNvSpPr>
            <a:spLocks noGrp="1"/>
          </p:cNvSpPr>
          <p:nvPr>
            <p:ph idx="1"/>
          </p:nvPr>
        </p:nvSpPr>
        <p:spPr>
          <a:xfrm>
            <a:off x="838199" y="1514006"/>
            <a:ext cx="10974049" cy="5096343"/>
          </a:xfrm>
        </p:spPr>
        <p:txBody>
          <a:bodyPr/>
          <a:lstStyle/>
          <a:p>
            <a:r>
              <a:rPr lang="pt-BR" dirty="0" smtClean="0"/>
              <a:t>Avaliação final</a:t>
            </a:r>
          </a:p>
          <a:p>
            <a:pPr lvl="1"/>
            <a:r>
              <a:rPr lang="pt-BR" dirty="0" smtClean="0"/>
              <a:t>Uma (1) atividade final valendo 85% da nota.</a:t>
            </a:r>
          </a:p>
          <a:p>
            <a:pPr lvl="1"/>
            <a:r>
              <a:rPr lang="pt-BR" dirty="0" smtClean="0"/>
              <a:t>Envolvendo questões teóricas e/ou práticas.</a:t>
            </a:r>
          </a:p>
          <a:p>
            <a:r>
              <a:rPr lang="pt-BR" dirty="0" smtClean="0"/>
              <a:t>Atividades</a:t>
            </a:r>
          </a:p>
          <a:p>
            <a:pPr lvl="1"/>
            <a:r>
              <a:rPr lang="pt-BR" dirty="0" smtClean="0"/>
              <a:t>Exercícios </a:t>
            </a:r>
            <a:r>
              <a:rPr lang="pt-BR" dirty="0"/>
              <a:t>e quizzes </a:t>
            </a:r>
            <a:r>
              <a:rPr lang="pt-BR" dirty="0" smtClean="0"/>
              <a:t>valendo 15% da nota.</a:t>
            </a:r>
          </a:p>
          <a:p>
            <a:pPr lvl="1"/>
            <a:r>
              <a:rPr lang="pt-BR" dirty="0" smtClean="0"/>
              <a:t>Ao longo das aulas e para casa.</a:t>
            </a:r>
          </a:p>
          <a:p>
            <a:pPr lvl="1"/>
            <a:r>
              <a:rPr lang="pt-BR" dirty="0" smtClean="0">
                <a:hlinkClick r:id="rId3"/>
              </a:rPr>
              <a:t>Entregues no MS Teams</a:t>
            </a:r>
            <a:r>
              <a:rPr lang="pt-BR" dirty="0" smtClean="0"/>
              <a:t>.</a:t>
            </a:r>
          </a:p>
        </p:txBody>
      </p:sp>
      <p:pic>
        <p:nvPicPr>
          <p:cNvPr id="4" name="Picture 3"/>
          <p:cNvPicPr>
            <a:picLocks noChangeAspect="1"/>
          </p:cNvPicPr>
          <p:nvPr/>
        </p:nvPicPr>
        <p:blipFill>
          <a:blip r:embed="rId4"/>
          <a:stretch>
            <a:fillRect/>
          </a:stretch>
        </p:blipFill>
        <p:spPr>
          <a:xfrm>
            <a:off x="9677400" y="0"/>
            <a:ext cx="2514600" cy="1819275"/>
          </a:xfrm>
          <a:prstGeom prst="rect">
            <a:avLst/>
          </a:prstGeom>
        </p:spPr>
      </p:pic>
      <p:pic>
        <p:nvPicPr>
          <p:cNvPr id="5" name="Picture 4"/>
          <p:cNvPicPr>
            <a:picLocks noChangeAspect="1"/>
          </p:cNvPicPr>
          <p:nvPr/>
        </p:nvPicPr>
        <p:blipFill>
          <a:blip r:embed="rId5"/>
          <a:stretch>
            <a:fillRect/>
          </a:stretch>
        </p:blipFill>
        <p:spPr>
          <a:xfrm>
            <a:off x="9144624" y="2428407"/>
            <a:ext cx="2533650" cy="1809750"/>
          </a:xfrm>
          <a:prstGeom prst="rect">
            <a:avLst/>
          </a:prstGeom>
        </p:spPr>
      </p:pic>
      <p:pic>
        <p:nvPicPr>
          <p:cNvPr id="6" name="Picture 5"/>
          <p:cNvPicPr>
            <a:picLocks noChangeAspect="1"/>
          </p:cNvPicPr>
          <p:nvPr/>
        </p:nvPicPr>
        <p:blipFill>
          <a:blip r:embed="rId6"/>
          <a:stretch>
            <a:fillRect/>
          </a:stretch>
        </p:blipFill>
        <p:spPr>
          <a:xfrm>
            <a:off x="9144624" y="5010150"/>
            <a:ext cx="2857500" cy="1600200"/>
          </a:xfrm>
          <a:prstGeom prst="rect">
            <a:avLst/>
          </a:prstGeom>
        </p:spPr>
      </p:pic>
      <p:pic>
        <p:nvPicPr>
          <p:cNvPr id="7" name="Picture 6"/>
          <p:cNvPicPr>
            <a:picLocks noChangeAspect="1"/>
          </p:cNvPicPr>
          <p:nvPr/>
        </p:nvPicPr>
        <p:blipFill>
          <a:blip r:embed="rId7"/>
          <a:stretch>
            <a:fillRect/>
          </a:stretch>
        </p:blipFill>
        <p:spPr>
          <a:xfrm>
            <a:off x="6325223" y="4375832"/>
            <a:ext cx="2619375" cy="1743075"/>
          </a:xfrm>
          <a:prstGeom prst="rect">
            <a:avLst/>
          </a:prstGeom>
        </p:spPr>
      </p:pic>
    </p:spTree>
    <p:extLst>
      <p:ext uri="{BB962C8B-B14F-4D97-AF65-F5344CB8AC3E}">
        <p14:creationId xmlns:p14="http://schemas.microsoft.com/office/powerpoint/2010/main" val="28837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 xmlns:a16="http://schemas.microsoft.com/office/drawing/2014/main" id="{C04549A7-FF67-48B8-B0EE-75CF43A83803}"/>
              </a:ext>
            </a:extLst>
          </p:cNvPr>
          <p:cNvSpPr>
            <a:spLocks noGrp="1"/>
          </p:cNvSpPr>
          <p:nvPr>
            <p:ph idx="1"/>
          </p:nvPr>
        </p:nvSpPr>
        <p:spPr>
          <a:xfrm>
            <a:off x="838199" y="1515292"/>
            <a:ext cx="11121571" cy="3437770"/>
          </a:xfrm>
        </p:spPr>
        <p:txBody>
          <a:bodyPr>
            <a:normAutofit/>
          </a:bodyPr>
          <a:lstStyle/>
          <a:p>
            <a:r>
              <a:rPr lang="pt-BR" b="1" dirty="0" smtClean="0"/>
              <a:t>Emprego</a:t>
            </a:r>
            <a:r>
              <a:rPr lang="pt-BR" dirty="0"/>
              <a:t>: grandes companhias (e.g., Google, Facebook, Amazon, etc.) usam </a:t>
            </a:r>
            <a:r>
              <a:rPr lang="pt-BR" dirty="0" smtClean="0"/>
              <a:t>ML </a:t>
            </a:r>
            <a:r>
              <a:rPr lang="pt-BR" dirty="0"/>
              <a:t>para resolver os mais diversos tipos de problemas e assim </a:t>
            </a:r>
            <a:r>
              <a:rPr lang="pt-BR" dirty="0" smtClean="0"/>
              <a:t>aumentarem </a:t>
            </a:r>
            <a:r>
              <a:rPr lang="pt-BR" dirty="0"/>
              <a:t>sua </a:t>
            </a:r>
            <a:r>
              <a:rPr lang="pt-BR" dirty="0" smtClean="0"/>
              <a:t>eficiência e consequentemente os lucros.</a:t>
            </a:r>
          </a:p>
          <a:p>
            <a:r>
              <a:rPr lang="pt-BR" b="1" dirty="0" smtClean="0"/>
              <a:t>Pesquisa</a:t>
            </a:r>
            <a:r>
              <a:rPr lang="pt-BR" dirty="0"/>
              <a:t>: </a:t>
            </a:r>
            <a:r>
              <a:rPr lang="pt-BR" dirty="0" smtClean="0"/>
              <a:t>já </a:t>
            </a:r>
            <a:r>
              <a:rPr lang="pt-BR" dirty="0"/>
              <a:t>se prevê que ML terá um papel importante no desenvolvimento da próxima geração de redes móveis e sem-fio (e.g., 6G</a:t>
            </a:r>
            <a:r>
              <a:rPr lang="pt-BR" dirty="0" smtClean="0"/>
              <a:t>).</a:t>
            </a:r>
            <a:endParaRPr lang="pt-BR" b="1" dirty="0"/>
          </a:p>
        </p:txBody>
      </p:sp>
      <p:pic>
        <p:nvPicPr>
          <p:cNvPr id="2050" name="Picture 2" descr="Image result for facebook">
            <a:extLst>
              <a:ext uri="{FF2B5EF4-FFF2-40B4-BE49-F238E27FC236}">
                <a16:creationId xmlns="" xmlns:a16="http://schemas.microsoft.com/office/drawing/2014/main" id="{629596EE-D27E-4FA4-917F-4B2F4A295C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886" t="35416" r="27236" b="36012"/>
          <a:stretch/>
        </p:blipFill>
        <p:spPr bwMode="auto">
          <a:xfrm>
            <a:off x="471737" y="5248872"/>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google">
            <a:extLst>
              <a:ext uri="{FF2B5EF4-FFF2-40B4-BE49-F238E27FC236}">
                <a16:creationId xmlns="" xmlns:a16="http://schemas.microsoft.com/office/drawing/2014/main" id="{438DFBB1-BCAF-4232-8212-13512A523B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152" t="30120" r="22993" b="25681"/>
          <a:stretch/>
        </p:blipFill>
        <p:spPr bwMode="auto">
          <a:xfrm>
            <a:off x="718078" y="6134034"/>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 xmlns:a16="http://schemas.microsoft.com/office/drawing/2014/main" id="{0F346A9F-5169-48E9-BC8D-A7A5601546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108" t="34383" r="8201" b="34383"/>
          <a:stretch/>
        </p:blipFill>
        <p:spPr bwMode="auto">
          <a:xfrm>
            <a:off x="2003894" y="5222814"/>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 xmlns:a16="http://schemas.microsoft.com/office/drawing/2014/main" id="{F4203440-F9CD-4A35-AECB-4F9069DDD8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9265" y="6044250"/>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 xmlns:a16="http://schemas.microsoft.com/office/drawing/2014/main" id="{889DF1D8-7481-4A46-9FD7-52BAF8D9886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453" t="31200" r="10127" b="29116"/>
          <a:stretch/>
        </p:blipFill>
        <p:spPr bwMode="auto">
          <a:xfrm>
            <a:off x="4031922" y="510511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nvidia">
            <a:extLst>
              <a:ext uri="{FF2B5EF4-FFF2-40B4-BE49-F238E27FC236}">
                <a16:creationId xmlns="" xmlns:a16="http://schemas.microsoft.com/office/drawing/2014/main" id="{62F81BFB-278E-4928-A70C-E7AC83E93D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3553" y="6119350"/>
            <a:ext cx="2397861" cy="4401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 xmlns:a16="http://schemas.microsoft.com/office/drawing/2014/main" id="{E6493393-D074-45B9-BE4A-3BA74917894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9552" t="26657" r="40708" b="30228"/>
          <a:stretch/>
        </p:blipFill>
        <p:spPr bwMode="auto">
          <a:xfrm>
            <a:off x="6573256" y="5087937"/>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baidu">
            <a:extLst>
              <a:ext uri="{FF2B5EF4-FFF2-40B4-BE49-F238E27FC236}">
                <a16:creationId xmlns="" xmlns:a16="http://schemas.microsoft.com/office/drawing/2014/main" id="{D995E053-2A75-4A0F-81A8-28CEE3F8C2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17170" y="5908064"/>
            <a:ext cx="2233381" cy="7619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ericsson logo">
            <a:extLst>
              <a:ext uri="{FF2B5EF4-FFF2-40B4-BE49-F238E27FC236}">
                <a16:creationId xmlns="" xmlns:a16="http://schemas.microsoft.com/office/drawing/2014/main" id="{D2E42DB6-DBED-40AD-BE13-35A32055159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152131" y="5791674"/>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qualcomm logo">
            <a:extLst>
              <a:ext uri="{FF2B5EF4-FFF2-40B4-BE49-F238E27FC236}">
                <a16:creationId xmlns="" xmlns:a16="http://schemas.microsoft.com/office/drawing/2014/main" id="{16E08342-ACB0-45D6-9003-A412614BF63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1486" t="28911" r="9544" b="27731"/>
          <a:stretch/>
        </p:blipFill>
        <p:spPr bwMode="auto">
          <a:xfrm>
            <a:off x="8966006" y="5131995"/>
            <a:ext cx="2738010" cy="574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huawei logo">
            <a:extLst>
              <a:ext uri="{FF2B5EF4-FFF2-40B4-BE49-F238E27FC236}">
                <a16:creationId xmlns="" xmlns:a16="http://schemas.microsoft.com/office/drawing/2014/main" id="{4D4C2FC0-11E7-423E-ADFE-E40E3FBE955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78824" y="4974789"/>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9876" y="4301148"/>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Uber Brand"/>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11438" t="36206" r="11647" b="36092"/>
          <a:stretch/>
        </p:blipFill>
        <p:spPr bwMode="auto">
          <a:xfrm>
            <a:off x="2284784" y="4486489"/>
            <a:ext cx="1291173" cy="46504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Twitter logo 2012.sv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1510" y="4003916"/>
            <a:ext cx="831631" cy="6699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ymbols of NASA | NASA"/>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25048" t="9581" r="25854" b="9094"/>
          <a:stretch/>
        </p:blipFill>
        <p:spPr bwMode="auto">
          <a:xfrm>
            <a:off x="4785988" y="3934856"/>
            <a:ext cx="1392283" cy="1153081"/>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Dropbox Icon Transparent #327861 - Free Icons Library"/>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22531" r="22933"/>
          <a:stretch/>
        </p:blipFill>
        <p:spPr bwMode="auto">
          <a:xfrm>
            <a:off x="10842171" y="3822203"/>
            <a:ext cx="1117599" cy="1294278"/>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Branding Guidelines | Spotify for Developers"/>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1691" t="26813" r="21672" b="31218"/>
          <a:stretch/>
        </p:blipFill>
        <p:spPr bwMode="auto">
          <a:xfrm>
            <a:off x="8813455" y="4141728"/>
            <a:ext cx="2095511" cy="64861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t="24088" b="27772"/>
          <a:stretch/>
        </p:blipFill>
        <p:spPr bwMode="auto">
          <a:xfrm>
            <a:off x="6234528" y="4301148"/>
            <a:ext cx="2350861" cy="541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Definições e objetivo da IA</a:t>
            </a:r>
          </a:p>
        </p:txBody>
      </p:sp>
      <p:sp>
        <p:nvSpPr>
          <p:cNvPr id="3" name="Content Placeholder 2"/>
          <p:cNvSpPr>
            <a:spLocks noGrp="1"/>
          </p:cNvSpPr>
          <p:nvPr>
            <p:ph idx="1"/>
          </p:nvPr>
        </p:nvSpPr>
        <p:spPr>
          <a:xfrm>
            <a:off x="838200" y="1825624"/>
            <a:ext cx="11049000" cy="4800027"/>
          </a:xfrm>
        </p:spPr>
        <p:txBody>
          <a:bodyPr>
            <a:normAutofit/>
          </a:bodyPr>
          <a:lstStyle/>
          <a:p>
            <a:pPr marL="171450" indent="-171450" algn="just"/>
            <a:r>
              <a:rPr lang="pt-BR" b="1" dirty="0"/>
              <a:t>Definição</a:t>
            </a:r>
            <a:r>
              <a:rPr lang="pt-BR" dirty="0"/>
              <a:t>: “</a:t>
            </a:r>
            <a:r>
              <a:rPr lang="pt-BR" i="1" dirty="0"/>
              <a:t>Capacidade de um sistema de interpretar corretamente dados externos (vindos do ambiente), aprender com esses dados e usá-los para atingir tarefas e objetivos específicos por meio de adaptação flexível</a:t>
            </a:r>
            <a:r>
              <a:rPr lang="pt-BR" dirty="0"/>
              <a:t>.” (</a:t>
            </a:r>
            <a:r>
              <a:rPr lang="pt-BR" i="1" dirty="0"/>
              <a:t>Andreas Kaplan</a:t>
            </a:r>
            <a:r>
              <a:rPr lang="pt-BR" dirty="0"/>
              <a:t>).</a:t>
            </a:r>
          </a:p>
          <a:p>
            <a:pPr marL="171450" indent="-171450" algn="just"/>
            <a:r>
              <a:rPr lang="pt-BR" b="1" dirty="0"/>
              <a:t>Objetivo</a:t>
            </a:r>
            <a:r>
              <a:rPr lang="pt-BR" dirty="0"/>
              <a:t>: Criar máquinas que </a:t>
            </a:r>
            <a:r>
              <a:rPr lang="pt-BR" b="1" i="1" dirty="0"/>
              <a:t>imitem</a:t>
            </a:r>
            <a:r>
              <a:rPr lang="pt-BR" dirty="0"/>
              <a:t> nossas </a:t>
            </a:r>
            <a:r>
              <a:rPr lang="pt-BR" i="1" dirty="0"/>
              <a:t>habilidades </a:t>
            </a:r>
            <a:r>
              <a:rPr lang="pt-BR" i="1" dirty="0" smtClean="0"/>
              <a:t>mentais</a:t>
            </a:r>
            <a:r>
              <a:rPr lang="pt-BR" dirty="0" smtClean="0"/>
              <a:t>, ou seja, criar </a:t>
            </a:r>
            <a:r>
              <a:rPr lang="pt-BR" dirty="0"/>
              <a:t>máquinas que são </a:t>
            </a:r>
            <a:r>
              <a:rPr lang="pt-BR" b="1" i="1" dirty="0"/>
              <a:t>modelos aproximados</a:t>
            </a:r>
            <a:r>
              <a:rPr lang="pt-BR" dirty="0"/>
              <a:t> de nossas habilidades de aprender, raciocinar, enxergar, falar, ouvir, </a:t>
            </a:r>
            <a:r>
              <a:rPr lang="pt-BR" dirty="0" smtClean="0"/>
              <a:t>etc.</a:t>
            </a:r>
            <a:endParaRPr lang="pt-BR" b="1" dirty="0" smtClean="0"/>
          </a:p>
          <a:p>
            <a:pPr marL="171450" indent="-171450" algn="just"/>
            <a:r>
              <a:rPr lang="pt-BR" dirty="0" smtClean="0"/>
              <a:t>IA </a:t>
            </a:r>
            <a:r>
              <a:rPr lang="pt-BR" dirty="0"/>
              <a:t>utiliza a </a:t>
            </a:r>
            <a:r>
              <a:rPr lang="pt-BR" b="1" i="1" dirty="0"/>
              <a:t>experiência</a:t>
            </a:r>
            <a:r>
              <a:rPr lang="pt-BR" dirty="0"/>
              <a:t> para adquirir </a:t>
            </a:r>
            <a:r>
              <a:rPr lang="pt-BR" b="1" i="1" dirty="0"/>
              <a:t>conhecimento</a:t>
            </a:r>
            <a:r>
              <a:rPr lang="pt-BR" dirty="0"/>
              <a:t> e também como aplicar esse conhecimento a problemas </a:t>
            </a:r>
            <a:r>
              <a:rPr lang="pt-BR" dirty="0" smtClean="0"/>
              <a:t>desconhecidos</a:t>
            </a:r>
            <a:r>
              <a:rPr lang="pt-BR" dirty="0"/>
              <a:t>.</a:t>
            </a:r>
          </a:p>
        </p:txBody>
      </p:sp>
    </p:spTree>
    <p:extLst>
      <p:ext uri="{BB962C8B-B14F-4D97-AF65-F5344CB8AC3E}">
        <p14:creationId xmlns:p14="http://schemas.microsoft.com/office/powerpoint/2010/main" val="47673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8194625" cy="5032375"/>
          </a:xfrm>
        </p:spPr>
        <p:txBody>
          <a:bodyPr/>
          <a:lstStyle/>
          <a:p>
            <a:pPr algn="just"/>
            <a:r>
              <a:rPr lang="pt-BR" sz="2400" dirty="0"/>
              <a:t>IA é uma área muito ampla que </a:t>
            </a:r>
            <a:r>
              <a:rPr lang="pt-BR" sz="2400" b="1" i="1" dirty="0"/>
              <a:t>engloba</a:t>
            </a:r>
            <a:r>
              <a:rPr lang="pt-BR" sz="2400" dirty="0"/>
              <a:t> várias aplicações (ou sub-áreas ou objetivos) tais como </a:t>
            </a:r>
          </a:p>
          <a:p>
            <a:pPr marL="971550" lvl="1" indent="-514350" algn="just">
              <a:buFont typeface="+mj-lt"/>
              <a:buAutoNum type="romanLcPeriod"/>
            </a:pPr>
            <a:r>
              <a:rPr lang="pt-BR" sz="2000" i="1" dirty="0"/>
              <a:t>processamento de linguagem natural</a:t>
            </a:r>
            <a:r>
              <a:rPr lang="pt-BR" sz="2000" dirty="0"/>
              <a:t>,</a:t>
            </a:r>
          </a:p>
          <a:p>
            <a:pPr marL="971550" lvl="1" indent="-514350" algn="just">
              <a:buFont typeface="+mj-lt"/>
              <a:buAutoNum type="romanLcPeriod"/>
            </a:pPr>
            <a:r>
              <a:rPr lang="pt-BR" sz="2000" i="1" dirty="0"/>
              <a:t>representação do conhecimento</a:t>
            </a:r>
            <a:r>
              <a:rPr lang="pt-BR" sz="2000" dirty="0"/>
              <a:t>,</a:t>
            </a:r>
          </a:p>
          <a:p>
            <a:pPr marL="971550" lvl="1" indent="-514350" algn="just">
              <a:buFont typeface="+mj-lt"/>
              <a:buAutoNum type="romanLcPeriod"/>
            </a:pPr>
            <a:r>
              <a:rPr lang="pt-BR" sz="2000" i="1" dirty="0"/>
              <a:t>raciocínio automatizado,</a:t>
            </a:r>
            <a:endParaRPr lang="pt-BR" sz="2000" dirty="0"/>
          </a:p>
          <a:p>
            <a:pPr marL="971550" lvl="1" indent="-514350" algn="just">
              <a:buFont typeface="+mj-lt"/>
              <a:buAutoNum type="romanLcPeriod"/>
            </a:pPr>
            <a:r>
              <a:rPr lang="pt-BR" sz="2000" dirty="0"/>
              <a:t>planejamento,</a:t>
            </a:r>
          </a:p>
          <a:p>
            <a:pPr marL="971550" lvl="1" indent="-514350" algn="just">
              <a:buFont typeface="+mj-lt"/>
              <a:buAutoNum type="romanLcPeriod"/>
            </a:pPr>
            <a:r>
              <a:rPr lang="pt-BR" sz="2000" i="1" dirty="0"/>
              <a:t>visão computacional</a:t>
            </a:r>
            <a:r>
              <a:rPr lang="pt-BR" sz="2000" dirty="0"/>
              <a:t>,</a:t>
            </a:r>
          </a:p>
          <a:p>
            <a:pPr marL="971550" lvl="1" indent="-514350" algn="just">
              <a:buFont typeface="+mj-lt"/>
              <a:buAutoNum type="romanLcPeriod"/>
            </a:pPr>
            <a:r>
              <a:rPr lang="pt-BR" sz="2000" i="1" dirty="0"/>
              <a:t>robótica</a:t>
            </a:r>
            <a:r>
              <a:rPr lang="pt-BR" sz="2000" dirty="0"/>
              <a:t>, </a:t>
            </a:r>
          </a:p>
          <a:p>
            <a:pPr marL="971550" lvl="1" indent="-514350" algn="just">
              <a:buFont typeface="+mj-lt"/>
              <a:buAutoNum type="romanLcPeriod"/>
            </a:pPr>
            <a:r>
              <a:rPr lang="pt-BR" sz="2000" i="1" dirty="0"/>
              <a:t>aprendizado de máquina,</a:t>
            </a:r>
            <a:r>
              <a:rPr lang="pt-BR" sz="2000" dirty="0"/>
              <a:t> que por sua vez engloba redes neurais artificiais, deep learning, etc. e</a:t>
            </a:r>
          </a:p>
          <a:p>
            <a:pPr marL="971550" lvl="1" indent="-514350" algn="just">
              <a:buFont typeface="+mj-lt"/>
              <a:buAutoNum type="romanLcPeriod"/>
            </a:pPr>
            <a:r>
              <a:rPr lang="pt-PT" sz="2000" i="1" dirty="0"/>
              <a:t>inteligência artificial geral</a:t>
            </a:r>
            <a:r>
              <a:rPr lang="pt-PT" sz="2000" i="1" dirty="0" smtClean="0"/>
              <a:t>.</a:t>
            </a:r>
            <a:endParaRPr lang="pt-BR" sz="2000" dirty="0"/>
          </a:p>
        </p:txBody>
      </p:sp>
      <p:grpSp>
        <p:nvGrpSpPr>
          <p:cNvPr id="4" name="Group 3"/>
          <p:cNvGrpSpPr/>
          <p:nvPr/>
        </p:nvGrpSpPr>
        <p:grpSpPr>
          <a:xfrm>
            <a:off x="8899823" y="757100"/>
            <a:ext cx="3157266" cy="2277374"/>
            <a:chOff x="9278726" y="984249"/>
            <a:chExt cx="2743649" cy="2249488"/>
          </a:xfrm>
        </p:grpSpPr>
        <p:grpSp>
          <p:nvGrpSpPr>
            <p:cNvPr id="5" name="Agrupar 4">
              <a:extLst>
                <a:ext uri="{FF2B5EF4-FFF2-40B4-BE49-F238E27FC236}">
                  <a16:creationId xmlns="" xmlns:a16="http://schemas.microsoft.com/office/drawing/2014/main" id="{7463A6D3-5626-4043-85E5-66DFB2E72B8A}"/>
                </a:ext>
              </a:extLst>
            </p:cNvPr>
            <p:cNvGrpSpPr/>
            <p:nvPr/>
          </p:nvGrpSpPr>
          <p:grpSpPr>
            <a:xfrm>
              <a:off x="9400740" y="984249"/>
              <a:ext cx="2621635" cy="2249488"/>
              <a:chOff x="9273707" y="365125"/>
              <a:chExt cx="2918293" cy="2351181"/>
            </a:xfrm>
          </p:grpSpPr>
          <p:pic>
            <p:nvPicPr>
              <p:cNvPr id="11" name="Picture 2" descr="Image result for umbrella">
                <a:extLst>
                  <a:ext uri="{FF2B5EF4-FFF2-40B4-BE49-F238E27FC236}">
                    <a16:creationId xmlns="" xmlns:a16="http://schemas.microsoft.com/office/drawing/2014/main"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 xmlns:a16="http://schemas.microsoft.com/office/drawing/2014/main"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1230128" y="2055309"/>
              <a:ext cx="668574" cy="410235"/>
            </a:xfrm>
            <a:prstGeom prst="rect">
              <a:avLst/>
            </a:prstGeom>
            <a:noFill/>
          </p:spPr>
          <p:txBody>
            <a:bodyPr wrap="square" rtlCol="0">
              <a:spAutoFit/>
            </a:bodyPr>
            <a:lstStyle/>
            <a:p>
              <a:pPr algn="ctr"/>
              <a:r>
                <a:rPr lang="pt-BR" dirty="0" smtClean="0"/>
                <a:t>ML</a:t>
              </a:r>
              <a:endParaRPr lang="pt-BR" dirty="0"/>
            </a:p>
          </p:txBody>
        </p:sp>
        <p:sp>
          <p:nvSpPr>
            <p:cNvPr id="7" name="TextBox 6"/>
            <p:cNvSpPr txBox="1"/>
            <p:nvPr/>
          </p:nvSpPr>
          <p:spPr>
            <a:xfrm>
              <a:off x="9436672" y="1995047"/>
              <a:ext cx="740012" cy="369332"/>
            </a:xfrm>
            <a:prstGeom prst="rect">
              <a:avLst/>
            </a:prstGeom>
            <a:noFill/>
          </p:spPr>
          <p:txBody>
            <a:bodyPr wrap="square" rtlCol="0">
              <a:spAutoFit/>
            </a:bodyPr>
            <a:lstStyle/>
            <a:p>
              <a:pPr algn="ctr"/>
              <a:r>
                <a:rPr lang="pt-BR" dirty="0" smtClean="0"/>
                <a:t>NLP</a:t>
              </a:r>
              <a:endParaRPr lang="pt-BR" dirty="0"/>
            </a:p>
          </p:txBody>
        </p:sp>
        <p:sp>
          <p:nvSpPr>
            <p:cNvPr id="8" name="TextBox 7"/>
            <p:cNvSpPr txBox="1"/>
            <p:nvPr/>
          </p:nvSpPr>
          <p:spPr>
            <a:xfrm>
              <a:off x="9278726" y="2459661"/>
              <a:ext cx="1303556" cy="410235"/>
            </a:xfrm>
            <a:prstGeom prst="rect">
              <a:avLst/>
            </a:prstGeom>
            <a:noFill/>
          </p:spPr>
          <p:txBody>
            <a:bodyPr wrap="square" rtlCol="0">
              <a:spAutoFit/>
            </a:bodyPr>
            <a:lstStyle/>
            <a:p>
              <a:pPr algn="ctr"/>
              <a:r>
                <a:rPr lang="pt-BR" dirty="0" smtClean="0"/>
                <a:t>robótica</a:t>
              </a:r>
              <a:endParaRPr lang="pt-BR" dirty="0"/>
            </a:p>
          </p:txBody>
        </p:sp>
        <p:sp>
          <p:nvSpPr>
            <p:cNvPr id="9" name="TextBox 8"/>
            <p:cNvSpPr txBox="1"/>
            <p:nvPr/>
          </p:nvSpPr>
          <p:spPr>
            <a:xfrm>
              <a:off x="10804706" y="2006625"/>
              <a:ext cx="514350" cy="369332"/>
            </a:xfrm>
            <a:prstGeom prst="rect">
              <a:avLst/>
            </a:prstGeom>
            <a:noFill/>
          </p:spPr>
          <p:txBody>
            <a:bodyPr wrap="square" rtlCol="0">
              <a:spAutoFit/>
            </a:bodyPr>
            <a:lstStyle/>
            <a:p>
              <a:pPr algn="ctr"/>
              <a:r>
                <a:rPr lang="pt-BR" dirty="0" smtClean="0"/>
                <a:t>CV</a:t>
              </a:r>
              <a:endParaRPr lang="pt-BR" dirty="0"/>
            </a:p>
          </p:txBody>
        </p:sp>
        <p:sp>
          <p:nvSpPr>
            <p:cNvPr id="10" name="TextBox 9"/>
            <p:cNvSpPr txBox="1"/>
            <p:nvPr/>
          </p:nvSpPr>
          <p:spPr>
            <a:xfrm>
              <a:off x="10995779" y="2685230"/>
              <a:ext cx="826733" cy="369332"/>
            </a:xfrm>
            <a:prstGeom prst="rect">
              <a:avLst/>
            </a:prstGeom>
            <a:noFill/>
          </p:spPr>
          <p:txBody>
            <a:bodyPr wrap="square" rtlCol="0">
              <a:spAutoFit/>
            </a:bodyPr>
            <a:lstStyle/>
            <a:p>
              <a:pPr algn="ctr"/>
              <a:r>
                <a:rPr lang="pt-BR" dirty="0" smtClean="0"/>
                <a:t>KR&amp;R</a:t>
              </a:r>
              <a:endParaRPr lang="pt-BR" dirty="0"/>
            </a:p>
          </p:txBody>
        </p:sp>
      </p:gr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1580" y="3847135"/>
            <a:ext cx="2975509" cy="2828855"/>
          </a:xfrm>
          <a:prstGeom prst="rect">
            <a:avLst/>
          </a:prstGeom>
        </p:spPr>
      </p:pic>
    </p:spTree>
    <p:extLst>
      <p:ext uri="{BB962C8B-B14F-4D97-AF65-F5344CB8AC3E}">
        <p14:creationId xmlns:p14="http://schemas.microsoft.com/office/powerpoint/2010/main" val="261615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DFF2B75-1942-4F18-A824-07C14E6E46AC}"/>
              </a:ext>
            </a:extLst>
          </p:cNvPr>
          <p:cNvSpPr>
            <a:spLocks noGrp="1"/>
          </p:cNvSpPr>
          <p:nvPr>
            <p:ph type="title"/>
          </p:nvPr>
        </p:nvSpPr>
        <p:spPr/>
        <p:txBody>
          <a:bodyPr/>
          <a:lstStyle/>
          <a:p>
            <a:r>
              <a:rPr lang="pt-BR" dirty="0"/>
              <a:t>Algumas </a:t>
            </a:r>
            <a:r>
              <a:rPr lang="pt-BR" dirty="0" smtClean="0"/>
              <a:t>aplicações </a:t>
            </a:r>
            <a:r>
              <a:rPr lang="pt-BR" dirty="0"/>
              <a:t>de IA</a:t>
            </a:r>
          </a:p>
        </p:txBody>
      </p:sp>
      <p:sp>
        <p:nvSpPr>
          <p:cNvPr id="3" name="Espaço Reservado para Conteúdo 2">
            <a:extLst>
              <a:ext uri="{FF2B5EF4-FFF2-40B4-BE49-F238E27FC236}">
                <a16:creationId xmlns="" xmlns:a16="http://schemas.microsoft.com/office/drawing/2014/main" id="{AE5A5501-ABF4-4534-B552-5A90A1ACE78C}"/>
              </a:ext>
            </a:extLst>
          </p:cNvPr>
          <p:cNvSpPr>
            <a:spLocks noGrp="1"/>
          </p:cNvSpPr>
          <p:nvPr>
            <p:ph idx="1"/>
          </p:nvPr>
        </p:nvSpPr>
        <p:spPr>
          <a:xfrm>
            <a:off x="838199" y="1743736"/>
            <a:ext cx="8857891" cy="5032375"/>
          </a:xfrm>
        </p:spPr>
        <p:txBody>
          <a:bodyPr>
            <a:normAutofit fontScale="77500" lnSpcReduction="20000"/>
          </a:bodyPr>
          <a:lstStyle/>
          <a:p>
            <a:pPr marL="0" indent="0">
              <a:buNone/>
            </a:pPr>
            <a:r>
              <a:rPr lang="pt-BR" dirty="0" smtClean="0"/>
              <a:t>Algumas áreas onde IA é aplicada são:</a:t>
            </a:r>
          </a:p>
          <a:p>
            <a:r>
              <a:rPr lang="pt-BR" b="1" dirty="0" smtClean="0"/>
              <a:t>Transporte</a:t>
            </a:r>
            <a:r>
              <a:rPr lang="pt-BR" dirty="0"/>
              <a:t>: veículos terrestres e aéreos autônomos, predição do </a:t>
            </a:r>
            <a:r>
              <a:rPr lang="pt-BR" dirty="0" smtClean="0"/>
              <a:t>tráfego, etc.</a:t>
            </a:r>
            <a:endParaRPr lang="pt-BR" dirty="0"/>
          </a:p>
          <a:p>
            <a:r>
              <a:rPr lang="pt-BR" b="1" dirty="0"/>
              <a:t>Negócios</a:t>
            </a:r>
            <a:r>
              <a:rPr lang="pt-BR" dirty="0" smtClean="0"/>
              <a:t>: </a:t>
            </a:r>
            <a:r>
              <a:rPr lang="pt-BR" dirty="0"/>
              <a:t>recomendação de </a:t>
            </a:r>
            <a:r>
              <a:rPr lang="pt-BR" dirty="0" smtClean="0"/>
              <a:t>anúncios, produtos e conteúdos (e.g., netflix), chatbots para atendimento ao cliente, etc.</a:t>
            </a:r>
            <a:endParaRPr lang="pt-BR" dirty="0"/>
          </a:p>
          <a:p>
            <a:r>
              <a:rPr lang="pt-BR" b="1" dirty="0"/>
              <a:t>Educação</a:t>
            </a:r>
            <a:r>
              <a:rPr lang="pt-BR" dirty="0"/>
              <a:t>: </a:t>
            </a:r>
            <a:r>
              <a:rPr lang="pt-BR" dirty="0" smtClean="0"/>
              <a:t>pontuação </a:t>
            </a:r>
            <a:r>
              <a:rPr lang="pt-BR" dirty="0"/>
              <a:t>automatizada de </a:t>
            </a:r>
            <a:r>
              <a:rPr lang="pt-BR" dirty="0" smtClean="0"/>
              <a:t>fala em testes de Inglês, correção de provas, chatbots para realização de matrículas, dúvidas, etc.</a:t>
            </a:r>
            <a:endParaRPr lang="pt-BR" dirty="0"/>
          </a:p>
          <a:p>
            <a:r>
              <a:rPr lang="pt-BR" b="1" dirty="0"/>
              <a:t>Clima</a:t>
            </a:r>
            <a:r>
              <a:rPr lang="pt-BR" dirty="0"/>
              <a:t>: previsão do tempo (temperatura, chuva, </a:t>
            </a:r>
            <a:r>
              <a:rPr lang="pt-BR" dirty="0" smtClean="0"/>
              <a:t>furacões, etc</a:t>
            </a:r>
            <a:r>
              <a:rPr lang="pt-BR" dirty="0"/>
              <a:t>.).</a:t>
            </a:r>
          </a:p>
          <a:p>
            <a:r>
              <a:rPr lang="pt-BR" b="1" dirty="0"/>
              <a:t>Medicina</a:t>
            </a:r>
            <a:r>
              <a:rPr lang="pt-BR" dirty="0"/>
              <a:t>: detecção e/ou predição de doenças (câncer, Alzheimer, </a:t>
            </a:r>
            <a:r>
              <a:rPr lang="pt-BR" dirty="0" smtClean="0"/>
              <a:t>pneumonia</a:t>
            </a:r>
            <a:r>
              <a:rPr lang="pt-BR" dirty="0"/>
              <a:t>, </a:t>
            </a:r>
            <a:r>
              <a:rPr lang="pt-BR" dirty="0" smtClean="0"/>
              <a:t>COVID-19, etc</a:t>
            </a:r>
            <a:r>
              <a:rPr lang="pt-BR" dirty="0"/>
              <a:t>.), chatbots que auxiliam no agendamento de </a:t>
            </a:r>
            <a:r>
              <a:rPr lang="pt-BR" dirty="0" smtClean="0"/>
              <a:t>consultas e respondem perguntas </a:t>
            </a:r>
            <a:r>
              <a:rPr lang="pt-BR" dirty="0"/>
              <a:t>referentes a uma doença, descoberta de novas drogas, etc.</a:t>
            </a:r>
          </a:p>
          <a:p>
            <a:r>
              <a:rPr lang="pt-BR" b="1" dirty="0"/>
              <a:t>Finanças</a:t>
            </a:r>
            <a:r>
              <a:rPr lang="pt-BR" dirty="0"/>
              <a:t>: detecção de fraudes com cartão de crédito, predição do comportamento do mercado de ações, etc.</a:t>
            </a:r>
          </a:p>
          <a:p>
            <a:r>
              <a:rPr lang="pt-BR" b="1" dirty="0" smtClean="0"/>
              <a:t>Tecnologia</a:t>
            </a:r>
            <a:r>
              <a:rPr lang="pt-BR" dirty="0" smtClean="0"/>
              <a:t>: </a:t>
            </a:r>
            <a:r>
              <a:rPr lang="pt-BR" dirty="0"/>
              <a:t>filtros AntiSpam, “motores” de busca como o do Google, reconhecimento de fala, conversão de texto/fala e fala/texto, </a:t>
            </a:r>
            <a:r>
              <a:rPr lang="pt-BR" dirty="0" smtClean="0"/>
              <a:t>assistentes pessoais </a:t>
            </a:r>
            <a:r>
              <a:rPr lang="pt-BR" dirty="0"/>
              <a:t>on-line (e.g., </a:t>
            </a:r>
            <a:r>
              <a:rPr lang="pt-BR" i="1" dirty="0"/>
              <a:t>Siri</a:t>
            </a:r>
            <a:r>
              <a:rPr lang="pt-BR" dirty="0"/>
              <a:t>, </a:t>
            </a:r>
            <a:r>
              <a:rPr lang="pt-BR" i="1" dirty="0"/>
              <a:t>Alexa</a:t>
            </a:r>
            <a:r>
              <a:rPr lang="pt-BR" dirty="0"/>
              <a:t>, etc</a:t>
            </a:r>
            <a:r>
              <a:rPr lang="pt-BR" dirty="0" smtClean="0"/>
              <a:t>.), tradução de textos.</a:t>
            </a:r>
            <a:endParaRPr lang="pt-BR" dirty="0"/>
          </a:p>
          <a:p>
            <a:endParaRPr lang="pt-BR" dirty="0"/>
          </a:p>
          <a:p>
            <a:endParaRPr lang="pt-BR" dirty="0"/>
          </a:p>
        </p:txBody>
      </p:sp>
      <p:pic>
        <p:nvPicPr>
          <p:cNvPr id="4104" name="Picture 8" descr="Image result for applications of artificial intelligence">
            <a:extLst>
              <a:ext uri="{FF2B5EF4-FFF2-40B4-BE49-F238E27FC236}">
                <a16:creationId xmlns="" xmlns:a16="http://schemas.microsoft.com/office/drawing/2014/main" id="{030E6182-967A-44D7-8BED-F8E414DAE6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6839" y="4851400"/>
            <a:ext cx="2785161" cy="156665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artificial intelligence">
            <a:extLst>
              <a:ext uri="{FF2B5EF4-FFF2-40B4-BE49-F238E27FC236}">
                <a16:creationId xmlns="" xmlns:a16="http://schemas.microsoft.com/office/drawing/2014/main" id="{0DAEA2E1-C284-43E2-8055-9522C82515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96030" y="2651760"/>
            <a:ext cx="2695969" cy="13163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rtificial intelligence goals">
            <a:extLst>
              <a:ext uri="{FF2B5EF4-FFF2-40B4-BE49-F238E27FC236}">
                <a16:creationId xmlns="" xmlns:a16="http://schemas.microsoft.com/office/drawing/2014/main" id="{7FBD82B4-DA96-42DF-892E-B5268497AA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31510" y="8444"/>
            <a:ext cx="2960490" cy="181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179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4057</TotalTime>
  <Words>5375</Words>
  <Application>Microsoft Office PowerPoint</Application>
  <PresentationFormat>Widescreen</PresentationFormat>
  <Paragraphs>554</Paragraphs>
  <Slides>41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Avaliação do curso</vt:lpstr>
      <vt:lpstr>Motivação</vt:lpstr>
      <vt:lpstr>Definições e objetivo da IA</vt:lpstr>
      <vt:lpstr>Inteligência Artificial</vt:lpstr>
      <vt:lpstr>Algumas aplicações de IA</vt:lpstr>
      <vt:lpstr>Foco do curso</vt:lpstr>
      <vt:lpstr>Mas então, o que é ML?</vt:lpstr>
      <vt:lpstr>O que é o Aprendizado de Máquina?</vt:lpstr>
      <vt:lpstr>Por que ML se tornou tão difundido?</vt:lpstr>
      <vt:lpstr>Tipos de Aprendizado de Máquina</vt:lpstr>
      <vt:lpstr>Aprendizado Supervisionado</vt:lpstr>
      <vt:lpstr>Principais Algoritmos para Aprendizado Supervisionado</vt:lpstr>
      <vt:lpstr>Aprendizado Não-Supervisionado</vt:lpstr>
      <vt:lpstr>Principais Algoritmos para Aprendizado Não-Supervisionado</vt:lpstr>
      <vt:lpstr>Aprendizado Semi-Supervisionado</vt:lpstr>
      <vt:lpstr>Aprendizado Semi-Supervisionado</vt:lpstr>
      <vt:lpstr>Aprendizado Por Reforço</vt:lpstr>
      <vt:lpstr>Principais Algoritmos de Aprendizado Por Reforço</vt:lpstr>
      <vt:lpstr>Aprendizado Metaheurístico</vt:lpstr>
      <vt:lpstr>Principais Algoritmos de Aprendizado Metaheurístico</vt:lpstr>
      <vt:lpstr>Tipos de Treinamento</vt:lpstr>
      <vt:lpstr>Treinamento incremental</vt:lpstr>
      <vt:lpstr>Treinamento em batelada</vt:lpstr>
      <vt:lpstr>Executando códigos na nuvem</vt:lpstr>
      <vt:lpstr>Binder</vt:lpstr>
      <vt:lpstr>Goolge Colaboratory (Colab)</vt:lpstr>
      <vt:lpstr>PowerPoint Presentation</vt:lpstr>
      <vt:lpstr>PowerPoint Presentation</vt:lpstr>
      <vt:lpstr>PowerPoint Presentation</vt:lpstr>
      <vt:lpstr>PowerPoint Presentation</vt:lpstr>
      <vt:lpstr>Referências</vt:lpstr>
      <vt:lpstr>Avisos</vt:lpstr>
      <vt:lpstr>Tarefas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1508</cp:revision>
  <dcterms:created xsi:type="dcterms:W3CDTF">2020-01-20T13:50:05Z</dcterms:created>
  <dcterms:modified xsi:type="dcterms:W3CDTF">2021-08-27T18:12:00Z</dcterms:modified>
</cp:coreProperties>
</file>