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71692" autoAdjust="0"/>
  </p:normalViewPr>
  <p:slideViewPr>
    <p:cSldViewPr snapToGrid="0">
      <p:cViewPr varScale="1">
        <p:scale>
          <a:sx n="83" d="100"/>
          <a:sy n="83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https://colab.research.google.com/github/zz4fap/t319_aprendizado_de_maquina/blob/main/notebooks/regression/linear_regression_selecting_the_learning_rate.ipynb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 smtClean="0"/>
              <a:t>a </a:t>
            </a:r>
            <a:r>
              <a:rPr lang="pt-BR" dirty="0" smtClean="0"/>
              <a:t>direção é determinada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</a:t>
            </a:r>
            <a:r>
              <a:rPr lang="pt-BR" dirty="0" smtClean="0"/>
              <a:t>até convergir</a:t>
            </a:r>
            <a:r>
              <a:rPr lang="pt-BR" dirty="0"/>
              <a:t>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Como sabemos se o gradiente</a:t>
            </a:r>
            <a:r>
              <a:rPr lang="pt-BR" baseline="0" dirty="0" smtClean="0"/>
              <a:t> descendente está funcionando corretamente em relação ao aprendizado?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Como</a:t>
            </a:r>
            <a:r>
              <a:rPr lang="pt-BR" baseline="0" dirty="0" smtClean="0"/>
              <a:t> </a:t>
            </a:r>
            <a:r>
              <a:rPr lang="pt-BR" baseline="0" dirty="0"/>
              <a:t>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720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https://colab.research.google.com/github/zz4fap/t319_aprendizado_de_maquina/blob/main/notebooks/regression/gd_versions/stocastic_gradient_descent_with_learning_schedule_and_with_figures.ipynb</a:t>
            </a:r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30/09/2022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colab.research.google.com/github/zz4fap/t319_aprendizado_de_maquina/blob/main/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colab.research.google.com/github/zz4fap/t319_aprendizado_de_maquina/blob/main/notebooks/regression/linear_regression_selecting_the_learning_rate.ipyn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</a:t>
                </a:r>
                <a:r>
                  <a:rPr lang="pt-BR" sz="1800" b="1" i="1" dirty="0"/>
                  <a:t>algumas mudanças de </a:t>
                </a:r>
                <a:r>
                  <a:rPr lang="pt-BR" sz="1800" b="1" i="1" dirty="0" smtClean="0"/>
                  <a:t>direção</a:t>
                </a:r>
                <a:r>
                  <a:rPr lang="pt-BR" sz="1800" dirty="0" smtClean="0"/>
                  <a:t> ao </a:t>
                </a:r>
                <a:r>
                  <a:rPr lang="pt-BR" sz="1800" dirty="0"/>
                  <a:t>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</a:t>
                </a:r>
                <a:r>
                  <a:rPr lang="pt-BR" sz="1800" b="1" i="1" dirty="0" smtClean="0"/>
                  <a:t>oscilação </a:t>
                </a:r>
                <a:r>
                  <a:rPr lang="pt-BR" sz="1800" b="1" i="1" dirty="0"/>
                  <a:t>em torno do mínimo é bastante </a:t>
                </a:r>
                <a:r>
                  <a:rPr lang="pt-BR" sz="1800" b="1" i="1" dirty="0" smtClean="0"/>
                  <a:t>reduzida </a:t>
                </a:r>
                <a:r>
                  <a:rPr lang="pt-BR" sz="1800" dirty="0" smtClean="0"/>
                  <a:t>devido </a:t>
                </a:r>
                <a:r>
                  <a:rPr lang="pt-BR" sz="1800" dirty="0" smtClean="0"/>
                  <a:t>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b="1" dirty="0" smtClean="0"/>
                  <a:t>Conclusão</a:t>
                </a:r>
                <a:r>
                  <a:rPr lang="pt-BR" sz="1800" dirty="0" smtClean="0"/>
                  <a:t>: um passo de aprendizagem que </a:t>
                </a:r>
                <a:r>
                  <a:rPr lang="pt-BR" sz="1800" dirty="0"/>
                  <a:t>diminui ao longo das </a:t>
                </a:r>
                <a:r>
                  <a:rPr lang="pt-BR" sz="1800" dirty="0" smtClean="0"/>
                  <a:t>iterações permite </a:t>
                </a:r>
                <a:r>
                  <a:rPr lang="pt-BR" sz="1800" dirty="0"/>
                  <a:t>que o algoritmo se estabilize próximo ao ponto de mínimo global</a:t>
                </a:r>
                <a:r>
                  <a:rPr lang="pt-BR" sz="1800" dirty="0" smtClean="0"/>
                  <a:t>.</a:t>
                </a:r>
                <a:endParaRPr lang="pt-B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4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93804" y="6494815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31686" y="4632487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8.0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0270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Gradiente Ascendente para problemas de maximização.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Gradiente Descendente para problemas de minimização.</a:t>
                </a:r>
              </a:p>
              <a:p>
                <a:r>
                  <a:rPr lang="pt-BR" dirty="0" smtClean="0"/>
                  <a:t>Vimos as três versões do gradiente descendente e as comparamos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err="1" smtClean="0"/>
                  <a:t>Mini-Batch</a:t>
                </a:r>
                <a:endParaRPr lang="pt-BR" dirty="0" smtClean="0"/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02701" cy="5032376"/>
              </a:xfrm>
              <a:blipFill rotWithShape="0">
                <a:blip r:embed="rId2"/>
                <a:stretch>
                  <a:fillRect l="-942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5444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Conforme </a:t>
                </a:r>
                <a:r>
                  <a:rPr lang="pt-BR" dirty="0" smtClean="0"/>
                  <a:t>nós vimos, </a:t>
                </a:r>
                <a:r>
                  <a:rPr lang="pt-BR" dirty="0" smtClean="0"/>
                  <a:t>enquanto </a:t>
                </a:r>
                <a:r>
                  <a:rPr lang="pt-BR" dirty="0" smtClean="0"/>
                  <a:t>a </a:t>
                </a:r>
                <a:r>
                  <a:rPr lang="pt-BR" b="1" i="1" dirty="0" smtClean="0"/>
                  <a:t>taxa</a:t>
                </a:r>
                <a:r>
                  <a:rPr lang="pt-BR" dirty="0" smtClean="0"/>
                  <a:t> e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máximo declive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 </a:t>
                </a:r>
                <a:r>
                  <a:rPr lang="pt-BR" dirty="0" smtClean="0"/>
                  <a:t>são</a:t>
                </a:r>
                <a:r>
                  <a:rPr lang="pt-BR" dirty="0" smtClean="0"/>
                  <a:t> determinadas </a:t>
                </a:r>
                <a:r>
                  <a:rPr lang="pt-BR" dirty="0"/>
                  <a:t>pelo </a:t>
                </a:r>
                <a:r>
                  <a:rPr lang="pt-BR" dirty="0" smtClean="0"/>
                  <a:t>valor negativo do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gradiente</a:t>
                </a:r>
                <a:r>
                  <a:rPr lang="pt-BR" dirty="0"/>
                  <a:t> da </a:t>
                </a:r>
                <a:r>
                  <a:rPr lang="pt-BR" dirty="0" smtClean="0"/>
                  <a:t>função, </a:t>
                </a:r>
                <a:r>
                  <a:rPr lang="pt-BR" dirty="0"/>
                  <a:t>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a atualização dos pesos é feita </a:t>
                </a:r>
                <a:r>
                  <a:rPr lang="pt-BR" dirty="0" smtClean="0"/>
                  <a:t>naquela </a:t>
                </a:r>
                <a:r>
                  <a:rPr lang="pt-BR" dirty="0" smtClean="0"/>
                  <a:t>direção.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importante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</a:t>
                </a:r>
                <a:r>
                  <a:rPr lang="pt-BR" dirty="0" smtClean="0"/>
                  <a:t>será lenta.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5444836"/>
              </a:xfrm>
              <a:blipFill rotWithShape="0">
                <a:blip r:embed="rId3"/>
                <a:stretch>
                  <a:fillRect l="-1223" t="-25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/>
          <p:cNvSpPr/>
          <p:nvPr/>
        </p:nvSpPr>
        <p:spPr>
          <a:xfrm>
            <a:off x="5074227" y="6558042"/>
            <a:ext cx="48413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u="sng" dirty="0" smtClean="0">
                <a:solidFill>
                  <a:srgbClr val="00B0F0"/>
                </a:solidFill>
                <a:hlinkClick r:id="rId9"/>
              </a:rPr>
              <a:t>Exemplo: </a:t>
            </a:r>
            <a:r>
              <a:rPr lang="pt-BR" sz="1400" u="sng" dirty="0" smtClean="0">
                <a:solidFill>
                  <a:srgbClr val="00B0F0"/>
                </a:solidFill>
                <a:hlinkClick r:id="rId9"/>
              </a:rPr>
              <a:t>linear_regression_selecting_the_learning_rate.ipynb</a:t>
            </a:r>
            <a:endParaRPr lang="pt-BR" sz="14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9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superfície de erro até que ele </a:t>
                </a:r>
                <a:r>
                  <a:rPr lang="pt-BR" dirty="0"/>
                  <a:t>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muito grande,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r="-1208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</a:t>
                </a:r>
                <a:r>
                  <a:rPr lang="pt-BR" sz="1400" dirty="0" smtClean="0"/>
                  <a:t>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</a:t>
                </a:r>
                <a:r>
                  <a:rPr lang="pt-BR" sz="1400" dirty="0" smtClean="0"/>
                  <a:t>numérica.</a:t>
                </a:r>
                <a:endParaRPr lang="pt-BR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ta para a direita 6"/>
          <p:cNvSpPr/>
          <p:nvPr/>
        </p:nvSpPr>
        <p:spPr>
          <a:xfrm>
            <a:off x="2752388" y="4575291"/>
            <a:ext cx="381964" cy="335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pt-BR" dirty="0" smtClean="0"/>
              <a:t>Escolha do Passo de Aprendizagem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o </a:t>
                </a:r>
                <a:r>
                  <a:rPr lang="pt-BR" dirty="0" smtClean="0"/>
                  <a:t>valor do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demorada.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</a:t>
                </a:r>
                <a:r>
                  <a:rPr lang="pt-BR" b="1" i="1" dirty="0" smtClean="0"/>
                  <a:t>exploração</a:t>
                </a:r>
                <a:r>
                  <a:rPr lang="pt-BR" dirty="0" smtClean="0"/>
                  <a:t> do passo de aprendizagem é usar a seguinte sequência (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o algoritmo do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descendente</a:t>
                </a:r>
                <a:r>
                  <a:rPr lang="pt-BR" i="1" dirty="0" smtClean="0"/>
                  <a:t>, 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contorno, é </a:t>
                </a:r>
                <a:r>
                  <a:rPr lang="pt-BR" dirty="0"/>
                  <a:t>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iterações. 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convegência rápida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b="1" i="1" dirty="0"/>
                  <a:t>Erro diminui rapidamente nas primeiras épocas </a:t>
                </a:r>
                <a:r>
                  <a:rPr lang="pt-BR" dirty="0"/>
                  <a:t>e depois diminui quase que a uma </a:t>
                </a:r>
                <a:r>
                  <a:rPr lang="pt-BR" b="1" i="1" dirty="0"/>
                  <a:t>taxa </a:t>
                </a:r>
                <a:r>
                  <a:rPr lang="pt-BR" b="1" i="1" dirty="0" smtClean="0"/>
                  <a:t>constante</a:t>
                </a:r>
                <a:r>
                  <a:rPr lang="pt-BR" dirty="0" smtClean="0"/>
                  <a:t>, pois os pesos não são mais praticamente atualizados (mínimo da função foi atingido).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Convergência pode ser </a:t>
                </a:r>
                <a:r>
                  <a:rPr lang="pt-BR" dirty="0" smtClean="0"/>
                  <a:t>declarada, por exemplo, </a:t>
                </a:r>
                <a:r>
                  <a:rPr lang="pt-BR" dirty="0"/>
                  <a:t>quando o erro entre duas </a:t>
                </a:r>
                <a:r>
                  <a:rPr lang="pt-BR" dirty="0" smtClean="0"/>
                  <a:t>iterações subsequentes </a:t>
                </a:r>
                <a:r>
                  <a:rPr lang="pt-BR" dirty="0"/>
                  <a:t>for menor do que um limiar pré-definido (e.g., 1e-3).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</a:t>
                </a:r>
                <a:r>
                  <a:rPr lang="pt-BR" dirty="0" smtClean="0"/>
                  <a:t>divergência (C) e oscilação (D).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 b="-8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ao </a:t>
                </a:r>
                <a:r>
                  <a:rPr lang="pt-BR" dirty="0"/>
                  <a:t>longo do processo de </a:t>
                </a:r>
                <a:r>
                  <a:rPr lang="pt-BR" dirty="0" smtClean="0"/>
                  <a:t>treinamento, ou seja, ao longo das </a:t>
                </a:r>
                <a:r>
                  <a:rPr lang="pt-BR" dirty="0" smtClean="0"/>
                  <a:t>iterações, de forma a garantir a convergência. </a:t>
                </a:r>
                <a:endParaRPr lang="pt-BR" dirty="0" smtClean="0"/>
              </a:p>
              <a:p>
                <a:r>
                  <a:rPr lang="pt-BR" b="1" dirty="0" smtClean="0"/>
                  <a:t>Termo momentum</a:t>
                </a:r>
                <a:r>
                  <a:rPr lang="pt-BR" dirty="0" smtClean="0"/>
                  <a:t>: </a:t>
                </a:r>
                <a:r>
                  <a:rPr lang="pt-BR" dirty="0"/>
                  <a:t>adiciona a </a:t>
                </a:r>
                <a:r>
                  <a:rPr lang="pt-BR" b="1" i="1" dirty="0"/>
                  <a:t>média do histórico de atualizações </a:t>
                </a:r>
                <a:r>
                  <a:rPr lang="pt-BR" dirty="0" smtClean="0"/>
                  <a:t>à equação de atualização </a:t>
                </a:r>
                <a:r>
                  <a:rPr lang="pt-BR" dirty="0"/>
                  <a:t>dos </a:t>
                </a:r>
                <a:r>
                  <a:rPr lang="pt-BR" dirty="0" smtClean="0"/>
                  <a:t>pesos, tornando </a:t>
                </a:r>
                <a:r>
                  <a:rPr lang="pt-BR" dirty="0"/>
                  <a:t>as atualizações menos ruidosas, e, consequentemente, acelerando a convergência do </a:t>
                </a:r>
                <a:r>
                  <a:rPr lang="pt-BR" dirty="0" smtClean="0"/>
                  <a:t>algoritmo.</a:t>
                </a:r>
              </a:p>
              <a:p>
                <a:r>
                  <a:rPr lang="pt-BR" dirty="0" smtClean="0"/>
                  <a:t>As duas últimas abordagens são usadas </a:t>
                </a:r>
                <a:r>
                  <a:rPr lang="pt-BR" dirty="0"/>
                  <a:t>com GDE e </a:t>
                </a:r>
                <a:r>
                  <a:rPr lang="pt-BR" dirty="0" err="1"/>
                  <a:t>mini-batch</a:t>
                </a:r>
                <a:r>
                  <a:rPr lang="pt-BR" dirty="0"/>
                  <a:t> para garantir a convergência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</a:t>
                </a:r>
                <a:r>
                  <a:rPr lang="pt-BR" dirty="0" smtClean="0"/>
                  <a:t>inclinação da superfície, </a:t>
                </a:r>
                <a:r>
                  <a:rPr lang="pt-BR" dirty="0"/>
                  <a:t>além disso, </a:t>
                </a:r>
                <a:r>
                  <a:rPr lang="pt-BR" dirty="0" smtClean="0"/>
                  <a:t>usa passos </a:t>
                </a:r>
                <a:r>
                  <a:rPr lang="pt-BR" dirty="0"/>
                  <a:t>diferentes para cada peso do </a:t>
                </a:r>
                <a:r>
                  <a:rPr lang="pt-BR" dirty="0" smtClean="0"/>
                  <a:t>modelo, os atualizando </a:t>
                </a:r>
                <a:r>
                  <a:rPr lang="pt-BR" dirty="0" smtClean="0"/>
                  <a:t>de forma </a:t>
                </a:r>
                <a:r>
                  <a:rPr lang="pt-BR" dirty="0" smtClean="0"/>
                  <a:t>independente de acordo com a inclinação </a:t>
                </a:r>
                <a:r>
                  <a:rPr lang="pt-BR" dirty="0"/>
                  <a:t>na direção destes </a:t>
                </a:r>
                <a:r>
                  <a:rPr lang="pt-BR" dirty="0" smtClean="0"/>
                  <a:t>pesos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  <a:blipFill rotWithShape="0">
                <a:blip r:embed="rId3"/>
                <a:stretch>
                  <a:fillRect l="-924" t="-3030" r="-1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 smtClean="0"/>
                  <a:t>para 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são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</a:t>
                </a:r>
                <a:r>
                  <a:rPr lang="pt-BR" dirty="0"/>
                  <a:t>R</a:t>
                </a:r>
                <a:r>
                  <a:rPr lang="pt-BR" dirty="0" smtClean="0"/>
                  <a:t>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</a:t>
                </a:r>
                <a:r>
                  <a:rPr lang="pt-BR" dirty="0" smtClean="0"/>
                  <a:t>um fator,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a </a:t>
                </a:r>
                <a:r>
                  <a:rPr lang="pt-BR" dirty="0"/>
                  <a:t>cada número pré-definido de </a:t>
                </a:r>
                <a:r>
                  <a:rPr lang="pt-BR" dirty="0" smtClean="0"/>
                  <a:t>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</a:t>
                </a:r>
                <a:r>
                  <a:rPr lang="pt-BR" dirty="0" smtClean="0"/>
                  <a:t>iterações.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</a:t>
                </a:r>
                <a:r>
                  <a:rPr lang="pt-BR" dirty="0" smtClean="0"/>
                  <a:t>iteração </a:t>
                </a:r>
                <a:r>
                  <a:rPr lang="pt-BR" dirty="0" smtClean="0"/>
                  <a:t>corrente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</a:t>
                </a:r>
                <a:r>
                  <a:rPr lang="pt-BR" dirty="0"/>
                  <a:t>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</a:t>
                </a:r>
                <a:r>
                  <a:rPr lang="pt-BR" dirty="0" smtClean="0"/>
                  <a:t>iteração </a:t>
                </a:r>
                <a:r>
                  <a:rPr lang="pt-BR" dirty="0" smtClean="0"/>
                  <a:t>corrente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</a:t>
                </a:r>
                <a:r>
                  <a:rPr lang="pt-BR" dirty="0" smtClean="0"/>
                  <a:t>taxa de decaimento,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 </a:t>
                </a:r>
                <a:r>
                  <a:rPr lang="pt-BR" dirty="0" smtClean="0"/>
                  <a:t>o intervalo para redução,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  <a:p>
                <a:r>
                  <a:rPr lang="pt-BR" dirty="0" smtClean="0"/>
                  <a:t>Mas percebam que ainda temos que encontrar os </a:t>
                </a:r>
                <a:r>
                  <a:rPr lang="pt-BR" b="1" i="1" dirty="0" err="1" smtClean="0"/>
                  <a:t>hiperparâmetros</a:t>
                </a:r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  <a:blipFill rotWithShape="0">
                <a:blip r:embed="rId2"/>
                <a:stretch>
                  <a:fillRect l="-985" t="-2678" r="-15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18706</TotalTime>
  <Words>2279</Words>
  <Application>Microsoft Office PowerPoint</Application>
  <PresentationFormat>Widescreen</PresentationFormat>
  <Paragraphs>238</Paragraphs>
  <Slides>25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2249</cp:revision>
  <dcterms:created xsi:type="dcterms:W3CDTF">2020-02-17T11:18:32Z</dcterms:created>
  <dcterms:modified xsi:type="dcterms:W3CDTF">2022-09-30T15:01:56Z</dcterms:modified>
</cp:coreProperties>
</file>