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43" r:id="rId3"/>
    <p:sldId id="466" r:id="rId4"/>
    <p:sldId id="467" r:id="rId5"/>
    <p:sldId id="468" r:id="rId6"/>
    <p:sldId id="469" r:id="rId7"/>
    <p:sldId id="470" r:id="rId8"/>
    <p:sldId id="459" r:id="rId9"/>
    <p:sldId id="472" r:id="rId10"/>
    <p:sldId id="475" r:id="rId11"/>
    <p:sldId id="473" r:id="rId12"/>
    <p:sldId id="476" r:id="rId13"/>
    <p:sldId id="477" r:id="rId14"/>
    <p:sldId id="474" r:id="rId15"/>
    <p:sldId id="478" r:id="rId16"/>
    <p:sldId id="441" r:id="rId17"/>
    <p:sldId id="317" r:id="rId18"/>
    <p:sldId id="465"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50" autoAdjust="0"/>
    <p:restoredTop sz="87971" autoAdjust="0"/>
  </p:normalViewPr>
  <p:slideViewPr>
    <p:cSldViewPr snapToGrid="0">
      <p:cViewPr varScale="1">
        <p:scale>
          <a:sx n="65" d="100"/>
          <a:sy n="65" d="100"/>
        </p:scale>
        <p:origin x="12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1/05/2021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barulhentas,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https://mybinder.org/v2/gh/zz4fap/t319_aprendizado_de_maquina/main?filepath=notebooks%2Fregression%2Fgd_versions%2FSGD_with_scikit_learn_lib.ipynb</a:t>
            </a:r>
          </a:p>
          <a:p>
            <a:endParaRPr lang="pt-BR" dirty="0" smtClean="0"/>
          </a:p>
          <a:p>
            <a:r>
              <a:rPr lang="pt-BR" dirty="0" smtClean="0"/>
              <a:t>Para </a:t>
            </a:r>
            <a:r>
              <a:rPr lang="pt-BR" dirty="0"/>
              <a:t>executar a regressão linear usando o SGD com o Scikit-Learn, você pode usar a classe SGDRegressor, cujo padrão é otimizar a função de custo do erro ao quadrado. O código a seguir executa 50 épocas, começando com uma taxa de aprendizado de 0,1 (eta0 = 0,1), usando o cronograma de aprendizado padrão (diferente do anterior) e não usa nenhuma regularização (penalidade = Nenhuma;</a:t>
            </a:r>
          </a:p>
          <a:p>
            <a:endParaRPr lang="pt-BR" dirty="0"/>
          </a:p>
          <a:p>
            <a:r>
              <a:rPr lang="pt-BR" dirty="0"/>
              <a:t>Informação retirada da documentação da classe </a:t>
            </a:r>
            <a:r>
              <a:rPr lang="pt-BR" dirty="0" err="1"/>
              <a:t>SGDRegressor</a:t>
            </a:r>
            <a:r>
              <a:rPr lang="pt-BR" dirty="0"/>
              <a:t> (https://scikit-learn.org/stable/modules/generated/sklearn.linear_model.SGDRegressor.html): </a:t>
            </a:r>
          </a:p>
          <a:p>
            <a:endParaRPr lang="pt-BR" dirty="0"/>
          </a:p>
          <a:p>
            <a:r>
              <a:rPr lang="pt-BR" b="1" dirty="0" err="1"/>
              <a:t>learning_rate</a:t>
            </a:r>
            <a:r>
              <a:rPr lang="pt-BR" dirty="0"/>
              <a:t>:</a:t>
            </a:r>
            <a:r>
              <a:rPr lang="pt-BR" baseline="0" dirty="0"/>
              <a:t> </a:t>
            </a:r>
            <a:r>
              <a:rPr lang="pt-BR" dirty="0" err="1"/>
              <a:t>string</a:t>
            </a:r>
            <a:r>
              <a:rPr lang="pt-BR" dirty="0"/>
              <a:t>, default=’</a:t>
            </a:r>
            <a:r>
              <a:rPr lang="pt-BR" dirty="0" err="1"/>
              <a:t>invscaling</a:t>
            </a:r>
            <a:r>
              <a:rPr lang="pt-BR" dirty="0"/>
              <a:t>’</a:t>
            </a:r>
          </a:p>
          <a:p>
            <a:r>
              <a:rPr lang="pt-BR" dirty="0"/>
              <a:t>‘</a:t>
            </a:r>
            <a:r>
              <a:rPr lang="pt-BR" dirty="0" err="1"/>
              <a:t>invscaling</a:t>
            </a:r>
            <a:r>
              <a:rPr lang="pt-BR" dirty="0"/>
              <a:t>’: [default]</a:t>
            </a:r>
          </a:p>
          <a:p>
            <a:r>
              <a:rPr lang="pt-BR" dirty="0"/>
              <a:t>	</a:t>
            </a:r>
            <a:r>
              <a:rPr lang="pt-BR" dirty="0" err="1"/>
              <a:t>eta</a:t>
            </a:r>
            <a:r>
              <a:rPr lang="pt-BR" dirty="0"/>
              <a:t> = eta0 / </a:t>
            </a:r>
            <a:r>
              <a:rPr lang="pt-BR" dirty="0" err="1"/>
              <a:t>pow</a:t>
            </a:r>
            <a:r>
              <a:rPr lang="pt-BR" dirty="0"/>
              <a:t>(t, </a:t>
            </a:r>
            <a:r>
              <a:rPr lang="pt-BR" dirty="0" err="1"/>
              <a:t>power_t</a:t>
            </a:r>
            <a:r>
              <a:rPr lang="pt-BR" dirty="0"/>
              <a:t>)</a:t>
            </a:r>
          </a:p>
          <a:p>
            <a:endParaRPr lang="pt-BR" dirty="0"/>
          </a:p>
          <a:p>
            <a:r>
              <a:rPr lang="en-US" b="1" dirty="0" err="1"/>
              <a:t>power_t</a:t>
            </a:r>
            <a:r>
              <a:rPr lang="en-US" dirty="0"/>
              <a:t>: double, default=0.25</a:t>
            </a:r>
          </a:p>
          <a:p>
            <a:r>
              <a:rPr lang="en-US" dirty="0"/>
              <a:t>The exponent for inverse scaling learning rate.</a:t>
            </a:r>
            <a:endParaRPr lang="pt-BR" dirty="0"/>
          </a:p>
          <a:p>
            <a:endParaRPr lang="pt-BR" dirty="0"/>
          </a:p>
          <a:p>
            <a:r>
              <a:rPr lang="en-US" b="1" dirty="0"/>
              <a:t>eta0</a:t>
            </a:r>
            <a:r>
              <a:rPr lang="en-US" b="0" dirty="0"/>
              <a:t>:</a:t>
            </a:r>
            <a:r>
              <a:rPr lang="en-US" dirty="0"/>
              <a:t> double, default=0.01</a:t>
            </a:r>
          </a:p>
          <a:p>
            <a:r>
              <a:rPr lang="en-US" dirty="0"/>
              <a:t>The initial learning rate for the ‘constant’, ‘</a:t>
            </a:r>
            <a:r>
              <a:rPr lang="en-US" dirty="0" err="1"/>
              <a:t>invscaling</a:t>
            </a:r>
            <a:r>
              <a:rPr lang="en-US" dirty="0"/>
              <a:t>’ or ‘adaptive’ schedules. The default value is 0.01.</a:t>
            </a:r>
            <a:endParaRPr lang="pt-BR" dirty="0"/>
          </a:p>
          <a:p>
            <a:endParaRPr lang="pt-BR" dirty="0" smtClean="0"/>
          </a:p>
          <a:p>
            <a:r>
              <a:rPr lang="pt-BR" b="1" dirty="0" smtClean="0"/>
              <a:t>SGDRegressor</a:t>
            </a:r>
            <a:r>
              <a:rPr lang="pt-BR" b="1" baseline="0" dirty="0" smtClean="0"/>
              <a:t> com mini-batches</a:t>
            </a:r>
            <a:r>
              <a:rPr lang="pt-BR" baseline="0" dirty="0" smtClean="0"/>
              <a:t>:</a:t>
            </a:r>
          </a:p>
          <a:p>
            <a:r>
              <a:rPr lang="pt-BR" dirty="0" smtClean="0"/>
              <a:t>https://adventuresindatascience.wordpress.com/2014/12/30/minibatch-learning-for-large-scale-data-using-scikit-learn/</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34481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e sentido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direção e sentido </a:t>
                </a:r>
                <a:r>
                  <a:rPr lang="pt-BR" b="0" i="0" dirty="0"/>
                  <a:t>em</a:t>
                </a:r>
                <a:r>
                  <a:rPr lang="pt-BR" b="0" i="0" baseline="0" dirty="0"/>
                  <a:t> 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456029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25070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a:t>
                </a:r>
                <a:r>
                  <a:rPr lang="pt-BR" baseline="0" dirty="0" smtClean="0"/>
                  <a:t> sentido contrário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34559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397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37924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2719749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946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1/05/2021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1/05/2021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1/05/2021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1/05/2021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mybinder.org/v2/gh/zz4fap/t319_aprendizado_de_maquina/main?filepath=notebooks/regression/gd_versions/batch_gradient_descent_with_figures.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gd_versions/stocastic_gradient_descent_with_figures.ipynb" TargetMode="External"/><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regression/gd_versions/SGD_with_scikit_learn_lib.ipyn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mybinder.org/v2/gh/zz4fap/t319_aprendizado_de_maquina/main?filepath=notebooks/regression/gd_versions/mini_batch_gradient_descent_with_figures.ipynb" TargetMode="External"/><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hyperlink" Target="https://mybinder.org/v2/gh/zz4fap/t319_aprendizado_de_maquina/main?filepath=notebooks/regression/exemplo_regressao_linear_gradiente_descendente.ipyn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mínimo após alcançá-lo. </a:t>
                </a:r>
              </a:p>
              <a:p>
                <a:pPr>
                  <a:spcBef>
                    <a:spcPts val="600"/>
                  </a:spcBef>
                </a:pPr>
                <a:r>
                  <a:rPr lang="pt-BR" dirty="0"/>
                  <a:t>Algoritmo para no mínimo pois o vetor gradiente no ponto ótimo é praticamente nulo.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b="-5864"/>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1183" t="11115" r="5914" b="4048"/>
          <a:stretch/>
        </p:blipFill>
        <p:spPr>
          <a:xfrm>
            <a:off x="8711364" y="1324300"/>
            <a:ext cx="2953194" cy="2696839"/>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252025"/>
                <a:ext cx="11165115" cy="5605975"/>
              </a:xfrm>
            </p:spPr>
            <p:txBody>
              <a:bodyPr>
                <a:normAutofit lnSpcReduction="100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b="1" dirty="0" smtClean="0"/>
                  <a:t>Características:</a:t>
                </a:r>
                <a:endParaRPr lang="pt-BR" dirty="0"/>
              </a:p>
              <a:p>
                <a:pPr lvl="1" algn="just">
                  <a:buFont typeface="Courier New" panose="02070309020205020404" pitchFamily="49" charset="0"/>
                  <a:buChar char="o"/>
                </a:pPr>
                <a:r>
                  <a:rPr lang="pt-BR" b="1" i="1" dirty="0" smtClean="0"/>
                  <a:t>Aproximação</a:t>
                </a:r>
                <a:r>
                  <a:rPr lang="pt-BR" b="1" dirty="0" smtClean="0"/>
                  <a:t> </a:t>
                </a:r>
                <a:r>
                  <a:rPr lang="pt-BR" b="1" i="1" dirty="0" smtClean="0"/>
                  <a:t>estocástica do gradiente</a:t>
                </a:r>
                <a:r>
                  <a:rPr lang="pt-BR" dirty="0" smtClean="0"/>
                  <a:t>: gradiente </a:t>
                </a:r>
                <a:r>
                  <a:rPr lang="pt-BR" dirty="0"/>
                  <a:t>calculado com um único </a:t>
                </a:r>
                <a:r>
                  <a:rPr lang="pt-BR" dirty="0" smtClean="0"/>
                  <a:t>exemplo. </a:t>
                </a:r>
              </a:p>
              <a:p>
                <a:pPr lvl="1" algn="just">
                  <a:buFont typeface="Courier New" panose="02070309020205020404" pitchFamily="49" charset="0"/>
                  <a:buChar char="o"/>
                </a:pPr>
                <a:r>
                  <a:rPr lang="pt-BR" dirty="0"/>
                  <a:t>U</a:t>
                </a:r>
                <a:r>
                  <a:rPr lang="pt-BR" dirty="0" smtClean="0"/>
                  <a:t>tilizado quando os atributos e rótulos são obtidos sequencialmente.</a:t>
                </a:r>
              </a:p>
              <a:p>
                <a:pPr lvl="1" algn="just">
                  <a:buFont typeface="Courier New" panose="02070309020205020404" pitchFamily="49" charset="0"/>
                  <a:buChar char="o"/>
                </a:pPr>
                <a:r>
                  <a:rPr lang="pt-BR" dirty="0" smtClean="0"/>
                  <a:t>Ou </a:t>
                </a:r>
                <a:r>
                  <a:rPr lang="pt-BR" dirty="0"/>
                  <a:t>quando o conjunto de treinamento é muito grande. </a:t>
                </a:r>
                <a:endParaRPr lang="pt-BR" dirty="0" smtClean="0"/>
              </a:p>
              <a:p>
                <a:pPr lvl="1" algn="just">
                  <a:buFont typeface="Courier New" panose="02070309020205020404" pitchFamily="49" charset="0"/>
                  <a:buChar char="o"/>
                </a:pPr>
                <a:r>
                  <a:rPr lang="pt-BR" dirty="0" smtClean="0"/>
                  <a:t>Computacionalmente mais rápido e menos custoso em termos de memória que o GD em batelada.</a:t>
                </a:r>
                <a:endParaRPr lang="pt-BR" dirty="0"/>
              </a:p>
              <a:p>
                <a:pPr lvl="1" algn="just">
                  <a:buFont typeface="Courier New" panose="02070309020205020404" pitchFamily="49" charset="0"/>
                  <a:buChar char="o"/>
                </a:pPr>
                <a:r>
                  <a:rPr lang="pt-BR" b="1" dirty="0" smtClean="0"/>
                  <a:t>Convergência não </a:t>
                </a:r>
                <a:r>
                  <a:rPr lang="pt-BR" b="1" dirty="0"/>
                  <a:t>é garantida</a:t>
                </a:r>
                <a:r>
                  <a:rPr lang="pt-BR" dirty="0"/>
                  <a:t> com um passo de aprendizagem fixo. O algoritmo pode oscilar em torno do mínimo sem nunca convergir para o valores ótimos. </a:t>
                </a:r>
              </a:p>
              <a:p>
                <a:pPr lvl="1" algn="just">
                  <a:buFont typeface="Courier New" panose="02070309020205020404" pitchFamily="49" charset="0"/>
                  <a:buChar char="o"/>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252025"/>
                <a:ext cx="11165115" cy="5605975"/>
              </a:xfrm>
              <a:blipFill rotWithShape="0">
                <a:blip r:embed="rId3"/>
                <a:stretch>
                  <a:fillRect l="-1092" t="-2391" r="-1092"/>
                </a:stretch>
              </a:blipFill>
            </p:spPr>
            <p:txBody>
              <a:bodyPr/>
              <a:lstStyle/>
              <a:p>
                <a:r>
                  <a:rPr lang="pt-BR">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6599976" y="6463547"/>
            <a:ext cx="5500666" cy="369332"/>
          </a:xfrm>
          <a:prstGeom prst="rect">
            <a:avLst/>
          </a:prstGeom>
          <a:noFill/>
        </p:spPr>
        <p:txBody>
          <a:bodyPr wrap="square" rtlCol="0">
            <a:spAutoFit/>
          </a:bodyPr>
          <a:lstStyle/>
          <a:p>
            <a:r>
              <a:rPr lang="pt-BR" u="sng" dirty="0" smtClean="0">
                <a:solidFill>
                  <a:srgbClr val="00B0F0"/>
                </a:solidFill>
                <a:hlinkClick r:id="rId3"/>
              </a:rPr>
              <a:t>Exemplo: stocastic_gradient_descent_with_figures.ipynb</a:t>
            </a:r>
            <a:endParaRPr lang="pt-BR"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105945"/>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105945"/>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105945"/>
            <a:ext cx="3004324" cy="2757949"/>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838200" y="3978752"/>
                <a:ext cx="11122742" cy="2569540"/>
              </a:xfrm>
            </p:spPr>
            <p:txBody>
              <a:bodyPr>
                <a:normAutofit fontScale="70000" lnSpcReduction="20000"/>
              </a:bodyPr>
              <a:lstStyle/>
              <a:p>
                <a:pPr>
                  <a:spcBef>
                    <a:spcPts val="600"/>
                  </a:spcBef>
                </a:pPr>
                <a:r>
                  <a:rPr lang="pt-BR" dirty="0"/>
                  <a:t>Devido à sua natureza estocástica, não apresenta um caminho </a:t>
                </a:r>
                <a:r>
                  <a:rPr lang="pt-BR" dirty="0" smtClean="0"/>
                  <a:t>regular </a:t>
                </a:r>
                <a:r>
                  <a:rPr lang="pt-BR" dirty="0"/>
                  <a:t>para o mínimo, mudando de direção várias </a:t>
                </a:r>
                <a:r>
                  <a:rPr lang="pt-BR" dirty="0" smtClean="0"/>
                  <a:t>vezes. </a:t>
                </a:r>
                <a:endParaRPr lang="pt-BR" dirty="0"/>
              </a:p>
              <a:p>
                <a:pPr>
                  <a:spcBef>
                    <a:spcPts val="600"/>
                  </a:spcBef>
                </a:pPr>
                <a:r>
                  <a:rPr lang="pt-BR" dirty="0"/>
                  <a:t>Por aproximar o gradiente com apenas um exemplo, nem sempre irá na direção ideal, porque as derivadas parciais são ”ruidosas”. </a:t>
                </a:r>
              </a:p>
              <a:p>
                <a:pPr>
                  <a:spcBef>
                    <a:spcPts val="600"/>
                  </a:spcBef>
                </a:pPr>
                <a:r>
                  <a:rPr lang="pt-BR" dirty="0"/>
                  <a:t>O algoritmo não converge suavemente para o </a:t>
                </a:r>
                <a:r>
                  <a:rPr lang="pt-BR" dirty="0" smtClean="0"/>
                  <a:t>mínimo: “</a:t>
                </a:r>
                <a:r>
                  <a:rPr lang="pt-BR" i="1" dirty="0" smtClean="0"/>
                  <a:t>oscila</a:t>
                </a:r>
                <a:r>
                  <a:rPr lang="pt-BR" dirty="0" smtClean="0"/>
                  <a:t>” </a:t>
                </a:r>
                <a:r>
                  <a:rPr lang="pt-BR" dirty="0"/>
                  <a:t>em torno dele.</a:t>
                </a:r>
              </a:p>
              <a:p>
                <a:pPr>
                  <a:spcBef>
                    <a:spcPts val="600"/>
                  </a:spcBef>
                </a:pPr>
                <a:r>
                  <a:rPr lang="pt-BR" dirty="0"/>
                  <a:t>Quando o treinamento termina, os valores finais dos pesos são bons, mas não são ótimos.</a:t>
                </a:r>
              </a:p>
              <a:p>
                <a:pPr>
                  <a:spcBef>
                    <a:spcPts val="600"/>
                  </a:spcBef>
                </a:pPr>
                <a:r>
                  <a:rPr lang="pt-BR" dirty="0"/>
                  <a:t>A convergência ocorre apenas na média.</a:t>
                </a:r>
              </a:p>
              <a:p>
                <a:pPr>
                  <a:spcBef>
                    <a:spcPts val="600"/>
                  </a:spcBef>
                </a:pPr>
                <a:r>
                  <a:rPr lang="pt-BR" dirty="0"/>
                  <a:t>Tempo de treinamento é </a:t>
                </a:r>
                <a:r>
                  <a:rPr lang="pt-BR" dirty="0" smtClean="0"/>
                  <a:t>menor: </a:t>
                </a:r>
                <a:r>
                  <a:rPr lang="pt-BR" dirty="0"/>
                  <a:t>com apenas uma época o algoritmo já se aproxima do ponto ótimo.</a:t>
                </a:r>
              </a:p>
              <a:p>
                <a:pPr>
                  <a:spcBef>
                    <a:spcPts val="600"/>
                  </a:spcBef>
                </a:pPr>
                <a:r>
                  <a:rPr lang="pt-BR" dirty="0"/>
                  <a:t>Necessita de um esquema de ajuste do passo de aprendizagem,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para ficar mais “</a:t>
                </a:r>
                <a:r>
                  <a:rPr lang="pt-BR" i="1" dirty="0"/>
                  <a:t>comportado</a:t>
                </a:r>
                <a:r>
                  <a:rPr lang="pt-BR" i="1" dirty="0" smtClean="0"/>
                  <a:t>”</a:t>
                </a:r>
                <a:r>
                  <a:rPr lang="pt-BR" dirty="0" smtClean="0"/>
                  <a:t>.</a:t>
                </a:r>
                <a:endParaRPr lang="pt-BR"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838200" y="3978752"/>
                <a:ext cx="11122742" cy="2569540"/>
              </a:xfrm>
              <a:blipFill rotWithShape="0">
                <a:blip r:embed="rId7"/>
                <a:stretch>
                  <a:fillRect l="-493" t="-4513" b="-950"/>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 xmlns:a16="http://schemas.microsoft.com/office/drawing/2014/main" id="{E2309C86-E375-49C0-9806-F51EAEDC56A2}"/>
              </a:ext>
            </a:extLst>
          </p:cNvPr>
          <p:cNvSpPr/>
          <p:nvPr/>
        </p:nvSpPr>
        <p:spPr>
          <a:xfrm>
            <a:off x="7461956" y="1048080"/>
            <a:ext cx="4730044" cy="5632311"/>
          </a:xfrm>
          <a:prstGeom prst="rect">
            <a:avLst/>
          </a:prstGeom>
        </p:spPr>
        <p:txBody>
          <a:bodyPr wrap="square">
            <a:spAutoFit/>
          </a:bodyPr>
          <a:lstStyle/>
          <a:p>
            <a:r>
              <a:rPr lang="pt-BR" sz="1200" b="1" dirty="0" err="1">
                <a:solidFill>
                  <a:srgbClr val="0000FF"/>
                </a:solidFill>
                <a:highlight>
                  <a:srgbClr val="FFFFFF"/>
                </a:highlight>
              </a:rPr>
              <a:t>import</a:t>
            </a:r>
            <a:r>
              <a:rPr lang="pt-BR" sz="1200" dirty="0">
                <a:solidFill>
                  <a:srgbClr val="000000"/>
                </a:solidFill>
                <a:highlight>
                  <a:srgbClr val="FFFFFF"/>
                </a:highlight>
              </a:rPr>
              <a:t> </a:t>
            </a:r>
            <a:r>
              <a:rPr lang="pt-BR" sz="1200" dirty="0" err="1">
                <a:solidFill>
                  <a:srgbClr val="000000"/>
                </a:solidFill>
                <a:highlight>
                  <a:srgbClr val="FFFFFF"/>
                </a:highlight>
              </a:rPr>
              <a:t>numpy</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a:t>
            </a:r>
            <a:r>
              <a:rPr lang="pt-BR" sz="1200" dirty="0" err="1">
                <a:solidFill>
                  <a:srgbClr val="000000"/>
                </a:solidFill>
                <a:highlight>
                  <a:srgbClr val="FFFFFF"/>
                </a:highlight>
              </a:rPr>
              <a:t>np</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Usamos a classe </a:t>
            </a:r>
            <a:r>
              <a:rPr lang="pt-BR" sz="1200" dirty="0" err="1">
                <a:solidFill>
                  <a:srgbClr val="008000"/>
                </a:solidFill>
                <a:highlight>
                  <a:srgbClr val="FFFFFF"/>
                </a:highlight>
              </a:rPr>
              <a:t>SGDRegressor</a:t>
            </a:r>
            <a:r>
              <a:rPr lang="pt-BR" sz="1200" dirty="0">
                <a:solidFill>
                  <a:srgbClr val="008000"/>
                </a:solidFill>
                <a:highlight>
                  <a:srgbClr val="FFFFFF"/>
                </a:highlight>
              </a:rPr>
              <a:t> do módulo Linear da biblioteca </a:t>
            </a:r>
            <a:r>
              <a:rPr lang="pt-BR" sz="1200" dirty="0" err="1">
                <a:solidFill>
                  <a:srgbClr val="008000"/>
                </a:solidFill>
                <a:highlight>
                  <a:srgbClr val="FFFFFF"/>
                </a:highlight>
              </a:rPr>
              <a:t>sklearn</a:t>
            </a:r>
            <a:r>
              <a:rPr lang="pt-BR" sz="1200" dirty="0">
                <a:solidFill>
                  <a:srgbClr val="008000"/>
                </a:solidFill>
                <a:highlight>
                  <a:srgbClr val="FFFFFF"/>
                </a:highlight>
              </a:rPr>
              <a:t>.</a:t>
            </a:r>
            <a:endParaRPr lang="pt-BR" sz="1200" dirty="0">
              <a:solidFill>
                <a:srgbClr val="000000"/>
              </a:solidFill>
              <a:highlight>
                <a:srgbClr val="FFFFFF"/>
              </a:highlight>
            </a:endParaRPr>
          </a:p>
          <a:p>
            <a:r>
              <a:rPr lang="en-US" sz="1200" b="1" dirty="0">
                <a:solidFill>
                  <a:srgbClr val="0000FF"/>
                </a:solidFill>
                <a:highlight>
                  <a:srgbClr val="FFFFFF"/>
                </a:highlight>
              </a:rPr>
              <a:t>from</a:t>
            </a:r>
            <a:r>
              <a:rPr lang="en-US" sz="1200" dirty="0">
                <a:solidFill>
                  <a:srgbClr val="000000"/>
                </a:solidFill>
                <a:highlight>
                  <a:srgbClr val="FFFFFF"/>
                </a:highlight>
              </a:rPr>
              <a:t> </a:t>
            </a:r>
            <a:r>
              <a:rPr lang="en-US" sz="1200" dirty="0" err="1">
                <a:solidFill>
                  <a:srgbClr val="000000"/>
                </a:solidFill>
                <a:highlight>
                  <a:srgbClr val="FFFFFF"/>
                </a:highlight>
              </a:rPr>
              <a:t>sklearn</a:t>
            </a:r>
            <a:r>
              <a:rPr lang="en-US" sz="1200" b="1" dirty="0" err="1">
                <a:solidFill>
                  <a:srgbClr val="000080"/>
                </a:solidFill>
                <a:highlight>
                  <a:srgbClr val="FFFFFF"/>
                </a:highlight>
              </a:rPr>
              <a:t>.</a:t>
            </a:r>
            <a:r>
              <a:rPr lang="en-US" sz="1200" dirty="0" err="1">
                <a:solidFill>
                  <a:srgbClr val="000000"/>
                </a:solidFill>
                <a:highlight>
                  <a:srgbClr val="FFFFFF"/>
                </a:highlight>
              </a:rPr>
              <a:t>linear_model</a:t>
            </a:r>
            <a:r>
              <a:rPr lang="en-US" sz="1200" dirty="0">
                <a:solidFill>
                  <a:srgbClr val="000000"/>
                </a:solidFill>
                <a:highlight>
                  <a:srgbClr val="FFFFFF"/>
                </a:highlight>
              </a:rPr>
              <a:t> </a:t>
            </a:r>
            <a:r>
              <a:rPr lang="en-US" sz="1200" b="1" dirty="0">
                <a:solidFill>
                  <a:srgbClr val="0000FF"/>
                </a:solidFill>
                <a:highlight>
                  <a:srgbClr val="FFFFFF"/>
                </a:highlight>
              </a:rPr>
              <a:t>import</a:t>
            </a:r>
            <a:r>
              <a:rPr lang="en-US" sz="1200" dirty="0">
                <a:solidFill>
                  <a:srgbClr val="000000"/>
                </a:solidFill>
                <a:highlight>
                  <a:srgbClr val="FFFFFF"/>
                </a:highlight>
              </a:rPr>
              <a:t> </a:t>
            </a:r>
            <a:r>
              <a:rPr lang="en-US" sz="1200" dirty="0" err="1">
                <a:solidFill>
                  <a:srgbClr val="000000"/>
                </a:solidFill>
                <a:highlight>
                  <a:srgbClr val="FFFFFF"/>
                </a:highlight>
              </a:rPr>
              <a:t>SGDRegressor</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Número de exemplos</a:t>
            </a:r>
            <a:endParaRPr lang="pt-BR" sz="1200" dirty="0">
              <a:solidFill>
                <a:srgbClr val="000000"/>
              </a:solidFill>
              <a:highlight>
                <a:srgbClr val="FFFFFF"/>
              </a:highlight>
            </a:endParaRPr>
          </a:p>
          <a:p>
            <a:r>
              <a:rPr lang="pt-BR" sz="1200" dirty="0">
                <a:solidFill>
                  <a:srgbClr val="000000"/>
                </a:solidFill>
                <a:highlight>
                  <a:srgbClr val="FFFFFF"/>
                </a:highlight>
              </a:rPr>
              <a:t>N</a:t>
            </a:r>
            <a:r>
              <a:rPr lang="pt-BR" sz="1200" dirty="0" smtClean="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Criamos os </a:t>
            </a:r>
            <a:r>
              <a:rPr lang="pt-BR" sz="1200" dirty="0" err="1">
                <a:solidFill>
                  <a:srgbClr val="008000"/>
                </a:solidFill>
                <a:highlight>
                  <a:srgbClr val="FFFFFF"/>
                </a:highlight>
              </a:rPr>
              <a:t>features</a:t>
            </a:r>
            <a:r>
              <a:rPr lang="pt-BR" sz="1200" dirty="0">
                <a:solidFill>
                  <a:srgbClr val="008000"/>
                </a:solidFill>
                <a:highlight>
                  <a:srgbClr val="FFFFFF"/>
                </a:highlight>
              </a:rPr>
              <a:t> e </a:t>
            </a:r>
            <a:r>
              <a:rPr lang="pt-BR" sz="1200" dirty="0" err="1">
                <a:solidFill>
                  <a:srgbClr val="008000"/>
                </a:solidFill>
                <a:highlight>
                  <a:srgbClr val="FFFFFF"/>
                </a:highlight>
              </a:rPr>
              <a:t>labels</a:t>
            </a:r>
            <a:r>
              <a:rPr lang="pt-BR" sz="1200" dirty="0">
                <a:solidFill>
                  <a:srgbClr val="008000"/>
                </a:solidFill>
                <a:highlight>
                  <a:srgbClr val="FFFFFF"/>
                </a:highlight>
              </a:rPr>
              <a:t>.</a:t>
            </a:r>
            <a:endParaRPr lang="pt-BR" sz="1200" dirty="0">
              <a:solidFill>
                <a:srgbClr val="000000"/>
              </a:solidFill>
              <a:highlight>
                <a:srgbClr val="FFFFFF"/>
              </a:highlight>
            </a:endParaRPr>
          </a:p>
          <a:p>
            <a:r>
              <a:rPr lang="sv-SE" sz="1200" dirty="0">
                <a:solidFill>
                  <a:srgbClr val="000000"/>
                </a:solidFill>
                <a:highlight>
                  <a:srgbClr val="FFFFFF"/>
                </a:highlight>
              </a:rPr>
              <a:t>x1 </a:t>
            </a:r>
            <a:r>
              <a:rPr lang="sv-SE" sz="1200" b="1" dirty="0">
                <a:solidFill>
                  <a:srgbClr val="000080"/>
                </a:solidFill>
                <a:highlight>
                  <a:srgbClr val="FFFFFF"/>
                </a:highlight>
              </a:rPr>
              <a:t>=</a:t>
            </a:r>
            <a:r>
              <a:rPr lang="sv-SE" sz="1200" dirty="0">
                <a:solidFill>
                  <a:srgbClr val="000000"/>
                </a:solidFill>
                <a:highlight>
                  <a:srgbClr val="FFFFFF"/>
                </a:highlight>
              </a:rPr>
              <a:t> </a:t>
            </a:r>
            <a:r>
              <a:rPr lang="sv-SE" sz="1200" dirty="0" smtClean="0">
                <a:solidFill>
                  <a:srgbClr val="000000"/>
                </a:solidFill>
                <a:highlight>
                  <a:srgbClr val="FFFFFF"/>
                </a:highlight>
              </a:rPr>
              <a:t>np</a:t>
            </a:r>
            <a:r>
              <a:rPr lang="sv-SE" sz="1200" b="1" dirty="0" smtClean="0">
                <a:solidFill>
                  <a:srgbClr val="000080"/>
                </a:solidFill>
                <a:highlight>
                  <a:srgbClr val="FFFFFF"/>
                </a:highlight>
              </a:rPr>
              <a:t>.</a:t>
            </a:r>
            <a:r>
              <a:rPr lang="sv-SE" sz="1200" dirty="0" smtClean="0">
                <a:solidFill>
                  <a:srgbClr val="000000"/>
                </a:solidFill>
                <a:highlight>
                  <a:srgbClr val="FFFFFF"/>
                </a:highlight>
              </a:rPr>
              <a:t>random</a:t>
            </a:r>
            <a:r>
              <a:rPr lang="sv-SE" sz="1200" b="1" dirty="0" smtClean="0">
                <a:solidFill>
                  <a:srgbClr val="000080"/>
                </a:solidFill>
                <a:highlight>
                  <a:srgbClr val="FFFFFF"/>
                </a:highlight>
              </a:rPr>
              <a:t>.</a:t>
            </a:r>
            <a:r>
              <a:rPr lang="sv-SE" sz="1200" dirty="0" smtClean="0">
                <a:solidFill>
                  <a:srgbClr val="000000"/>
                </a:solidFill>
                <a:highlight>
                  <a:srgbClr val="FFFFFF"/>
                </a:highlight>
              </a:rPr>
              <a:t>randn</a:t>
            </a:r>
            <a:r>
              <a:rPr lang="sv-SE" sz="1200" b="1" dirty="0" smtClean="0">
                <a:solidFill>
                  <a:srgbClr val="000080"/>
                </a:solidFill>
                <a:highlight>
                  <a:srgbClr val="FFFFFF"/>
                </a:highlight>
              </a:rPr>
              <a:t>(</a:t>
            </a:r>
            <a:r>
              <a:rPr lang="sv-SE" sz="1200" dirty="0">
                <a:solidFill>
                  <a:srgbClr val="000000"/>
                </a:solidFill>
                <a:highlight>
                  <a:srgbClr val="FFFFFF"/>
                </a:highlight>
              </a:rPr>
              <a:t>N</a:t>
            </a:r>
            <a:r>
              <a:rPr lang="sv-SE" sz="1200" b="1" dirty="0" smtClean="0">
                <a:solidFill>
                  <a:srgbClr val="000080"/>
                </a:solidFill>
                <a:highlight>
                  <a:srgbClr val="FFFFFF"/>
                </a:highlight>
              </a:rPr>
              <a:t>,</a:t>
            </a:r>
            <a:r>
              <a:rPr lang="sv-SE" sz="1200" dirty="0" smtClean="0">
                <a:solidFill>
                  <a:srgbClr val="000000"/>
                </a:solidFill>
                <a:highlight>
                  <a:srgbClr val="FFFFFF"/>
                </a:highlight>
              </a:rPr>
              <a:t> </a:t>
            </a:r>
            <a:r>
              <a:rPr lang="sv-SE" sz="1200" dirty="0">
                <a:solidFill>
                  <a:srgbClr val="FF0000"/>
                </a:solidFill>
                <a:highlight>
                  <a:srgbClr val="FFFFFF"/>
                </a:highlight>
              </a:rPr>
              <a:t>1</a:t>
            </a:r>
            <a:r>
              <a:rPr lang="sv-SE" sz="1200" b="1" dirty="0">
                <a:solidFill>
                  <a:srgbClr val="000080"/>
                </a:solidFill>
                <a:highlight>
                  <a:srgbClr val="FFFFFF"/>
                </a:highlight>
              </a:rPr>
              <a:t>)</a:t>
            </a:r>
            <a:endParaRPr lang="sv-SE" sz="1200" dirty="0">
              <a:solidFill>
                <a:srgbClr val="000000"/>
              </a:solidFill>
              <a:highlight>
                <a:srgbClr val="FFFFFF"/>
              </a:highlight>
            </a:endParaRPr>
          </a:p>
          <a:p>
            <a:r>
              <a:rPr lang="sv-SE" sz="1200" dirty="0">
                <a:solidFill>
                  <a:srgbClr val="000000"/>
                </a:solidFill>
                <a:highlight>
                  <a:srgbClr val="FFFFFF"/>
                </a:highlight>
              </a:rPr>
              <a:t>x2 </a:t>
            </a:r>
            <a:r>
              <a:rPr lang="sv-SE" sz="1200" b="1" dirty="0">
                <a:solidFill>
                  <a:srgbClr val="000080"/>
                </a:solidFill>
                <a:highlight>
                  <a:srgbClr val="FFFFFF"/>
                </a:highlight>
              </a:rPr>
              <a:t>=</a:t>
            </a:r>
            <a:r>
              <a:rPr lang="sv-SE" sz="1200" dirty="0">
                <a:solidFill>
                  <a:srgbClr val="000000"/>
                </a:solidFill>
                <a:highlight>
                  <a:srgbClr val="FFFFFF"/>
                </a:highlight>
              </a:rPr>
              <a:t> </a:t>
            </a:r>
            <a:r>
              <a:rPr lang="sv-SE" sz="1200" dirty="0" smtClean="0">
                <a:solidFill>
                  <a:srgbClr val="000000"/>
                </a:solidFill>
                <a:highlight>
                  <a:srgbClr val="FFFFFF"/>
                </a:highlight>
              </a:rPr>
              <a:t>np</a:t>
            </a:r>
            <a:r>
              <a:rPr lang="sv-SE" sz="1200" b="1" dirty="0" smtClean="0">
                <a:solidFill>
                  <a:srgbClr val="000080"/>
                </a:solidFill>
                <a:highlight>
                  <a:srgbClr val="FFFFFF"/>
                </a:highlight>
              </a:rPr>
              <a:t>.</a:t>
            </a:r>
            <a:r>
              <a:rPr lang="sv-SE" sz="1200" dirty="0" smtClean="0">
                <a:solidFill>
                  <a:srgbClr val="000000"/>
                </a:solidFill>
                <a:highlight>
                  <a:srgbClr val="FFFFFF"/>
                </a:highlight>
              </a:rPr>
              <a:t>random</a:t>
            </a:r>
            <a:r>
              <a:rPr lang="sv-SE" sz="1200" b="1" dirty="0" smtClean="0">
                <a:solidFill>
                  <a:srgbClr val="000080"/>
                </a:solidFill>
                <a:highlight>
                  <a:srgbClr val="FFFFFF"/>
                </a:highlight>
              </a:rPr>
              <a:t>.</a:t>
            </a:r>
            <a:r>
              <a:rPr lang="sv-SE" sz="1200" dirty="0" smtClean="0">
                <a:solidFill>
                  <a:srgbClr val="000000"/>
                </a:solidFill>
                <a:highlight>
                  <a:srgbClr val="FFFFFF"/>
                </a:highlight>
              </a:rPr>
              <a:t>randn</a:t>
            </a:r>
            <a:r>
              <a:rPr lang="sv-SE" sz="1200" b="1" dirty="0" smtClean="0">
                <a:solidFill>
                  <a:srgbClr val="000080"/>
                </a:solidFill>
                <a:highlight>
                  <a:srgbClr val="FFFFFF"/>
                </a:highlight>
              </a:rPr>
              <a:t>(</a:t>
            </a:r>
            <a:r>
              <a:rPr lang="sv-SE" sz="1200" dirty="0">
                <a:solidFill>
                  <a:srgbClr val="000000"/>
                </a:solidFill>
                <a:highlight>
                  <a:srgbClr val="FFFFFF"/>
                </a:highlight>
              </a:rPr>
              <a:t>N</a:t>
            </a:r>
            <a:r>
              <a:rPr lang="sv-SE" sz="1200" b="1" dirty="0" smtClean="0">
                <a:solidFill>
                  <a:srgbClr val="000080"/>
                </a:solidFill>
                <a:highlight>
                  <a:srgbClr val="FFFFFF"/>
                </a:highlight>
              </a:rPr>
              <a:t>,</a:t>
            </a:r>
            <a:r>
              <a:rPr lang="sv-SE" sz="1200" dirty="0" smtClean="0">
                <a:solidFill>
                  <a:srgbClr val="000000"/>
                </a:solidFill>
                <a:highlight>
                  <a:srgbClr val="FFFFFF"/>
                </a:highlight>
              </a:rPr>
              <a:t> </a:t>
            </a:r>
            <a:r>
              <a:rPr lang="sv-SE" sz="1200" dirty="0">
                <a:solidFill>
                  <a:srgbClr val="FF0000"/>
                </a:solidFill>
                <a:highlight>
                  <a:srgbClr val="FFFFFF"/>
                </a:highlight>
              </a:rPr>
              <a:t>1</a:t>
            </a:r>
            <a:r>
              <a:rPr lang="sv-SE" sz="1200" b="1" dirty="0">
                <a:solidFill>
                  <a:srgbClr val="000080"/>
                </a:solidFill>
                <a:highlight>
                  <a:srgbClr val="FFFFFF"/>
                </a:highlight>
              </a:rPr>
              <a:t>)</a:t>
            </a:r>
            <a:endParaRPr lang="sv-SE" sz="1200" dirty="0">
              <a:solidFill>
                <a:srgbClr val="000000"/>
              </a:solidFill>
              <a:highlight>
                <a:srgbClr val="FFFFFF"/>
              </a:highlight>
            </a:endParaRPr>
          </a:p>
          <a:p>
            <a:r>
              <a:rPr lang="es-ES" sz="1200" dirty="0">
                <a:solidFill>
                  <a:srgbClr val="000000"/>
                </a:solidFill>
                <a:highlight>
                  <a:srgbClr val="FFFFFF"/>
                </a:highlight>
              </a:rPr>
              <a:t>y </a:t>
            </a:r>
            <a:r>
              <a:rPr lang="es-ES" sz="1200" b="1" dirty="0">
                <a:solidFill>
                  <a:srgbClr val="000080"/>
                </a:solidFill>
                <a:highlight>
                  <a:srgbClr val="FFFFFF"/>
                </a:highlight>
              </a:rPr>
              <a:t>=</a:t>
            </a:r>
            <a:r>
              <a:rPr lang="es-ES" sz="1200" dirty="0">
                <a:solidFill>
                  <a:srgbClr val="000000"/>
                </a:solidFill>
                <a:highlight>
                  <a:srgbClr val="FFFFFF"/>
                </a:highlight>
              </a:rPr>
              <a:t> </a:t>
            </a:r>
            <a:r>
              <a:rPr lang="es-ES" sz="1200" dirty="0">
                <a:solidFill>
                  <a:srgbClr val="FF0000"/>
                </a:solidFill>
                <a:highlight>
                  <a:srgbClr val="FFFFFF"/>
                </a:highlight>
              </a:rPr>
              <a:t>2</a:t>
            </a:r>
            <a:r>
              <a:rPr lang="es-ES" sz="1200" b="1" dirty="0">
                <a:solidFill>
                  <a:srgbClr val="000080"/>
                </a:solidFill>
                <a:highlight>
                  <a:srgbClr val="FFFFFF"/>
                </a:highlight>
              </a:rPr>
              <a:t>*</a:t>
            </a:r>
            <a:r>
              <a:rPr lang="es-ES" sz="1200" dirty="0">
                <a:solidFill>
                  <a:srgbClr val="000000"/>
                </a:solidFill>
                <a:highlight>
                  <a:srgbClr val="FFFFFF"/>
                </a:highlight>
              </a:rPr>
              <a:t>x1 </a:t>
            </a:r>
            <a:r>
              <a:rPr lang="es-ES" sz="1200" b="1" dirty="0">
                <a:solidFill>
                  <a:srgbClr val="000080"/>
                </a:solidFill>
                <a:highlight>
                  <a:srgbClr val="FFFFFF"/>
                </a:highlight>
              </a:rPr>
              <a:t>+</a:t>
            </a:r>
            <a:r>
              <a:rPr lang="es-ES" sz="1200" dirty="0">
                <a:solidFill>
                  <a:srgbClr val="000000"/>
                </a:solidFill>
                <a:highlight>
                  <a:srgbClr val="FFFFFF"/>
                </a:highlight>
              </a:rPr>
              <a:t> </a:t>
            </a:r>
            <a:r>
              <a:rPr lang="es-ES" sz="1200" dirty="0">
                <a:solidFill>
                  <a:srgbClr val="FF0000"/>
                </a:solidFill>
                <a:highlight>
                  <a:srgbClr val="FFFFFF"/>
                </a:highlight>
              </a:rPr>
              <a:t>4</a:t>
            </a:r>
            <a:r>
              <a:rPr lang="es-ES" sz="1200" b="1" dirty="0">
                <a:solidFill>
                  <a:srgbClr val="000080"/>
                </a:solidFill>
                <a:highlight>
                  <a:srgbClr val="FFFFFF"/>
                </a:highlight>
              </a:rPr>
              <a:t>*</a:t>
            </a:r>
            <a:r>
              <a:rPr lang="es-ES" sz="1200" dirty="0">
                <a:solidFill>
                  <a:srgbClr val="000000"/>
                </a:solidFill>
                <a:highlight>
                  <a:srgbClr val="FFFFFF"/>
                </a:highlight>
              </a:rPr>
              <a:t>x2 </a:t>
            </a:r>
            <a:r>
              <a:rPr lang="es-ES" sz="1200" b="1" dirty="0">
                <a:solidFill>
                  <a:srgbClr val="000080"/>
                </a:solidFill>
                <a:highlight>
                  <a:srgbClr val="FFFFFF"/>
                </a:highlight>
              </a:rPr>
              <a:t>+</a:t>
            </a:r>
            <a:r>
              <a:rPr lang="es-ES" sz="1200" dirty="0">
                <a:solidFill>
                  <a:srgbClr val="000000"/>
                </a:solidFill>
                <a:highlight>
                  <a:srgbClr val="FFFFFF"/>
                </a:highlight>
              </a:rPr>
              <a:t> </a:t>
            </a:r>
            <a:r>
              <a:rPr lang="es-ES" sz="1200" dirty="0" err="1" smtClean="0">
                <a:solidFill>
                  <a:srgbClr val="000000"/>
                </a:solidFill>
                <a:highlight>
                  <a:srgbClr val="FFFFFF"/>
                </a:highlight>
              </a:rPr>
              <a:t>np</a:t>
            </a:r>
            <a:r>
              <a:rPr lang="es-ES" sz="1200" b="1" dirty="0" err="1" smtClean="0">
                <a:solidFill>
                  <a:srgbClr val="000080"/>
                </a:solidFill>
                <a:highlight>
                  <a:srgbClr val="FFFFFF"/>
                </a:highlight>
              </a:rPr>
              <a:t>.</a:t>
            </a:r>
            <a:r>
              <a:rPr lang="es-ES" sz="1200" dirty="0" err="1" smtClean="0">
                <a:solidFill>
                  <a:srgbClr val="000000"/>
                </a:solidFill>
                <a:highlight>
                  <a:srgbClr val="FFFFFF"/>
                </a:highlight>
              </a:rPr>
              <a:t>random</a:t>
            </a:r>
            <a:r>
              <a:rPr lang="es-ES" sz="1200" b="1" dirty="0" err="1" smtClean="0">
                <a:solidFill>
                  <a:srgbClr val="000080"/>
                </a:solidFill>
                <a:highlight>
                  <a:srgbClr val="FFFFFF"/>
                </a:highlight>
              </a:rPr>
              <a:t>.</a:t>
            </a:r>
            <a:r>
              <a:rPr lang="es-ES" sz="1200" dirty="0" err="1" smtClean="0">
                <a:solidFill>
                  <a:srgbClr val="000000"/>
                </a:solidFill>
                <a:highlight>
                  <a:srgbClr val="FFFFFF"/>
                </a:highlight>
              </a:rPr>
              <a:t>randn</a:t>
            </a:r>
            <a:r>
              <a:rPr lang="es-ES" sz="1200" b="1" dirty="0" smtClean="0">
                <a:solidFill>
                  <a:srgbClr val="000080"/>
                </a:solidFill>
                <a:highlight>
                  <a:srgbClr val="FFFFFF"/>
                </a:highlight>
              </a:rPr>
              <a:t>(</a:t>
            </a:r>
            <a:r>
              <a:rPr lang="es-ES" sz="1200" dirty="0">
                <a:solidFill>
                  <a:srgbClr val="000000"/>
                </a:solidFill>
                <a:highlight>
                  <a:srgbClr val="FFFFFF"/>
                </a:highlight>
              </a:rPr>
              <a:t>N</a:t>
            </a:r>
            <a:r>
              <a:rPr lang="es-ES" sz="1200" b="1" dirty="0" smtClean="0">
                <a:solidFill>
                  <a:srgbClr val="000080"/>
                </a:solidFill>
                <a:highlight>
                  <a:srgbClr val="FFFFFF"/>
                </a:highlight>
              </a:rPr>
              <a:t>,</a:t>
            </a:r>
            <a:r>
              <a:rPr lang="es-ES" sz="1200" dirty="0" smtClean="0">
                <a:solidFill>
                  <a:srgbClr val="000000"/>
                </a:solidFill>
                <a:highlight>
                  <a:srgbClr val="FFFFFF"/>
                </a:highlight>
              </a:rPr>
              <a:t> </a:t>
            </a:r>
            <a:r>
              <a:rPr lang="es-ES" sz="1200" dirty="0">
                <a:solidFill>
                  <a:srgbClr val="FF0000"/>
                </a:solidFill>
                <a:highlight>
                  <a:srgbClr val="FFFFFF"/>
                </a:highlight>
              </a:rPr>
              <a:t>1</a:t>
            </a:r>
            <a:r>
              <a:rPr lang="es-ES" sz="1200" b="1" dirty="0">
                <a:solidFill>
                  <a:srgbClr val="000080"/>
                </a:solidFill>
                <a:highlight>
                  <a:srgbClr val="FFFFFF"/>
                </a:highlight>
              </a:rPr>
              <a:t>)</a:t>
            </a:r>
            <a:endParaRPr lang="es-E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 os vetores coluna x1 e x2.</a:t>
            </a:r>
            <a:endParaRPr lang="pt-BR" sz="1200" dirty="0">
              <a:solidFill>
                <a:srgbClr val="000000"/>
              </a:solidFill>
              <a:highlight>
                <a:srgbClr val="FFFFFF"/>
              </a:highlight>
            </a:endParaRPr>
          </a:p>
          <a:p>
            <a:r>
              <a:rPr lang="pl-PL" sz="1200" dirty="0">
                <a:solidFill>
                  <a:srgbClr val="000000"/>
                </a:solidFill>
                <a:highlight>
                  <a:srgbClr val="FFFFFF"/>
                </a:highlight>
              </a:rPr>
              <a:t>X </a:t>
            </a:r>
            <a:r>
              <a:rPr lang="pl-PL" sz="1200" b="1" dirty="0">
                <a:solidFill>
                  <a:srgbClr val="000080"/>
                </a:solidFill>
                <a:highlight>
                  <a:srgbClr val="FFFFFF"/>
                </a:highlight>
              </a:rPr>
              <a:t>=</a:t>
            </a:r>
            <a:r>
              <a:rPr lang="pl-PL" sz="1200" dirty="0">
                <a:solidFill>
                  <a:srgbClr val="000000"/>
                </a:solidFill>
                <a:highlight>
                  <a:srgbClr val="FFFFFF"/>
                </a:highlight>
              </a:rPr>
              <a:t> np</a:t>
            </a:r>
            <a:r>
              <a:rPr lang="pl-PL" sz="1200" b="1" dirty="0">
                <a:solidFill>
                  <a:srgbClr val="000080"/>
                </a:solidFill>
                <a:highlight>
                  <a:srgbClr val="FFFFFF"/>
                </a:highlight>
              </a:rPr>
              <a:t>.</a:t>
            </a:r>
            <a:r>
              <a:rPr lang="pl-PL" sz="1200" dirty="0">
                <a:solidFill>
                  <a:srgbClr val="000000"/>
                </a:solidFill>
                <a:highlight>
                  <a:srgbClr val="FFFFFF"/>
                </a:highlight>
              </a:rPr>
              <a:t>c_</a:t>
            </a:r>
            <a:r>
              <a:rPr lang="pl-PL" sz="1200" b="1" dirty="0">
                <a:solidFill>
                  <a:srgbClr val="000080"/>
                </a:solidFill>
                <a:highlight>
                  <a:srgbClr val="FFFFFF"/>
                </a:highlight>
              </a:rPr>
              <a:t>[</a:t>
            </a:r>
            <a:r>
              <a:rPr lang="pl-PL" sz="1200" dirty="0">
                <a:solidFill>
                  <a:srgbClr val="000000"/>
                </a:solidFill>
                <a:highlight>
                  <a:srgbClr val="FFFFFF"/>
                </a:highlight>
              </a:rPr>
              <a:t>x1</a:t>
            </a:r>
            <a:r>
              <a:rPr lang="pl-PL" sz="1200" b="1" dirty="0">
                <a:solidFill>
                  <a:srgbClr val="000080"/>
                </a:solidFill>
                <a:highlight>
                  <a:srgbClr val="FFFFFF"/>
                </a:highlight>
              </a:rPr>
              <a:t>,</a:t>
            </a:r>
            <a:r>
              <a:rPr lang="pl-PL" sz="1200" dirty="0">
                <a:solidFill>
                  <a:srgbClr val="000000"/>
                </a:solidFill>
                <a:highlight>
                  <a:srgbClr val="FFFFFF"/>
                </a:highlight>
              </a:rPr>
              <a:t> x2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Instancia a classe </a:t>
            </a:r>
            <a:r>
              <a:rPr lang="pt-BR" sz="1200" dirty="0" err="1">
                <a:solidFill>
                  <a:srgbClr val="008000"/>
                </a:solidFill>
                <a:highlight>
                  <a:srgbClr val="FFFFFF"/>
                </a:highlight>
              </a:rPr>
              <a:t>SGDRegressor</a:t>
            </a:r>
            <a:r>
              <a:rPr lang="pt-BR" sz="1200" dirty="0">
                <a:solidFill>
                  <a:srgbClr val="00800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sgd_reg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smtClean="0">
                <a:solidFill>
                  <a:srgbClr val="000000"/>
                </a:solidFill>
                <a:highlight>
                  <a:srgbClr val="FFFFFF"/>
                </a:highlight>
              </a:rPr>
              <a:t>SGDRegressor</a:t>
            </a:r>
            <a:r>
              <a:rPr lang="pt-BR" sz="1200" b="1" dirty="0" smtClean="0">
                <a:solidFill>
                  <a:srgbClr val="000080"/>
                </a:solidFill>
                <a:highlight>
                  <a:srgbClr val="FFFFFF"/>
                </a:highlight>
              </a:rPr>
              <a:t>(</a:t>
            </a:r>
            <a:r>
              <a:rPr lang="pt-BR" sz="1200" dirty="0" smtClean="0">
                <a:solidFill>
                  <a:srgbClr val="000000"/>
                </a:solidFill>
                <a:highlight>
                  <a:srgbClr val="FFFFFF"/>
                </a:highlight>
              </a:rPr>
              <a:t>fit_intercept</a:t>
            </a:r>
            <a:r>
              <a:rPr lang="pt-BR" sz="1200" b="1" dirty="0" smtClean="0">
                <a:solidFill>
                  <a:srgbClr val="000080"/>
                </a:solidFill>
                <a:highlight>
                  <a:srgbClr val="FFFFFF"/>
                </a:highlight>
              </a:rPr>
              <a:t>=</a:t>
            </a:r>
            <a:r>
              <a:rPr lang="pt-BR" sz="1200" b="1" dirty="0" smtClean="0">
                <a:solidFill>
                  <a:srgbClr val="880088"/>
                </a:solidFill>
                <a:highlight>
                  <a:srgbClr val="FFFFFF"/>
                </a:highlight>
              </a:rPr>
              <a:t>False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8000"/>
                </a:solidFill>
                <a:highlight>
                  <a:srgbClr val="FFFFFF"/>
                </a:highlight>
              </a:rPr>
              <a:t># Treina o modelo.</a:t>
            </a:r>
            <a:endParaRPr lang="pt-BR" sz="1200" dirty="0">
              <a:solidFill>
                <a:srgbClr val="000000"/>
              </a:solidFill>
              <a:highlight>
                <a:srgbClr val="FFFFFF"/>
              </a:highlight>
            </a:endParaRPr>
          </a:p>
          <a:p>
            <a:r>
              <a:rPr lang="pt-BR" sz="1200" dirty="0">
                <a:solidFill>
                  <a:srgbClr val="000000"/>
                </a:solidFill>
                <a:highlight>
                  <a:srgbClr val="FFFFFF"/>
                </a:highlight>
              </a:rPr>
              <a:t>sgd_reg</a:t>
            </a:r>
            <a:r>
              <a:rPr lang="pt-BR" sz="1200" b="1" dirty="0">
                <a:solidFill>
                  <a:srgbClr val="000080"/>
                </a:solidFill>
                <a:highlight>
                  <a:srgbClr val="FFFFFF"/>
                </a:highlight>
              </a:rPr>
              <a:t>.</a:t>
            </a:r>
            <a:r>
              <a:rPr lang="pt-BR" sz="1200" dirty="0">
                <a:solidFill>
                  <a:srgbClr val="000000"/>
                </a:solidFill>
                <a:highlight>
                  <a:srgbClr val="FFFFFF"/>
                </a:highlight>
              </a:rPr>
              <a:t>fit</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r>
              <a:rPr lang="pt-BR" sz="1200" dirty="0">
                <a:solidFill>
                  <a:srgbClr val="000000"/>
                </a:solidFill>
                <a:highlight>
                  <a:srgbClr val="FFFFFF"/>
                </a:highlight>
              </a:rPr>
              <a:t>ravel</a:t>
            </a:r>
            <a:r>
              <a:rPr lang="pt-BR" sz="1200" b="1" dirty="0" smtClean="0">
                <a:solidFill>
                  <a:srgbClr val="000080"/>
                </a:solidFill>
                <a:highlight>
                  <a:srgbClr val="FFFFFF"/>
                </a:highlight>
              </a:rPr>
              <a:t>())</a:t>
            </a:r>
          </a:p>
          <a:p>
            <a:endParaRPr lang="pt-BR" sz="1200" b="1" dirty="0" smtClean="0">
              <a:solidFill>
                <a:srgbClr val="000080"/>
              </a:solidFill>
              <a:highlight>
                <a:srgbClr val="FFFFFF"/>
              </a:highlight>
            </a:endParaRPr>
          </a:p>
          <a:p>
            <a:r>
              <a:rPr lang="pt-BR" sz="1200" dirty="0">
                <a:solidFill>
                  <a:srgbClr val="008000"/>
                </a:solidFill>
                <a:highlight>
                  <a:srgbClr val="FFFFFF"/>
                </a:highlight>
              </a:rPr>
              <a:t># </a:t>
            </a:r>
            <a:r>
              <a:rPr lang="pt-BR" sz="1200" dirty="0" smtClean="0">
                <a:solidFill>
                  <a:srgbClr val="008000"/>
                </a:solidFill>
                <a:highlight>
                  <a:srgbClr val="FFFFFF"/>
                </a:highlight>
              </a:rPr>
              <a:t>Predição com o modelo treinado.</a:t>
            </a:r>
            <a:endParaRPr lang="pt-BR" sz="1200" b="1" dirty="0">
              <a:solidFill>
                <a:srgbClr val="000080"/>
              </a:solidFill>
              <a:highlight>
                <a:srgbClr val="FFFFFF"/>
              </a:highlight>
            </a:endParaRPr>
          </a:p>
          <a:p>
            <a:r>
              <a:rPr lang="pt-BR" sz="1200" dirty="0" smtClean="0">
                <a:solidFill>
                  <a:srgbClr val="000000"/>
                </a:solidFill>
                <a:highlight>
                  <a:srgbClr val="FFFFFF"/>
                </a:highlight>
              </a:rPr>
              <a:t>sgd_reg.predict</a:t>
            </a:r>
            <a:r>
              <a:rPr lang="pt-BR" sz="1200" b="1" dirty="0" smtClean="0">
                <a:solidFill>
                  <a:srgbClr val="000080"/>
                </a:solidFill>
                <a:highlight>
                  <a:srgbClr val="FFFFFF"/>
                </a:highlight>
              </a:rPr>
              <a:t>(</a:t>
            </a:r>
            <a:r>
              <a:rPr lang="pt-BR" sz="1200" dirty="0" smtClean="0">
                <a:solidFill>
                  <a:srgbClr val="000000"/>
                </a:solidFill>
                <a:highlight>
                  <a:srgbClr val="FFFFFF"/>
                </a:highlight>
              </a:rPr>
              <a:t>X</a:t>
            </a:r>
            <a:r>
              <a:rPr lang="pt-BR" sz="1200" b="1" dirty="0" smtClean="0">
                <a:solidFill>
                  <a:srgbClr val="000080"/>
                </a:solidFill>
                <a:highlight>
                  <a:srgbClr val="FFFFFF"/>
                </a:highlight>
              </a:rPr>
              <a:t>)</a:t>
            </a:r>
            <a:endParaRPr lang="pt-BR" sz="1200" dirty="0">
              <a:solidFill>
                <a:srgbClr val="000000"/>
              </a:solidFill>
              <a:highlight>
                <a:srgbClr val="FFFFFF"/>
              </a:highlight>
            </a:endParaRPr>
          </a:p>
          <a:p>
            <a:endParaRPr lang="pt-BR" sz="1200" dirty="0" smtClean="0">
              <a:solidFill>
                <a:srgbClr val="000000"/>
              </a:solidFill>
              <a:highlight>
                <a:srgbClr val="FFFFFF"/>
              </a:highlight>
            </a:endParaRPr>
          </a:p>
          <a:p>
            <a:r>
              <a:rPr lang="pt-BR" sz="1200" dirty="0" smtClean="0">
                <a:solidFill>
                  <a:srgbClr val="008000"/>
                </a:solidFill>
                <a:highlight>
                  <a:srgbClr val="FFFFFF"/>
                </a:highlight>
              </a:rPr>
              <a:t># Acessa valor dos pesos.</a:t>
            </a:r>
            <a:endParaRPr lang="pt-BR" sz="1200" dirty="0" smtClean="0">
              <a:solidFill>
                <a:srgbClr val="000000"/>
              </a:solidFill>
              <a:highlight>
                <a:srgbClr val="FFFFFF"/>
              </a:highlight>
            </a:endParaRPr>
          </a:p>
          <a:p>
            <a:r>
              <a:rPr lang="pt-BR" sz="1200" b="1" dirty="0" smtClean="0">
                <a:solidFill>
                  <a:srgbClr val="880088"/>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'a1: %1.4f'</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sgd_reg</a:t>
            </a:r>
            <a:r>
              <a:rPr lang="pt-BR" sz="1200" b="1" dirty="0">
                <a:solidFill>
                  <a:srgbClr val="000080"/>
                </a:solidFill>
                <a:highlight>
                  <a:srgbClr val="FFFFFF"/>
                </a:highlight>
              </a:rPr>
              <a:t>.</a:t>
            </a:r>
            <a:r>
              <a:rPr lang="pt-BR" sz="1200" dirty="0">
                <a:solidFill>
                  <a:srgbClr val="000000"/>
                </a:solidFill>
                <a:highlight>
                  <a:srgbClr val="FFFFFF"/>
                </a:highlight>
              </a:rPr>
              <a:t>coef_</a:t>
            </a:r>
            <a:r>
              <a:rPr lang="pt-BR" sz="1200" b="1" dirty="0">
                <a:solidFill>
                  <a:srgbClr val="000080"/>
                </a:solidFill>
                <a:highlight>
                  <a:srgbClr val="FFFFFF"/>
                </a:highlight>
              </a:rPr>
              <a:t>[</a:t>
            </a:r>
            <a:r>
              <a:rPr lang="pt-BR" sz="1200" dirty="0">
                <a:solidFill>
                  <a:srgbClr val="FF0000"/>
                </a:solidFill>
                <a:highlight>
                  <a:srgbClr val="FFFFFF"/>
                </a:highlight>
              </a:rPr>
              <a:t>0</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880088"/>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'a2: %1.4f'</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err="1">
                <a:solidFill>
                  <a:srgbClr val="000000"/>
                </a:solidFill>
                <a:highlight>
                  <a:srgbClr val="FFFFFF"/>
                </a:highlight>
              </a:rPr>
              <a:t>sgd_reg</a:t>
            </a:r>
            <a:r>
              <a:rPr lang="pt-BR" sz="1200" b="1" dirty="0" err="1">
                <a:solidFill>
                  <a:srgbClr val="000080"/>
                </a:solidFill>
                <a:highlight>
                  <a:srgbClr val="FFFFFF"/>
                </a:highlight>
              </a:rPr>
              <a:t>.</a:t>
            </a:r>
            <a:r>
              <a:rPr lang="pt-BR" sz="1200" dirty="0" err="1">
                <a:solidFill>
                  <a:srgbClr val="000000"/>
                </a:solidFill>
                <a:highlight>
                  <a:srgbClr val="FFFFFF"/>
                </a:highlight>
              </a:rPr>
              <a:t>coef</a:t>
            </a:r>
            <a:r>
              <a:rPr lang="pt-BR" sz="1200" dirty="0">
                <a:solidFill>
                  <a:srgbClr val="000000"/>
                </a:solidFill>
                <a:highlight>
                  <a:srgbClr val="FFFFFF"/>
                </a:highlight>
              </a:rPr>
              <a:t>_</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a1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1.9844</a:t>
            </a:r>
            <a:endParaRPr lang="pt-BR" sz="1200" dirty="0">
              <a:solidFill>
                <a:srgbClr val="000000"/>
              </a:solidFill>
              <a:highlight>
                <a:srgbClr val="FFFFFF"/>
              </a:highlight>
            </a:endParaRPr>
          </a:p>
          <a:p>
            <a:r>
              <a:rPr lang="pt-BR" sz="1200" dirty="0">
                <a:solidFill>
                  <a:srgbClr val="000000"/>
                </a:solidFill>
                <a:highlight>
                  <a:srgbClr val="FFFFFF"/>
                </a:highlight>
              </a:rPr>
              <a:t>a2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3.9802</a:t>
            </a:r>
            <a:endParaRPr lang="pt-BR" sz="1200" dirty="0"/>
          </a:p>
        </p:txBody>
      </p:sp>
      <p:sp>
        <p:nvSpPr>
          <p:cNvPr id="2" name="Title 1"/>
          <p:cNvSpPr>
            <a:spLocks noGrp="1"/>
          </p:cNvSpPr>
          <p:nvPr>
            <p:ph type="title"/>
          </p:nvPr>
        </p:nvSpPr>
        <p:spPr>
          <a:xfrm>
            <a:off x="838200" y="306375"/>
            <a:ext cx="11195945" cy="770947"/>
          </a:xfrm>
        </p:spPr>
        <p:txBody>
          <a:bodyPr>
            <a:normAutofit/>
          </a:bodyPr>
          <a:lstStyle/>
          <a:p>
            <a:r>
              <a:rPr lang="pt-BR" dirty="0" smtClean="0"/>
              <a:t>GD Estocástico com Scikit-Learn </a:t>
            </a:r>
            <a:endParaRPr lang="pt-BR" dirty="0"/>
          </a:p>
        </p:txBody>
      </p:sp>
      <p:sp>
        <p:nvSpPr>
          <p:cNvPr id="3" name="Content Placeholder 2"/>
          <p:cNvSpPr>
            <a:spLocks noGrp="1"/>
          </p:cNvSpPr>
          <p:nvPr>
            <p:ph idx="1"/>
          </p:nvPr>
        </p:nvSpPr>
        <p:spPr>
          <a:xfrm>
            <a:off x="838200" y="1260764"/>
            <a:ext cx="6620897" cy="5419627"/>
          </a:xfrm>
        </p:spPr>
        <p:txBody>
          <a:bodyPr>
            <a:normAutofit fontScale="92500" lnSpcReduction="10000"/>
          </a:bodyPr>
          <a:lstStyle/>
          <a:p>
            <a:r>
              <a:rPr lang="pt-BR" sz="2400" dirty="0"/>
              <a:t>A biblioteca </a:t>
            </a:r>
            <a:r>
              <a:rPr lang="pt-BR" sz="2400" b="1" i="1" dirty="0" smtClean="0"/>
              <a:t>Scikit-Learn </a:t>
            </a:r>
            <a:r>
              <a:rPr lang="pt-BR" sz="2400" dirty="0"/>
              <a:t>disponibiliza a classe </a:t>
            </a:r>
            <a:r>
              <a:rPr lang="pt-BR" sz="2400" b="1" i="1" dirty="0"/>
              <a:t>SGDRegressor</a:t>
            </a:r>
            <a:r>
              <a:rPr lang="pt-BR" sz="2400" dirty="0"/>
              <a:t> para realizar regressão linear utilizando o Gradiente Descendente Estocástico.</a:t>
            </a:r>
          </a:p>
          <a:p>
            <a:r>
              <a:rPr lang="pt-BR" sz="2400" dirty="0"/>
              <a:t>A classe possui vários parâmetros que podem ser configurados (tipo de função de erro, esquema de variação do passo de aprendizagem, etc.).</a:t>
            </a:r>
          </a:p>
          <a:p>
            <a:r>
              <a:rPr lang="pt-BR" sz="2400" dirty="0" smtClean="0"/>
              <a:t>Após instanciarmos um objeto dessa classe, o treinamento é feito com o método </a:t>
            </a:r>
            <a:r>
              <a:rPr lang="pt-BR" sz="2400" b="1" i="1" dirty="0" smtClean="0"/>
              <a:t>fit</a:t>
            </a:r>
            <a:r>
              <a:rPr lang="pt-BR" sz="2400" dirty="0" smtClean="0"/>
              <a:t> e a predição é feita com o método </a:t>
            </a:r>
            <a:r>
              <a:rPr lang="pt-BR" sz="2400" b="1" i="1" dirty="0" smtClean="0"/>
              <a:t>predict</a:t>
            </a:r>
            <a:r>
              <a:rPr lang="pt-BR" sz="2400" dirty="0" smtClean="0"/>
              <a:t>.</a:t>
            </a:r>
          </a:p>
          <a:p>
            <a:r>
              <a:rPr lang="pt-BR" sz="2400" dirty="0" smtClean="0"/>
              <a:t>Além da versão estocástica, podemos implementar a versão em mini-batches com a classe </a:t>
            </a:r>
            <a:r>
              <a:rPr lang="pt-BR" sz="2400" b="1" i="1" dirty="0" smtClean="0"/>
              <a:t>SGDRegressor</a:t>
            </a:r>
            <a:r>
              <a:rPr lang="pt-BR" sz="2400" dirty="0" smtClean="0"/>
              <a:t> usando o método </a:t>
            </a:r>
            <a:r>
              <a:rPr lang="pt-BR" sz="2400" b="1" i="1" dirty="0" smtClean="0"/>
              <a:t>partial_fit</a:t>
            </a:r>
            <a:r>
              <a:rPr lang="pt-BR" sz="2400" dirty="0" smtClean="0"/>
              <a:t>.</a:t>
            </a:r>
          </a:p>
          <a:p>
            <a:r>
              <a:rPr lang="pt-BR" sz="2400" dirty="0" smtClean="0"/>
              <a:t>Os pesos são acessados através dos atributos </a:t>
            </a:r>
            <a:r>
              <a:rPr lang="pt-BR" sz="2400" b="1" i="1" dirty="0" smtClean="0"/>
              <a:t>intercept_</a:t>
            </a:r>
            <a:r>
              <a:rPr lang="pt-BR" sz="2400" dirty="0" smtClean="0"/>
              <a:t> e </a:t>
            </a:r>
            <a:r>
              <a:rPr lang="pt-BR" sz="2400" b="1" i="1" dirty="0" smtClean="0"/>
              <a:t>coef_</a:t>
            </a:r>
            <a:r>
              <a:rPr lang="pt-BR" sz="2400" dirty="0"/>
              <a:t> </a:t>
            </a:r>
            <a:r>
              <a:rPr lang="pt-BR" sz="2400" dirty="0" smtClean="0"/>
              <a:t>do objeto da classe </a:t>
            </a:r>
            <a:r>
              <a:rPr lang="pt-BR" sz="2400" b="1" i="1" dirty="0" smtClean="0"/>
              <a:t>SGDRegressor</a:t>
            </a:r>
            <a:r>
              <a:rPr lang="pt-BR" sz="2400" dirty="0" smtClean="0"/>
              <a:t>.</a:t>
            </a:r>
          </a:p>
          <a:p>
            <a:r>
              <a:rPr lang="pt-BR" sz="2400" dirty="0" smtClean="0"/>
              <a:t>Porém, não conseguimos implementar a versão em batelada.</a:t>
            </a:r>
            <a:endParaRPr lang="pt-BR" sz="2400" dirty="0"/>
          </a:p>
        </p:txBody>
      </p:sp>
      <p:pic>
        <p:nvPicPr>
          <p:cNvPr id="4"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0725" y="5540802"/>
            <a:ext cx="2113420" cy="11395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27761" y="3864236"/>
            <a:ext cx="5404884" cy="461665"/>
          </a:xfrm>
          <a:prstGeom prst="rect">
            <a:avLst/>
          </a:prstGeom>
        </p:spPr>
        <p:txBody>
          <a:bodyPr wrap="square">
            <a:spAutoFit/>
          </a:bodyPr>
          <a:lstStyle/>
          <a:p>
            <a:endParaRPr lang="nl-BE" sz="1200" dirty="0"/>
          </a:p>
          <a:p>
            <a:endParaRPr lang="nl-BE" sz="1200" dirty="0"/>
          </a:p>
        </p:txBody>
      </p:sp>
      <p:sp>
        <p:nvSpPr>
          <p:cNvPr id="7" name="TextBox 6"/>
          <p:cNvSpPr txBox="1"/>
          <p:nvPr/>
        </p:nvSpPr>
        <p:spPr>
          <a:xfrm>
            <a:off x="1994310" y="6311059"/>
            <a:ext cx="6080136" cy="369332"/>
          </a:xfrm>
          <a:prstGeom prst="rect">
            <a:avLst/>
          </a:prstGeom>
          <a:noFill/>
        </p:spPr>
        <p:txBody>
          <a:bodyPr wrap="square" rtlCol="0">
            <a:spAutoFit/>
          </a:bodyPr>
          <a:lstStyle/>
          <a:p>
            <a:pPr algn="ctr"/>
            <a:r>
              <a:rPr lang="pt-BR" u="sng" dirty="0" smtClean="0">
                <a:solidFill>
                  <a:srgbClr val="00B0F0"/>
                </a:solidFill>
                <a:hlinkClick r:id="rId4"/>
              </a:rPr>
              <a:t>Exemplo: </a:t>
            </a:r>
            <a:r>
              <a:rPr lang="pt-BR" u="sng" dirty="0">
                <a:solidFill>
                  <a:srgbClr val="00B0F0"/>
                </a:solidFill>
                <a:hlinkClick r:id="rId4"/>
              </a:rPr>
              <a:t>SGD_with_scikit_learn_lib.ipynb</a:t>
            </a:r>
            <a:endParaRPr lang="pt-BR" u="sng" dirty="0">
              <a:solidFill>
                <a:srgbClr val="00B0F0"/>
              </a:solidFill>
            </a:endParaRPr>
          </a:p>
        </p:txBody>
      </p:sp>
      <p:sp>
        <p:nvSpPr>
          <p:cNvPr id="6" name="TextBox 5"/>
          <p:cNvSpPr txBox="1"/>
          <p:nvPr/>
        </p:nvSpPr>
        <p:spPr>
          <a:xfrm>
            <a:off x="10522856" y="2694684"/>
            <a:ext cx="1627402" cy="1169551"/>
          </a:xfrm>
          <a:prstGeom prst="rect">
            <a:avLst/>
          </a:prstGeom>
          <a:noFill/>
        </p:spPr>
        <p:txBody>
          <a:bodyPr wrap="square" rtlCol="0">
            <a:spAutoFit/>
          </a:bodyPr>
          <a:lstStyle/>
          <a:p>
            <a:pPr algn="ctr"/>
            <a:r>
              <a:rPr lang="pt-BR" sz="1400" dirty="0" smtClean="0"/>
              <a:t>Como modelo gerador não tem peso a0 (intercept), não precisamos encontrá-lo.</a:t>
            </a:r>
            <a:endParaRPr lang="pt-BR" sz="1400" dirty="0"/>
          </a:p>
        </p:txBody>
      </p:sp>
      <p:cxnSp>
        <p:nvCxnSpPr>
          <p:cNvPr id="9" name="Straight Arrow Connector 8"/>
          <p:cNvCxnSpPr/>
          <p:nvPr/>
        </p:nvCxnSpPr>
        <p:spPr>
          <a:xfrm flipV="1">
            <a:off x="9826978" y="3294081"/>
            <a:ext cx="724908" cy="8009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09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90675"/>
                <a:ext cx="11132128" cy="5158467"/>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(mini-batches)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Courier New" panose="02070309020205020404" pitchFamily="49" charset="0"/>
                  <a:buChar char="o"/>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se 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se torna o GD estocástico.</a:t>
                </a:r>
              </a:p>
              <a:p>
                <a:pPr lvl="1" algn="just">
                  <a:buFont typeface="Courier New" panose="02070309020205020404" pitchFamily="49" charset="0"/>
                  <a:buChar char="o"/>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Courier New" panose="02070309020205020404" pitchFamily="49" charset="0"/>
                  <a:buChar char="o"/>
                </a:pPr>
                <a:r>
                  <a:rPr lang="pt-BR" dirty="0"/>
                  <a:t>Convergência depende do tamanho do mini-batch.</a:t>
                </a:r>
              </a:p>
              <a:p>
                <a:pPr lvl="1" algn="just">
                  <a:buFont typeface="Courier New" panose="02070309020205020404" pitchFamily="49" charset="0"/>
                  <a:buChar char="o"/>
                </a:pPr>
                <a:r>
                  <a:rPr lang="pt-BR" dirty="0"/>
                  <a:t>Pode usar esquemas de variação do passo de aprendizagem para melhorar a convergência.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32128" cy="5158467"/>
              </a:xfrm>
              <a:blipFill rotWithShape="0">
                <a:blip r:embed="rId3"/>
                <a:stretch>
                  <a:fillRect l="-930" t="-2364" r="-930"/>
                </a:stretch>
              </a:blipFill>
            </p:spPr>
            <p:txBody>
              <a:bodyPr/>
              <a:lstStyle/>
              <a:p>
                <a:r>
                  <a:rPr lang="pt-BR">
                    <a:noFill/>
                  </a:rPr>
                  <a:t> </a:t>
                </a:r>
              </a:p>
            </p:txBody>
          </p:sp>
        </mc:Fallback>
      </mc:AlternateContent>
      <p:sp>
        <p:nvSpPr>
          <p:cNvPr id="4" name="Rectangle 3"/>
          <p:cNvSpPr/>
          <p:nvPr/>
        </p:nvSpPr>
        <p:spPr>
          <a:xfrm>
            <a:off x="3297611"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10047343" y="1243853"/>
            <a:ext cx="2056169"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15" name="TextBox 14"/>
          <p:cNvSpPr txBox="1"/>
          <p:nvPr/>
        </p:nvSpPr>
        <p:spPr>
          <a:xfrm>
            <a:off x="7917399" y="1245984"/>
            <a:ext cx="2047301"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50</a:t>
            </a:r>
          </a:p>
        </p:txBody>
      </p:sp>
      <p:sp>
        <p:nvSpPr>
          <p:cNvPr id="16" name="TextBox 15"/>
          <p:cNvSpPr txBox="1"/>
          <p:nvPr/>
        </p:nvSpPr>
        <p:spPr>
          <a:xfrm>
            <a:off x="5499839" y="1247264"/>
            <a:ext cx="204612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p:sp>
        <p:nvSpPr>
          <p:cNvPr id="18" name="Content Placeholder 2"/>
          <p:cNvSpPr>
            <a:spLocks noGrp="1"/>
          </p:cNvSpPr>
          <p:nvPr>
            <p:ph idx="1"/>
          </p:nvPr>
        </p:nvSpPr>
        <p:spPr>
          <a:xfrm>
            <a:off x="838200" y="1209082"/>
            <a:ext cx="4750126" cy="5622666"/>
          </a:xfrm>
        </p:spPr>
        <p:txBody>
          <a:bodyPr>
            <a:normAutofit fontScale="92500"/>
          </a:bodyPr>
          <a:lstStyle/>
          <a:p>
            <a:pPr>
              <a:spcBef>
                <a:spcPts val="0"/>
              </a:spcBef>
            </a:pPr>
            <a:r>
              <a:rPr lang="pt-BR" dirty="0"/>
              <a:t>P</a:t>
            </a:r>
            <a:r>
              <a:rPr lang="pt-BR" dirty="0" smtClean="0"/>
              <a:t>rogresso menos </a:t>
            </a:r>
            <a:r>
              <a:rPr lang="pt-BR" dirty="0"/>
              <a:t>irregular 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oscila </a:t>
            </a:r>
            <a:r>
              <a:rPr lang="pt-BR" dirty="0"/>
              <a:t>menos ao redor do mínimo global do que o GDE.</a:t>
            </a:r>
          </a:p>
          <a:p>
            <a:pPr>
              <a:spcBef>
                <a:spcPts val="0"/>
              </a:spcBef>
            </a:pPr>
            <a:r>
              <a:rPr lang="pt-BR" dirty="0"/>
              <a:t>Tem comportamento mais próximo do GD em batelada para mini-bacthes maiores.</a:t>
            </a:r>
          </a:p>
          <a:p>
            <a:pPr>
              <a:spcBef>
                <a:spcPts val="0"/>
              </a:spcBef>
            </a:pPr>
            <a:r>
              <a:rPr lang="pt-BR" dirty="0"/>
              <a:t>Oscilação em torno do mínimo diminui conforme o tamanho do mini-batch aumenta.</a:t>
            </a:r>
          </a:p>
          <a:p>
            <a:pPr>
              <a:spcBef>
                <a:spcPts val="0"/>
              </a:spcBef>
            </a:pPr>
            <a:r>
              <a:rPr lang="pt-BR" dirty="0"/>
              <a:t>Pode também ser usado com um esquema de variação do passo de aprendizagem</a:t>
            </a:r>
            <a:r>
              <a:rPr lang="pt-BR" dirty="0" smtClean="0"/>
              <a:t>.</a:t>
            </a:r>
            <a:endParaRPr lang="pt-BR" dirty="0"/>
          </a:p>
        </p:txBody>
      </p:sp>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T319 - Quiz - Regressão: Parte </a:t>
            </a:r>
            <a:r>
              <a:rPr lang="pt-BR" i="1" dirty="0" smtClean="0"/>
              <a:t>II </a:t>
            </a:r>
            <a:r>
              <a:rPr lang="pt-BR" i="1" dirty="0"/>
              <a:t>(1S2021)</a:t>
            </a:r>
            <a:r>
              <a:rPr lang="pt-BR" dirty="0"/>
              <a:t>” 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sz="2800" b="1" dirty="0">
                <a:solidFill>
                  <a:srgbClr val="FF0000"/>
                </a:solidFill>
              </a:rPr>
              <a:t>Laboratórios podem ser feitos em grupo</a:t>
            </a:r>
            <a:r>
              <a:rPr lang="pt-BR" sz="2800" b="1" dirty="0" smtClean="0">
                <a:solidFill>
                  <a:srgbClr val="FF0000"/>
                </a:solidFill>
              </a:rPr>
              <a:t>.</a:t>
            </a:r>
            <a:endParaRPr lang="pt-BR" sz="2800" b="1" dirty="0">
              <a:solidFill>
                <a:srgbClr val="FF0000"/>
              </a:solidFill>
            </a:endParaRP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5"/>
            <a:ext cx="10866120" cy="4351338"/>
          </a:xfrm>
        </p:spPr>
        <p:txBody>
          <a:bodyPr/>
          <a:lstStyle/>
          <a:p>
            <a:r>
              <a:rPr lang="pt-BR" dirty="0" smtClean="0"/>
              <a:t>Vimos a motivação por trás da regressão: encontrar funções que nos ajudem a prever valores.</a:t>
            </a:r>
          </a:p>
          <a:p>
            <a:r>
              <a:rPr lang="pt-BR" dirty="0" smtClean="0"/>
              <a:t>Definimos o problema matematicamente.</a:t>
            </a:r>
          </a:p>
          <a:p>
            <a:r>
              <a:rPr lang="pt-BR" dirty="0" smtClean="0"/>
              <a:t>Vimos como resolver o problema da regressão, i.e., encontrar os pesos do modelo, através da equação normal.</a:t>
            </a:r>
          </a:p>
          <a:p>
            <a:r>
              <a:rPr lang="pt-BR" dirty="0" smtClean="0"/>
              <a:t>Aprendemos o que é uma superfície de erro.</a:t>
            </a:r>
          </a:p>
          <a:p>
            <a:r>
              <a:rPr lang="pt-BR" dirty="0" smtClean="0"/>
              <a:t>Discutimos algumas desvantagens (complexidade, regressão não-lineares) da </a:t>
            </a:r>
            <a:r>
              <a:rPr lang="pt-BR" dirty="0"/>
              <a:t>equação </a:t>
            </a:r>
            <a:r>
              <a:rPr lang="pt-BR" dirty="0" smtClean="0"/>
              <a:t>normal e vimos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2133600"/>
                <a:ext cx="11147156" cy="4724400"/>
              </a:xfrm>
            </p:spPr>
            <p:txBody>
              <a:bodyPr>
                <a:normAutofit fontScale="85000" lnSpcReduction="2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a:t>é um vetor que indica </a:t>
                </a:r>
                <a:r>
                  <a:rPr lang="pt-BR" dirty="0" smtClean="0"/>
                  <a:t>a </a:t>
                </a:r>
                <a:r>
                  <a:rPr lang="pt-BR" dirty="0"/>
                  <a:t>direção </a:t>
                </a:r>
                <a:r>
                  <a:rPr lang="pt-BR" dirty="0" smtClean="0"/>
                  <a:t>e o sentido no </a:t>
                </a:r>
                <a:r>
                  <a:rPr lang="pt-BR" dirty="0"/>
                  <a:t>qual, por deslocamento a partir </a:t>
                </a:r>
                <a:r>
                  <a:rPr lang="pt-BR" dirty="0" smtClean="0"/>
                  <a:t>de um </a:t>
                </a:r>
                <a:r>
                  <a:rPr lang="pt-BR" dirty="0"/>
                  <a:t>ponto </a:t>
                </a:r>
                <a:r>
                  <a:rPr lang="pt-BR" dirty="0" smtClean="0"/>
                  <a:t>especifico, </a:t>
                </a:r>
                <a:r>
                  <a:rPr lang="pt-BR" dirty="0"/>
                  <a:t>obtém-se o maior incremento possível no valor de </a:t>
                </a:r>
                <a:r>
                  <a:rPr lang="pt-BR" dirty="0" smtClean="0"/>
                  <a:t>uma função, </a:t>
                </a:r>
                <a14:m>
                  <m:oMath xmlns:m="http://schemas.openxmlformats.org/officeDocument/2006/math">
                    <m:r>
                      <a:rPr lang="pt-BR" b="0" i="1" smtClean="0">
                        <a:latin typeface="Cambria Math" panose="02040503050406030204" pitchFamily="18" charset="0"/>
                      </a:rPr>
                      <m:t>𝑓</m:t>
                    </m:r>
                  </m:oMath>
                </a14:m>
                <a:r>
                  <a:rPr lang="pt-BR" dirty="0" smtClean="0"/>
                  <a:t>.</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em relação aos 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oMath>
                </a14:m>
                <a:r>
                  <a:rPr lang="pt-BR" dirty="0"/>
                  <a:t>, é definido por </a:t>
                </a:r>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i="1">
                        <a:latin typeface="Cambria Math" panose="02040503050406030204" pitchFamily="18" charset="0"/>
                        <a:ea typeface="Cambria Math" panose="02040503050406030204" pitchFamily="18" charset="0"/>
                      </a:rPr>
                      <m:t>= </m:t>
                    </m:r>
                    <m:sSup>
                      <m:sSupPr>
                        <m:ctrlPr>
                          <a:rPr lang="pt-BR" i="1">
                            <a:latin typeface="Cambria Math" panose="02040503050406030204" pitchFamily="18" charset="0"/>
                            <a:ea typeface="Cambria Math" panose="02040503050406030204" pitchFamily="18" charset="0"/>
                          </a:rPr>
                        </m:ctrlPr>
                      </m:sSupPr>
                      <m:e>
                        <m:d>
                          <m:dPr>
                            <m:begChr m:val="["/>
                            <m:endChr m:val="]"/>
                            <m:ctrlPr>
                              <a:rPr lang="pt-BR" i="1">
                                <a:latin typeface="Cambria Math" panose="02040503050406030204" pitchFamily="18" charset="0"/>
                                <a:ea typeface="Cambria Math" panose="02040503050406030204" pitchFamily="18" charset="0"/>
                              </a:rPr>
                            </m:ctrlPr>
                          </m:dPr>
                          <m:e>
                            <m:m>
                              <m:mPr>
                                <m:mcs>
                                  <m:mc>
                                    <m:mcPr>
                                      <m:count m:val="3"/>
                                      <m:mcJc m:val="center"/>
                                    </m:mcPr>
                                  </m:mc>
                                </m:mcs>
                                <m:ctrlPr>
                                  <a:rPr lang="pt-BR" i="1">
                                    <a:latin typeface="Cambria Math" panose="02040503050406030204" pitchFamily="18" charset="0"/>
                                    <a:ea typeface="Cambria Math" panose="02040503050406030204" pitchFamily="18" charset="0"/>
                                  </a:rPr>
                                </m:ctrlPr>
                              </m:mPr>
                              <m:mr>
                                <m:e>
                                  <m:m>
                                    <m:mPr>
                                      <m:mcs>
                                        <m:mc>
                                          <m:mcPr>
                                            <m:count m:val="2"/>
                                            <m:mcJc m:val="center"/>
                                          </m:mcPr>
                                        </m:mc>
                                      </m:mcs>
                                      <m:ctrlPr>
                                        <a:rPr lang="pt-BR" i="1">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0</m:t>
                                                </m:r>
                                              </m:sub>
                                            </m:sSub>
                                          </m:den>
                                        </m:f>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1</m:t>
                                                </m:r>
                                              </m:sub>
                                            </m:sSub>
                                          </m:den>
                                        </m:f>
                                      </m:e>
                                    </m:mr>
                                  </m:m>
                                </m:e>
                                <m:e>
                                  <m:r>
                                    <a:rPr lang="pt-BR" i="1">
                                      <a:latin typeface="Cambria Math" panose="02040503050406030204" pitchFamily="18" charset="0"/>
                                      <a:ea typeface="Cambria Math" panose="02040503050406030204" pitchFamily="18" charset="0"/>
                                    </a:rPr>
                                    <m:t>…</m:t>
                                  </m:r>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𝐾</m:t>
                                          </m:r>
                                        </m:sub>
                                      </m:sSub>
                                    </m:den>
                                  </m:f>
                                </m:e>
                              </m:mr>
                            </m:m>
                          </m:e>
                        </m:d>
                      </m:e>
                      <m:sup>
                        <m:r>
                          <a:rPr lang="pt-BR" i="1">
                            <a:latin typeface="Cambria Math" panose="02040503050406030204" pitchFamily="18" charset="0"/>
                            <a:ea typeface="Cambria Math" panose="02040503050406030204" pitchFamily="18" charset="0"/>
                          </a:rPr>
                          <m:t>𝑇</m:t>
                        </m:r>
                      </m:sup>
                    </m:sSup>
                  </m:oMath>
                </a14:m>
                <a:r>
                  <a:rPr lang="pt-BR" dirty="0"/>
                  <a:t>, </a:t>
                </a:r>
              </a:p>
              <a:p>
                <a:pPr marL="0" indent="0">
                  <a:buNone/>
                </a:pPr>
                <a:r>
                  <a:rPr lang="pt-BR" dirty="0"/>
                  <a:t>o</a:t>
                </a:r>
                <a:r>
                  <a:rPr lang="pt-BR" dirty="0" smtClean="0"/>
                  <a:t>nde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o vetor que </a:t>
                </a:r>
                <a:r>
                  <a:rPr lang="pt-BR" dirty="0" smtClean="0"/>
                  <a:t>indica a direção e o sentido </a:t>
                </a:r>
                <a:r>
                  <a:rPr lang="pt-BR" dirty="0"/>
                  <a:t>em que 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tem a taxa </a:t>
                </a:r>
                <a:r>
                  <a:rPr lang="pt-BR" dirty="0" smtClean="0"/>
                  <a:t>de crescimento </a:t>
                </a:r>
                <a:r>
                  <a:rPr lang="pt-BR" dirty="0"/>
                  <a:t>mais rápida</a:t>
                </a:r>
                <a:r>
                  <a:rPr lang="pt-BR" dirty="0" smtClean="0"/>
                  <a:t>.</a:t>
                </a:r>
              </a:p>
              <a:p>
                <a:r>
                  <a:rPr lang="pt-BR" dirty="0" smtClean="0"/>
                  <a:t>Notem, que cada </a:t>
                </a:r>
                <a:r>
                  <a:rPr lang="pt-BR" dirty="0"/>
                  <a:t>elemento do </a:t>
                </a:r>
                <a:r>
                  <a:rPr lang="pt-BR" b="1" i="1" dirty="0"/>
                  <a:t>vetor gradiente </a:t>
                </a:r>
                <a:r>
                  <a:rPr lang="pt-BR" dirty="0" smtClean="0"/>
                  <a:t>indica a direção e o sentido </a:t>
                </a:r>
                <a:r>
                  <a:rPr lang="pt-BR" dirty="0"/>
                  <a:t>de máxima variação em relação àquele argumento da </a:t>
                </a:r>
                <a:r>
                  <a:rPr lang="pt-BR" dirty="0" smtClean="0"/>
                  <a:t>função.</a:t>
                </a:r>
              </a:p>
              <a:p>
                <a:r>
                  <a:rPr lang="pt-BR" dirty="0" smtClean="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(0)</m:t>
                    </m:r>
                  </m:oMath>
                </a14:m>
                <a:r>
                  <a:rPr lang="pt-BR" dirty="0" smtClean="0"/>
                  <a:t> no </a:t>
                </a:r>
                <a:r>
                  <a:rPr lang="pt-BR" dirty="0"/>
                  <a:t>domínio de</a:t>
                </a:r>
                <a:r>
                  <a:rPr lang="pt-BR" dirty="0" smtClean="0"/>
                  <a:t> </a:t>
                </a:r>
                <a14:m>
                  <m:oMath xmlns:m="http://schemas.openxmlformats.org/officeDocument/2006/math">
                    <m:r>
                      <a:rPr lang="pt-BR" i="1">
                        <a:latin typeface="Cambria Math" panose="02040503050406030204" pitchFamily="18" charset="0"/>
                      </a:rPr>
                      <m:t>𝑓</m:t>
                    </m:r>
                  </m:oMath>
                </a14:m>
                <a:r>
                  <a:rPr lang="pt-BR" dirty="0" smtClean="0"/>
                  <a:t>, </a:t>
                </a:r>
                <a:r>
                  <a:rPr lang="pt-BR" dirty="0"/>
                  <a:t>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a:t>
                </a:r>
                <a:r>
                  <a:rPr lang="pt-BR" dirty="0" smtClean="0"/>
                  <a:t>em qual direção e sentido devemos </a:t>
                </a:r>
                <a:r>
                  <a:rPr lang="pt-BR" dirty="0"/>
                  <a:t>caminhar para aumentar o valor </a:t>
                </a:r>
                <a:r>
                  <a:rPr lang="pt-BR" dirty="0" smtClean="0"/>
                  <a:t>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smtClean="0"/>
                  <a:t>mais rapidamente.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2133600"/>
                <a:ext cx="11147156" cy="4724400"/>
              </a:xfrm>
              <a:blipFill rotWithShape="0">
                <a:blip r:embed="rId3"/>
                <a:stretch>
                  <a:fillRect l="-820" t="-2968" r="-656"/>
                </a:stretch>
              </a:blipFill>
            </p:spPr>
            <p:txBody>
              <a:bodyPr/>
              <a:lstStyle/>
              <a:p>
                <a:r>
                  <a:rPr lang="pt-BR">
                    <a:noFill/>
                  </a:rPr>
                  <a:t> </a:t>
                </a:r>
              </a:p>
            </p:txBody>
          </p:sp>
        </mc:Fallback>
      </mc:AlternateContent>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1600" t="372" r="2149" b="48468"/>
          <a:stretch/>
        </p:blipFill>
        <p:spPr>
          <a:xfrm>
            <a:off x="6894810" y="95535"/>
            <a:ext cx="4271395" cy="2038066"/>
          </a:xfrm>
          <a:prstGeom prst="rect">
            <a:avLst/>
          </a:prstGeom>
        </p:spPr>
      </p:pic>
      <p:sp>
        <p:nvSpPr>
          <p:cNvPr id="4" name="Rectangle 3"/>
          <p:cNvSpPr/>
          <p:nvPr/>
        </p:nvSpPr>
        <p:spPr>
          <a:xfrm>
            <a:off x="8973357" y="95535"/>
            <a:ext cx="3162300" cy="738664"/>
          </a:xfrm>
          <a:prstGeom prst="rect">
            <a:avLst/>
          </a:prstGeom>
        </p:spPr>
        <p:txBody>
          <a:bodyPr wrap="square">
            <a:spAutoFit/>
          </a:bodyPr>
          <a:lstStyle/>
          <a:p>
            <a:pPr lvl="0" algn="ctr">
              <a:defRPr/>
            </a:pPr>
            <a:r>
              <a:rPr lang="pt-BR" sz="1400" dirty="0" smtClean="0"/>
              <a:t>Vetor </a:t>
            </a:r>
            <a:r>
              <a:rPr lang="pt-BR" sz="1400" dirty="0"/>
              <a:t>gradiente </a:t>
            </a:r>
            <a:r>
              <a:rPr lang="pt-BR" sz="1400" dirty="0" smtClean="0"/>
              <a:t>sempre aponta para </a:t>
            </a:r>
            <a:r>
              <a:rPr lang="pt-BR" sz="1400" dirty="0"/>
              <a:t>a direção onde a subida da função é mais íngreme.</a:t>
            </a:r>
          </a:p>
        </p:txBody>
      </p:sp>
    </p:spTree>
    <p:extLst>
      <p:ext uri="{BB962C8B-B14F-4D97-AF65-F5344CB8AC3E}">
        <p14:creationId xmlns:p14="http://schemas.microsoft.com/office/powerpoint/2010/main" val="17375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495398"/>
                <a:ext cx="11140440" cy="4362601"/>
              </a:xfrm>
            </p:spPr>
            <p:txBody>
              <a:bodyPr>
                <a:normAutofit fontScale="92500" lnSpcReduction="10000"/>
              </a:bodyPr>
              <a:lstStyle/>
              <a:p>
                <a:r>
                  <a:rPr lang="pt-BR" dirty="0" smtClean="0"/>
                  <a:t>O </a:t>
                </a:r>
                <a:r>
                  <a:rPr lang="pt-BR" b="1" i="1" dirty="0" smtClean="0"/>
                  <a:t>vetor gradiente</a:t>
                </a:r>
                <a:r>
                  <a:rPr lang="pt-BR" dirty="0" smtClean="0"/>
                  <a:t> </a:t>
                </a:r>
                <a:r>
                  <a:rPr lang="pt-BR" dirty="0"/>
                  <a:t>em um ponto </a:t>
                </a:r>
                <a:r>
                  <a:rPr lang="pt-BR" dirty="0" smtClean="0"/>
                  <a:t>específico é </a:t>
                </a:r>
                <a:r>
                  <a:rPr lang="pt-BR" dirty="0"/>
                  <a:t>um </a:t>
                </a:r>
                <a:r>
                  <a:rPr lang="pt-BR" b="1" i="1" dirty="0"/>
                  <a:t>vetor tangente</a:t>
                </a:r>
                <a:r>
                  <a:rPr lang="pt-BR" dirty="0"/>
                  <a:t> </a:t>
                </a:r>
                <a:r>
                  <a:rPr lang="pt-BR" dirty="0" smtClean="0"/>
                  <a:t>àquele ponto, onde um elemento do vetor com valor:</a:t>
                </a:r>
                <a:endParaRPr lang="pt-BR" dirty="0"/>
              </a:p>
              <a:p>
                <a:pPr lvl="1">
                  <a:buFont typeface="Courier New" panose="02070309020205020404" pitchFamily="49" charset="0"/>
                  <a:buChar char="o"/>
                </a:pPr>
                <a:r>
                  <a:rPr lang="pt-BR" dirty="0" smtClean="0"/>
                  <a:t>+ significa que o ponto de máximo esta à </a:t>
                </a:r>
                <a:r>
                  <a:rPr lang="pt-BR" dirty="0"/>
                  <a:t>frente. </a:t>
                </a:r>
                <a:endParaRPr lang="pt-BR" dirty="0" smtClean="0"/>
              </a:p>
              <a:p>
                <a:pPr lvl="1">
                  <a:buFont typeface="Courier New" panose="02070309020205020404" pitchFamily="49" charset="0"/>
                  <a:buChar char="o"/>
                </a:pPr>
                <a:r>
                  <a:rPr lang="pt-BR" dirty="0" smtClean="0"/>
                  <a:t>- significa que o ponto de máximo está atrás.</a:t>
                </a:r>
              </a:p>
              <a:p>
                <a:pPr lvl="1">
                  <a:buFont typeface="Courier New" panose="02070309020205020404" pitchFamily="49" charset="0"/>
                  <a:buChar char="o"/>
                </a:pPr>
                <a:r>
                  <a:rPr lang="pt-BR" dirty="0" smtClean="0"/>
                  <a:t>0</a:t>
                </a:r>
                <a:r>
                  <a:rPr lang="pt-BR" dirty="0"/>
                  <a:t> </a:t>
                </a:r>
                <a:r>
                  <a:rPr lang="pt-BR" dirty="0" smtClean="0"/>
                  <a:t>significa que ponto </a:t>
                </a:r>
                <a:r>
                  <a:rPr lang="pt-BR" dirty="0"/>
                  <a:t>de </a:t>
                </a:r>
                <a:r>
                  <a:rPr lang="pt-BR" dirty="0" smtClean="0"/>
                  <a:t>máximo foi encontrado.</a:t>
                </a:r>
                <a:endParaRPr lang="pt-BR" dirty="0"/>
              </a:p>
              <a:p>
                <a:r>
                  <a:rPr lang="pt-BR" dirty="0"/>
                  <a:t>Portanto, </a:t>
                </a:r>
                <a:r>
                  <a:rPr lang="pt-BR" dirty="0" smtClean="0"/>
                  <a:t>o </a:t>
                </a:r>
                <a:r>
                  <a:rPr lang="pt-BR" b="1" i="1" dirty="0" smtClean="0"/>
                  <a:t>vetor</a:t>
                </a:r>
                <a:r>
                  <a:rPr lang="pt-BR" dirty="0" smtClean="0"/>
                  <a:t> </a:t>
                </a:r>
                <a:r>
                  <a:rPr lang="pt-BR" b="1" i="1" dirty="0"/>
                  <a:t>gradiente</a:t>
                </a:r>
                <a:r>
                  <a:rPr lang="pt-BR" dirty="0"/>
                  <a:t> </a:t>
                </a:r>
                <a:r>
                  <a:rPr lang="pt-BR" dirty="0" smtClean="0"/>
                  <a:t>nos permite </a:t>
                </a:r>
                <a:r>
                  <a:rPr lang="pt-BR" dirty="0"/>
                  <a:t>encontrar o </a:t>
                </a:r>
                <a:r>
                  <a:rPr lang="pt-BR" dirty="0" smtClean="0"/>
                  <a:t>ponto de </a:t>
                </a:r>
                <a:r>
                  <a:rPr lang="pt-BR" b="1" i="1" dirty="0" smtClean="0"/>
                  <a:t>máximo</a:t>
                </a:r>
                <a:r>
                  <a:rPr lang="pt-BR" dirty="0" smtClean="0"/>
                  <a:t> </a:t>
                </a:r>
                <a:r>
                  <a:rPr lang="pt-BR" dirty="0"/>
                  <a:t>da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a:t>
                </a:r>
              </a:p>
              <a:p>
                <a:pPr lvl="1"/>
                <a:r>
                  <a:rPr lang="pt-BR" dirty="0"/>
                  <a:t>Seguindo na </a:t>
                </a:r>
                <a:r>
                  <a:rPr lang="pt-BR" dirty="0" smtClean="0"/>
                  <a:t>direção e sentido indicados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função. </a:t>
                </a:r>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e sentido indicados pelo </a:t>
                </a:r>
                <a:r>
                  <a:rPr lang="pt-BR" b="1" i="1" dirty="0" smtClean="0"/>
                  <a:t>vetor gradient</a:t>
                </a:r>
                <a:r>
                  <a:rPr lang="pt-BR" dirty="0" smtClean="0"/>
                  <a:t>e para encontrar o </a:t>
                </a:r>
                <a:r>
                  <a:rPr lang="pt-BR" b="1" i="1" dirty="0" smtClean="0"/>
                  <a:t>ponto de máximo </a:t>
                </a:r>
                <a:r>
                  <a:rPr lang="pt-BR" dirty="0" smtClean="0"/>
                  <a:t>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495398"/>
                <a:ext cx="11140440" cy="4362601"/>
              </a:xfrm>
              <a:blipFill rotWithShape="0">
                <a:blip r:embed="rId3"/>
                <a:stretch>
                  <a:fillRect l="-876" t="-2793"/>
                </a:stretch>
              </a:blipFill>
            </p:spPr>
            <p:txBody>
              <a:bodyPr/>
              <a:lstStyle/>
              <a:p>
                <a:r>
                  <a:rPr lang="pt-BR">
                    <a:noFill/>
                  </a:rPr>
                  <a:t> </a:t>
                </a:r>
              </a:p>
            </p:txBody>
          </p:sp>
        </mc:Fallback>
      </mc:AlternateContent>
      <p:grpSp>
        <p:nvGrpSpPr>
          <p:cNvPr id="4" name="Group 3"/>
          <p:cNvGrpSpPr/>
          <p:nvPr/>
        </p:nvGrpSpPr>
        <p:grpSpPr>
          <a:xfrm>
            <a:off x="7772401" y="137257"/>
            <a:ext cx="4069080" cy="2342902"/>
            <a:chOff x="8172919" y="2463615"/>
            <a:chExt cx="4019081" cy="2386724"/>
          </a:xfrm>
        </p:grpSpPr>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l="1843" r="2026" b="49266"/>
            <a:stretch/>
          </p:blipFill>
          <p:spPr>
            <a:xfrm>
              <a:off x="8172919" y="2463615"/>
              <a:ext cx="4019081" cy="2126067"/>
            </a:xfrm>
            <a:prstGeom prst="rect">
              <a:avLst/>
            </a:prstGeom>
          </p:spPr>
        </p:pic>
        <p:sp>
          <p:nvSpPr>
            <p:cNvPr id="29" name="Rectangle 28"/>
            <p:cNvSpPr/>
            <p:nvPr/>
          </p:nvSpPr>
          <p:spPr>
            <a:xfrm>
              <a:off x="8960330" y="4481007"/>
              <a:ext cx="2393470" cy="369332"/>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grpSp>
      <p:sp>
        <p:nvSpPr>
          <p:cNvPr id="6" name="Right Brace 5"/>
          <p:cNvSpPr/>
          <p:nvPr/>
        </p:nvSpPr>
        <p:spPr>
          <a:xfrm>
            <a:off x="7112758" y="3147357"/>
            <a:ext cx="563880" cy="1036320"/>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7827389" y="3480851"/>
            <a:ext cx="1333500" cy="369332"/>
          </a:xfrm>
          <a:prstGeom prst="rect">
            <a:avLst/>
          </a:prstGeom>
          <a:noFill/>
        </p:spPr>
        <p:txBody>
          <a:bodyPr wrap="square" rtlCol="0">
            <a:spAutoFit/>
          </a:bodyPr>
          <a:lstStyle/>
          <a:p>
            <a:r>
              <a:rPr lang="pt-BR" b="1" dirty="0" smtClean="0">
                <a:solidFill>
                  <a:srgbClr val="FF0000"/>
                </a:solidFill>
              </a:rPr>
              <a:t>Importante</a:t>
            </a:r>
            <a:endParaRPr lang="pt-BR" b="1" dirty="0">
              <a:solidFill>
                <a:srgbClr val="FF0000"/>
              </a:solidFill>
            </a:endParaRPr>
          </a:p>
        </p:txBody>
      </p:sp>
    </p:spTree>
    <p:extLst>
      <p:ext uri="{BB962C8B-B14F-4D97-AF65-F5344CB8AC3E}">
        <p14:creationId xmlns:p14="http://schemas.microsoft.com/office/powerpoint/2010/main" val="128721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90689"/>
                <a:ext cx="11240069" cy="2640012"/>
              </a:xfrm>
            </p:spPr>
            <p:txBody>
              <a:bodyPr>
                <a:normAutofit lnSpcReduction="10000"/>
              </a:bodyPr>
              <a:lstStyle/>
              <a:p>
                <a:r>
                  <a:rPr lang="pt-BR" dirty="0"/>
                  <a:t>Mas e se formos </a:t>
                </a:r>
                <a:r>
                  <a:rPr lang="pt-BR" dirty="0" smtClean="0"/>
                  <a:t>no sentido contrário ao </a:t>
                </a:r>
                <a:r>
                  <a:rPr lang="pt-BR" dirty="0"/>
                  <a:t>da taxa de crescimento, dada pelo </a:t>
                </a:r>
                <a:r>
                  <a:rPr lang="pt-BR" b="1" i="1" dirty="0" smtClean="0"/>
                  <a:t>vetor gradiente</a:t>
                </a:r>
                <a:r>
                  <a:rPr lang="pt-BR" dirty="0" smtClean="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ea typeface="Cambria Math" panose="02040503050406030204" pitchFamily="18" charset="0"/>
                      </a:rPr>
                      <m:t>)</m:t>
                    </m:r>
                  </m:oMath>
                </a14:m>
                <a:r>
                  <a:rPr lang="pt-BR" dirty="0"/>
                  <a:t>?</a:t>
                </a:r>
              </a:p>
              <a:p>
                <a:pPr lvl="1">
                  <a:buFont typeface="Courier New" panose="02070309020205020404" pitchFamily="49" charset="0"/>
                  <a:buChar char="o"/>
                </a:pPr>
                <a:r>
                  <a:rPr lang="pt-BR" dirty="0" smtClean="0"/>
                  <a:t>Nesta caso, iremos </a:t>
                </a:r>
                <a:r>
                  <a:rPr lang="pt-BR" dirty="0"/>
                  <a:t>na </a:t>
                </a:r>
                <a:r>
                  <a:rPr lang="pt-BR" dirty="0" smtClean="0"/>
                  <a:t>direção </a:t>
                </a:r>
                <a:r>
                  <a:rPr lang="pt-BR" dirty="0"/>
                  <a:t>de </a:t>
                </a:r>
                <a:r>
                  <a:rPr lang="pt-BR" b="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m:t>
                    </m:r>
                  </m:oMath>
                </a14:m>
                <a:r>
                  <a:rPr lang="pt-BR" dirty="0"/>
                  <a:t>.</a:t>
                </a:r>
              </a:p>
              <a:p>
                <a:r>
                  <a:rPr lang="pt-BR" dirty="0"/>
                  <a:t>Portanto, </a:t>
                </a:r>
                <a:r>
                  <a:rPr lang="pt-BR" dirty="0" smtClean="0"/>
                  <a:t>um </a:t>
                </a:r>
                <a:r>
                  <a:rPr lang="pt-BR" dirty="0"/>
                  <a:t>algoritmo de otimização </a:t>
                </a:r>
                <a:r>
                  <a:rPr lang="pt-BR" b="1" i="1" dirty="0"/>
                  <a:t>iterativo</a:t>
                </a:r>
                <a:r>
                  <a:rPr lang="pt-BR" dirty="0"/>
                  <a:t> </a:t>
                </a:r>
                <a:r>
                  <a:rPr lang="pt-BR" dirty="0" smtClean="0"/>
                  <a:t>que siga a direção e sentido contrário ao indicado pelo </a:t>
                </a:r>
                <a:r>
                  <a:rPr lang="pt-BR" b="1" i="1" dirty="0" smtClean="0"/>
                  <a:t>vetor gradiente </a:t>
                </a:r>
                <a:r>
                  <a:rPr lang="pt-BR" dirty="0" smtClean="0"/>
                  <a:t>para encontrar o </a:t>
                </a:r>
                <a:r>
                  <a:rPr lang="pt-BR" b="1" i="1" dirty="0" smtClean="0"/>
                  <a:t>ponto de mínimo </a:t>
                </a:r>
                <a:r>
                  <a:rPr lang="pt-BR" dirty="0" smtClean="0"/>
                  <a:t>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m:t>
                    </m:r>
                  </m:oMath>
                </a14:m>
                <a:r>
                  <a:rPr lang="pt-BR" dirty="0"/>
                  <a:t> é conhecido como </a:t>
                </a:r>
                <a:r>
                  <a:rPr lang="pt-BR" b="1" i="1" dirty="0"/>
                  <a:t>gradiente descendente</a:t>
                </a:r>
                <a:r>
                  <a:rPr lang="pt-BR" dirty="0"/>
                  <a:t>. </a:t>
                </a:r>
              </a:p>
              <a:p>
                <a:pPr>
                  <a:buFont typeface="Courier New" panose="02070309020205020404" pitchFamily="49" charset="0"/>
                  <a:buChar char="o"/>
                </a:pP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90689"/>
                <a:ext cx="11240069" cy="2640012"/>
              </a:xfrm>
              <a:blipFill rotWithShape="0">
                <a:blip r:embed="rId3"/>
                <a:stretch>
                  <a:fillRect l="-922" t="-5081" r="-1790" b="-4388"/>
                </a:stretch>
              </a:blipFill>
            </p:spPr>
            <p:txBody>
              <a:bodyPr/>
              <a:lstStyle/>
              <a:p>
                <a:r>
                  <a:rPr lang="pt-BR">
                    <a:noFill/>
                  </a:rPr>
                  <a:t> </a:t>
                </a:r>
              </a:p>
            </p:txBody>
          </p:sp>
        </mc:Fallback>
      </mc:AlternateContent>
      <p:pic>
        <p:nvPicPr>
          <p:cNvPr id="28" name="Picture 27"/>
          <p:cNvPicPr>
            <a:picLocks noChangeAspect="1"/>
          </p:cNvPicPr>
          <p:nvPr/>
        </p:nvPicPr>
        <p:blipFill rotWithShape="1">
          <a:blip r:embed="rId4">
            <a:extLst>
              <a:ext uri="{28A0092B-C50C-407E-A947-70E740481C1C}">
                <a14:useLocalDpi xmlns:a14="http://schemas.microsoft.com/office/drawing/2010/main" val="0"/>
              </a:ext>
            </a:extLst>
          </a:blip>
          <a:srcRect l="1610" t="44867" r="1610" b="1567"/>
          <a:stretch/>
        </p:blipFill>
        <p:spPr>
          <a:xfrm>
            <a:off x="3164790" y="4330701"/>
            <a:ext cx="5904892" cy="2470666"/>
          </a:xfrm>
          <a:prstGeom prst="rect">
            <a:avLst/>
          </a:prstGeom>
        </p:spPr>
      </p:pic>
      <p:sp>
        <p:nvSpPr>
          <p:cNvPr id="31" name="Rectangle 30"/>
          <p:cNvSpPr/>
          <p:nvPr/>
        </p:nvSpPr>
        <p:spPr>
          <a:xfrm>
            <a:off x="6412230" y="4330700"/>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2827226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otimização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dirty="0" smtClean="0"/>
                  <a:t>regressão</a:t>
                </a:r>
                <a:r>
                  <a:rPr lang="pt-BR" dirty="0" smtClean="0"/>
                  <a:t>, a </a:t>
                </a:r>
                <a:r>
                  <a:rPr lang="pt-BR" dirty="0"/>
                  <a:t>ideia geral é ajustar os pesos, </a:t>
                </a:r>
                <a14:m>
                  <m:oMath xmlns:m="http://schemas.openxmlformats.org/officeDocument/2006/math">
                    <m:r>
                      <a:rPr lang="pt-BR" b="1" i="1">
                        <a:latin typeface="Cambria Math" panose="02040503050406030204" pitchFamily="18" charset="0"/>
                      </a:rPr>
                      <m:t>𝒂</m:t>
                    </m:r>
                  </m:oMath>
                </a14:m>
                <a:r>
                  <a:rPr lang="pt-BR" dirty="0"/>
                  <a:t>, iterativamente,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456"/>
                </a:stretch>
              </a:blipFill>
            </p:spPr>
            <p:txBody>
              <a:bodyPr/>
              <a:lstStyle/>
              <a:p>
                <a:r>
                  <a:rPr lang="pt-BR">
                    <a:noFill/>
                  </a:rPr>
                  <a:t> </a:t>
                </a:r>
              </a:p>
            </p:txBody>
          </p:sp>
        </mc:Fallback>
      </mc:AlternateContent>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594" t="45474" r="2263" b="1899"/>
          <a:stretch/>
        </p:blipFill>
        <p:spPr>
          <a:xfrm>
            <a:off x="8884695" y="2486365"/>
            <a:ext cx="3307305" cy="2620885"/>
          </a:xfrm>
          <a:prstGeom prst="rect">
            <a:avLst/>
          </a:prstGeom>
        </p:spPr>
      </p:pic>
      <p:cxnSp>
        <p:nvCxnSpPr>
          <p:cNvPr id="6" name="Straight Arrow Connector 5"/>
          <p:cNvCxnSpPr/>
          <p:nvPr/>
        </p:nvCxnSpPr>
        <p:spPr>
          <a:xfrm flipV="1">
            <a:off x="8264106" y="4399472"/>
            <a:ext cx="966158" cy="897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053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0216"/>
            <a:ext cx="11019972" cy="961550"/>
          </a:xfrm>
        </p:spPr>
        <p:txBody>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94087"/>
                <a:ext cx="11019971" cy="1231903"/>
              </a:xfrm>
            </p:spPr>
            <p:txBody>
              <a:bodyPr>
                <a:normAutofit fontScale="85000" lnSpcReduction="20000"/>
              </a:bodyPr>
              <a:lstStyle/>
              <a:p>
                <a:r>
                  <a:rPr lang="pt-BR" dirty="0"/>
                  <a:t>O algoritmo inicializa os 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e então, os atualiza </a:t>
                </a:r>
                <a:r>
                  <a:rPr lang="pt-BR" dirty="0" smtClean="0"/>
                  <a:t>no </a:t>
                </a:r>
                <a:r>
                  <a:rPr lang="pt-BR" b="1" i="1" dirty="0" smtClean="0"/>
                  <a:t>sentido oposto </a:t>
                </a:r>
                <a:r>
                  <a:rPr lang="pt-BR" dirty="0"/>
                  <a:t>ao do </a:t>
                </a:r>
                <a:r>
                  <a:rPr lang="pt-BR" b="1" i="1" dirty="0" smtClean="0"/>
                  <a:t>gradiente</a:t>
                </a:r>
                <a:r>
                  <a:rPr lang="pt-BR" dirty="0" smtClean="0"/>
                  <a:t> </a:t>
                </a:r>
                <a:r>
                  <a:rPr lang="pt-BR" dirty="0"/>
                  <a:t>até que algum critério de convergência seja atingido, indicando que um </a:t>
                </a:r>
                <a:r>
                  <a:rPr lang="pt-BR" b="1" i="1" dirty="0"/>
                  <a:t>mínimo local </a:t>
                </a:r>
                <a:r>
                  <a:rPr lang="pt-BR" dirty="0"/>
                  <a:t>ou o </a:t>
                </a:r>
                <a:r>
                  <a:rPr lang="pt-BR" b="1" i="1" dirty="0"/>
                  <a:t>global</a:t>
                </a:r>
                <a:r>
                  <a:rPr lang="pt-BR" dirty="0"/>
                  <a:t> da </a:t>
                </a:r>
                <a:r>
                  <a:rPr lang="pt-BR" b="1" i="1" dirty="0"/>
                  <a:t>função de erro </a:t>
                </a:r>
                <a:r>
                  <a:rPr lang="pt-BR" dirty="0"/>
                  <a:t>foi encontrado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94087"/>
                <a:ext cx="11019971" cy="1231903"/>
              </a:xfrm>
              <a:blipFill rotWithShape="0">
                <a:blip r:embed="rId3"/>
                <a:stretch>
                  <a:fillRect l="-719" t="-11386" r="-1383" b="-346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71284" y="2792773"/>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sz="2000" b="1">
                          <a:latin typeface="Cambria Math" panose="02040503050406030204" pitchFamily="18" charset="0"/>
                        </a:rPr>
                        <m:t>𝐥𝐨𝐨𝐩</m:t>
                      </m:r>
                      <m:r>
                        <a:rPr lang="pt-BR" sz="2000">
                          <a:latin typeface="Cambria Math" panose="02040503050406030204" pitchFamily="18" charset="0"/>
                        </a:rPr>
                        <m:t> </m:t>
                      </m:r>
                      <m:r>
                        <m:rPr>
                          <m:sty m:val="p"/>
                        </m:rPr>
                        <a:rPr lang="pt-BR" sz="2000">
                          <a:latin typeface="Cambria Math" panose="02040503050406030204" pitchFamily="18" charset="0"/>
                        </a:rPr>
                        <m:t>at</m:t>
                      </m:r>
                      <m:r>
                        <a:rPr lang="pt-BR" sz="2000">
                          <a:latin typeface="Cambria Math" panose="02040503050406030204" pitchFamily="18" charset="0"/>
                        </a:rPr>
                        <m:t>é </m:t>
                      </m:r>
                      <m:r>
                        <m:rPr>
                          <m:sty m:val="p"/>
                        </m:rPr>
                        <a:rPr lang="pt-BR" sz="2000">
                          <a:latin typeface="Cambria Math" panose="02040503050406030204" pitchFamily="18" charset="0"/>
                        </a:rPr>
                        <m:t>convergir</m:t>
                      </m:r>
                      <m:r>
                        <a:rPr lang="pt-BR" sz="2000" b="0" i="0" smtClean="0">
                          <a:latin typeface="Cambria Math" panose="02040503050406030204" pitchFamily="18" charset="0"/>
                        </a:rPr>
                        <m:t> </m:t>
                      </m:r>
                      <m:r>
                        <a:rPr lang="pt-BR" sz="2000" b="1" i="0" smtClean="0">
                          <a:latin typeface="Cambria Math" panose="02040503050406030204" pitchFamily="18" charset="0"/>
                        </a:rPr>
                        <m:t>𝐨𝐮</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atingir</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n</m:t>
                      </m:r>
                      <m:r>
                        <a:rPr lang="pt-BR" sz="2000" b="0" i="0" smtClean="0">
                          <a:latin typeface="Cambria Math" panose="02040503050406030204" pitchFamily="18" charset="0"/>
                        </a:rPr>
                        <m:t>ú</m:t>
                      </m:r>
                      <m:r>
                        <m:rPr>
                          <m:sty m:val="p"/>
                        </m:rPr>
                        <a:rPr lang="pt-BR" sz="2000" b="0" i="0" smtClean="0">
                          <a:latin typeface="Cambria Math" panose="02040503050406030204" pitchFamily="18" charset="0"/>
                        </a:rPr>
                        <m:t>mero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m</m:t>
                      </m:r>
                      <m:r>
                        <a:rPr lang="pt-BR" sz="2000" b="0" i="0" smtClean="0">
                          <a:latin typeface="Cambria Math" panose="02040503050406030204" pitchFamily="18" charset="0"/>
                        </a:rPr>
                        <m:t>á</m:t>
                      </m:r>
                      <m:r>
                        <m:rPr>
                          <m:sty m:val="p"/>
                        </m:rPr>
                        <a:rPr lang="pt-BR" sz="2000" b="0" i="0" smtClean="0">
                          <a:latin typeface="Cambria Math" panose="02040503050406030204" pitchFamily="18" charset="0"/>
                        </a:rPr>
                        <m:t>ximo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de</m:t>
                      </m:r>
                      <m:r>
                        <a:rPr lang="pt-BR" sz="2000" b="0" i="0" smtClean="0">
                          <a:latin typeface="Cambria Math" panose="02040503050406030204" pitchFamily="18" charset="0"/>
                        </a:rPr>
                        <m:t> é</m:t>
                      </m:r>
                      <m:r>
                        <m:rPr>
                          <m:sty m:val="p"/>
                        </m:rPr>
                        <a:rPr lang="pt-BR" sz="2000" b="0" i="0" smtClean="0">
                          <a:latin typeface="Cambria Math" panose="02040503050406030204" pitchFamily="18" charset="0"/>
                        </a:rPr>
                        <m:t>pocas</m:t>
                      </m:r>
                      <m:r>
                        <a:rPr lang="pt-BR" sz="2000">
                          <a:latin typeface="Cambria Math" panose="02040503050406030204" pitchFamily="18" charset="0"/>
                        </a:rPr>
                        <m:t> </m:t>
                      </m:r>
                      <m:r>
                        <a:rPr lang="pt-BR" sz="2000" b="1">
                          <a:latin typeface="Cambria Math" panose="02040503050406030204" pitchFamily="18" charset="0"/>
                        </a:rPr>
                        <m:t>𝐝𝐨</m:t>
                      </m:r>
                    </m:oMath>
                  </m:oMathPara>
                </a14:m>
                <a:endParaRPr lang="en-US" sz="2000" b="1" dirty="0" smtClean="0"/>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nl-BE" sz="20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2792773"/>
                <a:ext cx="7072087" cy="1160446"/>
              </a:xfrm>
              <a:prstGeom prst="rect">
                <a:avLst/>
              </a:prstGeom>
              <a:blipFill rotWithShape="0">
                <a:blip r:embed="rId4"/>
                <a:stretch>
                  <a:fillRect l="-344"/>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38199" y="4380931"/>
                <a:ext cx="11019971" cy="230468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smtClean="0"/>
                  <a:t>onde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é a </a:t>
                </a:r>
                <a:r>
                  <a:rPr lang="pt-BR" b="1" i="1" dirty="0"/>
                  <a:t>taxa/passo 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dirty="0" smtClean="0"/>
                  <a:t>vetor gradiente </a:t>
                </a:r>
                <a:r>
                  <a:rPr lang="pt-BR" dirty="0"/>
                  <a:t>da </a:t>
                </a:r>
                <a:r>
                  <a:rPr lang="pt-BR" b="1" i="1" dirty="0"/>
                  <a:t>função de </a:t>
                </a:r>
                <a:r>
                  <a:rPr lang="pt-BR" b="1" i="1" dirty="0" smtClean="0"/>
                  <a:t>erro</a:t>
                </a:r>
                <a:r>
                  <a:rPr lang="pt-BR" dirty="0" smtClean="0"/>
                  <a:t>,</a:t>
                </a:r>
                <a:r>
                  <a:rPr lang="pt-BR" b="1" i="1" dirty="0" smtClean="0"/>
                  <a:t> </a:t>
                </a:r>
                <a:r>
                  <a:rPr lang="pt-BR" dirty="0" smtClean="0"/>
                  <a:t>ou seja, a derivada parcial da função em </a:t>
                </a:r>
                <a:r>
                  <a:rPr lang="pt-BR" dirty="0"/>
                  <a:t>relação ao </a:t>
                </a:r>
                <a:r>
                  <a:rPr lang="pt-BR" dirty="0" smtClean="0"/>
                  <a:t>vetor de pesos, </a:t>
                </a:r>
                <a14:m>
                  <m:oMath xmlns:m="http://schemas.openxmlformats.org/officeDocument/2006/math">
                    <m:r>
                      <a:rPr lang="pt-BR" b="1" i="1">
                        <a:latin typeface="Cambria Math" panose="02040503050406030204" pitchFamily="18" charset="0"/>
                      </a:rPr>
                      <m:t>𝒂</m:t>
                    </m:r>
                  </m:oMath>
                </a14:m>
                <a:r>
                  <a:rPr lang="pt-BR" dirty="0" smtClean="0"/>
                  <a:t>.</a:t>
                </a:r>
              </a:p>
              <a:p>
                <a:pPr algn="just"/>
                <a:r>
                  <a:rPr lang="pt-BR" dirty="0" smtClean="0"/>
                  <a:t>O </a:t>
                </a:r>
                <a:r>
                  <a:rPr lang="pt-BR" b="1" i="1" dirty="0" smtClean="0"/>
                  <a:t>passo de aprendizagem</a:t>
                </a:r>
                <a:r>
                  <a:rPr lang="pt-BR" dirty="0" smtClean="0"/>
                  <a:t> dita o tamanho </a:t>
                </a:r>
                <a:r>
                  <a:rPr lang="pt-BR" dirty="0"/>
                  <a:t>dos </a:t>
                </a:r>
                <a:r>
                  <a:rPr lang="pt-BR" dirty="0" smtClean="0"/>
                  <a:t>passos/deslocamentos dados </a:t>
                </a:r>
                <a:r>
                  <a:rPr lang="pt-BR" dirty="0"/>
                  <a:t>na direção </a:t>
                </a:r>
                <a:r>
                  <a:rPr lang="pt-BR" dirty="0" smtClean="0"/>
                  <a:t>e sentido oposto ao do </a:t>
                </a:r>
                <a:r>
                  <a:rPr lang="pt-BR" b="1" i="1" dirty="0" smtClean="0"/>
                  <a:t>gradiente</a:t>
                </a:r>
                <a:r>
                  <a:rPr lang="pt-BR" dirty="0" smtClean="0"/>
                  <a:t>. Ele pode ser constante ou decair com o tempo.</a:t>
                </a:r>
              </a:p>
              <a:p>
                <a:pPr algn="just"/>
                <a:r>
                  <a:rPr lang="pt-BR" dirty="0"/>
                  <a:t>Na sequência, veremos como encontrar o </a:t>
                </a:r>
                <a:r>
                  <a:rPr lang="pt-BR" b="1" i="1" dirty="0"/>
                  <a:t>vetor gradiente</a:t>
                </a:r>
                <a:r>
                  <a:rPr lang="pt-BR" dirty="0"/>
                  <a:t> da função de erro e implementar o algoritmo do </a:t>
                </a:r>
                <a:r>
                  <a:rPr lang="pt-BR" b="1" i="1" dirty="0"/>
                  <a:t>gradiente descendente</a:t>
                </a:r>
                <a:r>
                  <a:rPr lang="pt-BR" dirty="0" smtClean="0"/>
                  <a:t>.</a:t>
                </a:r>
                <a:endParaRPr lang="pt-BR"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4380931"/>
                <a:ext cx="11019971" cy="2304682"/>
              </a:xfrm>
              <a:prstGeom prst="rect">
                <a:avLst/>
              </a:prstGeom>
              <a:blipFill rotWithShape="0">
                <a:blip r:embed="rId5"/>
                <a:stretch>
                  <a:fillRect l="-830" t="-3175" r="-885" b="-4762"/>
                </a:stretch>
              </a:blipFill>
            </p:spPr>
            <p:txBody>
              <a:bodyPr/>
              <a:lstStyle/>
              <a:p>
                <a:r>
                  <a:rPr lang="pt-BR">
                    <a:noFill/>
                  </a:rPr>
                  <a:t> </a:t>
                </a:r>
              </a:p>
            </p:txBody>
          </p:sp>
        </mc:Fallback>
      </mc:AlternateContent>
      <p:cxnSp>
        <p:nvCxnSpPr>
          <p:cNvPr id="8" name="Straight Arrow Connector 7"/>
          <p:cNvCxnSpPr/>
          <p:nvPr/>
        </p:nvCxnSpPr>
        <p:spPr>
          <a:xfrm flipH="1">
            <a:off x="3022600" y="1876315"/>
            <a:ext cx="787400" cy="1755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48368" r="2754" b="1527"/>
          <a:stretch/>
        </p:blipFill>
        <p:spPr>
          <a:xfrm>
            <a:off x="8514416" y="2271879"/>
            <a:ext cx="3186242" cy="2093949"/>
          </a:xfrm>
          <a:prstGeom prst="rect">
            <a:avLst/>
          </a:prstGeom>
        </p:spPr>
      </p:pic>
    </p:spTree>
    <p:extLst>
      <p:ext uri="{BB962C8B-B14F-4D97-AF65-F5344CB8AC3E}">
        <p14:creationId xmlns:p14="http://schemas.microsoft.com/office/powerpoint/2010/main" val="95273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125"/>
            <a:ext cx="10515600" cy="847447"/>
          </a:xfrm>
        </p:spPr>
        <p:txBody>
          <a:bodyPr>
            <a:normAutofit/>
          </a:bodyPr>
          <a:lstStyle/>
          <a:p>
            <a:r>
              <a:rPr lang="en-US" dirty="0" err="1" smtClean="0"/>
              <a:t>Exemplo</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1428750"/>
                <a:ext cx="11238186" cy="3399168"/>
              </a:xfrm>
            </p:spPr>
            <p:txBody>
              <a:bodyPr>
                <a:normAutofit fontScale="62500" lnSpcReduction="20000"/>
              </a:bodyPr>
              <a:lstStyle/>
              <a:p>
                <a:pPr marL="0" indent="0">
                  <a:buNone/>
                </a:pPr>
                <a:r>
                  <a:rPr lang="en-US" dirty="0" smtClean="0"/>
                  <a:t>Neste </a:t>
                </a:r>
                <a:r>
                  <a:rPr lang="en-US" dirty="0" err="1" smtClean="0"/>
                  <a:t>exemplo</a:t>
                </a:r>
                <a:r>
                  <a:rPr lang="en-US" dirty="0" smtClean="0"/>
                  <a:t>, </a:t>
                </a:r>
                <a:r>
                  <a:rPr lang="en-US" dirty="0" err="1" smtClean="0"/>
                  <a:t>usaremos</a:t>
                </a:r>
                <a:r>
                  <a:rPr lang="en-US" dirty="0" smtClean="0"/>
                  <a:t> </a:t>
                </a:r>
                <a:r>
                  <a:rPr lang="en-US" dirty="0" err="1"/>
                  <a:t>uma</a:t>
                </a:r>
                <a:r>
                  <a:rPr lang="en-US" dirty="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r>
                  <a:rPr lang="en-US" dirty="0"/>
                  <a:t>, </a:t>
                </a:r>
                <a:r>
                  <a:rPr lang="en-US" dirty="0" err="1" smtClean="0"/>
                  <a:t>sendo</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=0</m:t>
                    </m:r>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a:t>.</a:t>
                </a:r>
              </a:p>
              <a:p>
                <a:pPr marL="0" indent="0">
                  <a:buNone/>
                </a:pPr>
                <a:r>
                  <a:rPr lang="en-US" dirty="0"/>
                  <a:t>E </a:t>
                </a:r>
                <a:r>
                  <a:rPr lang="en-US" dirty="0" err="1"/>
                  <a:t>atualização</a:t>
                </a:r>
                <a:r>
                  <a:rPr lang="en-US" dirty="0"/>
                  <a:t> dos </a:t>
                </a:r>
                <a:r>
                  <a:rPr lang="en-US" dirty="0" smtClean="0"/>
                  <a:t>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 </m:t>
                    </m:r>
                    <m:r>
                      <m:rPr>
                        <m:sty m:val="p"/>
                      </m:rPr>
                      <a:rPr lang="pt-BR" b="0" i="0" smtClean="0">
                        <a:latin typeface="Cambria Math" panose="02040503050406030204" pitchFamily="18" charset="0"/>
                      </a:rPr>
                      <m:t>e</m:t>
                    </m:r>
                    <m:r>
                      <a:rPr lang="pt-BR" b="0" i="1" smtClean="0">
                        <a:latin typeface="Cambria Math" panose="02040503050406030204" pitchFamily="18" charset="0"/>
                      </a:rPr>
                      <m:t> 2</m:t>
                    </m:r>
                  </m:oMath>
                </a14:m>
                <a:r>
                  <a:rPr lang="nl-BE" dirty="0"/>
                  <a:t>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a:p>
                <a:pPr marL="0" indent="0" algn="ctr">
                  <a:buNone/>
                </a:pPr>
                <a14:m>
                  <m:oMath xmlns:m="http://schemas.openxmlformats.org/officeDocument/2006/math">
                    <m:sSub>
                      <m:sSubPr>
                        <m:ctrlPr>
                          <a:rPr lang="nl-BE" i="1">
                            <a:latin typeface="Cambria Math" panose="02040503050406030204" pitchFamily="18" charset="0"/>
                          </a:rPr>
                        </m:ctrlPr>
                      </m:sSubPr>
                      <m:e>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r>
                          <a:rPr lang="pt-BR" i="1">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e>
                      <m:sub>
                        <m:r>
                          <a:rPr lang="pt-BR" b="0" i="1" smtClean="0">
                            <a:latin typeface="Cambria Math" panose="02040503050406030204" pitchFamily="18" charset="0"/>
                          </a:rPr>
                          <m:t>𝑘</m:t>
                        </m:r>
                      </m:sub>
                    </m:sSub>
                    <m:r>
                      <a:rPr lang="en-US" b="0" i="0"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𝑘</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=1,2</m:t>
                    </m:r>
                    <m:r>
                      <a:rPr lang="pt-BR" b="0" i="0" smtClean="0">
                        <a:latin typeface="Cambria Math" panose="02040503050406030204" pitchFamily="18" charset="0"/>
                      </a:rPr>
                      <m:t>.</m:t>
                    </m:r>
                  </m:oMath>
                </a14:m>
                <a:endParaRPr lang="nl-BE" dirty="0"/>
              </a:p>
              <a:p>
                <a:pPr marL="0" indent="0">
                  <a:buNone/>
                </a:pPr>
                <a:r>
                  <a:rPr lang="en-US" dirty="0" err="1"/>
                  <a:t>onde</a:t>
                </a:r>
                <a:r>
                  <a:rPr lang="en-US" dirty="0"/>
                  <a:t> o </a:t>
                </a:r>
                <a:r>
                  <a:rPr lang="en-US" dirty="0" err="1"/>
                  <a:t>termo</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den>
                    </m:f>
                  </m:oMath>
                </a14:m>
                <a:r>
                  <a:rPr lang="en-US" dirty="0"/>
                  <a:t> </a:t>
                </a:r>
                <a:r>
                  <a:rPr lang="en-US" dirty="0" err="1"/>
                  <a:t>foi</a:t>
                </a:r>
                <a:r>
                  <a:rPr lang="en-US" dirty="0"/>
                  <a:t> </a:t>
                </a:r>
                <a:r>
                  <a:rPr lang="en-US" dirty="0" err="1"/>
                  <a:t>absorvido</a:t>
                </a:r>
                <a:r>
                  <a:rPr lang="en-US" dirty="0"/>
                  <a:t> </a:t>
                </a:r>
                <a:r>
                  <a:rPr lang="en-US" dirty="0" err="1"/>
                  <a:t>pelo</a:t>
                </a:r>
                <a:r>
                  <a:rPr lang="en-US" dirty="0"/>
                  <a:t> </a:t>
                </a:r>
                <a:r>
                  <a:rPr lang="en-US" b="1" i="1" dirty="0" err="1"/>
                  <a:t>passo</a:t>
                </a:r>
                <a:r>
                  <a:rPr lang="en-US" b="1" i="1" dirty="0"/>
                  <a:t> de </a:t>
                </a:r>
                <a:r>
                  <a:rPr lang="en-US" b="1" i="1" dirty="0" err="1"/>
                  <a:t>aprendizagem</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endParaRPr lang="nl-BE"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1428750"/>
                <a:ext cx="11238186" cy="3399168"/>
              </a:xfrm>
              <a:blipFill rotWithShape="0">
                <a:blip r:embed="rId3"/>
                <a:stretch>
                  <a:fillRect l="-488" t="-2867" b="-1075"/>
                </a:stretch>
              </a:blipFill>
            </p:spPr>
            <p:txBody>
              <a:bodyPr/>
              <a:lstStyle/>
              <a:p>
                <a:r>
                  <a:rPr lang="pt-BR">
                    <a:noFill/>
                  </a:rPr>
                  <a:t> </a:t>
                </a:r>
              </a:p>
            </p:txBody>
          </p:sp>
        </mc:Fallback>
      </mc:AlternateContent>
      <p:sp>
        <p:nvSpPr>
          <p:cNvPr id="5" name="TextBox 4"/>
          <p:cNvSpPr txBox="1"/>
          <p:nvPr/>
        </p:nvSpPr>
        <p:spPr>
          <a:xfrm>
            <a:off x="4263240" y="843240"/>
            <a:ext cx="6952343" cy="369332"/>
          </a:xfrm>
          <a:prstGeom prst="rect">
            <a:avLst/>
          </a:prstGeom>
          <a:noFill/>
        </p:spPr>
        <p:txBody>
          <a:bodyPr wrap="square" rtlCol="0">
            <a:spAutoFit/>
          </a:bodyPr>
          <a:lstStyle/>
          <a:p>
            <a:r>
              <a:rPr lang="pt-BR" u="sng" dirty="0" smtClean="0">
                <a:solidFill>
                  <a:srgbClr val="00B0F0"/>
                </a:solidFill>
                <a:hlinkClick r:id="rId4"/>
              </a:rPr>
              <a:t>Exemplo</a:t>
            </a:r>
            <a:r>
              <a:rPr lang="pt-BR" u="sng" dirty="0">
                <a:solidFill>
                  <a:srgbClr val="00B0F0"/>
                </a:solidFill>
                <a:hlinkClick r:id="rId4"/>
              </a:rPr>
              <a:t>: </a:t>
            </a:r>
            <a:r>
              <a:rPr lang="pt-BR" u="sng" dirty="0" smtClean="0">
                <a:solidFill>
                  <a:srgbClr val="00B0F0"/>
                </a:solidFill>
                <a:hlinkClick r:id="rId4"/>
              </a:rPr>
              <a:t>exemplo_regressao_linear_gradiente_descendente.ipynb</a:t>
            </a:r>
            <a:endParaRPr lang="pt-BR" u="sng" dirty="0">
              <a:solidFill>
                <a:srgbClr val="00B0F0"/>
              </a:solidFill>
            </a:endParaRPr>
          </a:p>
        </p:txBody>
      </p:sp>
      <p:sp>
        <p:nvSpPr>
          <p:cNvPr id="11" name="TextBox 10"/>
          <p:cNvSpPr txBox="1"/>
          <p:nvPr/>
        </p:nvSpPr>
        <p:spPr>
          <a:xfrm>
            <a:off x="9713626" y="2457006"/>
            <a:ext cx="1783080" cy="523220"/>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a:stCxn id="11" idx="1"/>
          </p:cNvCxnSpPr>
          <p:nvPr/>
        </p:nvCxnSpPr>
        <p:spPr>
          <a:xfrm flipH="1">
            <a:off x="2796540" y="2718616"/>
            <a:ext cx="6917086" cy="4777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54582" y="4634473"/>
            <a:ext cx="1647411" cy="1169551"/>
          </a:xfrm>
          <a:prstGeom prst="rect">
            <a:avLst/>
          </a:prstGeom>
          <a:noFill/>
        </p:spPr>
        <p:txBody>
          <a:bodyPr wrap="square" rtlCol="0">
            <a:spAutoFit/>
          </a:bodyPr>
          <a:lstStyle/>
          <a:p>
            <a:pPr algn="ctr"/>
            <a:r>
              <a:rPr lang="pt-BR" sz="1400" dirty="0" smtClean="0"/>
              <a:t>Superfície de contorno com o caminho feito pelo </a:t>
            </a:r>
            <a:r>
              <a:rPr lang="pt-BR" sz="1400" dirty="0"/>
              <a:t>algoritmo até </a:t>
            </a:r>
            <a:r>
              <a:rPr lang="pt-BR" sz="1400" dirty="0" smtClean="0"/>
              <a:t>a convergência.</a:t>
            </a:r>
            <a:endParaRPr lang="pt-BR" sz="1400" dirty="0"/>
          </a:p>
        </p:txBody>
      </p:sp>
      <p:sp>
        <p:nvSpPr>
          <p:cNvPr id="13" name="Rectangle 12"/>
          <p:cNvSpPr/>
          <p:nvPr/>
        </p:nvSpPr>
        <p:spPr>
          <a:xfrm>
            <a:off x="8065246" y="4634473"/>
            <a:ext cx="1647411" cy="738664"/>
          </a:xfrm>
          <a:prstGeom prst="rect">
            <a:avLst/>
          </a:prstGeom>
          <a:noFill/>
        </p:spPr>
        <p:txBody>
          <a:bodyPr wrap="square" rtlCol="0">
            <a:spAutoFit/>
          </a:bodyPr>
          <a:lstStyle/>
          <a:p>
            <a:pPr algn="ctr"/>
            <a:r>
              <a:rPr lang="pt-BR" sz="1400" dirty="0" smtClean="0"/>
              <a:t>Curva do EQM em função do número de épocas.</a:t>
            </a:r>
            <a:endParaRPr lang="pt-BR" sz="14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698516" y="4634473"/>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5401993" y="4621629"/>
            <a:ext cx="2340349" cy="2214069"/>
          </a:xfrm>
          <a:prstGeom prst="rect">
            <a:avLst/>
          </a:prstGeom>
        </p:spPr>
      </p:pic>
      <p:cxnSp>
        <p:nvCxnSpPr>
          <p:cNvPr id="7" name="Straight Arrow Connector 6"/>
          <p:cNvCxnSpPr>
            <a:stCxn id="3" idx="2"/>
          </p:cNvCxnSpPr>
          <p:nvPr/>
        </p:nvCxnSpPr>
        <p:spPr>
          <a:xfrm>
            <a:off x="4578288" y="5804024"/>
            <a:ext cx="1481743" cy="3137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645451" y="4590886"/>
            <a:ext cx="2356208" cy="2237618"/>
          </a:xfrm>
          <a:prstGeom prst="rect">
            <a:avLst/>
          </a:prstGeom>
        </p:spPr>
      </p:pic>
      <p:cxnSp>
        <p:nvCxnSpPr>
          <p:cNvPr id="14" name="Straight Arrow Connector 13"/>
          <p:cNvCxnSpPr/>
          <p:nvPr/>
        </p:nvCxnSpPr>
        <p:spPr>
          <a:xfrm>
            <a:off x="8885215" y="5360274"/>
            <a:ext cx="1556643" cy="9057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179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22400"/>
                <a:ext cx="11179630" cy="5435600"/>
              </a:xfrm>
            </p:spPr>
            <p:txBody>
              <a:bodyPr>
                <a:normAutofit lnSpcReduction="10000"/>
              </a:bodyPr>
              <a:lstStyle/>
              <a:p>
                <a:pPr marL="0" indent="0" algn="just">
                  <a:buNone/>
                </a:pPr>
                <a:r>
                  <a:rPr lang="pt-BR" dirty="0" smtClean="0"/>
                  <a:t>Existem 3 diferentes versões para a implementação do algoritmo do Gradiente Descendente: Batelada, Estocástico e Mini-Batch.</a:t>
                </a:r>
              </a:p>
              <a:p>
                <a:pPr algn="just"/>
                <a:r>
                  <a:rPr lang="pt-BR" b="1" dirty="0"/>
                  <a:t>Batelada (do inglês </a:t>
                </a:r>
                <a:r>
                  <a:rPr lang="pt-BR" b="1" i="1" dirty="0"/>
                  <a:t>batch</a:t>
                </a:r>
                <a:r>
                  <a:rPr lang="pt-BR" b="1" dirty="0"/>
                  <a:t>)</a:t>
                </a:r>
                <a:r>
                  <a:rPr lang="pt-BR" dirty="0"/>
                  <a:t>: a cada </a:t>
                </a:r>
                <a:r>
                  <a:rPr lang="pt-BR" dirty="0" smtClean="0"/>
                  <a:t>iteração (nesse caso, uma 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a:t>
                </a:r>
                <a:r>
                  <a:rPr lang="pt-BR" dirty="0"/>
                  <a:t>nos exemplos </a:t>
                </a:r>
                <a:r>
                  <a:rPr lang="pt-BR" dirty="0" smtClean="0"/>
                  <a:t>anteriores.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pPr marL="0" indent="0">
                  <a:buNone/>
                </a:pPr>
                <a:r>
                  <a:rPr lang="pt-BR" b="1" dirty="0" smtClean="0"/>
                  <a:t>Características</a:t>
                </a:r>
                <a:r>
                  <a:rPr lang="pt-BR" dirty="0" smtClean="0"/>
                  <a:t>:</a:t>
                </a:r>
                <a:endParaRPr lang="pt-BR" dirty="0"/>
              </a:p>
              <a:p>
                <a:pPr lvl="1" algn="just">
                  <a:buFont typeface="Courier New" panose="02070309020205020404" pitchFamily="49" charset="0"/>
                  <a:buChar char="o"/>
                </a:pPr>
                <a:r>
                  <a:rPr lang="pt-BR" dirty="0"/>
                  <a:t>Utilizado quando se possui previamente todos os atributos e rótulos de treinamento, ou seja, o conjunto de treinamento.</a:t>
                </a:r>
              </a:p>
              <a:p>
                <a:pPr lvl="1" algn="just">
                  <a:buFont typeface="Courier New" panose="02070309020205020404" pitchFamily="49" charset="0"/>
                  <a:buChar char="o"/>
                </a:pPr>
                <a:r>
                  <a:rPr lang="pt-BR" b="1" dirty="0"/>
                  <a:t>Convergência garantida</a:t>
                </a:r>
                <a:r>
                  <a:rPr lang="pt-BR" dirty="0"/>
                  <a:t>,</a:t>
                </a:r>
                <a:r>
                  <a:rPr lang="pt-BR" b="1" dirty="0"/>
                  <a:t> </a:t>
                </a:r>
                <a:r>
                  <a:rPr lang="pt-BR" dirty="0"/>
                  <a:t>dado que o passo de aprendizagem </a:t>
                </a:r>
                <a:r>
                  <a:rPr lang="pt-BR" dirty="0" smtClean="0"/>
                  <a:t>tenha o tamanho apropriado.</a:t>
                </a:r>
                <a:endParaRPr lang="pt-BR" dirty="0"/>
              </a:p>
              <a:p>
                <a:pPr lvl="1" algn="just">
                  <a:buFont typeface="Courier New" panose="02070309020205020404" pitchFamily="49" charset="0"/>
                  <a:buChar char="o"/>
                </a:pPr>
                <a:r>
                  <a:rPr lang="pt-BR" b="1" dirty="0"/>
                  <a:t>Convergência pode ser bem lenta</a:t>
                </a:r>
                <a:r>
                  <a:rPr lang="pt-BR" dirty="0"/>
                  <a:t>, dado que o modelo é apresentado a todos os exemplos a cada época.</a:t>
                </a:r>
                <a:endParaRPr lang="pt-B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1091" t="-2466" r="-1145"/>
                </a:stretch>
              </a:blipFill>
            </p:spPr>
            <p:txBody>
              <a:bodyPr/>
              <a:lstStyle/>
              <a:p>
                <a:r>
                  <a:rPr lang="pt-BR">
                    <a:noFill/>
                  </a:rPr>
                  <a:t> </a:t>
                </a:r>
              </a:p>
            </p:txBody>
          </p:sp>
        </mc:Fallback>
      </mc:AlternateContent>
      <p:sp>
        <p:nvSpPr>
          <p:cNvPr id="4" name="Rectangle 3"/>
          <p:cNvSpPr/>
          <p:nvPr/>
        </p:nvSpPr>
        <p:spPr>
          <a:xfrm>
            <a:off x="3274481" y="3664928"/>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15423</TotalTime>
  <Words>3224</Words>
  <Application>Microsoft Office PowerPoint</Application>
  <PresentationFormat>Widescreen</PresentationFormat>
  <Paragraphs>324</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Courier New</vt:lpstr>
      <vt:lpstr>Wingdings</vt:lpstr>
      <vt:lpstr>Office Theme</vt:lpstr>
      <vt:lpstr>T319 - Introdução ao Aprendizado de Máquina: Regressão Linear (Parte II)</vt:lpstr>
      <vt:lpstr>Recapitulando</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Características do GD em Batelada</vt:lpstr>
      <vt:lpstr>Versões do Gradiente Descendente</vt:lpstr>
      <vt:lpstr>Características do GD Estocástico</vt:lpstr>
      <vt:lpstr>GD Estocástico com Scikit-Learn </vt:lpstr>
      <vt:lpstr>Versões do Gradiente Descendente</vt:lpstr>
      <vt:lpstr>Características do GD com Mini-Batch</vt:lpstr>
      <vt:lpstr>Tarefas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2097</cp:revision>
  <dcterms:created xsi:type="dcterms:W3CDTF">2020-02-17T11:18:32Z</dcterms:created>
  <dcterms:modified xsi:type="dcterms:W3CDTF">2021-05-02T02:28:52Z</dcterms:modified>
</cp:coreProperties>
</file>