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9" r:id="rId2"/>
    <p:sldId id="463" r:id="rId3"/>
    <p:sldId id="485" r:id="rId4"/>
    <p:sldId id="487" r:id="rId5"/>
    <p:sldId id="513" r:id="rId6"/>
    <p:sldId id="489" r:id="rId7"/>
    <p:sldId id="488" r:id="rId8"/>
    <p:sldId id="486" r:id="rId9"/>
    <p:sldId id="492" r:id="rId10"/>
    <p:sldId id="493" r:id="rId11"/>
    <p:sldId id="501" r:id="rId12"/>
    <p:sldId id="494" r:id="rId13"/>
    <p:sldId id="490" r:id="rId14"/>
    <p:sldId id="497" r:id="rId15"/>
    <p:sldId id="499" r:id="rId16"/>
    <p:sldId id="500" r:id="rId17"/>
    <p:sldId id="502" r:id="rId18"/>
    <p:sldId id="495" r:id="rId19"/>
    <p:sldId id="496" r:id="rId20"/>
    <p:sldId id="512" r:id="rId21"/>
    <p:sldId id="504" r:id="rId22"/>
    <p:sldId id="505" r:id="rId23"/>
    <p:sldId id="508" r:id="rId24"/>
    <p:sldId id="510" r:id="rId25"/>
    <p:sldId id="511" r:id="rId26"/>
    <p:sldId id="482" r:id="rId27"/>
    <p:sldId id="317" r:id="rId28"/>
    <p:sldId id="332" r:id="rId29"/>
    <p:sldId id="299" r:id="rId30"/>
    <p:sldId id="285" r:id="rId31"/>
    <p:sldId id="415" r:id="rId32"/>
    <p:sldId id="283" r:id="rId33"/>
    <p:sldId id="274" r:id="rId34"/>
    <p:sldId id="278" r:id="rId35"/>
    <p:sldId id="292" r:id="rId36"/>
    <p:sldId id="498" r:id="rId37"/>
    <p:sldId id="295" r:id="rId38"/>
    <p:sldId id="396" r:id="rId39"/>
    <p:sldId id="484" r:id="rId40"/>
    <p:sldId id="421" r:id="rId41"/>
    <p:sldId id="423" r:id="rId4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2680" autoAdjust="0"/>
  </p:normalViewPr>
  <p:slideViewPr>
    <p:cSldViewPr snapToGrid="0">
      <p:cViewPr varScale="1">
        <p:scale>
          <a:sx n="102" d="100"/>
          <a:sy n="102" d="100"/>
        </p:scale>
        <p:origin x="9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5/04/2024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587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2569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https://colab.research.google.com/github/zz4fap/t319_aprendizado_de_maquina/blob/main/labs/Laboratorio4.ipynb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9925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4938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71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109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7609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termo momentum aumenta para dimensões cujos gradientes apontam nas mesmas direções e reduz atualizações para dimensões cujos gradientes mudam de direção. Como resultado, temos convergência mais rápida e oscilação reduzida.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67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</a:t>
            </a:r>
            <a:r>
              <a:rPr lang="pt-BR" sz="1200" dirty="0" err="1"/>
              <a:t>anelamento</a:t>
            </a:r>
            <a:r>
              <a:rPr lang="pt-BR" sz="1200" dirty="0"/>
              <a:t>, algoritmos de otimização com ajuste adaptativo do passo de aprendizagem (</a:t>
            </a:r>
            <a:r>
              <a:rPr lang="pt-BR" sz="1200" dirty="0" err="1"/>
              <a:t>RMSProp</a:t>
            </a:r>
            <a:r>
              <a:rPr lang="pt-BR" sz="1200" dirty="0"/>
              <a:t>, </a:t>
            </a:r>
            <a:r>
              <a:rPr lang="pt-BR" sz="1200" dirty="0" err="1"/>
              <a:t>AdaGrad</a:t>
            </a:r>
            <a:r>
              <a:rPr lang="pt-BR" sz="1200" dirty="0"/>
              <a:t>, Adam, etc.).</a:t>
            </a:r>
            <a:endParaRPr lang="nl-BE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092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https://colab.research.google.com/github/zz4fap/t319_aprendizado_de_maquina/blob/main/notebooks/regression/selecionando_o_passo_de_aprendizagem.ipynb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Hiperparâmetro: parâmetro que influencia no aprendizado do algoritmo,</a:t>
            </a:r>
            <a:r>
              <a:rPr lang="pt-BR" baseline="0" dirty="0"/>
              <a:t> ou seja, dita seu aprendizado. Não é um parâmetro aprendido pelo modelo como no caso dos pesos de um modelo de regressão linear.</a:t>
            </a:r>
            <a:endParaRPr lang="pt-BR" dirty="0"/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568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308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696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5167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</a:t>
            </a:r>
            <a:r>
              <a:rPr lang="pt-BR" sz="1200" dirty="0" err="1"/>
              <a:t>anelamento</a:t>
            </a:r>
            <a:r>
              <a:rPr lang="pt-BR" sz="1200" dirty="0"/>
              <a:t>, algoritmos de otimização com ajuste adaptativo do passo de aprendizagem (</a:t>
            </a:r>
            <a:r>
              <a:rPr lang="pt-BR" sz="1200" dirty="0" err="1"/>
              <a:t>RMSProp</a:t>
            </a:r>
            <a:r>
              <a:rPr lang="pt-BR" sz="1200" dirty="0"/>
              <a:t>, </a:t>
            </a:r>
            <a:r>
              <a:rPr lang="pt-BR" sz="1200" dirty="0" err="1"/>
              <a:t>AdaGrad</a:t>
            </a:r>
            <a:r>
              <a:rPr lang="pt-BR" sz="1200" dirty="0"/>
              <a:t>, Adam, etc.).</a:t>
            </a:r>
            <a:endParaRPr lang="nl-BE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998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sabemos se o gradiente</a:t>
            </a:r>
            <a:r>
              <a:rPr lang="pt-BR" baseline="0" dirty="0"/>
              <a:t> descendente está funcionando corretamente em relação ao aprendizado?</a:t>
            </a:r>
            <a:endParaRPr lang="pt-BR" dirty="0"/>
          </a:p>
          <a:p>
            <a:endParaRPr lang="pt-BR" dirty="0"/>
          </a:p>
          <a:p>
            <a:r>
              <a:rPr lang="pt-BR" dirty="0"/>
              <a:t>Como</a:t>
            </a:r>
            <a:r>
              <a:rPr lang="pt-BR" baseline="0" dirty="0"/>
              <a:t> você consegue </a:t>
            </a:r>
            <a:r>
              <a:rPr lang="pt-BR" baseline="0" dirty="0" err="1"/>
              <a:t>debugar</a:t>
            </a:r>
            <a:r>
              <a:rPr lang="pt-BR" baseline="0" dirty="0"/>
              <a:t>/depurar o algoritmo do gradiente descendente quando não é possível se plotar o gráfico de contorno e verificar o caminho seguido pelo algoritmo?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2861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0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5/04/2024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5/04/2024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5/04/2024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5/04/2024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gd_versions/gde_com_redu&#231;&#227;o_gradual.ipynb" TargetMode="External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4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0.png"/><Relationship Id="rId5" Type="http://schemas.openxmlformats.org/officeDocument/2006/relationships/image" Target="../media/image1120.png"/><Relationship Id="rId4" Type="http://schemas.openxmlformats.org/officeDocument/2006/relationships/image" Target="../media/image11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1.png"/><Relationship Id="rId4" Type="http://schemas.openxmlformats.org/officeDocument/2006/relationships/image" Target="../media/image39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390.png"/><Relationship Id="rId4" Type="http://schemas.openxmlformats.org/officeDocument/2006/relationships/image" Target="../media/image4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7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7" Type="http://schemas.openxmlformats.org/officeDocument/2006/relationships/image" Target="../media/image131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hyperlink" Target="https://colab.research.google.com/github/zz4fap/t319_aprendizado_de_maquina/blob/main/notebooks/regression/selecionando_o_passo_de_aprendizagem.ipynb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3126" y="1825624"/>
                <a:ext cx="630454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outros casos, quando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grande</a:t>
                </a:r>
                <a:r>
                  <a:rPr lang="pt-BR" dirty="0"/>
                  <a:t>, a cada época, o algoritmo “pula” para um valor mais alto do que o anterior e, assim, acaba divergindo.</a:t>
                </a:r>
              </a:p>
              <a:p>
                <a:r>
                  <a:rPr lang="pt-BR" dirty="0"/>
                  <a:t>Ou seja, ao invés de se aproximar do ponto de mínimo a cada época, ele se distancia dele.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3126" y="1825624"/>
                <a:ext cx="6304548" cy="5032375"/>
              </a:xfrm>
              <a:blipFill>
                <a:blip r:embed="rId3"/>
                <a:stretch>
                  <a:fillRect l="-1739" t="-1937" r="-30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Agrupar 5">
            <a:extLst>
              <a:ext uri="{FF2B5EF4-FFF2-40B4-BE49-F238E27FC236}">
                <a16:creationId xmlns:a16="http://schemas.microsoft.com/office/drawing/2014/main" id="{E0A98745-EC18-6F40-59B4-A8FC12CA3344}"/>
              </a:ext>
            </a:extLst>
          </p:cNvPr>
          <p:cNvGrpSpPr/>
          <p:nvPr/>
        </p:nvGrpSpPr>
        <p:grpSpPr>
          <a:xfrm>
            <a:off x="1042736" y="2371269"/>
            <a:ext cx="4151243" cy="3007892"/>
            <a:chOff x="767703" y="2398995"/>
            <a:chExt cx="3868625" cy="280698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A818B0E-3846-85AC-CA3B-8E7732D85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53" r="2828" b="2316"/>
            <a:stretch/>
          </p:blipFill>
          <p:spPr>
            <a:xfrm>
              <a:off x="767703" y="2894295"/>
              <a:ext cx="3548545" cy="23116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/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dirty="0"/>
                    <a:t>feedback positivo</a:t>
                  </a:r>
                  <a14:m>
                    <m:oMath xmlns:m="http://schemas.openxmlformats.org/officeDocument/2006/math">
                      <m:r>
                        <a:rPr lang="pt-B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pt-BR" sz="1400" dirty="0"/>
                    <a:t> estouro da precisão numérica</a:t>
                  </a:r>
                </a:p>
              </p:txBody>
            </p:sp>
          </mc:Choice>
          <mc:Fallback xmlns="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704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37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B1EE1-E6EE-4E0B-FB14-A459C7084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811" y="1825624"/>
            <a:ext cx="6424863" cy="5032375"/>
          </a:xfrm>
        </p:spPr>
        <p:txBody>
          <a:bodyPr>
            <a:normAutofit/>
          </a:bodyPr>
          <a:lstStyle/>
          <a:p>
            <a:r>
              <a:rPr lang="pt-BR" dirty="0"/>
              <a:t>Nesse caso ocorre um </a:t>
            </a:r>
            <a:r>
              <a:rPr lang="pt-BR" b="1" i="1" dirty="0">
                <a:solidFill>
                  <a:srgbClr val="00B050"/>
                </a:solidFill>
              </a:rPr>
              <a:t>ciclo de feedback positivo </a:t>
            </a:r>
            <a:r>
              <a:rPr lang="pt-BR" dirty="0"/>
              <a:t>onde </a:t>
            </a:r>
            <a:r>
              <a:rPr lang="pt-BR" b="1" i="1" dirty="0">
                <a:solidFill>
                  <a:srgbClr val="00B050"/>
                </a:solidFill>
              </a:rPr>
              <a:t>a cada época </a:t>
            </a:r>
            <a:r>
              <a:rPr lang="pt-BR" dirty="0"/>
              <a:t>os valores dos </a:t>
            </a:r>
            <a:r>
              <a:rPr lang="pt-BR" b="1" i="1" dirty="0">
                <a:solidFill>
                  <a:srgbClr val="00B050"/>
                </a:solidFill>
              </a:rPr>
              <a:t>gradientes</a:t>
            </a:r>
            <a:r>
              <a:rPr lang="pt-BR" dirty="0"/>
              <a:t> e, consequentemente, dos </a:t>
            </a:r>
            <a:r>
              <a:rPr lang="pt-BR" b="1" i="1" dirty="0">
                <a:solidFill>
                  <a:srgbClr val="00B050"/>
                </a:solidFill>
              </a:rPr>
              <a:t>pesos se tornam maiores e maiores </a:t>
            </a:r>
            <a:r>
              <a:rPr lang="pt-BR" dirty="0"/>
              <a:t>até que ocorra o </a:t>
            </a:r>
            <a:r>
              <a:rPr lang="pt-BR" b="1" i="1" dirty="0">
                <a:solidFill>
                  <a:srgbClr val="7030A0"/>
                </a:solidFill>
              </a:rPr>
              <a:t>estouro da representação numérica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Problema que ocorre quando uma variável não pode mais representar um valor, pois ele é maior do que o intervalo que ela pode armazenar.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0A98745-EC18-6F40-59B4-A8FC12CA3344}"/>
              </a:ext>
            </a:extLst>
          </p:cNvPr>
          <p:cNvGrpSpPr/>
          <p:nvPr/>
        </p:nvGrpSpPr>
        <p:grpSpPr>
          <a:xfrm>
            <a:off x="1030705" y="2383300"/>
            <a:ext cx="4151243" cy="3007892"/>
            <a:chOff x="767703" y="2398995"/>
            <a:chExt cx="3868625" cy="280698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A818B0E-3846-85AC-CA3B-8E7732D85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53" r="2828" b="2316"/>
            <a:stretch/>
          </p:blipFill>
          <p:spPr>
            <a:xfrm>
              <a:off x="767703" y="2894295"/>
              <a:ext cx="3548545" cy="23116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/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dirty="0"/>
                    <a:t>feedback positivo</a:t>
                  </a:r>
                  <a14:m>
                    <m:oMath xmlns:m="http://schemas.openxmlformats.org/officeDocument/2006/math">
                      <m:r>
                        <a:rPr lang="pt-B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pt-BR" sz="1400" dirty="0"/>
                    <a:t> estouro da precisão numérica</a:t>
                  </a:r>
                </a:p>
              </p:txBody>
            </p:sp>
          </mc:Choice>
          <mc:Fallback xmlns="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704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012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ideal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79628" cy="5032375"/>
              </a:xfrm>
            </p:spPr>
            <p:txBody>
              <a:bodyPr/>
              <a:lstStyle/>
              <a:p>
                <a:r>
                  <a:rPr lang="pt-BR" dirty="0"/>
                  <a:t>Portanto, o valor do passo de aprendizagem deve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explorado</a:t>
                </a:r>
                <a:r>
                  <a:rPr lang="pt-BR" dirty="0"/>
                  <a:t> para se encontrar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 ideal </a:t>
                </a:r>
                <a:r>
                  <a:rPr lang="pt-BR" dirty="0"/>
                  <a:t>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acelere a convergência </a:t>
                </a:r>
                <a:r>
                  <a:rPr lang="pt-BR" dirty="0"/>
                  <a:t>de forma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estável</a:t>
                </a:r>
                <a:r>
                  <a:rPr lang="pt-BR" dirty="0"/>
                  <a:t>, ou seja, sem oscilações.</a:t>
                </a:r>
              </a:p>
              <a:p>
                <a:r>
                  <a:rPr lang="pt-BR" dirty="0"/>
                  <a:t>O exemplo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pt-BR" dirty="0"/>
                  <a:t>, o algoritmo converge de forma estável para o </a:t>
                </a:r>
                <a:r>
                  <a:rPr lang="pt-BR" b="1" i="1" dirty="0"/>
                  <a:t>mínimo global </a:t>
                </a:r>
                <a:r>
                  <a:rPr lang="pt-BR" dirty="0"/>
                  <a:t>em apenas 3 épocas.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79628" cy="5032375"/>
              </a:xfrm>
              <a:blipFill>
                <a:blip r:embed="rId3"/>
                <a:stretch>
                  <a:fillRect l="-982" t="-1937" r="-16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7">
            <a:extLst>
              <a:ext uri="{FF2B5EF4-FFF2-40B4-BE49-F238E27FC236}">
                <a16:creationId xmlns:a16="http://schemas.microsoft.com/office/drawing/2014/main" id="{29582EC0-E28F-B3E1-4D3A-BFB180B432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469481"/>
            <a:ext cx="2874467" cy="2187131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070A2BD3-D0B6-B61F-E496-0B0E7C544D6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" r="9667" b="2678"/>
          <a:stretch/>
        </p:blipFill>
        <p:spPr>
          <a:xfrm>
            <a:off x="5371384" y="4473509"/>
            <a:ext cx="2532017" cy="2183104"/>
          </a:xfrm>
          <a:prstGeom prst="rect">
            <a:avLst/>
          </a:prstGeom>
        </p:spPr>
      </p:pic>
      <p:cxnSp>
        <p:nvCxnSpPr>
          <p:cNvPr id="9" name="Straight Arrow Connector 23">
            <a:extLst>
              <a:ext uri="{FF2B5EF4-FFF2-40B4-BE49-F238E27FC236}">
                <a16:creationId xmlns:a16="http://schemas.microsoft.com/office/drawing/2014/main" id="{FCFA597F-5193-525D-A4F3-5192D411BA6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371383" y="6492876"/>
            <a:ext cx="231207" cy="72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5B364EB-3E10-6499-FB8E-A0CF2D069362}"/>
                  </a:ext>
                </a:extLst>
              </p:cNvPr>
              <p:cNvSpPr txBox="1"/>
              <p:nvPr/>
            </p:nvSpPr>
            <p:spPr>
              <a:xfrm>
                <a:off x="4701068" y="6273225"/>
                <a:ext cx="6703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 xmlns=""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5B364EB-3E10-6499-FB8E-A0CF2D069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068" y="6273225"/>
                <a:ext cx="670315" cy="584775"/>
              </a:xfrm>
              <a:prstGeom prst="rect">
                <a:avLst/>
              </a:prstGeom>
              <a:blipFill>
                <a:blip r:embed="rId6"/>
                <a:stretch>
                  <a:fillRect l="-4545" r="-4545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D97E89BE-830C-9FF1-89B2-40ABC6CE0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6"/>
          <a:stretch/>
        </p:blipFill>
        <p:spPr bwMode="auto">
          <a:xfrm>
            <a:off x="9679905" y="4469480"/>
            <a:ext cx="2022177" cy="21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6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5A032-6954-55F0-305E-6B33F6A7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12B770-C618-DF43-C765-CC948AA9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832" y="1825624"/>
            <a:ext cx="6809873" cy="5032375"/>
          </a:xfrm>
        </p:spPr>
        <p:txBody>
          <a:bodyPr/>
          <a:lstStyle/>
          <a:p>
            <a:r>
              <a:rPr lang="pt-BR" b="1" i="1" dirty="0">
                <a:solidFill>
                  <a:srgbClr val="00B050"/>
                </a:solidFill>
              </a:rPr>
              <a:t>Nem sempre iremos conseguir plotar a superfície de erro e de contorno </a:t>
            </a:r>
            <a:r>
              <a:rPr lang="pt-BR" dirty="0"/>
              <a:t>para analisarmos o treinamento e o desempenho de um modelo.</a:t>
            </a:r>
          </a:p>
          <a:p>
            <a:r>
              <a:rPr lang="pt-BR" dirty="0"/>
              <a:t>Por exemplo, quando tivermos </a:t>
            </a:r>
            <a:r>
              <a:rPr lang="pt-BR" b="1" i="1" dirty="0">
                <a:solidFill>
                  <a:srgbClr val="00B050"/>
                </a:solidFill>
              </a:rPr>
              <a:t>três atributos</a:t>
            </a:r>
            <a:r>
              <a:rPr lang="pt-BR" dirty="0"/>
              <a:t>, a </a:t>
            </a:r>
            <a:r>
              <a:rPr lang="pt-BR" b="1" i="1" dirty="0">
                <a:solidFill>
                  <a:srgbClr val="00B050"/>
                </a:solidFill>
              </a:rPr>
              <a:t>superfície de erro terá quatro dimensões</a:t>
            </a:r>
            <a:r>
              <a:rPr lang="pt-BR" dirty="0"/>
              <a:t>, tornando sua análise mais difícil.</a:t>
            </a:r>
          </a:p>
          <a:p>
            <a:r>
              <a:rPr lang="pt-BR" dirty="0"/>
              <a:t>Assim, em geral, usamos a </a:t>
            </a:r>
            <a:r>
              <a:rPr lang="pt-BR" b="1" i="1" dirty="0">
                <a:solidFill>
                  <a:srgbClr val="00B050"/>
                </a:solidFill>
              </a:rPr>
              <a:t>curva do erro (i.e., EQM) em função das épocas</a:t>
            </a:r>
            <a:r>
              <a:rPr lang="pt-BR" dirty="0"/>
              <a:t> (ou iterações) de treinamento para analisar o treinamento de um modelo.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3AA8C8C3-3C48-8D40-77C8-31C7934D9A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2276307"/>
            <a:ext cx="3965906" cy="30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2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759" y="1825624"/>
            <a:ext cx="7146758" cy="5032375"/>
          </a:xfrm>
        </p:spPr>
        <p:txBody>
          <a:bodyPr>
            <a:normAutofit fontScale="92500"/>
          </a:bodyPr>
          <a:lstStyle/>
          <a:p>
            <a:r>
              <a:rPr lang="pt-BR" dirty="0"/>
              <a:t>A figura ao lado mostra o </a:t>
            </a:r>
            <a:r>
              <a:rPr lang="pt-BR" b="1" i="1" dirty="0">
                <a:solidFill>
                  <a:srgbClr val="00B050"/>
                </a:solidFill>
              </a:rPr>
              <a:t>comportamento esperado</a:t>
            </a:r>
            <a:r>
              <a:rPr lang="pt-BR" dirty="0"/>
              <a:t> quando o </a:t>
            </a:r>
            <a:r>
              <a:rPr lang="pt-BR" b="1" i="1" dirty="0">
                <a:solidFill>
                  <a:srgbClr val="00B050"/>
                </a:solidFill>
              </a:rPr>
              <a:t>passo tem o tamanho ideal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convergência</a:t>
            </a:r>
            <a:r>
              <a:rPr lang="pt-BR" dirty="0"/>
              <a:t> nesse caso é </a:t>
            </a:r>
            <a:r>
              <a:rPr lang="pt-BR" b="1" i="1" dirty="0">
                <a:solidFill>
                  <a:srgbClr val="00B050"/>
                </a:solidFill>
              </a:rPr>
              <a:t>rápida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erro diminui rapidamente nas primeiras épocas </a:t>
            </a:r>
            <a:r>
              <a:rPr lang="pt-BR" dirty="0"/>
              <a:t>(ou iterações).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Conforme o treinamento continua, 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erro se estabiliza e exibe uma redução suave </a:t>
            </a:r>
            <a:r>
              <a:rPr lang="pt-BR" b="0" i="0" dirty="0">
                <a:effectLst/>
              </a:rPr>
              <a:t>(i.e., mais lenta).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convergência é atingida quando o erro se torna praticamente constante</a:t>
            </a:r>
            <a:r>
              <a:rPr lang="pt-BR" dirty="0"/>
              <a:t> ao longo das épocas, indicando que os </a:t>
            </a:r>
            <a:r>
              <a:rPr lang="pt-BR" b="1" i="1" dirty="0">
                <a:solidFill>
                  <a:srgbClr val="00B050"/>
                </a:solidFill>
              </a:rPr>
              <a:t>pesos não são mais atualizados</a:t>
            </a:r>
            <a:r>
              <a:rPr lang="pt-BR" dirty="0"/>
              <a:t>, pois o mínimo da função foi atingido.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treinamento pode ser encerrado quando o erro entre duas épocas consecutivas for menor do que um valor pré-definido (e.g., 1e-5).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293314C-8B6C-5D4F-5881-F593688456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" r="5247" b="4211"/>
          <a:stretch/>
        </p:blipFill>
        <p:spPr>
          <a:xfrm>
            <a:off x="1126965" y="1825624"/>
            <a:ext cx="3016083" cy="2318698"/>
          </a:xfrm>
          <a:prstGeom prst="rect">
            <a:avLst/>
          </a:prstGeom>
        </p:spPr>
      </p:pic>
      <p:pic>
        <p:nvPicPr>
          <p:cNvPr id="10" name="Picture 45">
            <a:extLst>
              <a:ext uri="{FF2B5EF4-FFF2-40B4-BE49-F238E27FC236}">
                <a16:creationId xmlns:a16="http://schemas.microsoft.com/office/drawing/2014/main" id="{66C6627B-DA15-B458-83D7-BE121EE161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6" r="2118" b="6675"/>
          <a:stretch/>
        </p:blipFill>
        <p:spPr>
          <a:xfrm>
            <a:off x="1126964" y="4793527"/>
            <a:ext cx="3016082" cy="1794045"/>
          </a:xfrm>
          <a:prstGeom prst="rect">
            <a:avLst/>
          </a:prstGeom>
        </p:spPr>
      </p:pic>
      <p:sp>
        <p:nvSpPr>
          <p:cNvPr id="11" name="Right Arrow 50">
            <a:extLst>
              <a:ext uri="{FF2B5EF4-FFF2-40B4-BE49-F238E27FC236}">
                <a16:creationId xmlns:a16="http://schemas.microsoft.com/office/drawing/2014/main" id="{4EB6EC90-C16B-1D01-E136-93055342AD29}"/>
              </a:ext>
            </a:extLst>
          </p:cNvPr>
          <p:cNvSpPr/>
          <p:nvPr/>
        </p:nvSpPr>
        <p:spPr>
          <a:xfrm rot="5400000">
            <a:off x="2379334" y="4258372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057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115" y="1825624"/>
            <a:ext cx="6629401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muito pequeno</a:t>
            </a:r>
            <a:r>
              <a:rPr lang="pt-BR" dirty="0"/>
              <a:t>.</a:t>
            </a:r>
          </a:p>
          <a:p>
            <a:r>
              <a:rPr lang="pt-BR" dirty="0"/>
              <a:t>Nesse caso, a </a:t>
            </a:r>
            <a:r>
              <a:rPr lang="pt-BR" b="1" i="1" dirty="0">
                <a:solidFill>
                  <a:srgbClr val="00B050"/>
                </a:solidFill>
              </a:rPr>
              <a:t>convergência é muito lenta</a:t>
            </a:r>
            <a:r>
              <a:rPr lang="pt-BR" dirty="0"/>
              <a:t>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Após várias épocas </a:t>
            </a:r>
            <a:r>
              <a:rPr lang="pt-BR" dirty="0"/>
              <a:t>de treinamento, o </a:t>
            </a:r>
            <a:r>
              <a:rPr lang="pt-BR" b="1" i="1" dirty="0">
                <a:solidFill>
                  <a:srgbClr val="00B050"/>
                </a:solidFill>
              </a:rPr>
              <a:t>erro ainda não se estabilizou</a:t>
            </a:r>
            <a:r>
              <a:rPr lang="pt-BR" dirty="0"/>
              <a:t>.</a:t>
            </a:r>
          </a:p>
          <a:p>
            <a:r>
              <a:rPr lang="pt-BR" dirty="0"/>
              <a:t>Levaria </a:t>
            </a:r>
            <a:r>
              <a:rPr lang="pt-BR" b="1" i="1" dirty="0">
                <a:solidFill>
                  <a:srgbClr val="00B050"/>
                </a:solidFill>
              </a:rPr>
              <a:t>muito tempo </a:t>
            </a:r>
            <a:r>
              <a:rPr lang="pt-BR" dirty="0"/>
              <a:t>para que o modelo atingisse o </a:t>
            </a:r>
            <a:r>
              <a:rPr lang="pt-BR" b="1" i="1" dirty="0">
                <a:solidFill>
                  <a:srgbClr val="00B050"/>
                </a:solidFill>
              </a:rPr>
              <a:t>ponto de mínimo</a:t>
            </a:r>
            <a:r>
              <a:rPr lang="pt-BR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4D98EC-18C1-B474-4AD7-1E84455AA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95" y="1690688"/>
            <a:ext cx="3313792" cy="2682314"/>
          </a:xfrm>
          <a:prstGeom prst="rect">
            <a:avLst/>
          </a:prstGeom>
        </p:spPr>
      </p:pic>
      <p:pic>
        <p:nvPicPr>
          <p:cNvPr id="9" name="Picture 46">
            <a:extLst>
              <a:ext uri="{FF2B5EF4-FFF2-40B4-BE49-F238E27FC236}">
                <a16:creationId xmlns:a16="http://schemas.microsoft.com/office/drawing/2014/main" id="{C7BFA423-C107-AD7A-127F-D33717E52B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447" b="7099"/>
          <a:stretch/>
        </p:blipFill>
        <p:spPr>
          <a:xfrm>
            <a:off x="1331495" y="4788569"/>
            <a:ext cx="3313799" cy="1937087"/>
          </a:xfrm>
          <a:prstGeom prst="rect">
            <a:avLst/>
          </a:prstGeom>
        </p:spPr>
      </p:pic>
      <p:sp>
        <p:nvSpPr>
          <p:cNvPr id="10" name="Right Arrow 50">
            <a:extLst>
              <a:ext uri="{FF2B5EF4-FFF2-40B4-BE49-F238E27FC236}">
                <a16:creationId xmlns:a16="http://schemas.microsoft.com/office/drawing/2014/main" id="{BA2D2D3D-32FC-6420-C5CF-5B8A6005C115}"/>
              </a:ext>
            </a:extLst>
          </p:cNvPr>
          <p:cNvSpPr/>
          <p:nvPr/>
        </p:nvSpPr>
        <p:spPr>
          <a:xfrm rot="5400000">
            <a:off x="2732720" y="4322347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6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115" y="1825624"/>
            <a:ext cx="6629401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muito grande</a:t>
            </a:r>
            <a:r>
              <a:rPr lang="pt-BR" dirty="0"/>
              <a:t>.</a:t>
            </a:r>
          </a:p>
          <a:p>
            <a:r>
              <a:rPr lang="pt-BR" dirty="0"/>
              <a:t>Nesse caso, ocorre </a:t>
            </a:r>
            <a:r>
              <a:rPr lang="pt-BR" b="1" i="1" dirty="0">
                <a:solidFill>
                  <a:srgbClr val="00B050"/>
                </a:solidFill>
              </a:rPr>
              <a:t>divergência</a:t>
            </a:r>
            <a:r>
              <a:rPr lang="pt-BR" dirty="0"/>
              <a:t>.</a:t>
            </a:r>
          </a:p>
          <a:p>
            <a:r>
              <a:rPr lang="pt-BR" dirty="0"/>
              <a:t>Ou seja, o </a:t>
            </a:r>
            <a:r>
              <a:rPr lang="pt-BR" b="1" i="1" dirty="0">
                <a:solidFill>
                  <a:srgbClr val="00B050"/>
                </a:solidFill>
              </a:rPr>
              <a:t>erro aumenta mais e mais ao longo do treinamento</a:t>
            </a:r>
            <a:r>
              <a:rPr lang="pt-BR" dirty="0"/>
              <a:t>, indicando que o algoritmo está se </a:t>
            </a:r>
            <a:r>
              <a:rPr lang="pt-BR" b="1" i="1" dirty="0">
                <a:solidFill>
                  <a:srgbClr val="00B050"/>
                </a:solidFill>
              </a:rPr>
              <a:t>distanciando do ponto de mínimo</a:t>
            </a:r>
            <a:r>
              <a:rPr lang="pt-BR" dirty="0"/>
              <a:t>.</a:t>
            </a:r>
          </a:p>
          <a:p>
            <a:r>
              <a:rPr lang="pt-BR" dirty="0"/>
              <a:t>Se o treinamento continuar, os gradientes e pesos podem se tornar tão grandes que ocorre o </a:t>
            </a:r>
            <a:r>
              <a:rPr lang="pt-BR" b="1" i="1" dirty="0">
                <a:solidFill>
                  <a:srgbClr val="00B050"/>
                </a:solidFill>
              </a:rPr>
              <a:t>estouro da representação numérica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FC005A-1D53-9B54-E0D7-5694609AC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690688"/>
            <a:ext cx="3269165" cy="2604586"/>
          </a:xfrm>
          <a:prstGeom prst="rect">
            <a:avLst/>
          </a:prstGeom>
        </p:spPr>
      </p:pic>
      <p:pic>
        <p:nvPicPr>
          <p:cNvPr id="6" name="Picture 47">
            <a:extLst>
              <a:ext uri="{FF2B5EF4-FFF2-40B4-BE49-F238E27FC236}">
                <a16:creationId xmlns:a16="http://schemas.microsoft.com/office/drawing/2014/main" id="{1B70BF55-F459-13C2-D9A0-CD0EAFBFA2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118" b="2470"/>
          <a:stretch/>
        </p:blipFill>
        <p:spPr>
          <a:xfrm>
            <a:off x="1295399" y="4632159"/>
            <a:ext cx="3267945" cy="2100950"/>
          </a:xfrm>
          <a:prstGeom prst="rect">
            <a:avLst/>
          </a:prstGeom>
        </p:spPr>
      </p:pic>
      <p:sp>
        <p:nvSpPr>
          <p:cNvPr id="8" name="Right Arrow 50">
            <a:extLst>
              <a:ext uri="{FF2B5EF4-FFF2-40B4-BE49-F238E27FC236}">
                <a16:creationId xmlns:a16="http://schemas.microsoft.com/office/drawing/2014/main" id="{4CE3CAAF-5324-581B-5F00-C22061374152}"/>
              </a:ext>
            </a:extLst>
          </p:cNvPr>
          <p:cNvSpPr/>
          <p:nvPr/>
        </p:nvSpPr>
        <p:spPr>
          <a:xfrm rot="5400000">
            <a:off x="2673700" y="4253165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140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7B9D9473-4E8E-377D-B1BB-4267C247D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316" y="1825624"/>
            <a:ext cx="6196264" cy="5032375"/>
          </a:xfrm>
        </p:spPr>
        <p:txBody>
          <a:bodyPr/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grande, mas não tão grande assim</a:t>
            </a:r>
            <a:r>
              <a:rPr lang="pt-BR" dirty="0"/>
              <a:t>.</a:t>
            </a:r>
          </a:p>
          <a:p>
            <a:r>
              <a:rPr lang="pt-BR" dirty="0"/>
              <a:t>Nesse caso, o </a:t>
            </a:r>
            <a:r>
              <a:rPr lang="pt-BR" b="1" i="1" dirty="0">
                <a:solidFill>
                  <a:srgbClr val="00B050"/>
                </a:solidFill>
              </a:rPr>
              <a:t>erro oscila</a:t>
            </a:r>
            <a:r>
              <a:rPr lang="pt-BR" dirty="0"/>
              <a:t> entre valores grandes e pequenos.</a:t>
            </a:r>
          </a:p>
          <a:p>
            <a:r>
              <a:rPr lang="pt-BR" dirty="0"/>
              <a:t>Por ventura, a </a:t>
            </a:r>
            <a:r>
              <a:rPr lang="pt-BR" b="1" i="1" dirty="0">
                <a:solidFill>
                  <a:srgbClr val="00B050"/>
                </a:solidFill>
              </a:rPr>
              <a:t>convergência pode ocorrer após algumas épocas</a:t>
            </a:r>
            <a:r>
              <a:rPr lang="pt-BR" dirty="0"/>
              <a:t>.</a:t>
            </a:r>
          </a:p>
        </p:txBody>
      </p:sp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35860255-3691-3223-4E56-075772F722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58" y="1568783"/>
            <a:ext cx="3281108" cy="2688807"/>
          </a:xfrm>
          <a:prstGeom prst="rect">
            <a:avLst/>
          </a:prstGeom>
        </p:spPr>
      </p:pic>
      <p:pic>
        <p:nvPicPr>
          <p:cNvPr id="10" name="Picture 48">
            <a:extLst>
              <a:ext uri="{FF2B5EF4-FFF2-40B4-BE49-F238E27FC236}">
                <a16:creationId xmlns:a16="http://schemas.microsoft.com/office/drawing/2014/main" id="{D5B8F54A-8717-FA32-510A-0E14A5CF87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48707" r="2776" b="2150"/>
          <a:stretch/>
        </p:blipFill>
        <p:spPr>
          <a:xfrm>
            <a:off x="1594185" y="4653334"/>
            <a:ext cx="3281108" cy="2120444"/>
          </a:xfrm>
          <a:prstGeom prst="rect">
            <a:avLst/>
          </a:prstGeom>
        </p:spPr>
      </p:pic>
      <p:sp>
        <p:nvSpPr>
          <p:cNvPr id="11" name="Right Arrow 50">
            <a:extLst>
              <a:ext uri="{FF2B5EF4-FFF2-40B4-BE49-F238E27FC236}">
                <a16:creationId xmlns:a16="http://schemas.microsoft.com/office/drawing/2014/main" id="{05CC92E3-E5FB-1345-F6D4-88C0AEB16050}"/>
              </a:ext>
            </a:extLst>
          </p:cNvPr>
          <p:cNvSpPr/>
          <p:nvPr/>
        </p:nvSpPr>
        <p:spPr>
          <a:xfrm rot="5400000">
            <a:off x="2979068" y="4187112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122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1AA5C-2DDF-9C9C-CE89-50D9B6F2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Melhorando a convergência das versões estocásticas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A38DD3-AAC8-CEBB-5966-BFE9490F4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887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 versões estocásticas do gradiente descendente, i.e., SGD e mini-</a:t>
                </a:r>
                <a:r>
                  <a:rPr lang="pt-BR" i="1" dirty="0"/>
                  <a:t>batch</a:t>
                </a:r>
                <a:r>
                  <a:rPr lang="pt-BR" dirty="0"/>
                  <a:t> (principalmente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 é pequeno), têm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caminho irregular para o ponto de mínimo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Além disso, quando 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amostras</a:t>
                </a:r>
                <a:r>
                  <a:rPr lang="pt-BR" dirty="0"/>
                  <a:t> do conjunto de treinamento estão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contaminadas com ruido</a:t>
                </a:r>
                <a:r>
                  <a:rPr lang="pt-BR" dirty="0"/>
                  <a:t>, eles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podem não convergir </a:t>
                </a:r>
                <a:r>
                  <a:rPr lang="pt-BR" dirty="0"/>
                  <a:t>para o mínimo (oscilam ao redor dele).</a:t>
                </a:r>
              </a:p>
              <a:p>
                <a:r>
                  <a:rPr lang="pt-BR" dirty="0"/>
                  <a:t>Esses problemas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impactam</a:t>
                </a:r>
                <a:r>
                  <a:rPr lang="pt-BR" dirty="0"/>
                  <a:t>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desempenho do modelo </a:t>
                </a:r>
                <a:r>
                  <a:rPr lang="pt-BR" dirty="0"/>
                  <a:t>e deixam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treinamento lento </a:t>
                </a:r>
                <a:r>
                  <a:rPr lang="pt-BR" dirty="0"/>
                  <a:t>e, possivelmente,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instável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existem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técnicas para minimizar </a:t>
                </a:r>
                <a:r>
                  <a:rPr lang="pt-BR" dirty="0"/>
                  <a:t>esses problemas, deixando essas versões do GD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comportadas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 mais conhecidas envolvem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ajuste do passo de aprendizagem </a:t>
                </a:r>
                <a:r>
                  <a:rPr lang="pt-BR" dirty="0"/>
                  <a:t>e/ou 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de atualização dos pesos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A38DD3-AAC8-CEBB-5966-BFE9490F4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88701" cy="5032375"/>
              </a:xfrm>
              <a:blipFill>
                <a:blip r:embed="rId2"/>
                <a:stretch>
                  <a:fillRect l="-926" t="-2663" r="-16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997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8097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i="1" dirty="0">
                    <a:solidFill>
                      <a:srgbClr val="7030A0"/>
                    </a:solidFill>
                  </a:rPr>
                  <a:t>Redução gradual </a:t>
                </a:r>
                <a:r>
                  <a:rPr lang="pt-BR" dirty="0"/>
                  <a:t>(ou decaimento) do passo de aprendizagem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diminui gradualmente o passo de aprendizagem</a:t>
                </a:r>
                <a:r>
                  <a:rPr lang="pt-BR" dirty="0"/>
                  <a:t> ao longo do treinamento.</a:t>
                </a:r>
                <a:endParaRPr lang="pt-BR" b="1" dirty="0"/>
              </a:p>
              <a:p>
                <a:r>
                  <a:rPr lang="pt-BR" b="0" i="0" dirty="0">
                    <a:effectLst/>
                  </a:rPr>
                  <a:t>A redução da taxa de aprendizagem faz com que as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atualizações dos pesos se tornem cada vez menores</a:t>
                </a:r>
                <a:r>
                  <a:rPr lang="pt-BR" b="0" i="0" dirty="0">
                    <a:effectLst/>
                  </a:rPr>
                  <a:t> à medida que o treinamento progride, o que pode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melhorar (ou forçar) a convergência</a:t>
                </a:r>
                <a:r>
                  <a:rPr lang="pt-BR" b="0" i="0" dirty="0">
                    <a:effectLst/>
                  </a:rPr>
                  <a:t>.</a:t>
                </a:r>
              </a:p>
              <a:p>
                <a:pPr marL="0" indent="0">
                  <a:buNone/>
                </a:pPr>
                <a:endParaRPr lang="pt-BR" sz="800" b="0" i="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número da iteração de atualização atual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 é a técnica mais simples das que veremos, mas, precisamos encontrar os hiperparâmetros que dão a taxa ideal de redução do passo de aprendizagem.</a:t>
                </a:r>
              </a:p>
              <a:p>
                <a:r>
                  <a:rPr lang="pt-BR" dirty="0"/>
                  <a:t>Veremos um exemplo de como ela funciona.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80975" cy="5032375"/>
              </a:xfrm>
              <a:blipFill>
                <a:blip r:embed="rId2"/>
                <a:stretch>
                  <a:fillRect l="-1145" t="-2663" r="-1745" b="-25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F3C49CDB-DEA1-DD50-127B-71A2D929D6C4}"/>
              </a:ext>
            </a:extLst>
          </p:cNvPr>
          <p:cNvSpPr/>
          <p:nvPr/>
        </p:nvSpPr>
        <p:spPr>
          <a:xfrm>
            <a:off x="6689098" y="3894953"/>
            <a:ext cx="642266" cy="442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27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Recapitulando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No tópico anterior, falamos sobre o vetor gradiente.</a:t>
                </a:r>
              </a:p>
              <a:p>
                <a:r>
                  <a:rPr lang="pt-BR" dirty="0"/>
                  <a:t>Aprendemos dois algoritmos que usam o vetor gradiente para a resolução de problemas de otimização.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ascendente </a:t>
                </a:r>
                <a:r>
                  <a:rPr lang="pt-BR" dirty="0"/>
                  <a:t>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maximização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</a:t>
                </a:r>
                <a:r>
                  <a:rPr lang="pt-BR" dirty="0"/>
                  <a:t> 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minimização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Falamos sobre as três versões do gradiente descendente e as comparamos: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Batelada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Estocástico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Mini-batch</a:t>
                </a:r>
              </a:p>
              <a:p>
                <a:r>
                  <a:rPr lang="pt-BR" dirty="0"/>
                  <a:t>Neste tópico, discutiremos o quão importante é o ajuste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  <a:blipFill>
                <a:blip r:embed="rId2"/>
                <a:stretch>
                  <a:fillRect l="-935" t="-2663" r="-17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853DE-E713-4707-319D-273A1EFA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mais comuns para a redução gradual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33A3F22-CF42-B5C5-F43D-BEC6A431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0771" cy="5032375"/>
              </a:xfrm>
            </p:spPr>
            <p:txBody>
              <a:bodyPr/>
              <a:lstStyle/>
              <a:p>
                <a:r>
                  <a:rPr lang="pt-BR" dirty="0"/>
                  <a:t>As três técnicas mais comuns para a </a:t>
                </a:r>
                <a:r>
                  <a:rPr lang="pt-BR" b="1" i="1" dirty="0"/>
                  <a:t>redução gradual</a:t>
                </a:r>
                <a:r>
                  <a:rPr lang="pt-BR" dirty="0"/>
                  <a:t> do passo de aprendizagem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por etapas ou degraus</a:t>
                </a:r>
                <a:r>
                  <a:rPr lang="pt-BR" dirty="0"/>
                  <a:t>: reduz o passo de aprendizagem inicial,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de um fator,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a cada número pré-definido de iterações,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. Um valor típico para reduzir a taxa de aprendizado é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a cada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de iterações.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exponencial</a:t>
                </a:r>
                <a:r>
                  <a:rPr lang="pt-BR" dirty="0"/>
                  <a:t>: é dado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𝑘𝑖</m:t>
                        </m:r>
                      </m:sup>
                    </m:sSup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são passo de aprendizagem inicial, a taxa de decrescimento e o número da iteração de atualização atual, respectivamente.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temporal</a:t>
                </a:r>
                <a:r>
                  <a:rPr lang="pt-BR" dirty="0"/>
                  <a:t>: é dado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type m:val="skw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𝑘𝑖</m:t>
                            </m:r>
                          </m:e>
                        </m:d>
                      </m:den>
                    </m:f>
                  </m:oMath>
                </a14:m>
                <a:r>
                  <a:rPr lang="pt-BR" dirty="0"/>
                  <a:t>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tem o mesmo significado que no decaimento exponencial.</a:t>
                </a:r>
              </a:p>
              <a:p>
                <a:r>
                  <a:rPr lang="pt-BR" dirty="0"/>
                  <a:t>Entretanto, percebam que ainda temos que encontrar os valores ideais para os </a:t>
                </a:r>
                <a:r>
                  <a:rPr lang="pt-BR" b="1" i="1" dirty="0"/>
                  <a:t>hiperparâmetros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33A3F22-CF42-B5C5-F43D-BEC6A431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0771" cy="5032375"/>
              </a:xfrm>
              <a:blipFill>
                <a:blip r:embed="rId2"/>
                <a:stretch>
                  <a:fillRect l="-936" t="-1937" r="-11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70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termo de atualização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125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momentum </a:t>
                </a:r>
                <a:r>
                  <a:rPr lang="pt-BR" dirty="0"/>
                  <a:t>adiciona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média do histórico de estimativas do vetor gradientes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à equação de atualização dos pesos,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tornando as atualizações menos ruidosas</a:t>
                </a:r>
                <a:r>
                  <a:rPr lang="pt-BR" dirty="0"/>
                  <a:t>, e,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acelerando a convergência </a:t>
                </a:r>
                <a:r>
                  <a:rPr lang="pt-BR" dirty="0"/>
                  <a:t>do algoritmo.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d>
                        <m:dPr>
                          <m:ctrlPr>
                            <a:rPr lang="pt-B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, chamado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coeficiente de momentum</a:t>
                </a:r>
                <a:r>
                  <a:rPr lang="pt-BR" dirty="0"/>
                  <a:t>, determina a quantidade de estimativas anteriores que são consideradas no cálculo da média.</a:t>
                </a:r>
              </a:p>
              <a:p>
                <a:r>
                  <a:rPr lang="pt-BR" dirty="0"/>
                  <a:t>O passo de aprendizagem é constante.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desvantagem</a:t>
                </a:r>
                <a:r>
                  <a:rPr lang="pt-BR" dirty="0"/>
                  <a:t> é que nós precisamos encontrar as valores ideais dos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hiperparâmetros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12501" cy="5032375"/>
              </a:xfrm>
              <a:blipFill>
                <a:blip r:embed="rId2"/>
                <a:stretch>
                  <a:fillRect l="-1097" t="-2663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855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/>
          <a:lstStyle/>
          <a:p>
            <a:r>
              <a:rPr lang="pt-BR" dirty="0"/>
              <a:t>Ajuste dos pesos e de seu termo de atualização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variação adaptativa</a:t>
                </a:r>
                <a:r>
                  <a:rPr lang="pt-BR" dirty="0"/>
                  <a:t>,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aprendizagem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ajustado adaptativamente </a:t>
                </a:r>
                <a:r>
                  <a:rPr lang="pt-BR" dirty="0"/>
                  <a:t>de acordo com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inclinação da superfície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usa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passos de aprendizagem diferentes para cada peso </a:t>
                </a:r>
                <a:r>
                  <a:rPr lang="pt-BR" dirty="0"/>
                  <a:t>do modelo,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atualizando de forma independente</a:t>
                </a:r>
                <a:r>
                  <a:rPr lang="pt-BR" dirty="0"/>
                  <a:t> de acordo com a inclinação da superfície na direção dos pesos.</a:t>
                </a:r>
              </a:p>
              <a:p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combinado com o termo momentum </a:t>
                </a:r>
                <a:r>
                  <a:rPr lang="pt-BR" dirty="0"/>
                  <a:t>para ajustar o termo de atualização dos pesos, melhorando ainda mais a convergência.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vantagem</a:t>
                </a:r>
                <a:r>
                  <a:rPr lang="pt-BR" dirty="0"/>
                  <a:t> é que na maioria dos casos,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é necessário se ajustar manualmente nenhum hiperparâmetro</a:t>
                </a:r>
                <a:r>
                  <a:rPr lang="pt-BR" dirty="0"/>
                  <a:t> como no caso das técnicas de redução gradual e termo momentum.</a:t>
                </a:r>
              </a:p>
              <a:p>
                <a:r>
                  <a:rPr lang="pt-BR" dirty="0"/>
                  <a:t>As técnicas mais conhecidas são </a:t>
                </a:r>
                <a:r>
                  <a:rPr lang="pt-BR" dirty="0" err="1"/>
                  <a:t>RMSProp</a:t>
                </a:r>
                <a:r>
                  <a:rPr lang="pt-BR" dirty="0"/>
                  <a:t>, </a:t>
                </a:r>
                <a:r>
                  <a:rPr lang="pt-BR" dirty="0" err="1"/>
                  <a:t>AdaGrad</a:t>
                </a:r>
                <a:r>
                  <a:rPr lang="pt-BR" dirty="0"/>
                  <a:t> e Adam.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  <a:blipFill>
                <a:blip r:embed="rId2"/>
                <a:stretch>
                  <a:fillRect l="-93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90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39AA1F2-5E3F-7BEB-1556-BB737E13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445" y="1825624"/>
            <a:ext cx="3969351" cy="50323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dirty="0"/>
              <a:t>O caminho com </a:t>
            </a:r>
            <a:r>
              <a:rPr lang="pt-BR" sz="2800" b="1" i="1" dirty="0"/>
              <a:t>decaimento gradual </a:t>
            </a:r>
            <a:r>
              <a:rPr lang="pt-BR" sz="2800" dirty="0"/>
              <a:t>também não é regular para o ponto de mínimo.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Ele a</a:t>
            </a:r>
            <a:r>
              <a:rPr lang="pt-BR" sz="2800" dirty="0"/>
              <a:t>presenta </a:t>
            </a:r>
            <a:r>
              <a:rPr lang="pt-BR" sz="2800" b="1" i="1" dirty="0"/>
              <a:t>algumas mudanças de direção</a:t>
            </a:r>
            <a:r>
              <a:rPr lang="pt-BR" sz="2800" dirty="0"/>
              <a:t> ao longo do caminho.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O passo não influencia na direção, apenas no tamanho do deslocamento. </a:t>
            </a:r>
            <a:endParaRPr lang="pt-BR" sz="2800" dirty="0"/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E442B2E9-3D88-DFD3-E99D-F5C7DD986DCA}"/>
              </a:ext>
            </a:extLst>
          </p:cNvPr>
          <p:cNvSpPr txBox="1"/>
          <p:nvPr/>
        </p:nvSpPr>
        <p:spPr>
          <a:xfrm>
            <a:off x="9341636" y="6597096"/>
            <a:ext cx="2899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hlinkClick r:id="rId8"/>
              </a:rPr>
              <a:t>Exemplo: </a:t>
            </a:r>
            <a:r>
              <a:rPr lang="pt-BR" sz="1200" dirty="0" err="1">
                <a:hlinkClick r:id="rId8"/>
              </a:rPr>
              <a:t>gde_com_redução_gradual.ipynb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01087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spaço Reservado para Conteúdo 2">
                <a:extLst>
                  <a:ext uri="{FF2B5EF4-FFF2-40B4-BE49-F238E27FC236}">
                    <a16:creationId xmlns:a16="http://schemas.microsoft.com/office/drawing/2014/main" id="{239AA1F2-5E3F-7BEB-1556-BB737E1310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3445" y="1825624"/>
                <a:ext cx="3969351" cy="503237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2800" dirty="0"/>
                  <a:t>Porém, a </a:t>
                </a:r>
                <a:r>
                  <a:rPr lang="pt-BR" sz="2800" b="1" i="1" dirty="0"/>
                  <a:t>oscilação em torno do mínimo é bastante reduzida </a:t>
                </a:r>
                <a:r>
                  <a:rPr lang="pt-BR" sz="2800" dirty="0"/>
                  <a:t>devido à </a:t>
                </a:r>
                <a:r>
                  <a:rPr lang="pt-BR" sz="2800" b="1" i="1" dirty="0"/>
                  <a:t>diminuição gradual </a:t>
                </a:r>
                <a:r>
                  <a:rPr lang="pt-BR" sz="2800" dirty="0"/>
                  <a:t>do passo de aprendizagem,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2800" dirty="0"/>
                  <a:t>Conseguimos visualizar melhor o efeito da redução de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dirty="0"/>
                  <a:t> nas figuras que mostram os elementos do vetor gradiente.</a:t>
                </a:r>
              </a:p>
            </p:txBody>
          </p:sp>
        </mc:Choice>
        <mc:Fallback xmlns="">
          <p:sp>
            <p:nvSpPr>
              <p:cNvPr id="15" name="Espaço Reservado para Conteúdo 2">
                <a:extLst>
                  <a:ext uri="{FF2B5EF4-FFF2-40B4-BE49-F238E27FC236}">
                    <a16:creationId xmlns:a16="http://schemas.microsoft.com/office/drawing/2014/main" id="{239AA1F2-5E3F-7BEB-1556-BB737E1310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3445" y="1825624"/>
                <a:ext cx="3969351" cy="5032375"/>
              </a:xfrm>
              <a:blipFill>
                <a:blip r:embed="rId8"/>
                <a:stretch>
                  <a:fillRect l="-2765" t="-1937" r="-50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</p:spTree>
    <p:extLst>
      <p:ext uri="{BB962C8B-B14F-4D97-AF65-F5344CB8AC3E}">
        <p14:creationId xmlns:p14="http://schemas.microsoft.com/office/powerpoint/2010/main" val="1926192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39AA1F2-5E3F-7BEB-1556-BB737E13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445" y="1825624"/>
            <a:ext cx="3969351" cy="50323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b="1" dirty="0"/>
              <a:t>Conclusão</a:t>
            </a:r>
            <a:r>
              <a:rPr lang="pt-BR" sz="2800" dirty="0"/>
              <a:t>: um passo de aprendizagem que tem seu valor reduzido ao longo das iterações de treinamento permite que que versões estocásticas do gradiente descendente se estabilizem próximo ao ponto de mínimo global.</a:t>
            </a: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</p:spTree>
    <p:extLst>
      <p:ext uri="{BB962C8B-B14F-4D97-AF65-F5344CB8AC3E}">
        <p14:creationId xmlns:p14="http://schemas.microsoft.com/office/powerpoint/2010/main" val="3629485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45254" cy="5032376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III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</a:t>
            </a:r>
            <a:r>
              <a:rPr lang="pt-BR"/>
              <a:t>-&gt; Recordings -&gt; </a:t>
            </a:r>
            <a:r>
              <a:rPr lang="pt-BR" dirty="0"/>
              <a:t>Laboratório #4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9093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nhuma descrição de foto disponí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6" y="201872"/>
            <a:ext cx="2856519" cy="28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ic Jang: Machine Learning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07" y="100064"/>
            <a:ext cx="3676745" cy="31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hine learning meme | Programmer humor, Silly memes, Original me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501" y="402472"/>
            <a:ext cx="2780309" cy="31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m Hello world to directly Machine Learning? : ProgrammerHum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7" y="3274522"/>
            <a:ext cx="2560736" cy="338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25+ Best Machine Learning Memes | Know Memes, Imgur Memes, Artificial  Intelligence Me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70" y="3792114"/>
            <a:ext cx="3377487" cy="271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Role of Mathematics in Machine Learning | by Balaka Biswas | Level Up  Cod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52" y="3538660"/>
            <a:ext cx="3329401" cy="322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69" y="249454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174878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Conforme nós vimos antes, no gradiente descendente, o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negativo</a:t>
                </a:r>
                <a:r>
                  <a:rPr lang="pt-BR" dirty="0"/>
                  <a:t> 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,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direção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 decrescimento mais rápido de uma função</a:t>
                </a:r>
                <a:r>
                  <a:rPr lang="pt-BR" b="0" i="0" dirty="0">
                    <a:effectLst/>
                  </a:rPr>
                  <a:t> a partir de um ponto e sua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magnitude</a:t>
                </a:r>
                <a:r>
                  <a:rPr lang="pt-BR" b="0" i="0" dirty="0">
                    <a:effectLst/>
                  </a:rPr>
                  <a:t> indica 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taxa de variação da função</a:t>
                </a:r>
                <a:r>
                  <a:rPr lang="pt-BR" b="0" i="0" dirty="0">
                    <a:effectLst/>
                  </a:rPr>
                  <a:t> nessa direção.</a:t>
                </a:r>
                <a:endParaRPr lang="pt-BR" b="1" i="1" dirty="0">
                  <a:effectLst/>
                </a:endParaRPr>
              </a:p>
              <a:p>
                <a:r>
                  <a:rPr lang="pt-BR" dirty="0"/>
                  <a:t>Porém, ele não nos informa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distância</a:t>
                </a:r>
                <a:r>
                  <a:rPr lang="pt-BR" dirty="0"/>
                  <a:t> até o ponto de máximo.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  <a:blipFill>
                <a:blip r:embed="rId2"/>
                <a:stretch>
                  <a:fillRect l="-1739" t="-1937" r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860F9137-10B0-2765-3CAF-0E8F4196E6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46"/>
          <a:stretch/>
        </p:blipFill>
        <p:spPr>
          <a:xfrm>
            <a:off x="191677" y="2780906"/>
            <a:ext cx="5270984" cy="188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00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923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226234" y="657185"/>
            <a:ext cx="3578724" cy="4587393"/>
            <a:chOff x="1226234" y="657185"/>
            <a:chExt cx="3578724" cy="4587393"/>
          </a:xfrm>
        </p:grpSpPr>
        <p:grpSp>
          <p:nvGrpSpPr>
            <p:cNvPr id="25" name="Group 24"/>
            <p:cNvGrpSpPr/>
            <p:nvPr/>
          </p:nvGrpSpPr>
          <p:grpSpPr>
            <a:xfrm rot="10800000">
              <a:off x="1569134" y="657185"/>
              <a:ext cx="2806700" cy="4067687"/>
              <a:chOff x="5943600" y="2032000"/>
              <a:chExt cx="2806700" cy="40676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30" name="Flowchart: Connector 29"/>
            <p:cNvSpPr/>
            <p:nvPr/>
          </p:nvSpPr>
          <p:spPr>
            <a:xfrm>
              <a:off x="2915334" y="4682376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232584" y="293725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226234" y="4738488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rot="5400000">
              <a:off x="1234573" y="4193493"/>
              <a:ext cx="108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99362" y="4721358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2279398" y="4435292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4090837" y="370600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736473" y="354822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3" name="Curved Connector 52"/>
            <p:cNvCxnSpPr>
              <a:stCxn id="46" idx="7"/>
              <a:endCxn id="37" idx="7"/>
            </p:cNvCxnSpPr>
            <p:nvPr/>
          </p:nvCxnSpPr>
          <p:spPr>
            <a:xfrm rot="16200000" flipH="1">
              <a:off x="1637571" y="3735162"/>
              <a:ext cx="887069" cy="542925"/>
            </a:xfrm>
            <a:prstGeom prst="curvedConnector3">
              <a:avLst>
                <a:gd name="adj1" fmla="val -274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37" idx="0"/>
            </p:cNvCxnSpPr>
            <p:nvPr/>
          </p:nvCxnSpPr>
          <p:spPr>
            <a:xfrm rot="5400000" flipH="1" flipV="1">
              <a:off x="2876235" y="3220688"/>
              <a:ext cx="660631" cy="17685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Connector 54"/>
            <p:cNvSpPr/>
            <p:nvPr/>
          </p:nvSpPr>
          <p:spPr>
            <a:xfrm>
              <a:off x="3498051" y="449719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6" name="Curved Connector 55"/>
            <p:cNvCxnSpPr>
              <a:stCxn id="45" idx="2"/>
            </p:cNvCxnSpPr>
            <p:nvPr/>
          </p:nvCxnSpPr>
          <p:spPr>
            <a:xfrm rot="10800000" flipV="1">
              <a:off x="3540913" y="3756767"/>
              <a:ext cx="549924" cy="7268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/>
            <p:cNvSpPr/>
            <p:nvPr/>
          </p:nvSpPr>
          <p:spPr>
            <a:xfrm>
              <a:off x="1849761" y="382072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1" name="Curved Connector 60"/>
            <p:cNvCxnSpPr>
              <a:stCxn id="55" idx="0"/>
            </p:cNvCxnSpPr>
            <p:nvPr/>
          </p:nvCxnSpPr>
          <p:spPr>
            <a:xfrm rot="16200000" flipV="1">
              <a:off x="2433788" y="3390064"/>
              <a:ext cx="625712" cy="15885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372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368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6804722" y="3162300"/>
              <a:ext cx="358078" cy="97155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693861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antes do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644147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0"/>
            </p:cNvCxnSpPr>
            <p:nvPr/>
          </p:nvCxnSpPr>
          <p:spPr>
            <a:xfrm flipV="1">
              <a:off x="69862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negativo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</a:t>
                  </a:r>
                  <a:r>
                    <a:rPr lang="nl-BE" sz="1400" dirty="0" err="1"/>
                    <a:t>aumenta</a:t>
                  </a:r>
                  <a:r>
                    <a:rPr lang="nl-BE" sz="1400" dirty="0"/>
                    <a:t>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6704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após</a:t>
                  </a:r>
                  <a:r>
                    <a:rPr lang="en-US" sz="1400" b="1" dirty="0"/>
                    <a:t> 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882272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82054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positivo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diminiu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H="1">
              <a:off x="9179906" y="3209455"/>
              <a:ext cx="396591" cy="90788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931986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30214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97840" y="1894739"/>
            <a:ext cx="3469041" cy="2223658"/>
            <a:chOff x="6426200" y="2839619"/>
            <a:chExt cx="3469041" cy="222365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867643" y="4416946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24020" y="1913568"/>
            <a:ext cx="3469041" cy="2223658"/>
            <a:chOff x="4224020" y="1913568"/>
            <a:chExt cx="3469041" cy="222365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665463" y="3490895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93632" y="1979992"/>
            <a:ext cx="3469041" cy="2223658"/>
            <a:chOff x="8393632" y="1979992"/>
            <a:chExt cx="3469041" cy="22236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835075" y="3557319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0370" y="4542555"/>
            <a:ext cx="3469041" cy="2223658"/>
            <a:chOff x="4230370" y="4542555"/>
            <a:chExt cx="3469041" cy="222365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671813" y="6119882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6612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10540" y="739715"/>
            <a:ext cx="3197975" cy="2476760"/>
            <a:chOff x="6426200" y="2839619"/>
            <a:chExt cx="3197975" cy="247676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409450" y="4731604"/>
              <a:ext cx="121472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36720" y="758544"/>
            <a:ext cx="3069922" cy="2495521"/>
            <a:chOff x="4224020" y="1913568"/>
            <a:chExt cx="3069922" cy="2495521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266344" y="3824314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406332" y="824968"/>
            <a:ext cx="3105799" cy="2479912"/>
            <a:chOff x="8393632" y="1979992"/>
            <a:chExt cx="3105799" cy="247991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471833" y="3875129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6720" y="3937354"/>
            <a:ext cx="3002261" cy="2470028"/>
            <a:chOff x="4230370" y="4542555"/>
            <a:chExt cx="3002261" cy="247002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205033" y="6427808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7213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6818898" y="2134388"/>
            <a:ext cx="3549478" cy="3157828"/>
            <a:chOff x="6818898" y="2134388"/>
            <a:chExt cx="3549478" cy="3157828"/>
          </a:xfrm>
        </p:grpSpPr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7936368" y="4340403"/>
              <a:ext cx="136931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8074119" y="4165165"/>
              <a:ext cx="153100" cy="1752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8216880" y="4030041"/>
              <a:ext cx="86539" cy="1506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8304826" y="3915692"/>
              <a:ext cx="65154" cy="1125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368145" y="3829031"/>
              <a:ext cx="65154" cy="921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7750018" y="4513680"/>
              <a:ext cx="193832" cy="1828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Multiply 131"/>
            <p:cNvSpPr>
              <a:spLocks noChangeAspect="1"/>
            </p:cNvSpPr>
            <p:nvPr/>
          </p:nvSpPr>
          <p:spPr>
            <a:xfrm>
              <a:off x="7907441" y="44699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91128" y="435855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>
              <a:spLocks noChangeAspect="1"/>
            </p:cNvSpPr>
            <p:nvPr/>
          </p:nvSpPr>
          <p:spPr>
            <a:xfrm>
              <a:off x="8073299" y="425760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>
              <a:spLocks noChangeAspect="1"/>
            </p:cNvSpPr>
            <p:nvPr/>
          </p:nvSpPr>
          <p:spPr>
            <a:xfrm>
              <a:off x="8300077" y="39203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75312" y="413656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Multiply 154"/>
            <p:cNvSpPr>
              <a:spLocks noChangeAspect="1"/>
            </p:cNvSpPr>
            <p:nvPr/>
          </p:nvSpPr>
          <p:spPr>
            <a:xfrm>
              <a:off x="8241507" y="401144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817120" y="895312"/>
            <a:ext cx="3539783" cy="4892060"/>
            <a:chOff x="2817120" y="895312"/>
            <a:chExt cx="3539783" cy="4892060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3657598" y="1683325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4017598" y="2042031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4377598" y="2402031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4197598" y="2222031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3837598" y="1862031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477598" y="1502031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4253250" y="5216278"/>
              <a:ext cx="386493" cy="1537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Multiply 135"/>
            <p:cNvSpPr>
              <a:spLocks/>
            </p:cNvSpPr>
            <p:nvPr/>
          </p:nvSpPr>
          <p:spPr>
            <a:xfrm>
              <a:off x="4216841" y="533844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>
              <a:spLocks/>
            </p:cNvSpPr>
            <p:nvPr/>
          </p:nvSpPr>
          <p:spPr>
            <a:xfrm>
              <a:off x="4598658" y="517060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4468132" y="3344554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4516368" y="3611183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4522774" y="366130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4540454" y="3778347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 flipV="1">
              <a:off x="4551995" y="384103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4557568" y="3898479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>
              <a:spLocks noChangeAspect="1"/>
            </p:cNvSpPr>
            <p:nvPr/>
          </p:nvSpPr>
          <p:spPr>
            <a:xfrm>
              <a:off x="4396841" y="4994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4433250" y="4936612"/>
              <a:ext cx="145222" cy="101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433250" y="5036924"/>
              <a:ext cx="206493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Multiply 138"/>
            <p:cNvSpPr>
              <a:spLocks noChangeAspect="1"/>
            </p:cNvSpPr>
            <p:nvPr/>
          </p:nvSpPr>
          <p:spPr>
            <a:xfrm>
              <a:off x="4541256" y="489210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>
              <a:spLocks noChangeAspect="1"/>
            </p:cNvSpPr>
            <p:nvPr/>
          </p:nvSpPr>
          <p:spPr>
            <a:xfrm>
              <a:off x="4416484" y="478241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>
              <a:spLocks noChangeAspect="1"/>
            </p:cNvSpPr>
            <p:nvPr/>
          </p:nvSpPr>
          <p:spPr>
            <a:xfrm>
              <a:off x="4527814" y="466584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>
              <a:spLocks/>
            </p:cNvSpPr>
            <p:nvPr/>
          </p:nvSpPr>
          <p:spPr>
            <a:xfrm>
              <a:off x="4432482" y="449732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>
              <a:spLocks/>
            </p:cNvSpPr>
            <p:nvPr/>
          </p:nvSpPr>
          <p:spPr>
            <a:xfrm>
              <a:off x="4586752" y="4430025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Multiply 143"/>
            <p:cNvSpPr>
              <a:spLocks/>
            </p:cNvSpPr>
            <p:nvPr/>
          </p:nvSpPr>
          <p:spPr>
            <a:xfrm>
              <a:off x="4489301" y="425465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Multiply 144"/>
            <p:cNvSpPr>
              <a:spLocks/>
            </p:cNvSpPr>
            <p:nvPr/>
          </p:nvSpPr>
          <p:spPr>
            <a:xfrm>
              <a:off x="4647454" y="4169248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Multiply 145"/>
            <p:cNvSpPr>
              <a:spLocks/>
            </p:cNvSpPr>
            <p:nvPr/>
          </p:nvSpPr>
          <p:spPr>
            <a:xfrm>
              <a:off x="4515354" y="4085156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Multiply 146"/>
            <p:cNvSpPr>
              <a:spLocks noChangeAspect="1"/>
            </p:cNvSpPr>
            <p:nvPr/>
          </p:nvSpPr>
          <p:spPr>
            <a:xfrm>
              <a:off x="4601229" y="3950902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Multiply 147"/>
            <p:cNvSpPr>
              <a:spLocks noChangeAspect="1"/>
            </p:cNvSpPr>
            <p:nvPr/>
          </p:nvSpPr>
          <p:spPr>
            <a:xfrm>
              <a:off x="4598029" y="3846380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Multiply 148"/>
            <p:cNvSpPr>
              <a:spLocks noChangeAspect="1"/>
            </p:cNvSpPr>
            <p:nvPr/>
          </p:nvSpPr>
          <p:spPr>
            <a:xfrm>
              <a:off x="4517694" y="3803997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Multiply 149"/>
            <p:cNvSpPr>
              <a:spLocks noChangeAspect="1"/>
            </p:cNvSpPr>
            <p:nvPr/>
          </p:nvSpPr>
          <p:spPr>
            <a:xfrm>
              <a:off x="4496498" y="3683246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Multiply 150"/>
            <p:cNvSpPr>
              <a:spLocks noChangeAspect="1"/>
            </p:cNvSpPr>
            <p:nvPr/>
          </p:nvSpPr>
          <p:spPr>
            <a:xfrm>
              <a:off x="4486717" y="3557718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 flipH="1" flipV="1">
              <a:off x="4569109" y="3960140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51996" y="4006045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V="1">
              <a:off x="4570316" y="4113719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522717" y="4217178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>
              <a:off x="4490591" y="4331172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 flipH="1">
              <a:off x="4466582" y="4460600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4438387" y="4578734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460231" y="4699147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V="1">
              <a:off x="4470137" y="4820883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3192" y="3490807"/>
              <a:ext cx="42247" cy="1203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 flipV="1">
              <a:off x="4527096" y="3725595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>
              <a:spLocks noChangeAspect="1"/>
            </p:cNvSpPr>
            <p:nvPr/>
          </p:nvSpPr>
          <p:spPr>
            <a:xfrm>
              <a:off x="4568482" y="3722621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Multiply 152"/>
            <p:cNvSpPr>
              <a:spLocks noChangeAspect="1"/>
            </p:cNvSpPr>
            <p:nvPr/>
          </p:nvSpPr>
          <p:spPr>
            <a:xfrm>
              <a:off x="4553694" y="3612134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030134" y="1302987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4496439" y="4118552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0847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6633" y="2134388"/>
            <a:ext cx="3836177" cy="3649708"/>
            <a:chOff x="936633" y="2134388"/>
            <a:chExt cx="3836177" cy="3649708"/>
          </a:xfrm>
        </p:grpSpPr>
        <p:grpSp>
          <p:nvGrpSpPr>
            <p:cNvPr id="56" name="Group 55"/>
            <p:cNvGrpSpPr/>
            <p:nvPr/>
          </p:nvGrpSpPr>
          <p:grpSpPr>
            <a:xfrm>
              <a:off x="1705732" y="2134388"/>
              <a:ext cx="3067078" cy="3649708"/>
              <a:chOff x="1705732" y="2134388"/>
              <a:chExt cx="3067078" cy="364970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800709" y="25585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80709" y="27385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160709" y="29185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340709" y="30985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520709" y="32785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700709" y="34585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Multiply 34"/>
              <p:cNvSpPr>
                <a:spLocks noChangeAspect="1"/>
              </p:cNvSpPr>
              <p:nvPr/>
            </p:nvSpPr>
            <p:spPr>
              <a:xfrm>
                <a:off x="2797024" y="3544166"/>
                <a:ext cx="158298" cy="180000"/>
              </a:xfrm>
              <a:prstGeom prst="mathMultiply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/>
              <p:cNvSpPr/>
              <p:nvPr/>
            </p:nvSpPr>
            <p:spPr>
              <a:xfrm rot="2700000">
                <a:off x="1772158" y="4675745"/>
                <a:ext cx="864000" cy="8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8929" r="-357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3287827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21018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2158585" y="4458583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TextBox 56"/>
            <p:cNvSpPr txBox="1"/>
            <p:nvPr/>
          </p:nvSpPr>
          <p:spPr>
            <a:xfrm>
              <a:off x="936633" y="4158937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59" name="Straight Arrow Connector 58"/>
            <p:cNvCxnSpPr>
              <a:endCxn id="50" idx="2"/>
            </p:cNvCxnSpPr>
            <p:nvPr/>
          </p:nvCxnSpPr>
          <p:spPr>
            <a:xfrm>
              <a:off x="1784106" y="4369151"/>
              <a:ext cx="374479" cy="140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21535" y="2134388"/>
            <a:ext cx="3675609" cy="3546185"/>
            <a:chOff x="5921535" y="2134388"/>
            <a:chExt cx="3675609" cy="3546185"/>
          </a:xfrm>
        </p:grpSpPr>
        <p:grpSp>
          <p:nvGrpSpPr>
            <p:cNvPr id="55" name="Group 54"/>
            <p:cNvGrpSpPr/>
            <p:nvPr/>
          </p:nvGrpSpPr>
          <p:grpSpPr>
            <a:xfrm>
              <a:off x="6542714" y="2134388"/>
              <a:ext cx="3054430" cy="3546185"/>
              <a:chOff x="6542714" y="2134388"/>
              <a:chExt cx="3054430" cy="35461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/>
              <p:cNvSpPr/>
              <p:nvPr/>
            </p:nvSpPr>
            <p:spPr>
              <a:xfrm>
                <a:off x="6542714" y="4601785"/>
                <a:ext cx="1008000" cy="10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626709" y="25712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806709" y="27512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986709" y="29312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166709" y="31112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346709" y="32912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526709" y="34712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Multiply 47"/>
              <p:cNvSpPr>
                <a:spLocks noChangeAspect="1"/>
              </p:cNvSpPr>
              <p:nvPr/>
            </p:nvSpPr>
            <p:spPr>
              <a:xfrm>
                <a:off x="7623024" y="3556866"/>
                <a:ext cx="158298" cy="180000"/>
              </a:xfrm>
              <a:prstGeom prst="mathMultiply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209452" y="4588707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091" r="-54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 rot="5400000">
                <a:off x="8121956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03887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/>
            <p:cNvSpPr txBox="1"/>
            <p:nvPr/>
          </p:nvSpPr>
          <p:spPr>
            <a:xfrm>
              <a:off x="5921535" y="4379643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763186" y="4583136"/>
              <a:ext cx="446266" cy="45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7736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25535" y="2360642"/>
            <a:ext cx="3217781" cy="2544915"/>
            <a:chOff x="8677971" y="3786094"/>
            <a:chExt cx="3514029" cy="27304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971" y="4063458"/>
              <a:ext cx="3514029" cy="24530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107097" y="3786094"/>
              <a:ext cx="260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Gradiente Descendente Estocástico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68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andarmos na direção apontada pelo vetor gradiente</a:t>
                </a:r>
                <a:r>
                  <a:rPr lang="pt-BR" dirty="0"/>
                  <a:t>, usamos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porcentagem</a:t>
                </a:r>
                <a:r>
                  <a:rPr lang="pt-BR" dirty="0"/>
                  <a:t> do seu valor.</a:t>
                </a:r>
              </a:p>
              <a:p>
                <a:r>
                  <a:rPr lang="pt-BR" dirty="0"/>
                  <a:t>Essa porcentagem é dada pelo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que é sempre um valor maior do que zero.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  <a:blipFill>
                <a:blip r:embed="rId2"/>
                <a:stretch>
                  <a:fillRect l="-1697" t="-1937" r="-22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/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891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703328" y="1720211"/>
            <a:ext cx="4337255" cy="3027979"/>
            <a:chOff x="703328" y="1720211"/>
            <a:chExt cx="4337255" cy="3027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 147"/>
            <p:cNvGrpSpPr/>
            <p:nvPr/>
          </p:nvGrpSpPr>
          <p:grpSpPr>
            <a:xfrm>
              <a:off x="703328" y="1796190"/>
              <a:ext cx="4337255" cy="2952000"/>
              <a:chOff x="703328" y="1796190"/>
              <a:chExt cx="4337255" cy="2952000"/>
            </a:xfrm>
          </p:grpSpPr>
          <p:sp>
            <p:nvSpPr>
              <p:cNvPr id="5" name="Oval 4"/>
              <p:cNvSpPr>
                <a:spLocks/>
              </p:cNvSpPr>
              <p:nvPr/>
            </p:nvSpPr>
            <p:spPr>
              <a:xfrm rot="5400000">
                <a:off x="1914555" y="1533349"/>
                <a:ext cx="1800000" cy="36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/>
              <p:cNvSpPr/>
              <p:nvPr/>
            </p:nvSpPr>
            <p:spPr>
              <a:xfrm rot="5400000">
                <a:off x="2275849" y="1893349"/>
                <a:ext cx="1080000" cy="28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/>
              <p:cNvSpPr/>
              <p:nvPr/>
            </p:nvSpPr>
            <p:spPr>
              <a:xfrm rot="5400000">
                <a:off x="2635849" y="2253349"/>
                <a:ext cx="3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Oval 7"/>
              <p:cNvSpPr/>
              <p:nvPr/>
            </p:nvSpPr>
            <p:spPr>
              <a:xfrm rot="5400000">
                <a:off x="2455849" y="2073349"/>
                <a:ext cx="720000" cy="25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095849" y="1713349"/>
                <a:ext cx="1440000" cy="32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/>
              <p:cNvSpPr>
                <a:spLocks/>
              </p:cNvSpPr>
              <p:nvPr/>
            </p:nvSpPr>
            <p:spPr>
              <a:xfrm rot="5400000">
                <a:off x="1735849" y="1353349"/>
                <a:ext cx="2160000" cy="39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882035" y="2613351"/>
                <a:ext cx="126728" cy="107999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Multiply 13"/>
              <p:cNvSpPr>
                <a:spLocks noChangeAspect="1"/>
              </p:cNvSpPr>
              <p:nvPr/>
            </p:nvSpPr>
            <p:spPr>
              <a:xfrm rot="5400000">
                <a:off x="2765706" y="3264787"/>
                <a:ext cx="108000" cy="122807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rot="5400000">
                <a:off x="2864103" y="2606190"/>
                <a:ext cx="0" cy="428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703328" y="1796190"/>
                <a:ext cx="0" cy="29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Connector 57"/>
              <p:cNvCxnSpPr/>
              <p:nvPr/>
            </p:nvCxnSpPr>
            <p:spPr>
              <a:xfrm flipH="1">
                <a:off x="1008763" y="2894795"/>
                <a:ext cx="246068" cy="7985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252243" y="2894796"/>
                <a:ext cx="119416" cy="7002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371659" y="3094820"/>
                <a:ext cx="223667" cy="5002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1595327" y="3094820"/>
                <a:ext cx="116827" cy="39147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712155" y="3199595"/>
                <a:ext cx="178705" cy="2867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" idx="5"/>
              </p:cNvCxnSpPr>
              <p:nvPr/>
            </p:nvCxnSpPr>
            <p:spPr>
              <a:xfrm flipH="1" flipV="1">
                <a:off x="1890860" y="3199596"/>
                <a:ext cx="161314" cy="2610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5400000">
                <a:off x="2733403" y="2491912"/>
                <a:ext cx="194229" cy="167639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8" name="Straight Connector 77"/>
              <p:cNvCxnSpPr>
                <a:endCxn id="7" idx="5"/>
              </p:cNvCxnSpPr>
              <p:nvPr/>
            </p:nvCxnSpPr>
            <p:spPr>
              <a:xfrm flipH="1">
                <a:off x="2052174" y="3294072"/>
                <a:ext cx="178706" cy="1665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5400000">
                <a:off x="2811989" y="2702869"/>
                <a:ext cx="104228" cy="1242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2226329" y="3290561"/>
                <a:ext cx="325194" cy="10050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551523" y="3322418"/>
                <a:ext cx="251184" cy="7509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6546300" y="1715075"/>
            <a:ext cx="4305533" cy="3007924"/>
            <a:chOff x="6546300" y="1715075"/>
            <a:chExt cx="4305533" cy="3007924"/>
          </a:xfrm>
        </p:grpSpPr>
        <p:sp>
          <p:nvSpPr>
            <p:cNvPr id="99" name="Oval 98"/>
            <p:cNvSpPr>
              <a:spLocks/>
            </p:cNvSpPr>
            <p:nvPr/>
          </p:nvSpPr>
          <p:spPr>
            <a:xfrm rot="5400000">
              <a:off x="7757527" y="1508158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Oval 99"/>
            <p:cNvSpPr/>
            <p:nvPr/>
          </p:nvSpPr>
          <p:spPr>
            <a:xfrm rot="5400000">
              <a:off x="8118821" y="1868158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Oval 100"/>
            <p:cNvSpPr/>
            <p:nvPr/>
          </p:nvSpPr>
          <p:spPr>
            <a:xfrm rot="5400000">
              <a:off x="8478821" y="2228158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Oval 101"/>
            <p:cNvSpPr/>
            <p:nvPr/>
          </p:nvSpPr>
          <p:spPr>
            <a:xfrm rot="5400000">
              <a:off x="8298821" y="2048158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Oval 102"/>
            <p:cNvSpPr/>
            <p:nvPr/>
          </p:nvSpPr>
          <p:spPr>
            <a:xfrm rot="5400000">
              <a:off x="7938821" y="1688158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 rot="5400000">
              <a:off x="7578821" y="1328158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 flipV="1">
              <a:off x="6725007" y="2588160"/>
              <a:ext cx="126728" cy="1079998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Multiply 105"/>
            <p:cNvSpPr>
              <a:spLocks noChangeAspect="1"/>
            </p:cNvSpPr>
            <p:nvPr/>
          </p:nvSpPr>
          <p:spPr>
            <a:xfrm rot="5400000">
              <a:off x="8610393" y="3244561"/>
              <a:ext cx="108000" cy="122807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rot="5400000">
              <a:off x="8707075" y="2580999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0800000">
              <a:off x="6546300" y="1770999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/>
            <p:cNvSpPr>
              <a:spLocks noChangeAspect="1"/>
            </p:cNvSpPr>
            <p:nvPr/>
          </p:nvSpPr>
          <p:spPr>
            <a:xfrm rot="5400000">
              <a:off x="8576375" y="2466721"/>
              <a:ext cx="194229" cy="16763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 rot="5400000">
              <a:off x="8654961" y="2677678"/>
              <a:ext cx="104228" cy="12428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6858633" y="3322418"/>
              <a:ext cx="262864" cy="34574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7121498" y="3322418"/>
              <a:ext cx="401988" cy="13821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7" idx="4"/>
            </p:cNvCxnSpPr>
            <p:nvPr/>
          </p:nvCxnSpPr>
          <p:spPr>
            <a:xfrm flipH="1">
              <a:off x="7525721" y="3304921"/>
              <a:ext cx="309569" cy="152442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7" idx="5"/>
              <a:endCxn id="117" idx="4"/>
            </p:cNvCxnSpPr>
            <p:nvPr/>
          </p:nvCxnSpPr>
          <p:spPr>
            <a:xfrm flipH="1" flipV="1">
              <a:off x="7835290" y="3304921"/>
              <a:ext cx="245503" cy="6867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endCxn id="117" idx="5"/>
            </p:cNvCxnSpPr>
            <p:nvPr/>
          </p:nvCxnSpPr>
          <p:spPr>
            <a:xfrm flipH="1">
              <a:off x="8080793" y="3300431"/>
              <a:ext cx="308855" cy="7316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8387173" y="3301525"/>
              <a:ext cx="247978" cy="6633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729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688114" y="4847771"/>
            <a:ext cx="136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88114" y="3586843"/>
            <a:ext cx="1514993" cy="12609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8114" y="3568700"/>
            <a:ext cx="722993" cy="127907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1107" y="3577771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34114" y="479377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4111398" y="3824968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momentum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68895" y="484777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gradiente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62895" y="397468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 corrente</a:t>
            </a:r>
          </a:p>
        </p:txBody>
      </p:sp>
      <p:pic>
        <p:nvPicPr>
          <p:cNvPr id="34" name="Picture 2" descr="The Ravine - Jam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47" y="1029161"/>
            <a:ext cx="4280274" cy="42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2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23DEB1-E32D-5111-52A9-A936D5B18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534" y="1825624"/>
            <a:ext cx="6466789" cy="5032375"/>
          </a:xfrm>
        </p:spPr>
        <p:txBody>
          <a:bodyPr>
            <a:normAutofit/>
          </a:bodyPr>
          <a:lstStyle/>
          <a:p>
            <a:r>
              <a:rPr lang="pt-BR" dirty="0"/>
              <a:t>O</a:t>
            </a:r>
            <a:r>
              <a:rPr lang="pt-BR" b="0" i="0" dirty="0">
                <a:effectLst/>
              </a:rPr>
              <a:t> passo de aprendizagem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controla o quão "grande" ou "pequena"</a:t>
            </a:r>
            <a:r>
              <a:rPr lang="pt-BR" b="0" i="0" dirty="0">
                <a:effectLst/>
              </a:rPr>
              <a:t>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é a</a:t>
            </a:r>
            <a:r>
              <a:rPr lang="pt-BR" b="0" i="0" dirty="0">
                <a:effectLst/>
              </a:rPr>
              <a:t>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atualização aplicada aos pesos </a:t>
            </a:r>
            <a:r>
              <a:rPr lang="pt-BR" b="0" i="0" dirty="0">
                <a:effectLst/>
              </a:rPr>
              <a:t>do modelo em cada iteração do processo de treinamento.</a:t>
            </a:r>
          </a:p>
          <a:p>
            <a:r>
              <a:rPr lang="pt-BR" dirty="0"/>
              <a:t>Ou seja, ele determina o </a:t>
            </a:r>
            <a:r>
              <a:rPr lang="pt-BR" b="1" i="1" dirty="0">
                <a:solidFill>
                  <a:srgbClr val="00B050"/>
                </a:solidFill>
              </a:rPr>
              <a:t>tamanho do passo dado na direção oposta à indicada pelo vetor gradiente</a:t>
            </a:r>
            <a:r>
              <a:rPr lang="pt-BR" dirty="0"/>
              <a:t>.</a:t>
            </a:r>
          </a:p>
          <a:p>
            <a:r>
              <a:rPr lang="pt-BR" b="1" i="1" dirty="0">
                <a:solidFill>
                  <a:srgbClr val="FF0000"/>
                </a:solidFill>
                <a:effectLst/>
              </a:rPr>
              <a:t>Porém, qual deve ser </a:t>
            </a:r>
            <a:r>
              <a:rPr lang="pt-BR" b="1" i="1" dirty="0">
                <a:solidFill>
                  <a:srgbClr val="FF0000"/>
                </a:solidFill>
              </a:rPr>
              <a:t>o tamanho desse passo?</a:t>
            </a:r>
            <a:endParaRPr lang="pt-BR" b="1" i="1" dirty="0">
              <a:solidFill>
                <a:srgbClr val="FF0000"/>
              </a:solidFill>
              <a:effectLst/>
            </a:endParaRPr>
          </a:p>
          <a:p>
            <a:endParaRPr lang="pt-BR" dirty="0"/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/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66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F82374-172C-DD33-1E6D-772199B0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61" y="2225495"/>
            <a:ext cx="10935878" cy="2407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1" dirty="0"/>
              <a:t>Portanto, como veremos, a escolha do passo de aprendizagem é muito importante para o aprendizado de um modelo de ML.</a:t>
            </a:r>
          </a:p>
        </p:txBody>
      </p:sp>
    </p:spTree>
    <p:extLst>
      <p:ext uri="{BB962C8B-B14F-4D97-AF65-F5344CB8AC3E}">
        <p14:creationId xmlns:p14="http://schemas.microsoft.com/office/powerpoint/2010/main" val="84098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FB011-1700-FEDE-C81B-65D08163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7D7F6-2609-AE39-CC56-50E8812A0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0" i="0" dirty="0">
                    <a:effectLst/>
                  </a:rPr>
                  <a:t>O passo de aprendizagem é um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hiperparâmetro</a:t>
                </a:r>
                <a:r>
                  <a:rPr lang="pt-BR" b="0" i="0" dirty="0">
                    <a:effectLst/>
                  </a:rPr>
                  <a:t> que influencia diretamente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desempenho e a convergência </a:t>
                </a:r>
                <a:r>
                  <a:rPr lang="pt-BR" b="0" i="0" dirty="0">
                    <a:effectLst/>
                  </a:rPr>
                  <a:t>do algoritmo do gradiente descendente.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sz="2400" b="1" i="0" dirty="0">
                    <a:effectLst/>
                  </a:rPr>
                  <a:t>Hiperparâmetros</a:t>
                </a:r>
                <a:r>
                  <a:rPr lang="pt-BR" sz="2400" b="0" i="0" dirty="0">
                    <a:effectLst/>
                  </a:rPr>
                  <a:t>: são </a:t>
                </a:r>
                <a:r>
                  <a:rPr lang="pt-BR" sz="2400" b="1" i="1" dirty="0">
                    <a:solidFill>
                      <a:srgbClr val="00B050"/>
                    </a:solidFill>
                    <a:effectLst/>
                  </a:rPr>
                  <a:t>parâmetros que não são aprendidos durante o treinamento </a:t>
                </a:r>
                <a:r>
                  <a:rPr lang="pt-BR" sz="2400" b="0" i="0" dirty="0">
                    <a:effectLst/>
                  </a:rPr>
                  <a:t>do modelo, mas que influenciam </a:t>
                </a:r>
                <a:r>
                  <a:rPr lang="pt-BR" sz="2400" dirty="0"/>
                  <a:t>seu</a:t>
                </a:r>
                <a:r>
                  <a:rPr lang="pt-BR" sz="2400" b="0" i="0" dirty="0">
                    <a:effectLst/>
                  </a:rPr>
                  <a:t> aprendizado.</a:t>
                </a:r>
                <a:endParaRPr lang="pt-BR" b="0" i="0" dirty="0">
                  <a:effectLst/>
                </a:endParaRPr>
              </a:p>
              <a:p>
                <a:r>
                  <a:rPr lang="pt-BR" b="0" i="0" dirty="0">
                    <a:effectLst/>
                  </a:rPr>
                  <a:t>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pequenos </a:t>
                </a:r>
                <a:r>
                  <a:rPr lang="pt-BR" b="0" i="0" dirty="0">
                    <a:effectLst/>
                  </a:rPr>
                  <a:t>podem resultar 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treinamento lento</a:t>
                </a:r>
                <a:r>
                  <a:rPr lang="pt-BR" b="0" i="0" dirty="0">
                    <a:effectLst/>
                  </a:rPr>
                  <a:t>, enquanto 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grandes</a:t>
                </a:r>
                <a:r>
                  <a:rPr lang="pt-BR" b="0" i="0" dirty="0">
                    <a:effectLst/>
                  </a:rPr>
                  <a:t> podem causar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divergência</a:t>
                </a:r>
                <a:r>
                  <a:rPr lang="pt-BR" b="0" i="0" dirty="0">
                    <a:effectLst/>
                  </a:rPr>
                  <a:t>. </a:t>
                </a:r>
              </a:p>
              <a:p>
                <a:r>
                  <a:rPr lang="pt-BR" b="0" i="0" dirty="0">
                    <a:effectLst/>
                  </a:rPr>
                  <a:t>Em geral, a escolha do passo é feita empiricamente por meio de experimentação.</a:t>
                </a:r>
              </a:p>
              <a:p>
                <a:r>
                  <a:rPr lang="pt-BR" dirty="0"/>
                  <a:t>Uma regra empírica para </a:t>
                </a:r>
                <a:r>
                  <a:rPr lang="pt-BR" b="1" i="1" dirty="0"/>
                  <a:t>exploração</a:t>
                </a:r>
                <a:r>
                  <a:rPr lang="pt-BR" dirty="0"/>
                  <a:t> do passo de aprendizagem é usar a seguinte sequência (</a:t>
                </a:r>
                <a:r>
                  <a:rPr lang="pt-BR" b="1" i="1" dirty="0"/>
                  <a:t>ajuste manual</a:t>
                </a:r>
                <a:r>
                  <a:rPr lang="pt-BR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0.001, 0.003, 0.01, 0.03, 0.1, 0.3, 1.0, 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7D7F6-2609-AE39-CC56-50E8812A0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  <a:blipFill>
                <a:blip r:embed="rId3"/>
                <a:stretch>
                  <a:fillRect l="-981" t="-2663" r="-1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16">
            <a:extLst>
              <a:ext uri="{FF2B5EF4-FFF2-40B4-BE49-F238E27FC236}">
                <a16:creationId xmlns:a16="http://schemas.microsoft.com/office/drawing/2014/main" id="{FADFFC9D-BD51-9093-3AFE-1567CE0EE43C}"/>
              </a:ext>
            </a:extLst>
          </p:cNvPr>
          <p:cNvSpPr/>
          <p:nvPr/>
        </p:nvSpPr>
        <p:spPr>
          <a:xfrm rot="7589185">
            <a:off x="4144164" y="519453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id="{3E05BB30-5F5E-02E5-F40C-5ED014858567}"/>
                  </a:ext>
                </a:extLst>
              </p:cNvPr>
              <p:cNvSpPr txBox="1"/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id="{3E05BB30-5F5E-02E5-F40C-5ED014858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c 18">
            <a:extLst>
              <a:ext uri="{FF2B5EF4-FFF2-40B4-BE49-F238E27FC236}">
                <a16:creationId xmlns:a16="http://schemas.microsoft.com/office/drawing/2014/main" id="{7E54F900-1BCF-B720-53AA-630E39DA0CA7}"/>
              </a:ext>
            </a:extLst>
          </p:cNvPr>
          <p:cNvSpPr/>
          <p:nvPr/>
        </p:nvSpPr>
        <p:spPr>
          <a:xfrm rot="7589185">
            <a:off x="5120693" y="522090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143895B5-9CD7-6B2A-5B40-B65ADC335727}"/>
                  </a:ext>
                </a:extLst>
              </p:cNvPr>
              <p:cNvSpPr txBox="1"/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143895B5-9CD7-6B2A-5B40-B65ADC335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20">
            <a:extLst>
              <a:ext uri="{FF2B5EF4-FFF2-40B4-BE49-F238E27FC236}">
                <a16:creationId xmlns:a16="http://schemas.microsoft.com/office/drawing/2014/main" id="{35953112-E242-B812-3BDA-2555E5932180}"/>
              </a:ext>
            </a:extLst>
          </p:cNvPr>
          <p:cNvSpPr/>
          <p:nvPr/>
        </p:nvSpPr>
        <p:spPr>
          <a:xfrm rot="7381844">
            <a:off x="6086074" y="5429728"/>
            <a:ext cx="821031" cy="115523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id="{E8AC4AC6-AC67-A956-F839-099263F85B11}"/>
                  </a:ext>
                </a:extLst>
              </p:cNvPr>
              <p:cNvSpPr txBox="1"/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id="{E8AC4AC6-AC67-A956-F839-099263F85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22">
            <a:extLst>
              <a:ext uri="{FF2B5EF4-FFF2-40B4-BE49-F238E27FC236}">
                <a16:creationId xmlns:a16="http://schemas.microsoft.com/office/drawing/2014/main" id="{7975BFFB-0E0B-DB6F-4946-7B7CFBBD7764}"/>
              </a:ext>
            </a:extLst>
          </p:cNvPr>
          <p:cNvSpPr/>
          <p:nvPr/>
        </p:nvSpPr>
        <p:spPr>
          <a:xfrm rot="7285154">
            <a:off x="6889653" y="5492856"/>
            <a:ext cx="729866" cy="108008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c 25">
            <a:extLst>
              <a:ext uri="{FF2B5EF4-FFF2-40B4-BE49-F238E27FC236}">
                <a16:creationId xmlns:a16="http://schemas.microsoft.com/office/drawing/2014/main" id="{38544561-E633-C2CD-7154-BE26A6E6C18E}"/>
              </a:ext>
            </a:extLst>
          </p:cNvPr>
          <p:cNvSpPr/>
          <p:nvPr/>
        </p:nvSpPr>
        <p:spPr>
          <a:xfrm rot="7043539">
            <a:off x="7606310" y="5646660"/>
            <a:ext cx="574483" cy="91937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c 26">
            <a:extLst>
              <a:ext uri="{FF2B5EF4-FFF2-40B4-BE49-F238E27FC236}">
                <a16:creationId xmlns:a16="http://schemas.microsoft.com/office/drawing/2014/main" id="{4EF49F99-C5ED-5CB9-69BE-6074CF85E4B4}"/>
              </a:ext>
            </a:extLst>
          </p:cNvPr>
          <p:cNvSpPr/>
          <p:nvPr/>
        </p:nvSpPr>
        <p:spPr>
          <a:xfrm rot="7439932">
            <a:off x="8202137" y="5725698"/>
            <a:ext cx="492730" cy="824698"/>
          </a:xfrm>
          <a:prstGeom prst="arc">
            <a:avLst>
              <a:gd name="adj1" fmla="val 15558147"/>
              <a:gd name="adj2" fmla="val 2091548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F8424A97-4931-D4FB-2715-5C7B8EF2182B}"/>
                  </a:ext>
                </a:extLst>
              </p:cNvPr>
              <p:cNvSpPr txBox="1"/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F8424A97-4931-D4FB-2715-5C7B8EF21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F4403508-F5BF-1E8E-02DB-4035FA6169FC}"/>
                  </a:ext>
                </a:extLst>
              </p:cNvPr>
              <p:cNvSpPr txBox="1"/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F4403508-F5BF-1E8E-02DB-4035FA616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4060A1D-2E52-39F5-0DF8-189C862047D9}"/>
                  </a:ext>
                </a:extLst>
              </p:cNvPr>
              <p:cNvSpPr txBox="1"/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4060A1D-2E52-39F5-0DF8-189C86204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3">
            <a:extLst>
              <a:ext uri="{FF2B5EF4-FFF2-40B4-BE49-F238E27FC236}">
                <a16:creationId xmlns:a16="http://schemas.microsoft.com/office/drawing/2014/main" id="{A93A9D3A-8C54-B58D-C4C0-7F2E2E3666A0}"/>
              </a:ext>
            </a:extLst>
          </p:cNvPr>
          <p:cNvSpPr/>
          <p:nvPr/>
        </p:nvSpPr>
        <p:spPr>
          <a:xfrm>
            <a:off x="0" y="6572663"/>
            <a:ext cx="38380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10"/>
              </a:rPr>
              <a:t>Exemplo: </a:t>
            </a:r>
            <a:r>
              <a:rPr lang="pt-BR" sz="1200" dirty="0" err="1">
                <a:hlinkClick r:id="rId10"/>
              </a:rPr>
              <a:t>selecionando_o_passo_de_aprendizagem.ipynb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3809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D4CFC-DDCB-8078-3C54-56133CAA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pequeno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E83549-CA46-62F5-CF24-FC969E4A4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3481" y="1825624"/>
                <a:ext cx="11218682" cy="270395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passo de aprendizagem seja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pequeno</a:t>
                </a:r>
                <a:r>
                  <a:rPr lang="pt-BR" dirty="0"/>
                  <a:t>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do algoritmo será muito lenta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 exemplo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pt-BR" dirty="0"/>
                  <a:t>, o algoritmo atinge o ponto de mínimo, i.e., converge, após mais de 250 épocas.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Passos muito curtos, fazem com que o algoritmo caminhe vagarosamente em direção ao </a:t>
                </a:r>
                <a:r>
                  <a:rPr lang="pt-BR" b="1" i="1" dirty="0"/>
                  <a:t>mínimo global</a:t>
                </a:r>
                <a:r>
                  <a:rPr lang="pt-BR" dirty="0"/>
                  <a:t>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E83549-CA46-62F5-CF24-FC969E4A4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481" y="1825624"/>
                <a:ext cx="11218682" cy="2703957"/>
              </a:xfrm>
              <a:blipFill>
                <a:blip r:embed="rId3"/>
                <a:stretch>
                  <a:fillRect l="-978" t="-3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5">
            <a:extLst>
              <a:ext uri="{FF2B5EF4-FFF2-40B4-BE49-F238E27FC236}">
                <a16:creationId xmlns:a16="http://schemas.microsoft.com/office/drawing/2014/main" id="{404700FD-2AD0-0263-A281-0518044D23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529581"/>
            <a:ext cx="2794921" cy="223339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C026D89-CF0B-9034-ECD6-7E0ECB93400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1" r="9381" b="2090"/>
          <a:stretch/>
        </p:blipFill>
        <p:spPr>
          <a:xfrm>
            <a:off x="5117246" y="4529581"/>
            <a:ext cx="2461767" cy="2230891"/>
          </a:xfrm>
          <a:prstGeom prst="rect">
            <a:avLst/>
          </a:prstGeom>
        </p:spPr>
      </p:pic>
      <p:cxnSp>
        <p:nvCxnSpPr>
          <p:cNvPr id="8" name="Straight Arrow Connector 10">
            <a:extLst>
              <a:ext uri="{FF2B5EF4-FFF2-40B4-BE49-F238E27FC236}">
                <a16:creationId xmlns:a16="http://schemas.microsoft.com/office/drawing/2014/main" id="{00ACB6AA-75DC-2F42-67F7-9B365EB6FD7D}"/>
              </a:ext>
            </a:extLst>
          </p:cNvPr>
          <p:cNvCxnSpPr>
            <a:cxnSpLocks/>
          </p:cNvCxnSpPr>
          <p:nvPr/>
        </p:nvCxnSpPr>
        <p:spPr>
          <a:xfrm flipV="1">
            <a:off x="5119618" y="6502653"/>
            <a:ext cx="303166" cy="257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8E1AC9A0-8AE3-88D2-924C-3555079253D3}"/>
                  </a:ext>
                </a:extLst>
              </p:cNvPr>
              <p:cNvSpPr txBox="1"/>
              <p:nvPr/>
            </p:nvSpPr>
            <p:spPr>
              <a:xfrm>
                <a:off x="4428429" y="6550223"/>
                <a:ext cx="8127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400" dirty="0"/>
                  <a:t> inicial</a:t>
                </a:r>
              </a:p>
            </p:txBody>
          </p:sp>
        </mc:Choice>
        <mc:Fallback xmlns="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8E1AC9A0-8AE3-88D2-924C-355507925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429" y="6550223"/>
                <a:ext cx="812715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F21DC2AF-EDF3-1582-F5C3-58459BFDB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420224" y="4529582"/>
            <a:ext cx="2010613" cy="223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66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07E1E-02FA-BE90-DF8D-F7CD2EFB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9917BF-2F45-6A09-7D88-35A718CBA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53715" cy="488173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passo seja grande, o algoritmo pode nunca convergir.</a:t>
                </a:r>
              </a:p>
              <a:p>
                <a:r>
                  <a:rPr lang="pt-BR" dirty="0"/>
                  <a:t>Se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for grande,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mas não tão grande assim</a:t>
                </a:r>
                <a:r>
                  <a:rPr lang="pt-BR" dirty="0"/>
                  <a:t>, o algoritmo pode ficar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pulando</a:t>
                </a:r>
                <a:r>
                  <a:rPr lang="pt-BR" dirty="0"/>
                  <a:t>” ou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oscilando</a:t>
                </a:r>
                <a:r>
                  <a:rPr lang="pt-BR" dirty="0"/>
                  <a:t>”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 um lado para o outro da superfície de erro </a:t>
                </a:r>
                <a:r>
                  <a:rPr lang="pt-BR" dirty="0"/>
                  <a:t>até que, por sorte, ele converge.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>
                    <a:ea typeface="Cambria Math" panose="02040503050406030204" pitchFamily="18" charset="0"/>
                  </a:rPr>
                  <a:t>No exemplo abaixo,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=1.8×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pt-BR" dirty="0"/>
                  <a:t>, o algoritmo oscila inicialmente, mas acaba convergindo após 20 épocas.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9917BF-2F45-6A09-7D88-35A718CBA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53715" cy="4881733"/>
              </a:xfrm>
              <a:blipFill>
                <a:blip r:embed="rId3"/>
                <a:stretch>
                  <a:fillRect l="-975" t="-19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>
            <a:extLst>
              <a:ext uri="{FF2B5EF4-FFF2-40B4-BE49-F238E27FC236}">
                <a16:creationId xmlns:a16="http://schemas.microsoft.com/office/drawing/2014/main" id="{E1C923F9-D8D5-387C-D5B7-782CE5422B7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1172949" y="4372942"/>
            <a:ext cx="2677839" cy="2368858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5F7D6C9C-2DF4-F962-D10F-5412C1DA080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0" r="9378" b="2314"/>
          <a:stretch/>
        </p:blipFill>
        <p:spPr>
          <a:xfrm>
            <a:off x="5413644" y="4373526"/>
            <a:ext cx="2369910" cy="2373159"/>
          </a:xfrm>
          <a:prstGeom prst="rect">
            <a:avLst/>
          </a:prstGeom>
        </p:spPr>
      </p:pic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id="{98A69CEB-47F4-A85F-762F-6622419002E6}"/>
              </a:ext>
            </a:extLst>
          </p:cNvPr>
          <p:cNvCxnSpPr>
            <a:cxnSpLocks/>
          </p:cNvCxnSpPr>
          <p:nvPr/>
        </p:nvCxnSpPr>
        <p:spPr>
          <a:xfrm flipV="1">
            <a:off x="5385153" y="6533910"/>
            <a:ext cx="277779" cy="165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54AC2781-3C16-CFC1-9D56-9FC370256E77}"/>
                  </a:ext>
                </a:extLst>
              </p:cNvPr>
              <p:cNvSpPr txBox="1"/>
              <p:nvPr/>
            </p:nvSpPr>
            <p:spPr>
              <a:xfrm>
                <a:off x="4380464" y="6530351"/>
                <a:ext cx="1263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 xmlns="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54AC2781-3C16-CFC1-9D56-9FC370256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464" y="6530351"/>
                <a:ext cx="1263477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232E825-A6A5-D6AD-ED62-433ACECDE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337328" y="4375353"/>
            <a:ext cx="2129926" cy="236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93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19673</TotalTime>
  <Words>5006</Words>
  <Application>Microsoft Office PowerPoint</Application>
  <PresentationFormat>Widescreen</PresentationFormat>
  <Paragraphs>359</Paragraphs>
  <Slides>41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III)</vt:lpstr>
      <vt:lpstr>Recapitulando</vt:lpstr>
      <vt:lpstr>Escolha do passo de aprendizagem</vt:lpstr>
      <vt:lpstr>Escolha do passo de aprendizagem</vt:lpstr>
      <vt:lpstr>Escolha do passo de aprendizagem</vt:lpstr>
      <vt:lpstr>Apresentação do PowerPoint</vt:lpstr>
      <vt:lpstr>Escolha do passo de aprendizagem</vt:lpstr>
      <vt:lpstr>Passo de aprendizado pequeno</vt:lpstr>
      <vt:lpstr>Passo de aprendizado grande</vt:lpstr>
      <vt:lpstr>Passo de aprendizado grande</vt:lpstr>
      <vt:lpstr>Passo de aprendizado grande</vt:lpstr>
      <vt:lpstr>Passo de aprendizado ideal</vt:lpstr>
      <vt:lpstr>Analisando o treinamento de um modelo</vt:lpstr>
      <vt:lpstr>Analisando o treinamento de um modelo</vt:lpstr>
      <vt:lpstr>Analisando o treinamento de um modelo</vt:lpstr>
      <vt:lpstr>Analisando o treinamento de um modelo</vt:lpstr>
      <vt:lpstr>Analisando o treinamento de um modelo</vt:lpstr>
      <vt:lpstr>Melhorando a convergência das versões estocásticas</vt:lpstr>
      <vt:lpstr>Ajuste do passo de aprendizagem</vt:lpstr>
      <vt:lpstr>Técnicas mais comuns para a redução gradual</vt:lpstr>
      <vt:lpstr>Ajuste do termo de atualização dos pesos</vt:lpstr>
      <vt:lpstr>Ajuste dos pesos e de seu termo de atualização</vt:lpstr>
      <vt:lpstr>Exemplo de redução programada com GDE</vt:lpstr>
      <vt:lpstr>Exemplo de redução programada com GDE</vt:lpstr>
      <vt:lpstr>Exemplo de redução programada com GDE</vt:lpstr>
      <vt:lpstr>Tarefas</vt:lpstr>
      <vt:lpstr>Apresentação do PowerPoint</vt:lpstr>
      <vt:lpstr>Apresentação do PowerPoint</vt:lpstr>
      <vt:lpstr>FIGURAS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2368</cp:revision>
  <dcterms:created xsi:type="dcterms:W3CDTF">2020-02-17T11:18:32Z</dcterms:created>
  <dcterms:modified xsi:type="dcterms:W3CDTF">2024-04-05T19:51:34Z</dcterms:modified>
</cp:coreProperties>
</file>