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27" r:id="rId9"/>
    <p:sldId id="341" r:id="rId10"/>
    <p:sldId id="342" r:id="rId11"/>
    <p:sldId id="328" r:id="rId12"/>
    <p:sldId id="345" r:id="rId13"/>
    <p:sldId id="343" r:id="rId14"/>
    <p:sldId id="344" r:id="rId15"/>
    <p:sldId id="275" r:id="rId16"/>
    <p:sldId id="337" r:id="rId17"/>
    <p:sldId id="277" r:id="rId18"/>
    <p:sldId id="333" r:id="rId19"/>
    <p:sldId id="279" r:id="rId20"/>
    <p:sldId id="331" r:id="rId21"/>
    <p:sldId id="322" r:id="rId22"/>
    <p:sldId id="309" r:id="rId23"/>
    <p:sldId id="291"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7112" autoAdjust="0"/>
  </p:normalViewPr>
  <p:slideViewPr>
    <p:cSldViewPr snapToGrid="0">
      <p:cViewPr varScale="1">
        <p:scale>
          <a:sx n="101" d="100"/>
          <a:sy n="101" d="100"/>
        </p:scale>
        <p:origin x="1002" y="9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59"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0"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1/08/2022</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01/08/2022</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smtClean="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Estamos vivendo na era da informação. Nessa era, um volume sem precedentes de dados (de </a:t>
            </a:r>
            <a:r>
              <a:rPr lang="pt-BR" sz="1200" dirty="0" err="1" smtClean="0"/>
              <a:t>tera</a:t>
            </a:r>
            <a:r>
              <a:rPr lang="pt-BR" sz="1200" dirty="0" smtClean="0"/>
              <a:t> a </a:t>
            </a:r>
            <a:r>
              <a:rPr lang="pt-BR" sz="1200" dirty="0" err="1" smtClean="0"/>
              <a:t>petabytes</a:t>
            </a:r>
            <a:r>
              <a:rPr lang="pt-BR" sz="1200" dirty="0" smtClean="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Hoje em dia, dados são preciosíssimos e a extração de novas informações (úteis) vale ouro.</a:t>
            </a:r>
            <a:endParaRPr lang="pt-BR" sz="1200" dirty="0" smtClean="0"/>
          </a:p>
          <a:p>
            <a:r>
              <a:rPr lang="pt-BR" sz="1200" dirty="0" smtClean="0"/>
              <a:t>Surgimento de recursos computacionais poderosos tais como </a:t>
            </a:r>
            <a:r>
              <a:rPr lang="pt-BR" sz="1200" dirty="0" err="1" smtClean="0"/>
              <a:t>GPUs</a:t>
            </a:r>
            <a:r>
              <a:rPr lang="pt-BR" sz="1200" dirty="0" smtClean="0"/>
              <a:t>, </a:t>
            </a:r>
            <a:r>
              <a:rPr lang="pt-BR" sz="1200" dirty="0" err="1" smtClean="0"/>
              <a:t>FPGAs</a:t>
            </a:r>
            <a:r>
              <a:rPr lang="pt-BR" sz="1200" dirty="0" smtClean="0"/>
              <a:t>, </a:t>
            </a:r>
            <a:r>
              <a:rPr lang="pt-BR" sz="1200" dirty="0" err="1" smtClean="0"/>
              <a:t>CPUs</a:t>
            </a:r>
            <a:r>
              <a:rPr lang="pt-BR" sz="1200" dirty="0" smtClean="0"/>
              <a:t> com múltiplos cores.</a:t>
            </a:r>
          </a:p>
          <a:p>
            <a:r>
              <a:rPr lang="pt-BR" sz="1200" dirty="0" smtClean="0"/>
              <a:t>Surgimento de novas estratégias de treinamento (i.e., aprendizagem).</a:t>
            </a:r>
          </a:p>
          <a:p>
            <a:r>
              <a:rPr lang="pt-BR" sz="1200" dirty="0" smtClean="0"/>
              <a:t>Existência de frameworks e bibliotecas que facilitam o desenvolvimento de soluções com ML.</a:t>
            </a:r>
          </a:p>
          <a:p>
            <a:endParaRPr lang="pt-BR" sz="1200" dirty="0" smtClean="0"/>
          </a:p>
          <a:p>
            <a:r>
              <a:rPr lang="pt-BR" sz="1200" b="1" dirty="0" smtClean="0"/>
              <a:t>TensorFlow</a:t>
            </a:r>
            <a:r>
              <a:rPr lang="pt-BR" sz="1200" dirty="0" smtClean="0"/>
              <a:t> é uma biblioteca de software livre e de código aberto para fluxo de dados e programação </a:t>
            </a:r>
            <a:r>
              <a:rPr lang="pt-BR" sz="1200" dirty="0" err="1" smtClean="0"/>
              <a:t>diferenciável</a:t>
            </a:r>
            <a:r>
              <a:rPr lang="pt-BR" sz="1200" dirty="0" smtClean="0"/>
              <a:t>. É uma biblioteca matemática simbólica e também é usada para aplicativos de aprendizado de máquina, como redes neurais.</a:t>
            </a:r>
          </a:p>
          <a:p>
            <a:endParaRPr lang="pt-BR" sz="1200" dirty="0" smtClean="0"/>
          </a:p>
          <a:p>
            <a:r>
              <a:rPr lang="pt-BR" sz="1200" b="1" dirty="0" err="1" smtClean="0"/>
              <a:t>Theano</a:t>
            </a:r>
            <a:r>
              <a:rPr lang="pt-BR" sz="1200" dirty="0" smtClean="0"/>
              <a:t> é uma biblioteca de computação científica. Foi desenvolvido pela </a:t>
            </a:r>
            <a:r>
              <a:rPr lang="pt-BR" sz="1200" dirty="0" err="1" smtClean="0"/>
              <a:t>Université</a:t>
            </a:r>
            <a:r>
              <a:rPr lang="pt-BR" sz="1200" dirty="0" smtClean="0"/>
              <a:t> de Montréal e está disponível desde 2007.</a:t>
            </a:r>
          </a:p>
          <a:p>
            <a:endParaRPr lang="pt-BR" sz="1200" dirty="0" smtClean="0"/>
          </a:p>
          <a:p>
            <a:r>
              <a:rPr lang="pt-BR" sz="1200" b="1" dirty="0" err="1" smtClean="0"/>
              <a:t>PyTorch</a:t>
            </a:r>
            <a:r>
              <a:rPr lang="pt-BR" sz="1200" dirty="0" smtClean="0"/>
              <a:t> é uma biblioteca de aprendizado de máquina de código aberto baseada na biblioteca </a:t>
            </a:r>
            <a:r>
              <a:rPr lang="pt-BR" sz="1200" dirty="0" err="1" smtClean="0"/>
              <a:t>Torch</a:t>
            </a:r>
            <a:r>
              <a:rPr lang="pt-BR" sz="1200" baseline="0" dirty="0" smtClean="0"/>
              <a:t> </a:t>
            </a:r>
            <a:r>
              <a:rPr lang="pt-BR" sz="1200" dirty="0" smtClean="0"/>
              <a:t>usada</a:t>
            </a:r>
            <a:r>
              <a:rPr lang="pt-BR" sz="1200" baseline="0" dirty="0" smtClean="0"/>
              <a:t> em aplicações de </a:t>
            </a:r>
            <a:r>
              <a:rPr lang="pt-BR" sz="1200" dirty="0" smtClean="0"/>
              <a:t>visão computacional e processamento de linguagem natural.</a:t>
            </a:r>
          </a:p>
          <a:p>
            <a:endParaRPr lang="pt-BR" sz="1200" dirty="0" smtClean="0"/>
          </a:p>
          <a:p>
            <a:r>
              <a:rPr lang="pt-BR" sz="1200" b="1" dirty="0" err="1" smtClean="0"/>
              <a:t>Scikit-learn</a:t>
            </a:r>
            <a:r>
              <a:rPr lang="pt-BR" sz="1200" dirty="0" smtClean="0"/>
              <a:t> é uma biblioteca de aprendizado de máquina de software livre para a linguagem de programação Python.</a:t>
            </a:r>
          </a:p>
          <a:p>
            <a:endParaRPr lang="pt-BR" sz="1200" dirty="0" smtClean="0"/>
          </a:p>
          <a:p>
            <a:r>
              <a:rPr lang="pt-BR" sz="1200" b="1" dirty="0" smtClean="0"/>
              <a:t>Keras</a:t>
            </a:r>
            <a:r>
              <a:rPr lang="pt-BR" sz="1200" dirty="0" smtClean="0"/>
              <a:t> é uma biblioteca de rede neural de código aberto escrita em Python. É capaz de rodar sobre TensorFlow, Microsoft </a:t>
            </a:r>
            <a:r>
              <a:rPr lang="pt-BR" sz="1200" dirty="0" err="1" smtClean="0"/>
              <a:t>Cognitive</a:t>
            </a:r>
            <a:r>
              <a:rPr lang="pt-BR" sz="1200" dirty="0" smtClean="0"/>
              <a:t> Toolkit, R, </a:t>
            </a:r>
            <a:r>
              <a:rPr lang="pt-BR" sz="1200" dirty="0" err="1" smtClean="0"/>
              <a:t>Theano</a:t>
            </a:r>
            <a:r>
              <a:rPr lang="pt-BR" sz="1200" dirty="0" smtClean="0"/>
              <a:t> ou </a:t>
            </a:r>
            <a:r>
              <a:rPr lang="pt-BR" sz="1200" dirty="0" err="1" smtClean="0"/>
              <a:t>PlaidML</a:t>
            </a:r>
            <a:r>
              <a:rPr lang="pt-BR" sz="1200" dirty="0" smtClean="0"/>
              <a:t>. Keras foi projetado para permitir experimentação rápida com redes neurais profundas, ele se concentra em ser fácil de usar, modular e extensível.</a:t>
            </a:r>
          </a:p>
          <a:p>
            <a:endParaRPr lang="pt-BR" sz="1200" dirty="0" smtClean="0"/>
          </a:p>
          <a:p>
            <a:r>
              <a:rPr lang="pt-BR" sz="1200" b="1" dirty="0" smtClean="0"/>
              <a:t>Pandas</a:t>
            </a:r>
            <a:r>
              <a:rPr lang="pt-BR" sz="1200" dirty="0" smtClean="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smtClean="0"/>
          </a:p>
          <a:p>
            <a:endParaRPr lang="pt-BR" sz="120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25393126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smtClean="0"/>
              <a:t>Aprendizado supervisionado é o processo de aprendizado quando a</a:t>
            </a:r>
            <a:r>
              <a:rPr lang="pt-BR" sz="1200" baseline="0" dirty="0" smtClean="0"/>
              <a:t> máquina </a:t>
            </a:r>
            <a:r>
              <a:rPr lang="pt-BR" sz="1200" dirty="0" smtClean="0"/>
              <a:t>sabe o que aprender, ou seja, os </a:t>
            </a:r>
            <a:r>
              <a:rPr lang="pt-BR" sz="1200" b="1" i="1" dirty="0" smtClean="0"/>
              <a:t>rótulos</a:t>
            </a:r>
            <a:r>
              <a:rPr lang="pt-BR" sz="1200" dirty="0" smtClean="0"/>
              <a:t> são o que a máquina deve aprender.</a:t>
            </a:r>
          </a:p>
          <a:p>
            <a:pPr marL="171450" indent="-171450">
              <a:buFont typeface="Arial" panose="020B0604020202020204" pitchFamily="34" charset="0"/>
              <a:buChar char="•"/>
            </a:pPr>
            <a:r>
              <a:rPr lang="pt-BR" sz="1200" dirty="0" smtClean="0"/>
              <a:t>No </a:t>
            </a:r>
            <a:r>
              <a:rPr lang="pt-BR" sz="1200" b="1" dirty="0" smtClean="0"/>
              <a:t>aprendizado supervisionado</a:t>
            </a:r>
            <a:r>
              <a:rPr lang="pt-BR" sz="1200" dirty="0" smtClean="0"/>
              <a:t>, os dados de treinamento que você alimenta para o algoritmo incluem as soluções desejadas, chamadas de rótulos</a:t>
            </a:r>
            <a:endParaRPr lang="pt-BR" sz="1200" dirty="0" smtClean="0">
              <a:cs typeface="Calibri"/>
            </a:endParaRPr>
          </a:p>
          <a:p>
            <a:pPr marL="171450" indent="-171450">
              <a:buFont typeface="Arial" panose="020B0604020202020204" pitchFamily="34" charset="0"/>
              <a:buChar char="•"/>
            </a:pPr>
            <a:r>
              <a:rPr lang="pt-BR" sz="1200" dirty="0" smtClean="0"/>
              <a:t>Por exemplo, a algoritmo de ML do filtro de spam, tem como entrada o email (</a:t>
            </a:r>
            <a:r>
              <a:rPr lang="pt-BR" sz="1200" b="1" dirty="0" smtClean="0"/>
              <a:t>atributos</a:t>
            </a:r>
            <a:r>
              <a:rPr lang="pt-BR" sz="1200" dirty="0" smtClean="0"/>
              <a:t> são: remetente, assunto, corpo do email, horário recebido) e um </a:t>
            </a:r>
            <a:r>
              <a:rPr lang="pt-BR" sz="1200" b="1" dirty="0" smtClean="0"/>
              <a:t>rótulo</a:t>
            </a:r>
            <a:r>
              <a:rPr lang="pt-BR" sz="1200" dirty="0" smtClean="0"/>
              <a:t> dizendo se aquele é ou não um spam.</a:t>
            </a:r>
          </a:p>
          <a:p>
            <a:pPr marL="171450" indent="-171450">
              <a:buFont typeface="Arial" panose="020B0604020202020204" pitchFamily="34" charset="0"/>
              <a:buChar char="•"/>
            </a:pPr>
            <a:r>
              <a:rPr lang="pt-BR" sz="1200" dirty="0" smtClean="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smtClean="0"/>
              <a:t>Exemplos de </a:t>
            </a:r>
            <a:r>
              <a:rPr lang="pt-BR" sz="1200" b="1" dirty="0" smtClean="0"/>
              <a:t>regressão</a:t>
            </a:r>
            <a:r>
              <a:rPr lang="pt-BR" sz="1200" dirty="0" smtClean="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669853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Clusterização</a:t>
            </a:r>
            <a:r>
              <a:rPr lang="pt-BR" sz="1200" b="1" dirty="0"/>
              <a:t>: </a:t>
            </a:r>
            <a:r>
              <a:rPr lang="pt-BR" sz="1200" dirty="0"/>
              <a:t>tarefa de agrupar </a:t>
            </a:r>
            <a:r>
              <a:rPr lang="pt-BR" sz="1200" dirty="0" smtClean="0"/>
              <a:t>automaticamente os </a:t>
            </a:r>
            <a:r>
              <a:rPr lang="pt-BR" sz="1200" dirty="0"/>
              <a:t>dados de </a:t>
            </a:r>
            <a:r>
              <a:rPr lang="pt-BR" sz="1200" dirty="0" smtClean="0"/>
              <a:t>entrada (i.e., features) </a:t>
            </a:r>
            <a:r>
              <a:rPr lang="pt-BR" sz="1200" dirty="0"/>
              <a:t>em </a:t>
            </a:r>
            <a:r>
              <a:rPr lang="pt-BR" sz="1200" dirty="0" smtClean="0"/>
              <a:t>grupos</a:t>
            </a:r>
            <a:r>
              <a:rPr lang="pt-BR" sz="1200" baseline="0" dirty="0" smtClean="0"/>
              <a:t>/clusters</a:t>
            </a:r>
            <a:r>
              <a:rPr lang="pt-BR" sz="1200" dirty="0" smtClean="0"/>
              <a:t>.</a:t>
            </a:r>
            <a:r>
              <a:rPr lang="pt-BR" sz="1200" dirty="0"/>
              <a:t> </a:t>
            </a:r>
            <a:r>
              <a:rPr lang="pt-BR" sz="1200" dirty="0" smtClean="0"/>
              <a:t>O</a:t>
            </a:r>
            <a:r>
              <a:rPr lang="pt-BR" sz="1200" baseline="0" dirty="0" smtClean="0"/>
              <a:t> grupo </a:t>
            </a:r>
            <a:r>
              <a:rPr lang="pt-BR" sz="1200" dirty="0" smtClean="0"/>
              <a:t>é </a:t>
            </a:r>
            <a:r>
              <a:rPr lang="pt-BR" sz="1200" dirty="0"/>
              <a:t>o rótulo que é determinado para os dados de entrada fornecidos. Ou seja, podemos dizer que a clusterização tem como objetivo fazer com que a máquina </a:t>
            </a:r>
            <a:r>
              <a:rPr lang="pt-BR" sz="1200" dirty="0" smtClean="0"/>
              <a:t>aprenda/encontre classes/grupos e</a:t>
            </a:r>
            <a:r>
              <a:rPr lang="pt-BR" sz="1200" baseline="0" dirty="0" smtClean="0"/>
              <a:t> rotule as features.</a:t>
            </a:r>
          </a:p>
          <a:p>
            <a:pPr marL="628650" lvl="1" indent="-171450">
              <a:buFont typeface="Arial" panose="020B0604020202020204" pitchFamily="34" charset="0"/>
              <a:buChar char="•"/>
            </a:pPr>
            <a:r>
              <a:rPr lang="pt-BR" sz="1200" b="1" baseline="0" dirty="0" smtClean="0"/>
              <a:t>Exemplo de aplicação</a:t>
            </a:r>
            <a:r>
              <a:rPr lang="pt-BR" sz="1200" baseline="0" dirty="0" smtClean="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smtClean="0"/>
              <a:t>Redução de dimensionalidade</a:t>
            </a:r>
            <a:r>
              <a:rPr lang="pt-BR" sz="1200" baseline="0" dirty="0" smtClean="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reconhecimento de faces, os atributos possuem grandes dimensões (ou seja, são vetores grandes ) o que dificulta o treinamento de algoritmos de ML, portanto, diminuindo-se a dimensão das features pode-se diminuir o tempo de treinamento sem afetar grandemente a performance do algoritmo utilizado.</a:t>
            </a:r>
          </a:p>
          <a:p>
            <a:pPr marL="171450" indent="-171450">
              <a:buFont typeface="Arial" panose="020B0604020202020204" pitchFamily="34" charset="0"/>
              <a:buChar char="•"/>
            </a:pPr>
            <a:r>
              <a:rPr lang="pt-BR" sz="1200" b="1" baseline="0" dirty="0" smtClean="0"/>
              <a:t>Aumento de dimensionalidade</a:t>
            </a:r>
            <a:r>
              <a:rPr lang="pt-BR" sz="1200" baseline="0" dirty="0" smtClean="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smtClean="0"/>
              <a:t>Exemplo de aplicação</a:t>
            </a:r>
            <a:r>
              <a:rPr lang="pt-BR" sz="1200" b="0" baseline="0" dirty="0" smtClean="0"/>
              <a:t>: Em sistemas de comunicação digital o aumento de dimensionalidade é utilizado para encontrar </a:t>
            </a:r>
            <a:r>
              <a:rPr lang="pt-BR" sz="1200" b="0" i="1" baseline="0" dirty="0" smtClean="0"/>
              <a:t>palavras código (code words)</a:t>
            </a:r>
            <a:r>
              <a:rPr lang="pt-BR" sz="1200" b="0" i="0" baseline="0" dirty="0" smtClean="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smtClean="0"/>
          </a:p>
          <a:p>
            <a:pPr marL="171450" lvl="0" indent="-171450">
              <a:buFont typeface="Arial" panose="020B0604020202020204" pitchFamily="34" charset="0"/>
              <a:buChar char="•"/>
            </a:pPr>
            <a:r>
              <a:rPr lang="pt-BR" sz="1200" b="1" baseline="0" dirty="0" smtClean="0"/>
              <a:t>Detecção de Anomalias</a:t>
            </a:r>
            <a:r>
              <a:rPr lang="pt-BR" sz="1200" baseline="0" dirty="0" smtClean="0"/>
              <a:t>: detecta se uma nova observação (i.e., atributos ou exemplos) pertence à mesma distribuição que as observações existentes/anteriores.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smtClean="0"/>
              <a:t>Exemplo de aplicação</a:t>
            </a:r>
            <a:r>
              <a:rPr lang="pt-BR" sz="1200" baseline="0" dirty="0" smtClean="0"/>
              <a:t>: detecção de </a:t>
            </a:r>
            <a:r>
              <a:rPr lang="pt-BR" sz="1200" dirty="0" smtClean="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smtClean="0">
                <a:cs typeface="Calibri"/>
              </a:rPr>
              <a:t>Regras </a:t>
            </a:r>
            <a:r>
              <a:rPr lang="pt-BR" sz="1200" b="1" dirty="0">
                <a:cs typeface="Calibri"/>
              </a:rPr>
              <a:t>de associação</a:t>
            </a:r>
            <a:r>
              <a:rPr lang="pt-BR" sz="1200" dirty="0">
                <a:cs typeface="Calibri"/>
              </a:rPr>
              <a:t>: tarefa de associar as </a:t>
            </a:r>
            <a:r>
              <a:rPr lang="pt-BR" sz="1200" dirty="0" smtClean="0">
                <a:cs typeface="Calibri"/>
              </a:rPr>
              <a:t>entradas (i.e., atributos ou exemplos), </a:t>
            </a:r>
            <a:r>
              <a:rPr lang="pt-BR" sz="1200" dirty="0">
                <a:cs typeface="Calibri"/>
              </a:rPr>
              <a:t>encontrando regras que descrevam grandes porções dos </a:t>
            </a:r>
            <a:r>
              <a:rPr lang="pt-BR" sz="1200" dirty="0" smtClean="0">
                <a:cs typeface="Calibri"/>
              </a:rPr>
              <a:t>dados.</a:t>
            </a:r>
          </a:p>
          <a:p>
            <a:pPr marL="628650" lvl="1" indent="-171450">
              <a:buFont typeface="Arial" panose="020B0604020202020204" pitchFamily="34" charset="0"/>
              <a:buChar char="•"/>
            </a:pPr>
            <a:r>
              <a:rPr lang="pt-BR" sz="1200" b="1" baseline="0" dirty="0" smtClean="0"/>
              <a:t>Exemplo de aplicação</a:t>
            </a:r>
            <a:r>
              <a:rPr lang="pt-BR" sz="1200" baseline="0" dirty="0" smtClean="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99716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Exemplo</a:t>
            </a:r>
            <a:r>
              <a:rPr lang="pt-BR" sz="1200" dirty="0" smtClean="0"/>
              <a:t>:</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Como </a:t>
            </a:r>
            <a:r>
              <a:rPr lang="pt-BR" b="1" i="1" dirty="0" smtClean="0"/>
              <a:t>classificaríamos</a:t>
            </a:r>
            <a:r>
              <a:rPr lang="pt-BR" dirty="0" smtClean="0"/>
              <a:t> (economia, esportes, política, entretenimento, etc.) uma</a:t>
            </a:r>
            <a:r>
              <a:rPr lang="pt-BR" baseline="0" dirty="0" smtClean="0"/>
              <a:t> quantidade massiva </a:t>
            </a:r>
            <a:r>
              <a:rPr lang="pt-BR" dirty="0" smtClean="0"/>
              <a:t>de textos </a:t>
            </a:r>
            <a:r>
              <a:rPr lang="pt-BR" b="1" i="1" dirty="0" smtClean="0"/>
              <a:t>não-rotulados</a:t>
            </a:r>
            <a:r>
              <a:rPr lang="pt-BR" dirty="0" smtClean="0"/>
              <a:t> da internet? Rotular</a:t>
            </a:r>
            <a:r>
              <a:rPr lang="pt-BR" baseline="0" dirty="0" smtClean="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smtClean="0"/>
              <a:t>Aprendizado por reforço pode ser entendido como o problema em que um </a:t>
            </a:r>
            <a:r>
              <a:rPr lang="pt-BR" sz="1200" b="1" i="1" dirty="0" smtClean="0"/>
              <a:t>agente</a:t>
            </a:r>
            <a:r>
              <a:rPr lang="pt-BR" sz="1200" b="0" i="0" dirty="0" smtClean="0"/>
              <a:t> deve aprender como se comportar em um </a:t>
            </a:r>
            <a:r>
              <a:rPr lang="pt-BR" sz="1200" b="1" i="1" dirty="0" smtClean="0"/>
              <a:t>ambiente</a:t>
            </a:r>
            <a:r>
              <a:rPr lang="pt-BR" sz="1200" b="0" i="0" dirty="0" smtClean="0"/>
              <a:t> através de interações do tipo “tentativa e erro”.</a:t>
            </a:r>
          </a:p>
          <a:p>
            <a:pPr marL="171450" indent="-171450">
              <a:buFont typeface="Arial" panose="020B0604020202020204" pitchFamily="34" charset="0"/>
              <a:buChar char="•"/>
            </a:pPr>
            <a:r>
              <a:rPr lang="pt-BR" sz="1200" b="0" i="0" dirty="0" smtClean="0"/>
              <a:t>O</a:t>
            </a:r>
            <a:r>
              <a:rPr lang="pt-BR" sz="1200" b="0" i="0" baseline="0" dirty="0" smtClean="0"/>
              <a:t> </a:t>
            </a:r>
            <a:r>
              <a:rPr lang="pt-BR" sz="1200" b="1" i="1" baseline="0" dirty="0" smtClean="0"/>
              <a:t>agente</a:t>
            </a:r>
            <a:r>
              <a:rPr lang="pt-BR" sz="1200" b="0" i="0" baseline="0" dirty="0" smtClean="0"/>
              <a:t> tem como objetivo aprender/construir um modelo do ambiente em que está inserido.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smtClean="0"/>
              <a:t>O algoritmo aprende a escolher </a:t>
            </a:r>
            <a:r>
              <a:rPr lang="pt-BR" sz="1200" b="1" i="1" dirty="0" smtClean="0"/>
              <a:t>ações</a:t>
            </a:r>
            <a:r>
              <a:rPr lang="pt-BR" sz="1200" dirty="0" smtClean="0"/>
              <a:t> apenas interagindo com o </a:t>
            </a:r>
            <a:r>
              <a:rPr lang="pt-BR" sz="1200" b="1" i="1" dirty="0" smtClean="0"/>
              <a:t>ambiente</a:t>
            </a:r>
            <a:r>
              <a:rPr lang="pt-BR" sz="1200" dirty="0" smtClean="0"/>
              <a:t>.</a:t>
            </a:r>
            <a:endParaRPr lang="pt-BR" sz="1200" b="0" i="0" baseline="0" dirty="0" smtClean="0"/>
          </a:p>
          <a:p>
            <a:pPr marL="171450" indent="-171450">
              <a:buFont typeface="Arial" panose="020B0604020202020204" pitchFamily="34" charset="0"/>
              <a:buChar char="•"/>
            </a:pPr>
            <a:r>
              <a:rPr lang="pt-BR" sz="1200" b="1" i="0" dirty="0" smtClean="0"/>
              <a:t>Problema da aprendizagem por reforço</a:t>
            </a:r>
            <a:r>
              <a:rPr lang="pt-BR" sz="1200" b="0" i="0" dirty="0" smtClean="0"/>
              <a:t>:</a:t>
            </a:r>
            <a:r>
              <a:rPr lang="pt-BR" sz="1200" b="0" i="0" baseline="0" dirty="0" smtClean="0"/>
              <a:t> </a:t>
            </a:r>
            <a:r>
              <a:rPr lang="pt-BR" sz="1200" b="0" i="0" dirty="0" smtClean="0"/>
              <a:t>Como escolher uma </a:t>
            </a:r>
            <a:r>
              <a:rPr lang="pt-BR" sz="1200" b="1" i="1" dirty="0" smtClean="0"/>
              <a:t>estratégia</a:t>
            </a:r>
            <a:r>
              <a:rPr lang="pt-BR" sz="1200" b="0" i="0" dirty="0" smtClean="0"/>
              <a:t> (conhecida como </a:t>
            </a:r>
            <a:r>
              <a:rPr lang="pt-BR" sz="1200" b="1" i="1" dirty="0" smtClean="0"/>
              <a:t>política)</a:t>
            </a:r>
            <a:r>
              <a:rPr lang="pt-BR" sz="1200" b="0" i="0" dirty="0" smtClean="0"/>
              <a:t> de </a:t>
            </a:r>
            <a:r>
              <a:rPr lang="pt-BR" sz="1200" b="1" i="1" dirty="0" smtClean="0"/>
              <a:t>ações</a:t>
            </a:r>
            <a:r>
              <a:rPr lang="pt-BR" sz="1200" b="0" i="0" dirty="0" smtClean="0"/>
              <a:t> que maximize o</a:t>
            </a:r>
            <a:r>
              <a:rPr lang="pt-BR" sz="1200" b="0" i="0" baseline="0" dirty="0" smtClean="0"/>
              <a:t> </a:t>
            </a:r>
            <a:r>
              <a:rPr lang="pt-BR" sz="1200" b="0" i="0" dirty="0" smtClean="0"/>
              <a:t>total de </a:t>
            </a:r>
            <a:r>
              <a:rPr lang="pt-BR" sz="1200" b="1" i="1" dirty="0" smtClean="0"/>
              <a:t>recompensas</a:t>
            </a:r>
            <a:r>
              <a:rPr lang="pt-BR" sz="1200" b="0" i="0" dirty="0" smtClean="0"/>
              <a:t> recebidas pelo </a:t>
            </a:r>
            <a:r>
              <a:rPr lang="pt-BR" sz="1200" b="1" i="1" dirty="0" smtClean="0"/>
              <a:t>agente</a:t>
            </a:r>
            <a:r>
              <a:rPr lang="pt-BR" sz="1200" b="0" i="0" dirty="0" smtClean="0"/>
              <a:t>.</a:t>
            </a:r>
          </a:p>
          <a:p>
            <a:pPr marL="171450" indent="-171450">
              <a:buFont typeface="Arial" panose="020B0604020202020204" pitchFamily="34" charset="0"/>
              <a:buChar char="•"/>
            </a:pPr>
            <a:r>
              <a:rPr lang="pt-BR" sz="1200" b="0" i="0" dirty="0" smtClean="0"/>
              <a:t>A </a:t>
            </a:r>
            <a:r>
              <a:rPr lang="pt-BR" sz="1200" b="1" i="0" dirty="0" smtClean="0"/>
              <a:t>política</a:t>
            </a:r>
            <a:r>
              <a:rPr lang="pt-BR" sz="1200" b="0" i="0" dirty="0" smtClean="0"/>
              <a:t> pode ser entendida como sendo</a:t>
            </a:r>
            <a:r>
              <a:rPr lang="pt-BR" sz="1200" b="0" i="0" baseline="0" dirty="0" smtClean="0"/>
              <a:t> a função que mapeia os </a:t>
            </a:r>
            <a:r>
              <a:rPr lang="pt-BR" sz="1200" b="1" i="1" baseline="0" dirty="0" smtClean="0"/>
              <a:t>estados</a:t>
            </a:r>
            <a:r>
              <a:rPr lang="pt-BR" sz="1200" b="0" i="0" baseline="0" dirty="0" smtClean="0"/>
              <a:t> do </a:t>
            </a:r>
            <a:r>
              <a:rPr lang="pt-BR" sz="1200" b="1" i="1" baseline="0" dirty="0" smtClean="0"/>
              <a:t>ambiente</a:t>
            </a:r>
            <a:r>
              <a:rPr lang="pt-BR" sz="1200" b="0" i="0" baseline="0" dirty="0" smtClean="0"/>
              <a:t> em </a:t>
            </a:r>
            <a:r>
              <a:rPr lang="pt-BR" sz="1200" b="1" i="1" baseline="0" dirty="0" smtClean="0"/>
              <a:t>ações</a:t>
            </a:r>
            <a:r>
              <a:rPr lang="pt-BR" sz="1200" b="0" i="0" baseline="0" dirty="0" smtClean="0"/>
              <a:t> que o </a:t>
            </a:r>
            <a:r>
              <a:rPr lang="pt-BR" sz="1200" b="1" i="1" baseline="0" dirty="0" smtClean="0"/>
              <a:t>agente</a:t>
            </a:r>
            <a:r>
              <a:rPr lang="pt-BR" sz="1200" b="0" i="0" baseline="0" dirty="0" smtClean="0"/>
              <a:t> deve tomar: ∏(s) = a, de forma que o </a:t>
            </a:r>
            <a:r>
              <a:rPr lang="pt-BR" sz="1200" b="1" i="1" baseline="0" dirty="0" smtClean="0"/>
              <a:t>total de recompensas</a:t>
            </a:r>
            <a:r>
              <a:rPr lang="pt-BR" sz="1200" b="0" i="0" baseline="0" dirty="0" smtClean="0"/>
              <a:t> seja maximizado.</a:t>
            </a:r>
          </a:p>
          <a:p>
            <a:pPr marL="171450" indent="-171450">
              <a:buFont typeface="Arial" panose="020B0604020202020204" pitchFamily="34" charset="0"/>
              <a:buChar char="•"/>
            </a:pPr>
            <a:endParaRPr lang="pt-BR" sz="1200" b="0" i="0" baseline="0" dirty="0" smtClean="0"/>
          </a:p>
          <a:p>
            <a:pPr marL="171450" indent="-171450">
              <a:buFont typeface="Arial" panose="020B0604020202020204" pitchFamily="34" charset="0"/>
              <a:buChar char="•"/>
            </a:pPr>
            <a:r>
              <a:rPr lang="pt-BR" sz="1200" b="1" dirty="0" smtClean="0"/>
              <a:t>Exemplos</a:t>
            </a:r>
            <a:r>
              <a:rPr lang="pt-BR" sz="1200" dirty="0" smtClean="0"/>
              <a:t>: </a:t>
            </a:r>
          </a:p>
          <a:p>
            <a:pPr marL="628650" lvl="1" indent="-171450">
              <a:buFont typeface="Arial" panose="020B0604020202020204" pitchFamily="34" charset="0"/>
              <a:buChar char="•"/>
            </a:pPr>
            <a:r>
              <a:rPr lang="pt-BR" sz="1200" dirty="0" smtClean="0"/>
              <a:t>Algoritmo </a:t>
            </a:r>
            <a:r>
              <a:rPr lang="pt-BR" sz="1200" baseline="0" dirty="0" smtClean="0"/>
              <a:t>muito utilizado em jogos.</a:t>
            </a:r>
          </a:p>
          <a:p>
            <a:pPr marL="1085850" lvl="2" indent="-171450">
              <a:buFont typeface="Arial" panose="020B0604020202020204" pitchFamily="34" charset="0"/>
              <a:buChar char="•"/>
            </a:pPr>
            <a:r>
              <a:rPr lang="pt-BR" sz="1200" dirty="0" smtClean="0"/>
              <a:t>O programa AlphaGo da Google (DeepMind)</a:t>
            </a:r>
            <a:r>
              <a:rPr lang="pt-BR" sz="1200" baseline="0" dirty="0" smtClean="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smtClean="0"/>
              <a:t>Agente jogador de damas</a:t>
            </a:r>
          </a:p>
          <a:p>
            <a:pPr marL="1543050" lvl="3" indent="-171450">
              <a:buFont typeface="Arial" panose="020B0604020202020204" pitchFamily="34" charset="0"/>
              <a:buChar char="•"/>
            </a:pPr>
            <a:r>
              <a:rPr lang="pt-BR" sz="1200" b="1" baseline="0" dirty="0" smtClean="0"/>
              <a:t>Estados</a:t>
            </a:r>
            <a:r>
              <a:rPr lang="pt-BR" sz="1200" baseline="0" dirty="0" smtClean="0"/>
              <a:t>: as diferentes configurações do tabuleiro.</a:t>
            </a:r>
          </a:p>
          <a:p>
            <a:pPr marL="1543050" lvl="3" indent="-171450">
              <a:buFont typeface="Arial" panose="020B0604020202020204" pitchFamily="34" charset="0"/>
              <a:buChar char="•"/>
            </a:pPr>
            <a:r>
              <a:rPr lang="pt-BR" sz="1200" b="1" baseline="0" dirty="0" smtClean="0"/>
              <a:t>Ações</a:t>
            </a:r>
            <a:r>
              <a:rPr lang="pt-BR" sz="1200" baseline="0" dirty="0" smtClean="0"/>
              <a:t>: mover uma determinada peça.</a:t>
            </a:r>
          </a:p>
          <a:p>
            <a:pPr marL="1543050" lvl="3" indent="-171450">
              <a:buFont typeface="Arial" panose="020B0604020202020204" pitchFamily="34" charset="0"/>
              <a:buChar char="•"/>
            </a:pPr>
            <a:r>
              <a:rPr lang="pt-BR" sz="1200" b="1" baseline="0" dirty="0" smtClean="0"/>
              <a:t>Recompensas</a:t>
            </a:r>
            <a:r>
              <a:rPr lang="pt-BR" sz="1200" baseline="0" dirty="0" smtClean="0"/>
              <a:t>: número de capturas de peças vs. número de perdas.</a:t>
            </a:r>
          </a:p>
          <a:p>
            <a:pPr marL="628650" lvl="1" indent="-171450">
              <a:buFont typeface="Arial" panose="020B0604020202020204" pitchFamily="34" charset="0"/>
              <a:buChar char="•"/>
            </a:pPr>
            <a:r>
              <a:rPr lang="pt-BR" sz="1200" dirty="0" smtClean="0"/>
              <a:t>Robô aspirador de pó que precisa aprender a limpar uma casa de forma ótima.</a:t>
            </a:r>
          </a:p>
          <a:p>
            <a:pPr marL="0" indent="0">
              <a:buFont typeface="Arial" panose="020B0604020202020204" pitchFamily="34" charset="0"/>
              <a:buNone/>
            </a:pPr>
            <a:endParaRPr lang="nl-BE" sz="1200" dirty="0" smtClean="0"/>
          </a:p>
          <a:p>
            <a:pPr marL="171450" indent="-171450">
              <a:buFont typeface="Arial" panose="020B0604020202020204" pitchFamily="34" charset="0"/>
              <a:buChar char="•"/>
            </a:pPr>
            <a:r>
              <a:rPr lang="pt-BR" sz="1200" dirty="0" smtClean="0"/>
              <a:t>Os algoritmos de aprendizado por reforço tentam encontrar a </a:t>
            </a:r>
            <a:r>
              <a:rPr lang="pt-BR" sz="1200" b="1" i="1" dirty="0" smtClean="0"/>
              <a:t>política</a:t>
            </a:r>
            <a:r>
              <a:rPr lang="pt-BR" sz="1200" dirty="0" smtClean="0"/>
              <a:t> que mapeia os </a:t>
            </a:r>
            <a:r>
              <a:rPr lang="pt-BR" sz="1200" b="1" i="1" dirty="0" smtClean="0"/>
              <a:t>estados</a:t>
            </a:r>
            <a:r>
              <a:rPr lang="pt-BR" sz="1200" dirty="0" smtClean="0"/>
              <a:t> do </a:t>
            </a:r>
            <a:r>
              <a:rPr lang="pt-BR" sz="1200" b="1" i="1" dirty="0" smtClean="0"/>
              <a:t>ambiente</a:t>
            </a:r>
            <a:r>
              <a:rPr lang="pt-BR" sz="1200" dirty="0" smtClean="0"/>
              <a:t> às </a:t>
            </a:r>
            <a:r>
              <a:rPr lang="pt-BR" sz="1200" b="1" i="1" dirty="0" smtClean="0"/>
              <a:t>ações</a:t>
            </a:r>
            <a:r>
              <a:rPr lang="pt-BR" sz="1200" dirty="0" smtClean="0"/>
              <a:t> que o </a:t>
            </a:r>
            <a:r>
              <a:rPr lang="pt-BR" sz="1200" b="1" i="1" dirty="0" smtClean="0"/>
              <a:t>agente</a:t>
            </a:r>
            <a:r>
              <a:rPr lang="pt-BR" sz="1200" dirty="0" smtClean="0"/>
              <a:t> deve tomar nesses </a:t>
            </a:r>
            <a:r>
              <a:rPr lang="pt-BR" sz="1200" b="1" i="1" dirty="0" smtClean="0"/>
              <a:t>estados</a:t>
            </a:r>
            <a:r>
              <a:rPr lang="pt-BR" sz="1200" b="0" i="0" dirty="0" smtClean="0"/>
              <a:t>.</a:t>
            </a:r>
          </a:p>
          <a:p>
            <a:pPr marL="171450" indent="-171450">
              <a:buFont typeface="Arial" panose="020B0604020202020204" pitchFamily="34" charset="0"/>
              <a:buChar char="•"/>
            </a:pPr>
            <a:r>
              <a:rPr lang="pt-BR" sz="1200" b="0" i="0" dirty="0" smtClean="0"/>
              <a:t>Como um algoritmo de aprendizagem aprende a escolher ações apenas</a:t>
            </a:r>
            <a:r>
              <a:rPr lang="pt-BR" sz="1200" b="0" i="0" baseline="0" dirty="0" smtClean="0"/>
              <a:t> </a:t>
            </a:r>
            <a:r>
              <a:rPr lang="pt-BR" sz="1200" b="0" i="0" dirty="0" smtClean="0"/>
              <a:t>interagindo com o ambiente?</a:t>
            </a:r>
          </a:p>
          <a:p>
            <a:pPr marL="628650" lvl="1" indent="-171450">
              <a:buFont typeface="Arial" panose="020B0604020202020204" pitchFamily="34" charset="0"/>
              <a:buChar char="•"/>
            </a:pPr>
            <a:r>
              <a:rPr lang="pt-BR" sz="1200" b="0" i="0" dirty="0" smtClean="0"/>
              <a:t>Muitas vezes, é impraticável o uso de aprendizage</a:t>
            </a:r>
            <a:r>
              <a:rPr lang="pt-BR" sz="1200" b="0" i="0" baseline="0" dirty="0" smtClean="0"/>
              <a:t>m </a:t>
            </a:r>
            <a:r>
              <a:rPr lang="pt-BR" sz="1200" b="0" i="0" dirty="0" smtClean="0"/>
              <a:t>supervisionada.</a:t>
            </a:r>
          </a:p>
          <a:p>
            <a:pPr marL="1085850" lvl="2" indent="-171450">
              <a:buFont typeface="Arial" panose="020B0604020202020204" pitchFamily="34" charset="0"/>
              <a:buChar char="•"/>
            </a:pPr>
            <a:r>
              <a:rPr lang="pt-BR" sz="1200" b="0" i="0" dirty="0" smtClean="0"/>
              <a:t>Como obter exemplos do comportamento correto e</a:t>
            </a:r>
            <a:r>
              <a:rPr lang="pt-BR" sz="1200" b="0" i="0" baseline="0" dirty="0" smtClean="0"/>
              <a:t> </a:t>
            </a:r>
            <a:r>
              <a:rPr lang="pt-BR" sz="1200" b="0" i="0" dirty="0" smtClean="0"/>
              <a:t>representativo para qualquer situação?</a:t>
            </a:r>
          </a:p>
          <a:p>
            <a:pPr marL="1085850" lvl="2" indent="-171450">
              <a:buFont typeface="Arial" panose="020B0604020202020204" pitchFamily="34" charset="0"/>
              <a:buChar char="•"/>
            </a:pPr>
            <a:r>
              <a:rPr lang="pt-BR" sz="1200" b="0" i="0" dirty="0" smtClean="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289586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smtClean="0"/>
              <a:t>Metaheurísticas</a:t>
            </a:r>
            <a:r>
              <a:rPr lang="pt-BR" dirty="0" smtClean="0"/>
              <a:t> são geralmente aplicadas a problemas para os quais não se conhece um algoritmo eficiente (e.g., problemas NP-completos).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NP-completos: Nondeterministic</a:t>
            </a:r>
            <a:r>
              <a:rPr lang="pt-BR" sz="1200" b="0" i="0" kern="1200" baseline="0" dirty="0" smtClean="0">
                <a:solidFill>
                  <a:schemeClr val="tx1"/>
                </a:solidFill>
                <a:effectLst/>
                <a:latin typeface="+mn-lt"/>
                <a:ea typeface="+mn-ea"/>
                <a:cs typeface="+mn-cs"/>
              </a:rPr>
              <a:t> Polynomial Problems</a:t>
            </a:r>
            <a:endParaRPr lang="pt-BR" sz="1200" b="0" i="0" kern="1200" dirty="0" smtClean="0">
              <a:solidFill>
                <a:schemeClr val="tx1"/>
              </a:solidFill>
              <a:effectLst/>
              <a:latin typeface="+mn-lt"/>
              <a:ea typeface="+mn-ea"/>
              <a:cs typeface="+mn-cs"/>
            </a:endParaRPr>
          </a:p>
          <a:p>
            <a:endParaRPr lang="pt-BR" sz="1200" b="0" i="0" kern="1200" dirty="0" smtClean="0">
              <a:solidFill>
                <a:schemeClr val="tx1"/>
              </a:solidFill>
              <a:effectLst/>
              <a:latin typeface="+mn-lt"/>
              <a:ea typeface="+mn-ea"/>
              <a:cs typeface="+mn-cs"/>
            </a:endParaRPr>
          </a:p>
          <a:p>
            <a:r>
              <a:rPr lang="pt-BR" sz="1200" b="0" i="0" kern="1200" dirty="0" smtClean="0">
                <a:solidFill>
                  <a:schemeClr val="tx1"/>
                </a:solidFill>
                <a:effectLst/>
                <a:latin typeface="+mn-lt"/>
                <a:ea typeface="+mn-ea"/>
                <a:cs typeface="+mn-cs"/>
              </a:rPr>
              <a:t>Heurística é um método ou processo criado com o </a:t>
            </a:r>
            <a:r>
              <a:rPr lang="pt-BR" sz="1200" b="1" i="0" kern="1200" dirty="0" smtClean="0">
                <a:solidFill>
                  <a:schemeClr val="tx1"/>
                </a:solidFill>
                <a:effectLst/>
                <a:latin typeface="+mn-lt"/>
                <a:ea typeface="+mn-ea"/>
                <a:cs typeface="+mn-cs"/>
              </a:rPr>
              <a:t>objetivo de encontrar soluções rápidas, muitas vezes sub-ótimas, para um problema</a:t>
            </a:r>
            <a:r>
              <a:rPr lang="pt-BR" sz="1200" b="0" i="0" kern="1200" dirty="0" smtClean="0">
                <a:solidFill>
                  <a:schemeClr val="tx1"/>
                </a:solidFill>
                <a:effectLst/>
                <a:latin typeface="+mn-lt"/>
                <a:ea typeface="+mn-ea"/>
                <a:cs typeface="+mn-cs"/>
              </a:rPr>
              <a:t>.</a:t>
            </a:r>
          </a:p>
          <a:p>
            <a:endParaRPr lang="pt-BR" sz="1200" b="0" i="0" kern="1200" dirty="0" smtClean="0">
              <a:solidFill>
                <a:schemeClr val="tx1"/>
              </a:solidFill>
              <a:effectLst/>
              <a:latin typeface="+mn-lt"/>
              <a:ea typeface="+mn-ea"/>
              <a:cs typeface="+mn-cs"/>
            </a:endParaRPr>
          </a:p>
          <a:p>
            <a:r>
              <a:rPr lang="pt-BR" sz="1200" dirty="0" smtClean="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smtClean="0"/>
              <a:t> e</a:t>
            </a:r>
            <a:r>
              <a:rPr lang="pt-BR" sz="1200" dirty="0" smtClean="0"/>
              <a:t> precisão por velocidade. De certa forma, pode ser considerado um atalho.</a:t>
            </a:r>
          </a:p>
          <a:p>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Uma </a:t>
            </a:r>
            <a:r>
              <a:rPr lang="pt-BR" sz="1200" b="1" i="1" dirty="0" smtClean="0"/>
              <a:t>metaheurística</a:t>
            </a:r>
            <a:r>
              <a:rPr lang="pt-BR" sz="1200" dirty="0" smtClean="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As metaheurísticas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O objetivo das metaheurísticas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smtClean="0"/>
              <a:t>Metaheurísticas</a:t>
            </a:r>
            <a:r>
              <a:rPr lang="pt-BR" sz="1200" dirty="0" smtClean="0"/>
              <a:t> são </a:t>
            </a:r>
            <a:r>
              <a:rPr lang="pt-BR" dirty="0" smtClean="0"/>
              <a:t>geralmente aplicadas a problemas NP-Completo e NP-Difícil.</a:t>
            </a:r>
            <a:endParaRPr lang="pt-BR" sz="1200" dirty="0" smtClean="0"/>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9537158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42279941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smtClean="0"/>
              <a:t>Exemplo</a:t>
            </a:r>
            <a:r>
              <a:rPr lang="pt-BR" sz="1200" dirty="0" smtClean="0"/>
              <a:t>: </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Binder</a:t>
            </a:r>
            <a:r>
              <a:rPr lang="pt-BR" sz="1200" dirty="0" smtClean="0"/>
              <a:t>: https://mybinder.org/v2/gh/zz4fap/t319_aprendizado_de_maquina/main?filepath=notebooks%2Fjupyter%2FFigura_2D.ipynb</a:t>
            </a:r>
          </a:p>
          <a:p>
            <a:pPr marL="0" lvl="0" indent="0" algn="l" rtl="0">
              <a:spcBef>
                <a:spcPts val="0"/>
              </a:spcBef>
              <a:spcAft>
                <a:spcPts val="0"/>
              </a:spcAft>
              <a:buNone/>
            </a:pPr>
            <a:endParaRPr lang="pt-BR" sz="1200" dirty="0" smtClean="0"/>
          </a:p>
          <a:p>
            <a:pPr marL="0" lvl="0" indent="0" algn="l" rtl="0">
              <a:spcBef>
                <a:spcPts val="0"/>
              </a:spcBef>
              <a:spcAft>
                <a:spcPts val="0"/>
              </a:spcAft>
              <a:buNone/>
            </a:pPr>
            <a:r>
              <a:rPr lang="pt-BR" sz="1200" dirty="0" err="1" smtClean="0"/>
              <a:t>Colab</a:t>
            </a:r>
            <a:r>
              <a:rPr lang="pt-BR" sz="1200" dirty="0" smtClean="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smtClean="0"/>
              <a:t>Laboratório #1</a:t>
            </a:r>
            <a:r>
              <a:rPr lang="pt-BR" sz="1200" dirty="0" smtClean="0"/>
              <a:t>: https://mybinder.org/v2/gh/zz4fap/t319_aprendizado_de_maquina/main?filepath=labs%2FLaboratorio1.ipynb</a:t>
            </a:r>
          </a:p>
          <a:p>
            <a:endParaRPr lang="pt-BR" sz="1200" dirty="0" smtClean="0"/>
          </a:p>
          <a:p>
            <a:r>
              <a:rPr lang="pt-BR" sz="1200" b="1" dirty="0" smtClean="0"/>
              <a:t>Laboratório #1</a:t>
            </a:r>
            <a:r>
              <a:rPr lang="pt-BR" sz="1200" dirty="0" smtClean="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smtClean="0"/>
              <a:t>Referências</a:t>
            </a:r>
            <a:r>
              <a:rPr lang="pt-BR" sz="1200" dirty="0" smtClean="0"/>
              <a:t>:</a:t>
            </a:r>
          </a:p>
          <a:p>
            <a:pPr defTabSz="1686336">
              <a:defRPr/>
            </a:pPr>
            <a:r>
              <a:rPr lang="pt-BR" sz="1200" dirty="0" smtClean="0"/>
              <a:t>[1] Matti </a:t>
            </a:r>
            <a:r>
              <a:rPr lang="pt-BR" sz="1200" dirty="0"/>
              <a:t>Latva-aho ad Kari Leppänen (editors)</a:t>
            </a:r>
            <a:r>
              <a:rPr lang="en-US" sz="1200" dirty="0"/>
              <a:t>, KEY DRIVERS AND RESEARCH CHALLENGES FOR 6G UBIQUITOUS WIRELESS INTELLIGENCE, 6G Flagship, University of Oulu, </a:t>
            </a:r>
            <a:r>
              <a:rPr lang="en-US" sz="1200" dirty="0" smtClean="0"/>
              <a:t>Oulu,</a:t>
            </a:r>
            <a:r>
              <a:rPr lang="en-US" sz="1200" baseline="0" dirty="0" smtClean="0"/>
              <a:t> </a:t>
            </a:r>
            <a:r>
              <a:rPr lang="en-US" sz="1200" baseline="0" dirty="0" err="1" smtClean="0"/>
              <a:t>disponível</a:t>
            </a:r>
            <a:r>
              <a:rPr lang="en-US" sz="1200" baseline="0" dirty="0" smtClean="0"/>
              <a:t> online </a:t>
            </a:r>
            <a:r>
              <a:rPr lang="en-US" sz="1200" baseline="0" dirty="0" err="1" smtClean="0"/>
              <a:t>em</a:t>
            </a:r>
            <a:r>
              <a:rPr lang="en-US" sz="1200" baseline="0" dirty="0" smtClean="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smtClean="0"/>
              <a:t>[2] </a:t>
            </a:r>
            <a:r>
              <a:rPr lang="pt-BR" sz="1200" dirty="0" smtClean="0"/>
              <a:t>Mostafa Zaman Chowdhury, Md. Shahjalal, Shakil Ahmed, Yeong Min Jang, “</a:t>
            </a:r>
            <a:r>
              <a:rPr lang="en-US" sz="1200" b="0" i="0" kern="1200" dirty="0" smtClean="0">
                <a:solidFill>
                  <a:schemeClr val="tx1"/>
                </a:solidFill>
                <a:effectLst/>
                <a:latin typeface="+mn-lt"/>
                <a:ea typeface="+mn-ea"/>
                <a:cs typeface="+mn-cs"/>
              </a:rPr>
              <a:t>6G Wireless Communication Systems: Applications, Requirements, Technologies, Challenges, and Research Directions”, </a:t>
            </a:r>
            <a:r>
              <a:rPr lang="pt-BR" sz="1200" dirty="0" smtClean="0">
                <a:hlinkClick r:id="rId3"/>
              </a:rPr>
              <a:t>https://arxiv.org/ftp/arxiv/papers/1909/1909.11315.pdf</a:t>
            </a:r>
            <a:endParaRPr lang="en-US" sz="1200" b="0" i="0" kern="1200" dirty="0" smtClean="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smtClean="0"/>
              <a:t>Objetivo</a:t>
            </a:r>
            <a:r>
              <a:rPr lang="pt-BR" sz="1200" dirty="0" smtClean="0"/>
              <a:t>: Criar máquinas que </a:t>
            </a:r>
            <a:r>
              <a:rPr lang="pt-BR" sz="1200" i="1" dirty="0" smtClean="0"/>
              <a:t>imitem</a:t>
            </a:r>
            <a:r>
              <a:rPr lang="pt-BR" sz="1200" dirty="0" smtClean="0"/>
              <a:t> nossa capacidade mental para uma determinada tarefa. </a:t>
            </a:r>
            <a:endParaRPr lang="pt-BR" sz="1200" dirty="0" smtClean="0">
              <a:cs typeface="Calibri"/>
            </a:endParaRPr>
          </a:p>
          <a:p>
            <a:pPr marL="171450" indent="-171450">
              <a:buFont typeface="Arial" panose="020B0604020202020204" pitchFamily="34" charset="0"/>
              <a:buChar char="•"/>
            </a:pPr>
            <a:r>
              <a:rPr lang="pt-BR" sz="1200" dirty="0" smtClean="0"/>
              <a:t>Porém, esta </a:t>
            </a:r>
            <a:r>
              <a:rPr lang="pt-BR" sz="1200" i="1" dirty="0" smtClean="0"/>
              <a:t>imitação</a:t>
            </a:r>
            <a:r>
              <a:rPr lang="pt-BR" sz="1200" dirty="0" smtClean="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smtClean="0"/>
              <a:t>Essa </a:t>
            </a:r>
            <a:r>
              <a:rPr lang="pt-BR" sz="1200" i="1" dirty="0" smtClean="0"/>
              <a:t>imitação</a:t>
            </a:r>
            <a:r>
              <a:rPr lang="pt-BR" sz="1200" dirty="0" smtClean="0"/>
              <a:t> é, portanto, apenas uma aproximação. É por isso que em IA fala-se da criação de máquinas que são </a:t>
            </a:r>
            <a:r>
              <a:rPr lang="pt-BR" sz="1200" i="1" dirty="0" smtClean="0"/>
              <a:t>modelos</a:t>
            </a:r>
            <a:r>
              <a:rPr lang="pt-BR" sz="1200" dirty="0" smtClean="0"/>
              <a:t> de nossa capacidade de aprender, raciocinar, enxergar, falar, ouvir, etc.</a:t>
            </a:r>
            <a:endParaRPr lang="en-US" sz="1200" dirty="0" smtClean="0"/>
          </a:p>
          <a:p>
            <a:pPr rtl="0"/>
            <a:endParaRPr lang="en-US"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smtClean="0"/>
              <a:t>A IA fraca concentra-se na realização de uma tarefa específica, como responder a perguntas com base na entrada do usuário ou jogar xadrez. Carros autônomos e assistentes virtuais, como Siri, são exemplos de IA fraca.</a:t>
            </a:r>
            <a:r>
              <a:rPr lang="pt-BR" sz="1200" baseline="0" dirty="0" smtClean="0"/>
              <a:t> </a:t>
            </a:r>
            <a:r>
              <a:rPr lang="pt-BR" sz="1200" dirty="0" smtClean="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smtClean="0"/>
              <a:t>AI is a broader concept to create intelligent machines that can simulate human thinking capability and behavior, whereas, machine learning is an application or subset of AI that allows machines to learn from data without being programmed explicitly.</a:t>
            </a:r>
            <a:endParaRPr lang="pt-BR" sz="1200" b="1" dirty="0" smtClean="0">
              <a:cs typeface="Calibri"/>
            </a:endParaRPr>
          </a:p>
          <a:p>
            <a:pPr marL="0" indent="0">
              <a:buFont typeface="Arial" panose="020B0604020202020204" pitchFamily="34" charset="0"/>
              <a:buNone/>
            </a:pPr>
            <a:endParaRPr lang="pt-BR" sz="1200" b="1" dirty="0" smtClean="0">
              <a:cs typeface="Calibri"/>
            </a:endParaRPr>
          </a:p>
          <a:p>
            <a:pPr marL="0" indent="0">
              <a:buFont typeface="Arial" panose="020B0604020202020204" pitchFamily="34" charset="0"/>
              <a:buNone/>
            </a:pPr>
            <a:r>
              <a:rPr lang="pt-BR" sz="1200" b="1" dirty="0" smtClean="0">
                <a:cs typeface="Calibri"/>
              </a:rPr>
              <a:t>Processamento de linguagem natural</a:t>
            </a:r>
            <a:r>
              <a:rPr lang="pt-BR" sz="1200" b="0" dirty="0" smtClean="0">
                <a:cs typeface="Calibri"/>
              </a:rPr>
              <a:t>: criação automática de resumos,</a:t>
            </a:r>
            <a:r>
              <a:rPr lang="pt-BR" sz="1200" b="0" baseline="0" dirty="0" smtClean="0">
                <a:cs typeface="Calibri"/>
              </a:rPr>
              <a:t> tradução de textos em uma língua para outra, reconhecimento de fala, etc.</a:t>
            </a:r>
          </a:p>
          <a:p>
            <a:pPr marL="0" indent="0">
              <a:buFont typeface="Arial" panose="020B0604020202020204" pitchFamily="34" charset="0"/>
              <a:buNone/>
            </a:pPr>
            <a:r>
              <a:rPr lang="pt-BR" sz="1200" b="1" baseline="0" dirty="0" smtClean="0">
                <a:cs typeface="Calibri"/>
              </a:rPr>
              <a:t>Representação do conhecimento</a:t>
            </a:r>
            <a:r>
              <a:rPr lang="pt-BR" sz="1200" b="0" baseline="0" dirty="0" smtClean="0">
                <a:cs typeface="Calibri"/>
              </a:rPr>
              <a:t>: lida com problemas de como criar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smtClean="0">
                <a:cs typeface="Calibri"/>
              </a:rPr>
              <a:t>Raciocínio automatizado</a:t>
            </a:r>
            <a:r>
              <a:rPr lang="pt-BR" sz="1200" b="0" baseline="0" dirty="0" smtClean="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smtClean="0">
                <a:cs typeface="Calibri"/>
              </a:rPr>
              <a:t>Planejamento</a:t>
            </a:r>
            <a:r>
              <a:rPr lang="pt-BR" sz="1200" b="0" baseline="0" dirty="0" smtClean="0">
                <a:cs typeface="Calibri"/>
              </a:rPr>
              <a:t>: </a:t>
            </a:r>
            <a:r>
              <a:rPr lang="pt-BR" dirty="0" smtClean="0"/>
              <a:t>tem como objetivo encontrar um plano que permita uma</a:t>
            </a:r>
            <a:r>
              <a:rPr lang="pt-BR" baseline="0" dirty="0" smtClean="0"/>
              <a:t> máquina </a:t>
            </a:r>
            <a:r>
              <a:rPr lang="pt-BR" dirty="0" smtClean="0"/>
              <a:t>executar uma tarefa, a partir de uma situação inicial.</a:t>
            </a:r>
            <a:endParaRPr lang="pt-BR" sz="1200" b="0" baseline="0" dirty="0" smtClean="0">
              <a:cs typeface="Calibri"/>
            </a:endParaRPr>
          </a:p>
          <a:p>
            <a:pPr marL="0" indent="0">
              <a:buFont typeface="Arial" panose="020B0604020202020204" pitchFamily="34" charset="0"/>
              <a:buNone/>
            </a:pPr>
            <a:r>
              <a:rPr lang="pt-BR" sz="1200" b="1" baseline="0" dirty="0" smtClean="0">
                <a:cs typeface="Calibri"/>
              </a:rPr>
              <a:t>Visão computacional</a:t>
            </a:r>
            <a:r>
              <a:rPr lang="pt-BR" sz="1200" b="0" baseline="0" dirty="0" smtClean="0">
                <a:cs typeface="Calibri"/>
              </a:rPr>
              <a:t>: desenvolvimento de máquinas inteligentes que obtém informação de imagens. Exemplos: reconhecimento de faces, controle de qualidade em industrias, carros autônomos, etc.</a:t>
            </a:r>
          </a:p>
          <a:p>
            <a:pPr marL="0" indent="0">
              <a:buFont typeface="Arial" panose="020B0604020202020204" pitchFamily="34" charset="0"/>
              <a:buNone/>
            </a:pPr>
            <a:r>
              <a:rPr lang="pt-BR" sz="1200" b="1" baseline="0" dirty="0" smtClean="0">
                <a:cs typeface="Calibri"/>
              </a:rPr>
              <a:t>Robótica</a:t>
            </a:r>
            <a:r>
              <a:rPr lang="pt-BR" sz="1200" b="0" baseline="0" dirty="0" smtClean="0">
                <a:cs typeface="Calibri"/>
              </a:rPr>
              <a:t>: lida com o design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smtClean="0">
                <a:cs typeface="Calibri"/>
              </a:rPr>
              <a:t>Aprendizado de máquina</a:t>
            </a:r>
            <a:r>
              <a:rPr lang="pt-BR" sz="1200" b="0" baseline="0" dirty="0" smtClean="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smtClean="0"/>
              <a:t>Inteligência artificial geral</a:t>
            </a:r>
            <a:r>
              <a:rPr lang="pt-PT" sz="1200" i="1" dirty="0" smtClean="0"/>
              <a:t>: </a:t>
            </a:r>
            <a:r>
              <a:rPr lang="pt-BR" sz="1200" b="0" i="0" kern="1200" dirty="0" smtClean="0">
                <a:solidFill>
                  <a:schemeClr val="tx1"/>
                </a:solidFill>
                <a:effectLst/>
                <a:latin typeface="+mn-lt"/>
                <a:ea typeface="+mn-ea"/>
                <a:cs typeface="+mn-cs"/>
              </a:rPr>
              <a:t>máquinas que possuem</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consciência e sentimentos, capazes de oferecer soluções para qualquer tipo de problema.</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smtClean="0">
                <a:solidFill>
                  <a:schemeClr val="tx1"/>
                </a:solidFill>
                <a:effectLst/>
                <a:latin typeface="+mn-lt"/>
                <a:ea typeface="+mn-ea"/>
                <a:cs typeface="+mn-cs"/>
              </a:rPr>
              <a:t> </a:t>
            </a:r>
            <a:r>
              <a:rPr lang="pt-BR" sz="1200" b="0" i="0" kern="1200" dirty="0" smtClean="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smtClean="0"/>
          </a:p>
          <a:p>
            <a:endParaRPr lang="pt-BR" sz="1200" dirty="0" smtClean="0"/>
          </a:p>
          <a:p>
            <a:r>
              <a:rPr lang="en-US" sz="1200" dirty="0" smtClean="0"/>
              <a:t>KR&amp;R: Knowledge representation and reasoning</a:t>
            </a:r>
          </a:p>
          <a:p>
            <a:endParaRPr lang="en-US" sz="1200" dirty="0" smtClean="0"/>
          </a:p>
          <a:p>
            <a:endParaRPr lang="en-US" sz="1200" dirty="0" smtClean="0"/>
          </a:p>
          <a:p>
            <a:pPr rtl="0"/>
            <a:r>
              <a:rPr lang="en-US" sz="1200" dirty="0" smtClean="0"/>
              <a:t>First of all, </a:t>
            </a:r>
            <a:r>
              <a:rPr lang="en-US" sz="1200" b="1" dirty="0" smtClean="0"/>
              <a:t>leave the terms artificial and machine aside</a:t>
            </a:r>
            <a:r>
              <a:rPr lang="en-US" sz="1200" dirty="0" smtClean="0"/>
              <a:t>. We will try to understand the words intelligence and learning one-by-one. Think of how one can solve a given (mathematical and not real life) problem. There are two possibilities - </a:t>
            </a:r>
            <a:r>
              <a:rPr lang="en-US" sz="1200" i="1" dirty="0" smtClean="0"/>
              <a:t>either</a:t>
            </a:r>
          </a:p>
          <a:p>
            <a:pPr rtl="0"/>
            <a:endParaRPr lang="en-US" sz="1200" dirty="0" smtClean="0"/>
          </a:p>
          <a:p>
            <a:r>
              <a:rPr lang="en-US" sz="1200" dirty="0" smtClean="0"/>
              <a:t>Method 1: he/she/it has solved such a problem before and has </a:t>
            </a:r>
            <a:r>
              <a:rPr lang="en-US" sz="1200" b="1" i="1" dirty="0" smtClean="0"/>
              <a:t>learned</a:t>
            </a:r>
            <a:r>
              <a:rPr lang="en-US" sz="1200" dirty="0" smtClean="0"/>
              <a:t> how to solve such problems </a:t>
            </a:r>
            <a:r>
              <a:rPr lang="en-US" sz="1200" i="1" dirty="0" smtClean="0"/>
              <a:t>or</a:t>
            </a:r>
          </a:p>
          <a:p>
            <a:endParaRPr lang="en-US" sz="1200" dirty="0" smtClean="0"/>
          </a:p>
          <a:p>
            <a:r>
              <a:rPr lang="en-US" sz="1200" dirty="0" smtClean="0"/>
              <a:t>Method 2: (it is first time he/she/it faced this type of problem and)</a:t>
            </a:r>
            <a:r>
              <a:rPr lang="en-US" sz="1200" i="1" dirty="0" smtClean="0"/>
              <a:t> </a:t>
            </a:r>
            <a:r>
              <a:rPr lang="en-US" sz="1200" dirty="0" smtClean="0"/>
              <a:t>he/she/it is </a:t>
            </a:r>
            <a:r>
              <a:rPr lang="en-US" sz="1200" b="1" i="1" dirty="0" smtClean="0"/>
              <a:t>actually intelligent</a:t>
            </a:r>
            <a:r>
              <a:rPr lang="en-US" sz="1200" dirty="0" smtClean="0"/>
              <a:t> to think of possibilities of how to solve the problem based on what he/she/it </a:t>
            </a:r>
            <a:r>
              <a:rPr lang="en-US" sz="1200" b="1" i="1" dirty="0" smtClean="0"/>
              <a:t>knows</a:t>
            </a:r>
            <a:r>
              <a:rPr lang="en-US" sz="1200" dirty="0" smtClean="0"/>
              <a:t>, right?</a:t>
            </a:r>
          </a:p>
          <a:p>
            <a:pPr rtl="0"/>
            <a:endParaRPr lang="en-US" sz="1200" dirty="0" smtClean="0"/>
          </a:p>
          <a:p>
            <a:pPr rtl="0"/>
            <a:r>
              <a:rPr lang="en-US" sz="1200" dirty="0" smtClean="0"/>
              <a:t>The former is called </a:t>
            </a:r>
            <a:r>
              <a:rPr lang="en-US" sz="1200" b="1" dirty="0" smtClean="0"/>
              <a:t>learning </a:t>
            </a:r>
            <a:r>
              <a:rPr lang="en-US" sz="1200" dirty="0" smtClean="0"/>
              <a:t>and the latter is called </a:t>
            </a:r>
            <a:r>
              <a:rPr lang="en-US" sz="1200" b="1" dirty="0" smtClean="0"/>
              <a:t>knowledge</a:t>
            </a:r>
            <a:r>
              <a:rPr lang="en-US" sz="1200" dirty="0" smtClean="0"/>
              <a:t> (along with intelligence). So, in short, to solve a problem, one needs either of these two. Hence, </a:t>
            </a:r>
            <a:r>
              <a:rPr lang="en-US" sz="1200" b="1" dirty="0" smtClean="0"/>
              <a:t>learning is a part of intelligence</a:t>
            </a:r>
            <a:r>
              <a:rPr lang="en-US" sz="1200" dirty="0" smtClean="0"/>
              <a:t>. </a:t>
            </a:r>
          </a:p>
          <a:p>
            <a:endParaRPr lang="pt-BR" sz="1200" dirty="0" smtClean="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018427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smtClean="0"/>
              <a:t>Foco do curso: estudo dos principais algoritmos de </a:t>
            </a:r>
            <a:r>
              <a:rPr lang="pt-BR" sz="1200" b="1" i="1" dirty="0" smtClean="0"/>
              <a:t>Aprendizado de Máquina</a:t>
            </a:r>
            <a:r>
              <a:rPr lang="pt-BR" sz="1200" dirty="0" smtClean="0"/>
              <a:t>. Por quê?</a:t>
            </a:r>
          </a:p>
          <a:p>
            <a:pPr marL="628650" lvl="1" indent="-171450">
              <a:buFont typeface="Arial" panose="020B0604020202020204" pitchFamily="34" charset="0"/>
              <a:buChar char="•"/>
            </a:pPr>
            <a:r>
              <a:rPr lang="pt-BR" sz="1200" dirty="0" smtClean="0"/>
              <a:t>ML oferece ferramentas importantes para a solução eficiente de vários problemas em várias</a:t>
            </a:r>
            <a:r>
              <a:rPr lang="pt-BR" sz="1200" baseline="0" dirty="0" smtClean="0"/>
              <a:t> áreas do conhecimento.</a:t>
            </a:r>
          </a:p>
          <a:p>
            <a:pPr marL="457200" lvl="1" indent="0">
              <a:buFont typeface="Arial" panose="020B0604020202020204" pitchFamily="34" charset="0"/>
              <a:buNone/>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smtClean="0"/>
              <a:t>ML is a learning technique where machines </a:t>
            </a:r>
            <a:r>
              <a:rPr lang="en-US" sz="1200" i="1" dirty="0" smtClean="0"/>
              <a:t>learn</a:t>
            </a:r>
            <a:r>
              <a:rPr lang="en-US" sz="1200" dirty="0" smtClean="0"/>
              <a:t> from huge data sets.</a:t>
            </a:r>
          </a:p>
          <a:p>
            <a:endParaRPr lang="pt-BR" sz="1200" b="0" i="0" dirty="0" smtClean="0"/>
          </a:p>
          <a:p>
            <a:r>
              <a:rPr lang="en-US" sz="1200" dirty="0" smtClean="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1055841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ML: técnicas e </a:t>
            </a:r>
            <a:r>
              <a:rPr lang="pt-BR" sz="1200" dirty="0" err="1" smtClean="0"/>
              <a:t>algortimos</a:t>
            </a:r>
            <a:r>
              <a:rPr lang="pt-BR" sz="1200" dirty="0" smtClean="0"/>
              <a:t> orientadas a dados: aprendem automaticamente a partir de grandes volumes de dados.</a:t>
            </a:r>
          </a:p>
          <a:p>
            <a:endParaRPr lang="en-US" sz="1200" b="1" dirty="0" smtClean="0"/>
          </a:p>
          <a:p>
            <a:r>
              <a:rPr lang="pt-BR" sz="1200" b="0" dirty="0" smtClean="0"/>
              <a:t>O aprendizado de máquina pode ser definido como o processo de </a:t>
            </a:r>
            <a:r>
              <a:rPr lang="pt-BR" sz="1200" b="1" dirty="0" smtClean="0"/>
              <a:t>induzir</a:t>
            </a:r>
            <a:r>
              <a:rPr lang="pt-BR" sz="1200" b="0" dirty="0" smtClean="0"/>
              <a:t> inteligência em uma</a:t>
            </a:r>
            <a:r>
              <a:rPr lang="pt-BR" sz="1200" b="0" baseline="0" dirty="0" smtClean="0"/>
              <a:t> </a:t>
            </a:r>
            <a:r>
              <a:rPr lang="pt-BR" sz="1200" b="0" dirty="0" smtClean="0"/>
              <a:t>máquina </a:t>
            </a:r>
            <a:r>
              <a:rPr lang="pt-BR" sz="1200" b="1" dirty="0" smtClean="0"/>
              <a:t>sem que ela</a:t>
            </a:r>
            <a:r>
              <a:rPr lang="pt-BR" sz="1200" b="1" baseline="0" dirty="0" smtClean="0"/>
              <a:t> seja explicitamente</a:t>
            </a:r>
            <a:r>
              <a:rPr lang="pt-BR" sz="1200" b="1" dirty="0" smtClean="0"/>
              <a:t> programada</a:t>
            </a:r>
            <a:r>
              <a:rPr lang="pt-BR" sz="1200" b="0" dirty="0" smtClean="0"/>
              <a:t>.</a:t>
            </a:r>
            <a:endParaRPr lang="en-US" sz="1200" b="0" dirty="0" smtClean="0"/>
          </a:p>
          <a:p>
            <a:endParaRPr lang="en-US" sz="1200" b="1" dirty="0" smtClean="0"/>
          </a:p>
          <a:p>
            <a:r>
              <a:rPr lang="pt-BR" sz="1200" b="0" dirty="0" smtClean="0"/>
              <a:t>Por exemplo, o filtro de spam do </a:t>
            </a:r>
            <a:r>
              <a:rPr lang="pt-BR" sz="1200" b="0" dirty="0" err="1" smtClean="0"/>
              <a:t>gmail</a:t>
            </a:r>
            <a:r>
              <a:rPr lang="pt-BR" sz="1200" b="0" dirty="0" smtClean="0"/>
              <a:t> utiliza aprendizado de máquina para aprender se</a:t>
            </a:r>
            <a:r>
              <a:rPr lang="pt-BR" sz="1200" b="0" baseline="0" dirty="0" smtClean="0"/>
              <a:t> um email é </a:t>
            </a:r>
            <a:r>
              <a:rPr lang="pt-BR" sz="1200" b="0" dirty="0" smtClean="0"/>
              <a:t>spam</a:t>
            </a:r>
            <a:r>
              <a:rPr lang="pt-BR" sz="1200" b="0" baseline="0" dirty="0" smtClean="0"/>
              <a:t> </a:t>
            </a:r>
            <a:r>
              <a:rPr lang="pt-BR" sz="1200" b="0" dirty="0" smtClean="0"/>
              <a:t>(por exemplo, sinalizados por usuários) e exemplos de </a:t>
            </a:r>
            <a:r>
              <a:rPr lang="pt-BR" sz="1200" b="0" dirty="0" err="1" smtClean="0"/>
              <a:t>emails</a:t>
            </a:r>
            <a:r>
              <a:rPr lang="pt-BR" sz="1200" b="0" dirty="0" smtClean="0"/>
              <a:t> regulares (não spam, também chamados de “</a:t>
            </a:r>
            <a:r>
              <a:rPr lang="pt-BR" sz="1200" b="0" dirty="0" err="1" smtClean="0"/>
              <a:t>ham</a:t>
            </a:r>
            <a:r>
              <a:rPr lang="pt-BR" sz="1200" b="0" dirty="0" smtClean="0"/>
              <a:t>"). </a:t>
            </a:r>
          </a:p>
          <a:p>
            <a:endParaRPr lang="pt-BR" sz="1200" b="0" dirty="0" smtClean="0"/>
          </a:p>
          <a:p>
            <a:r>
              <a:rPr lang="pt-BR" sz="1200" b="0" dirty="0" smtClean="0"/>
              <a:t>Os exemplos que o modelo usa para aprender são chamados de </a:t>
            </a:r>
            <a:r>
              <a:rPr lang="pt-BR" sz="1200" b="1" dirty="0" smtClean="0"/>
              <a:t>conjunto de treinamento</a:t>
            </a:r>
            <a:r>
              <a:rPr lang="pt-BR" sz="1200" b="0" dirty="0" smtClean="0"/>
              <a:t>. Cada </a:t>
            </a:r>
            <a:r>
              <a:rPr lang="pt-BR" sz="1200" b="1" dirty="0" smtClean="0"/>
              <a:t>exemplo de treinamento </a:t>
            </a:r>
            <a:r>
              <a:rPr lang="pt-BR" sz="1200" b="0" dirty="0" smtClean="0"/>
              <a:t>é chamado de </a:t>
            </a:r>
            <a:r>
              <a:rPr lang="pt-BR" sz="1200" b="1" dirty="0" smtClean="0"/>
              <a:t>instância de treinamento </a:t>
            </a:r>
            <a:r>
              <a:rPr lang="pt-BR" sz="1200" b="0" dirty="0" smtClean="0"/>
              <a:t>(ou amostra).</a:t>
            </a:r>
            <a:endParaRPr lang="en-US" sz="1200" b="0"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999938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Através de treinamento com o conjunto de</a:t>
            </a:r>
            <a:r>
              <a:rPr lang="pt-BR" baseline="0" dirty="0" smtClean="0"/>
              <a:t> dados</a:t>
            </a:r>
            <a:r>
              <a:rPr lang="pt-BR" dirty="0" smtClean="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smtClean="0"/>
              <a:t>Recomendação de produtos: IA extrai conhecimento através do comportamento dos clientes e com isso consegue recomendar produtos específicos/customizados para os clientes.</a:t>
            </a:r>
          </a:p>
          <a:p>
            <a:endParaRPr lang="pt-BR" sz="1200" dirty="0" smtClean="0"/>
          </a:p>
          <a:p>
            <a:r>
              <a:rPr lang="pt-BR" sz="1200" dirty="0" smtClean="0"/>
              <a:t>“Faculdade particular usa robô para corrigir provas e dar nota aos alunos”, </a:t>
            </a:r>
            <a:r>
              <a:rPr lang="pt-BR" sz="1200" dirty="0" smtClean="0">
                <a:hlinkClick r:id="rId3"/>
              </a:rPr>
              <a:t>https://cartacampinas.com.br/2020/04/faculdade-particular-usa-robo-para-corrigir-provas-e-dar-nota-aos-alunos/</a:t>
            </a:r>
            <a:endParaRPr lang="pt-BR" sz="1200" dirty="0" smtClean="0"/>
          </a:p>
          <a:p>
            <a:endParaRPr lang="pt-BR" sz="1200" dirty="0" smtClean="0"/>
          </a:p>
          <a:p>
            <a:r>
              <a:rPr lang="pt-BR" sz="1200" dirty="0" smtClean="0"/>
              <a:t>“</a:t>
            </a:r>
            <a:r>
              <a:rPr lang="en-US" sz="1200" dirty="0" smtClean="0"/>
              <a:t>Artificial Intelligence May Be Key to Better Weather Forecasts</a:t>
            </a:r>
            <a:r>
              <a:rPr lang="pt-BR" sz="1200" dirty="0" smtClean="0"/>
              <a:t>”, https://eos.org/opinions/artificial-intelligence-may-be-key-to-better-we</a:t>
            </a:r>
          </a:p>
          <a:p>
            <a:endParaRPr lang="pt-BR" sz="1200" dirty="0" smtClean="0"/>
          </a:p>
          <a:p>
            <a:r>
              <a:rPr lang="pt-BR" sz="1200" dirty="0" smtClean="0"/>
              <a:t>“</a:t>
            </a:r>
            <a:r>
              <a:rPr lang="en-US" sz="1200" dirty="0" smtClean="0"/>
              <a:t>AI improves fraud detection, prediction and prevention</a:t>
            </a:r>
            <a:r>
              <a:rPr lang="pt-BR" sz="1200" dirty="0" smtClean="0"/>
              <a:t>”,</a:t>
            </a:r>
            <a:r>
              <a:rPr lang="pt-BR" sz="1200" baseline="0" dirty="0" smtClean="0"/>
              <a:t> </a:t>
            </a:r>
            <a:r>
              <a:rPr lang="pt-BR" sz="1200" dirty="0" smtClean="0">
                <a:hlinkClick r:id="rId4"/>
              </a:rPr>
              <a:t>https://www.ibm.com/analytics/fraud-prediction</a:t>
            </a:r>
            <a:r>
              <a:rPr lang="pt-BR" sz="1200" dirty="0" smtClean="0">
                <a:hlinkClick r:id="rId5"/>
              </a:rPr>
              <a:t>ather-forecasts</a:t>
            </a:r>
            <a:endParaRPr lang="pt-BR" sz="1200" dirty="0" smtClean="0"/>
          </a:p>
          <a:p>
            <a:endParaRPr lang="pt-BR" sz="1200" dirty="0" smtClean="0"/>
          </a:p>
          <a:p>
            <a:r>
              <a:rPr lang="pt-BR" sz="1200" dirty="0" smtClean="0"/>
              <a:t>“Inteligência artificial ajuda em diagnóstico da covid-19 no Brasil”, </a:t>
            </a:r>
            <a:r>
              <a:rPr lang="pt-BR" sz="1200" dirty="0" smtClean="0">
                <a:hlinkClick r:id="rId6"/>
              </a:rPr>
              <a:t>https://www.correiobraziliense.com.br/app/noticia/ciencia-e-saude/2020/08/04/interna_ciencia_saude,878353/inteligencia-artificial-ajuda-em-diagnostico-da-covid-19-no-brasil.shtml</a:t>
            </a:r>
            <a:endParaRPr lang="nl-BE" sz="1200" dirty="0" smtClean="0"/>
          </a:p>
          <a:p>
            <a:endParaRPr lang="pt-BR" dirty="0" smtClean="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6" name="Espaço Reservado para Rodapé 5">
            <a:extLst>
              <a:ext uri="{FF2B5EF4-FFF2-40B4-BE49-F238E27FC236}">
                <a16:creationId xmlns=""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8" name="Espaço Reservado para Rodapé 7">
            <a:extLst>
              <a:ext uri="{FF2B5EF4-FFF2-40B4-BE49-F238E27FC236}">
                <a16:creationId xmlns=""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4" name="Espaço Reservado para Rodapé 3">
            <a:extLst>
              <a:ext uri="{FF2B5EF4-FFF2-40B4-BE49-F238E27FC236}">
                <a16:creationId xmlns=""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3" name="Espaço Reservado para Rodapé 2">
            <a:extLst>
              <a:ext uri="{FF2B5EF4-FFF2-40B4-BE49-F238E27FC236}">
                <a16:creationId xmlns=""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6" name="Espaço Reservado para Rodapé 5">
            <a:extLst>
              <a:ext uri="{FF2B5EF4-FFF2-40B4-BE49-F238E27FC236}">
                <a16:creationId xmlns=""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01/08/2022</a:t>
            </a:fld>
            <a:endParaRPr lang="pt-BR"/>
          </a:p>
        </p:txBody>
      </p:sp>
      <p:sp>
        <p:nvSpPr>
          <p:cNvPr id="6" name="Espaço Reservado para Rodapé 5">
            <a:extLst>
              <a:ext uri="{FF2B5EF4-FFF2-40B4-BE49-F238E27FC236}">
                <a16:creationId xmlns=""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01/08/2022</a:t>
            </a:fld>
            <a:endParaRPr lang="pt-BR"/>
          </a:p>
        </p:txBody>
      </p:sp>
      <p:sp>
        <p:nvSpPr>
          <p:cNvPr id="5" name="Espaço Reservado para Rodapé 4">
            <a:extLst>
              <a:ext uri="{FF2B5EF4-FFF2-40B4-BE49-F238E27FC236}">
                <a16:creationId xmlns=""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8" Type="http://schemas.openxmlformats.org/officeDocument/2006/relationships/image" Target="../media/image41.jpeg"/><Relationship Id="rId3" Type="http://schemas.openxmlformats.org/officeDocument/2006/relationships/image" Target="../media/image36.jpeg"/><Relationship Id="rId7" Type="http://schemas.openxmlformats.org/officeDocument/2006/relationships/image" Target="../media/image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jpeg"/><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56.jpeg"/></Relationships>
</file>

<file path=ppt/slides/_rels/slide23.xml.rels><?xml version="1.0" encoding="UTF-8" standalone="yes"?>
<Relationships xmlns="http://schemas.openxmlformats.org/package/2006/relationships"><Relationship Id="rId3" Type="http://schemas.openxmlformats.org/officeDocument/2006/relationships/hyperlink" Target="https://jupyter.or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jpe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ao Aprendizado de Máquina:</a:t>
            </a:r>
            <a:r>
              <a:rPr lang="pt-BR" dirty="0" smtClean="0"/>
              <a:t/>
            </a:r>
            <a:br>
              <a:rPr lang="pt-BR" dirty="0" smtClean="0"/>
            </a:br>
            <a:r>
              <a:rPr lang="pt-BR" b="1" i="1" dirty="0" smtClean="0"/>
              <a:t>Introdução</a:t>
            </a:r>
            <a:endParaRPr lang="pt-BR" b="1" i="1" dirty="0"/>
          </a:p>
        </p:txBody>
      </p:sp>
      <p:sp>
        <p:nvSpPr>
          <p:cNvPr id="4" name="CaixaDeTexto 3">
            <a:extLst>
              <a:ext uri="{FF2B5EF4-FFF2-40B4-BE49-F238E27FC236}">
                <a16:creationId xmlns=""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061700" cy="4676775"/>
          </a:xfrm>
        </p:spPr>
        <p:txBody>
          <a:bodyPr/>
          <a:lstStyle/>
          <a:p>
            <a:r>
              <a:rPr lang="pt-BR" dirty="0"/>
              <a:t>É uma </a:t>
            </a:r>
            <a:r>
              <a:rPr lang="pt-BR" dirty="0" smtClean="0"/>
              <a:t>das subáreas </a:t>
            </a:r>
            <a:r>
              <a:rPr lang="pt-BR" dirty="0"/>
              <a:t>da inteligência artificial.</a:t>
            </a:r>
          </a:p>
          <a:p>
            <a:r>
              <a:rPr lang="pt-BR" dirty="0"/>
              <a:t>O termo foi cunhado em 1959, pelo cientista da computação Arthur Samuel, que o definiu como o </a:t>
            </a:r>
            <a:endParaRPr lang="pt-BR" dirty="0" smtClean="0"/>
          </a:p>
          <a:p>
            <a:pPr marL="0" indent="0" algn="ctr">
              <a:buNone/>
            </a:pPr>
            <a:r>
              <a:rPr lang="pt-BR" dirty="0" smtClean="0"/>
              <a:t>“</a:t>
            </a:r>
            <a:r>
              <a:rPr lang="pt-BR" i="1" dirty="0" smtClean="0"/>
              <a:t>Campo </a:t>
            </a:r>
            <a:r>
              <a:rPr lang="pt-BR" i="1" dirty="0"/>
              <a:t>de estudo que dá aos computadores a habilidade de </a:t>
            </a:r>
            <a:r>
              <a:rPr lang="pt-BR" b="1" i="1" dirty="0"/>
              <a:t>aprender sem serem explicitamente programados</a:t>
            </a:r>
            <a:r>
              <a:rPr lang="pt-BR" dirty="0"/>
              <a:t>”.</a:t>
            </a:r>
          </a:p>
          <a:p>
            <a:r>
              <a:rPr lang="pt-BR" dirty="0"/>
              <a:t>A</a:t>
            </a:r>
            <a:r>
              <a:rPr lang="pt-BR" dirty="0" smtClean="0"/>
              <a:t>lgoritmos de </a:t>
            </a:r>
            <a:r>
              <a:rPr lang="pt-BR" dirty="0"/>
              <a:t>ML são </a:t>
            </a:r>
            <a:r>
              <a:rPr lang="pt-BR" b="1" i="1" dirty="0"/>
              <a:t>orientados a dados</a:t>
            </a:r>
            <a:r>
              <a:rPr lang="pt-BR" dirty="0"/>
              <a:t>, ou seja, eles </a:t>
            </a:r>
            <a:r>
              <a:rPr lang="pt-BR" b="1" i="1" dirty="0"/>
              <a:t>aprendem automaticamente</a:t>
            </a:r>
            <a:r>
              <a:rPr lang="pt-BR" dirty="0"/>
              <a:t> </a:t>
            </a:r>
            <a:r>
              <a:rPr lang="pt-BR" dirty="0" smtClean="0"/>
              <a:t>uma </a:t>
            </a:r>
            <a:r>
              <a:rPr lang="pt-BR" b="1" i="1" dirty="0" smtClean="0"/>
              <a:t>solução geral </a:t>
            </a:r>
            <a:r>
              <a:rPr lang="pt-BR" dirty="0"/>
              <a:t>a partir </a:t>
            </a:r>
            <a:r>
              <a:rPr lang="pt-BR" dirty="0" smtClean="0"/>
              <a:t>de </a:t>
            </a:r>
            <a:r>
              <a:rPr lang="pt-BR" b="1" i="1" dirty="0" smtClean="0"/>
              <a:t>conjuntos de dados </a:t>
            </a:r>
            <a:r>
              <a:rPr lang="pt-BR" dirty="0" smtClean="0"/>
              <a:t>fornecidos a eles.</a:t>
            </a:r>
            <a:endParaRPr lang="pt-BR" dirty="0"/>
          </a:p>
        </p:txBody>
      </p:sp>
      <p:pic>
        <p:nvPicPr>
          <p:cNvPr id="4" name="Picture 2" descr="https://www.oulu.fi/sites/default/files/11/machines%20_decide.jpg">
            <a:extLst>
              <a:ext uri="{FF2B5EF4-FFF2-40B4-BE49-F238E27FC236}">
                <a16:creationId xmlns=""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37575" y="5130800"/>
            <a:ext cx="2258475" cy="150653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831839" y="5072184"/>
            <a:ext cx="2886695" cy="16237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5435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O que é o Aprendizado de Máquina?</a:t>
            </a:r>
            <a:endParaRPr lang="pt-BR" dirty="0"/>
          </a:p>
        </p:txBody>
      </p:sp>
      <p:sp>
        <p:nvSpPr>
          <p:cNvPr id="3" name="Content Placeholder 2"/>
          <p:cNvSpPr>
            <a:spLocks noGrp="1"/>
          </p:cNvSpPr>
          <p:nvPr>
            <p:ph idx="1"/>
          </p:nvPr>
        </p:nvSpPr>
        <p:spPr/>
        <p:txBody>
          <a:bodyPr/>
          <a:lstStyle/>
          <a:p>
            <a:r>
              <a:rPr lang="pt-BR" dirty="0" smtClean="0"/>
              <a:t>“</a:t>
            </a:r>
            <a:r>
              <a:rPr lang="pt-BR" dirty="0" smtClean="0">
                <a:solidFill>
                  <a:srgbClr val="00B0F0"/>
                </a:solidFill>
              </a:rPr>
              <a:t>... </a:t>
            </a:r>
            <a:r>
              <a:rPr lang="pt-BR" b="1" i="1" dirty="0">
                <a:solidFill>
                  <a:srgbClr val="00B0F0"/>
                </a:solidFill>
              </a:rPr>
              <a:t>a</a:t>
            </a:r>
            <a:r>
              <a:rPr lang="pt-BR" b="1" i="1" dirty="0" smtClean="0">
                <a:solidFill>
                  <a:srgbClr val="00B0F0"/>
                </a:solidFill>
              </a:rPr>
              <a:t>prender sem serem explicitamente programados</a:t>
            </a:r>
            <a:r>
              <a:rPr lang="pt-BR" dirty="0" smtClean="0">
                <a:solidFill>
                  <a:srgbClr val="00B0F0"/>
                </a:solidFill>
              </a:rPr>
              <a:t>.</a:t>
            </a:r>
            <a:r>
              <a:rPr lang="pt-BR" dirty="0" smtClean="0"/>
              <a:t>”</a:t>
            </a:r>
            <a:endParaRPr lang="pt-BR" dirty="0"/>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340649" y="3021353"/>
            <a:ext cx="1039586" cy="369332"/>
          </a:xfrm>
          <a:prstGeom prst="rect">
            <a:avLst/>
          </a:prstGeom>
          <a:noFill/>
        </p:spPr>
        <p:txBody>
          <a:bodyPr wrap="square" rtlCol="0">
            <a:spAutoFit/>
          </a:bodyPr>
          <a:lstStyle/>
          <a:p>
            <a:pPr algn="ctr"/>
            <a:r>
              <a:rPr lang="pt-BR" dirty="0" smtClean="0"/>
              <a:t>Entradas</a:t>
            </a:r>
            <a:endParaRPr lang="pt-BR" dirty="0"/>
          </a:p>
        </p:txBody>
      </p:sp>
      <p:sp>
        <p:nvSpPr>
          <p:cNvPr id="10" name="TextBox 9"/>
          <p:cNvSpPr txBox="1"/>
          <p:nvPr/>
        </p:nvSpPr>
        <p:spPr>
          <a:xfrm>
            <a:off x="2259447" y="3500890"/>
            <a:ext cx="1174530" cy="369332"/>
          </a:xfrm>
          <a:prstGeom prst="rect">
            <a:avLst/>
          </a:prstGeom>
          <a:noFill/>
        </p:spPr>
        <p:txBody>
          <a:bodyPr wrap="square" rtlCol="0">
            <a:spAutoFit/>
          </a:bodyPr>
          <a:lstStyle/>
          <a:p>
            <a:pPr algn="ctr"/>
            <a:r>
              <a:rPr lang="pt-BR" dirty="0" smtClean="0"/>
              <a:t>Programa</a:t>
            </a:r>
            <a:endParaRPr lang="pt-BR" dirty="0"/>
          </a:p>
        </p:txBody>
      </p:sp>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6971268" y="3263292"/>
            <a:ext cx="1220451" cy="369332"/>
          </a:xfrm>
          <a:prstGeom prst="rect">
            <a:avLst/>
          </a:prstGeom>
          <a:noFill/>
        </p:spPr>
        <p:txBody>
          <a:bodyPr wrap="square" rtlCol="0">
            <a:spAutoFit/>
          </a:bodyPr>
          <a:lstStyle/>
          <a:p>
            <a:pPr algn="ctr"/>
            <a:r>
              <a:rPr lang="pt-BR" dirty="0" smtClean="0"/>
              <a:t>Resultados</a:t>
            </a:r>
            <a:endParaRPr lang="pt-BR" dirty="0"/>
          </a:p>
        </p:txBody>
      </p:sp>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382573" y="5165395"/>
            <a:ext cx="1039586" cy="369332"/>
          </a:xfrm>
          <a:prstGeom prst="rect">
            <a:avLst/>
          </a:prstGeom>
          <a:noFill/>
        </p:spPr>
        <p:txBody>
          <a:bodyPr wrap="square" rtlCol="0">
            <a:spAutoFit/>
          </a:bodyPr>
          <a:lstStyle/>
          <a:p>
            <a:pPr algn="ctr"/>
            <a:r>
              <a:rPr lang="pt-BR" dirty="0" smtClean="0"/>
              <a:t>Entradas</a:t>
            </a:r>
            <a:endParaRPr lang="pt-BR" dirty="0"/>
          </a:p>
        </p:txBody>
      </p:sp>
      <p:sp>
        <p:nvSpPr>
          <p:cNvPr id="18" name="TextBox 17"/>
          <p:cNvSpPr txBox="1"/>
          <p:nvPr/>
        </p:nvSpPr>
        <p:spPr>
          <a:xfrm>
            <a:off x="2304406" y="554548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013192" y="543273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6" name="Retângulo 5"/>
          <p:cNvSpPr/>
          <p:nvPr/>
        </p:nvSpPr>
        <p:spPr>
          <a:xfrm>
            <a:off x="3712450" y="638381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1" name="Elipse 20"/>
          <p:cNvSpPr/>
          <p:nvPr/>
        </p:nvSpPr>
        <p:spPr>
          <a:xfrm>
            <a:off x="1998859" y="510629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919807" y="625809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8769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a:t>
            </a:r>
            <a:r>
              <a:rPr lang="pt-BR" dirty="0" smtClean="0"/>
              <a:t>um </a:t>
            </a:r>
            <a:r>
              <a:rPr lang="pt-BR" b="1" i="1" dirty="0"/>
              <a:t>conjunto de </a:t>
            </a:r>
            <a:r>
              <a:rPr lang="pt-BR" b="1" i="1" dirty="0" smtClean="0"/>
              <a:t>dados </a:t>
            </a:r>
            <a:r>
              <a:rPr lang="pt-BR" dirty="0" smtClean="0"/>
              <a:t>(entradas e saídas esperadas), </a:t>
            </a:r>
            <a:r>
              <a:rPr lang="pt-BR" dirty="0"/>
              <a:t>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a:t>
            </a:r>
            <a:r>
              <a:rPr lang="pt-BR" dirty="0" smtClean="0"/>
              <a:t>e, o mais importante, </a:t>
            </a:r>
            <a:r>
              <a:rPr lang="pt-BR" b="1" i="1" dirty="0"/>
              <a:t>generaliza</a:t>
            </a:r>
            <a:r>
              <a:rPr lang="pt-BR" dirty="0"/>
              <a:t> para </a:t>
            </a:r>
            <a:r>
              <a:rPr lang="pt-BR" b="1" i="1" dirty="0"/>
              <a:t>entradas não vistas durante o treinamento</a:t>
            </a:r>
            <a:r>
              <a:rPr lang="pt-BR" dirty="0" smtClean="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Computador</a:t>
            </a:r>
            <a:endParaRPr lang="pt-BR" dirty="0">
              <a:solidFill>
                <a:schemeClr val="tx1"/>
              </a:solidFill>
            </a:endParaRP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smtClean="0"/>
              <a:t>Aprendizado de Máquina</a:t>
            </a:r>
            <a:endParaRPr lang="pt-BR" sz="2400" b="1" dirty="0"/>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smtClean="0"/>
              <a:t>Entradas</a:t>
            </a:r>
            <a:endParaRPr lang="pt-BR" dirty="0"/>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smtClean="0"/>
              <a:t>Resultados esperados</a:t>
            </a:r>
            <a:endParaRPr lang="pt-BR" dirty="0"/>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smtClean="0"/>
              <a:t>Programa = </a:t>
            </a:r>
            <a:r>
              <a:rPr lang="pt-BR" b="1" dirty="0" smtClean="0">
                <a:solidFill>
                  <a:srgbClr val="FF0000"/>
                </a:solidFill>
              </a:rPr>
              <a:t>Modelo de Aprendizado de Máquina</a:t>
            </a:r>
            <a:endParaRPr lang="pt-BR" b="1" dirty="0">
              <a:solidFill>
                <a:srgbClr val="FF0000"/>
              </a:solidFill>
            </a:endParaRP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a:t>
            </a:r>
            <a:r>
              <a:rPr lang="pt-BR" b="1" i="1" dirty="0" smtClean="0"/>
              <a:t>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a:t>
            </a:r>
            <a:r>
              <a:rPr lang="pt-BR" dirty="0" smtClean="0"/>
              <a:t>e </a:t>
            </a:r>
            <a:r>
              <a:rPr lang="pt-BR" dirty="0" err="1" smtClean="0"/>
              <a:t>netflix</a:t>
            </a:r>
            <a:r>
              <a:rPr lang="pt-BR" dirty="0"/>
              <a:t>).</a:t>
            </a:r>
          </a:p>
          <a:p>
            <a:r>
              <a:rPr lang="pt-BR" b="1" dirty="0"/>
              <a:t>Educação</a:t>
            </a:r>
            <a:r>
              <a:rPr lang="pt-BR" dirty="0"/>
              <a:t>: pontuação automatizada de fala em testes de Inglês.</a:t>
            </a:r>
          </a:p>
          <a:p>
            <a:r>
              <a:rPr lang="pt-BR" b="1" dirty="0"/>
              <a:t>Medicina</a:t>
            </a:r>
            <a:r>
              <a:rPr lang="pt-BR" dirty="0"/>
              <a:t>: detecção e/ou 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r>
              <a:rPr lang="pt-BR" dirty="0" smtClean="0"/>
              <a:t>.).</a:t>
            </a:r>
            <a:endParaRPr lang="pt-BR" dirty="0"/>
          </a:p>
        </p:txBody>
      </p:sp>
      <p:pic>
        <p:nvPicPr>
          <p:cNvPr id="4" name="Picture 2" descr="Image result for artificial intelligence">
            <a:extLst>
              <a:ext uri="{FF2B5EF4-FFF2-40B4-BE49-F238E27FC236}">
                <a16:creationId xmlns:a16="http://schemas.microsoft.com/office/drawing/2014/main" xmlns=""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xmlns=""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a:bodyPr>
          <a:lstStyle/>
          <a:p>
            <a:r>
              <a:rPr lang="pt-BR" dirty="0"/>
              <a:t>Possibilidade de analisar e extrair informações úteis de enormes volumes dados (de </a:t>
            </a:r>
            <a:r>
              <a:rPr lang="pt-BR" dirty="0" err="1"/>
              <a:t>tera</a:t>
            </a:r>
            <a:r>
              <a:rPr lang="pt-BR" dirty="0"/>
              <a:t> a </a:t>
            </a:r>
            <a:r>
              <a:rPr lang="pt-BR" dirty="0" err="1"/>
              <a:t>petabytes</a:t>
            </a:r>
            <a:r>
              <a:rPr lang="pt-BR" dirty="0"/>
              <a:t>) disponíveis atualmente, o que seria </a:t>
            </a:r>
            <a:r>
              <a:rPr lang="pt-BR" dirty="0" smtClean="0"/>
              <a:t>impossível para nós. </a:t>
            </a:r>
          </a:p>
          <a:p>
            <a:r>
              <a:rPr lang="pt-BR" dirty="0" smtClean="0"/>
              <a:t>A extração de informações úteis a partir de dados vale ouro, pois têm grande potencial para aumentar o lucro das empresas.</a:t>
            </a:r>
          </a:p>
          <a:p>
            <a:r>
              <a:rPr lang="pt-BR" dirty="0" smtClean="0"/>
              <a:t>O </a:t>
            </a:r>
            <a:r>
              <a:rPr lang="pt-BR" dirty="0"/>
              <a:t>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a:t>
            </a:r>
            <a:r>
              <a:rPr lang="pt-BR" dirty="0" smtClean="0"/>
              <a:t>etc</a:t>
            </a:r>
            <a:r>
              <a:rPr lang="pt-BR" dirty="0"/>
              <a:t>.</a:t>
            </a:r>
          </a:p>
          <a:p>
            <a:r>
              <a:rPr lang="pt-BR" dirty="0" smtClean="0"/>
              <a:t>Criação de </a:t>
            </a:r>
            <a:r>
              <a:rPr lang="pt-BR" i="1" dirty="0"/>
              <a:t>frameworks</a:t>
            </a:r>
            <a:r>
              <a:rPr lang="pt-BR" dirty="0"/>
              <a:t> e bibliotecas poderosas que facilitam o desenvolvimento de soluções com ML.</a:t>
            </a:r>
          </a:p>
          <a:p>
            <a:endParaRPr lang="en-US" dirty="0"/>
          </a:p>
        </p:txBody>
      </p:sp>
      <p:pic>
        <p:nvPicPr>
          <p:cNvPr id="4" name="Picture 2" descr="Image result for tensorflow logo">
            <a:extLst>
              <a:ext uri="{FF2B5EF4-FFF2-40B4-BE49-F238E27FC236}">
                <a16:creationId xmlns=""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8437" y="5694658"/>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 xmlns:a16="http://schemas.microsoft.com/office/drawing/2014/main"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93969" y="5694657"/>
            <a:ext cx="1617612" cy="87224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 xmlns:a16="http://schemas.microsoft.com/office/drawing/2014/main" id="{33CCF501-0E9C-4C8C-BFCC-713767570EF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04564"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 xmlns:a16="http://schemas.microsoft.com/office/drawing/2014/main" id="{579B04DE-B2DC-4ED7-AA9D-5AAA958057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 xmlns:a16="http://schemas.microsoft.com/office/drawing/2014/main" id="{A9345AF3-EF63-4F70-A5B2-8F8ED0E283F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221808" y="5673296"/>
            <a:ext cx="1811064" cy="11287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594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220079F9-71B9-4466-B35D-68523A745D24}"/>
              </a:ext>
            </a:extLst>
          </p:cNvPr>
          <p:cNvSpPr>
            <a:spLocks noGrp="1"/>
          </p:cNvSpPr>
          <p:nvPr>
            <p:ph type="title"/>
          </p:nvPr>
        </p:nvSpPr>
        <p:spPr/>
        <p:txBody>
          <a:bodyPr/>
          <a:lstStyle/>
          <a:p>
            <a:r>
              <a:rPr lang="pt-BR" dirty="0"/>
              <a:t>Tipos de </a:t>
            </a:r>
            <a:r>
              <a:rPr lang="pt-BR" dirty="0" smtClean="0"/>
              <a:t>Aprendizado de Máquina</a:t>
            </a:r>
            <a:endParaRPr lang="pt-BR" dirty="0"/>
          </a:p>
        </p:txBody>
      </p:sp>
      <p:sp>
        <p:nvSpPr>
          <p:cNvPr id="3" name="Espaço Reservado para Conteúdo 2">
            <a:extLst>
              <a:ext uri="{FF2B5EF4-FFF2-40B4-BE49-F238E27FC236}">
                <a16:creationId xmlns="" xmlns:a16="http://schemas.microsoft.com/office/drawing/2014/main" id="{5BA8D271-087B-414B-ABC6-D7C5E7367E33}"/>
              </a:ext>
            </a:extLst>
          </p:cNvPr>
          <p:cNvSpPr>
            <a:spLocks noGrp="1"/>
          </p:cNvSpPr>
          <p:nvPr>
            <p:ph idx="1"/>
          </p:nvPr>
        </p:nvSpPr>
        <p:spPr>
          <a:xfrm>
            <a:off x="838200" y="1825624"/>
            <a:ext cx="6367819" cy="4819875"/>
          </a:xfrm>
        </p:spPr>
        <p:txBody>
          <a:bodyPr>
            <a:normAutofit/>
          </a:bodyPr>
          <a:lstStyle/>
          <a:p>
            <a:pPr marL="0" indent="0" fontAlgn="base">
              <a:buNone/>
            </a:pPr>
            <a:r>
              <a:rPr lang="pt-BR" dirty="0" smtClean="0"/>
              <a:t>Dependendo do tipo de aprendizado realizado pelos algoritmos, eles podem ser agrupados da seguinte forma:</a:t>
            </a:r>
          </a:p>
          <a:p>
            <a:pPr lvl="1" fontAlgn="base"/>
            <a:r>
              <a:rPr lang="pt-BR" sz="2800" dirty="0" smtClean="0"/>
              <a:t>Supervisionado</a:t>
            </a:r>
            <a:endParaRPr lang="pt-BR" sz="2800" dirty="0"/>
          </a:p>
          <a:p>
            <a:pPr lvl="1"/>
            <a:r>
              <a:rPr lang="pt-BR" sz="2800" dirty="0" smtClean="0"/>
              <a:t>Não-Supervisionado</a:t>
            </a:r>
            <a:endParaRPr lang="pt-BR" sz="2800" dirty="0"/>
          </a:p>
          <a:p>
            <a:pPr lvl="1"/>
            <a:r>
              <a:rPr lang="pt-BR" sz="2800" dirty="0" smtClean="0"/>
              <a:t>Semi-Supervisionado</a:t>
            </a:r>
            <a:endParaRPr lang="pt-BR" sz="2800" dirty="0"/>
          </a:p>
          <a:p>
            <a:pPr lvl="1"/>
            <a:r>
              <a:rPr lang="pt-BR" sz="2800" dirty="0" smtClean="0"/>
              <a:t>Por </a:t>
            </a:r>
            <a:r>
              <a:rPr lang="pt-BR" sz="2800" dirty="0"/>
              <a:t>R</a:t>
            </a:r>
            <a:r>
              <a:rPr lang="pt-BR" sz="2800" dirty="0" smtClean="0"/>
              <a:t>eforço</a:t>
            </a:r>
          </a:p>
          <a:p>
            <a:pPr lvl="1"/>
            <a:r>
              <a:rPr lang="pt-BR" sz="2800" dirty="0"/>
              <a:t>Metaheurístico</a:t>
            </a:r>
          </a:p>
        </p:txBody>
      </p:sp>
      <p:pic>
        <p:nvPicPr>
          <p:cNvPr id="3074" name="Picture 2" descr="Image result for machine learning">
            <a:extLst>
              <a:ext uri="{FF2B5EF4-FFF2-40B4-BE49-F238E27FC236}">
                <a16:creationId xmlns=""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5198990"/>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smtClean="0"/>
                  <a:t>No aprendizado supervisionado, o algoritmo tem acesso às saídas esperadas, </a:t>
                </a:r>
                <a14:m>
                  <m:oMath xmlns:m="http://schemas.openxmlformats.org/officeDocument/2006/math">
                    <m:r>
                      <a:rPr lang="pt-BR" i="1">
                        <a:latin typeface="Cambria Math" panose="02040503050406030204" pitchFamily="18" charset="0"/>
                      </a:rPr>
                      <m:t>𝑦</m:t>
                    </m:r>
                  </m:oMath>
                </a14:m>
                <a:r>
                  <a:rPr lang="pt-BR" dirty="0" smtClean="0"/>
                  <a:t>, chamadas </a:t>
                </a:r>
                <a:r>
                  <a:rPr lang="pt-BR" dirty="0"/>
                  <a:t>de </a:t>
                </a:r>
                <a:r>
                  <a:rPr lang="pt-BR" b="1" i="1" dirty="0"/>
                  <a:t>rótulos</a:t>
                </a:r>
                <a:r>
                  <a:rPr lang="pt-BR" dirty="0"/>
                  <a:t> (ou </a:t>
                </a:r>
                <a:r>
                  <a:rPr lang="pt-BR" i="1" dirty="0" err="1"/>
                  <a:t>labels</a:t>
                </a:r>
                <a:r>
                  <a:rPr lang="pt-BR" dirty="0"/>
                  <a:t>, do Inglês</a:t>
                </a:r>
                <a:r>
                  <a:rPr lang="pt-BR" dirty="0" smtClean="0"/>
                  <a:t>),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smtClean="0"/>
                  <a:t>. </a:t>
                </a:r>
                <a:endParaRPr lang="pt-BR" dirty="0"/>
              </a:p>
              <a:p>
                <a:pPr>
                  <a:spcBef>
                    <a:spcPts val="600"/>
                  </a:spcBef>
                </a:pPr>
                <a:r>
                  <a:rPr lang="pt-BR" dirty="0" smtClean="0"/>
                  <a:t>Em </a:t>
                </a:r>
                <a:r>
                  <a:rPr lang="pt-BR" dirty="0"/>
                  <a:t>outras palavras, cada </a:t>
                </a:r>
                <a:r>
                  <a:rPr lang="pt-BR" b="1" i="1" dirty="0" smtClean="0"/>
                  <a:t>exemplo de </a:t>
                </a:r>
                <a:r>
                  <a:rPr lang="pt-BR" b="1" i="1" dirty="0"/>
                  <a:t>treinamento </a:t>
                </a:r>
                <a:r>
                  <a:rPr lang="pt-BR" dirty="0"/>
                  <a:t>é </a:t>
                </a:r>
                <a:r>
                  <a:rPr lang="pt-BR" dirty="0" smtClean="0"/>
                  <a:t>composto </a:t>
                </a:r>
                <a:r>
                  <a:rPr lang="pt-BR" dirty="0"/>
                  <a:t>pelos </a:t>
                </a:r>
                <a:r>
                  <a:rPr lang="pt-BR" dirty="0" smtClean="0"/>
                  <a:t>valores de entrada, </a:t>
                </a:r>
                <a14:m>
                  <m:oMath xmlns:m="http://schemas.openxmlformats.org/officeDocument/2006/math">
                    <m:r>
                      <a:rPr lang="pt-BR" b="1" i="1">
                        <a:latin typeface="Cambria Math" panose="02040503050406030204" pitchFamily="18" charset="0"/>
                      </a:rPr>
                      <m:t>𝒙</m:t>
                    </m:r>
                  </m:oMath>
                </a14:m>
                <a:r>
                  <a:rPr lang="pt-BR" dirty="0" smtClean="0"/>
                  <a:t>, </a:t>
                </a:r>
                <a:r>
                  <a:rPr lang="pt-BR" dirty="0"/>
                  <a:t>e </a:t>
                </a:r>
                <a:r>
                  <a:rPr lang="pt-BR" dirty="0" smtClean="0"/>
                  <a:t>sua saída correspondente, </a:t>
                </a:r>
                <a14:m>
                  <m:oMath xmlns:m="http://schemas.openxmlformats.org/officeDocument/2006/math">
                    <m:r>
                      <a:rPr lang="pt-BR" i="1">
                        <a:latin typeface="Cambria Math" panose="02040503050406030204" pitchFamily="18" charset="0"/>
                      </a:rPr>
                      <m:t>𝑦</m:t>
                    </m:r>
                  </m:oMath>
                </a14:m>
                <a:r>
                  <a:rPr lang="pt-BR" dirty="0" smtClean="0"/>
                  <a:t>.</a:t>
                </a:r>
                <a:endParaRPr lang="pt-BR" dirty="0"/>
              </a:p>
              <a:p>
                <a:pPr>
                  <a:spcBef>
                    <a:spcPts val="600"/>
                  </a:spcBef>
                </a:pPr>
                <a:r>
                  <a:rPr lang="pt-BR" b="1" dirty="0" smtClean="0"/>
                  <a:t>Objetivo</a:t>
                </a:r>
                <a:r>
                  <a:rPr lang="pt-BR" dirty="0" smtClean="0"/>
                  <a:t>: </a:t>
                </a:r>
                <a:r>
                  <a:rPr lang="pt-BR" dirty="0"/>
                  <a:t>os </a:t>
                </a:r>
                <a:r>
                  <a:rPr lang="pt-BR" dirty="0" smtClean="0"/>
                  <a:t>algoritmos supervisionados </a:t>
                </a:r>
                <a:r>
                  <a:rPr lang="pt-BR" dirty="0"/>
                  <a:t>de ML devem </a:t>
                </a:r>
                <a:r>
                  <a:rPr lang="pt-BR" b="1" i="1" dirty="0"/>
                  <a:t>aprender</a:t>
                </a:r>
                <a:r>
                  <a:rPr lang="pt-BR" dirty="0"/>
                  <a:t> uma </a:t>
                </a:r>
                <a:r>
                  <a:rPr lang="pt-BR" b="1" i="1" dirty="0"/>
                  <a:t>função</a:t>
                </a:r>
                <a:r>
                  <a:rPr lang="pt-BR" dirty="0"/>
                  <a:t> que mapeie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a:t>
                </a:r>
                <a:r>
                  <a:rPr lang="pt-BR" dirty="0" smtClean="0"/>
                  <a:t>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Regressão</a:t>
                </a:r>
                <a:r>
                  <a:rPr lang="pt-BR" dirty="0"/>
                  <a:t> e </a:t>
                </a:r>
                <a:r>
                  <a:rPr lang="pt-BR" b="1" i="1" dirty="0"/>
                  <a:t>Classificação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a:t>
                </a:r>
                <a:r>
                  <a:rPr lang="pt-BR" dirty="0" smtClean="0"/>
                  <a:t>. Exemplo: experiência vs. salário.</a:t>
                </a:r>
                <a:endParaRPr lang="pt-BR" dirty="0"/>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a:t>
                </a:r>
                <a:r>
                  <a:rPr lang="pt-BR" dirty="0" smtClean="0"/>
                  <a:t>. Exemplo: filtro de spam.</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13" b="-1574"/>
                </a:stretch>
              </a:blipFill>
            </p:spPr>
            <p:txBody>
              <a:bodyPr/>
              <a:lstStyle/>
              <a:p>
                <a:r>
                  <a:rPr lang="en-US">
                    <a:noFill/>
                  </a:rPr>
                  <a:t> </a:t>
                </a:r>
              </a:p>
            </p:txBody>
          </p:sp>
        </mc:Fallback>
      </mc:AlternateContent>
    </p:spTree>
    <p:extLst>
      <p:ext uri="{BB962C8B-B14F-4D97-AF65-F5344CB8AC3E}">
        <p14:creationId xmlns:p14="http://schemas.microsoft.com/office/powerpoint/2010/main" val="3127737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fontScale="92500" lnSpcReduction="10000"/>
              </a:bodyPr>
              <a:lstStyle/>
              <a:p>
                <a:r>
                  <a:rPr lang="pt-BR" dirty="0"/>
                  <a:t>Neste tipo de aprendizado, </a:t>
                </a:r>
                <a:r>
                  <a:rPr lang="pt-BR" dirty="0" smtClean="0"/>
                  <a:t>os algoritmos não têm acesso às saídas esperadas</a:t>
                </a:r>
                <a:r>
                  <a:rPr lang="pt-BR" dirty="0" smtClean="0">
                    <a:cs typeface="Calibri"/>
                  </a:rPr>
                  <a:t>. Eles só recebem os atributos, </a:t>
                </a:r>
                <a14:m>
                  <m:oMath xmlns:m="http://schemas.openxmlformats.org/officeDocument/2006/math">
                    <m:r>
                      <a:rPr lang="pt-BR" b="1" i="1">
                        <a:latin typeface="Cambria Math" panose="02040503050406030204" pitchFamily="18" charset="0"/>
                      </a:rPr>
                      <m:t>𝒙</m:t>
                    </m:r>
                  </m:oMath>
                </a14:m>
                <a:r>
                  <a:rPr lang="pt-BR" dirty="0" smtClean="0">
                    <a:cs typeface="Calibri"/>
                  </a:rPr>
                  <a:t>.</a:t>
                </a:r>
                <a:endParaRPr lang="pt-BR" dirty="0"/>
              </a:p>
              <a:p>
                <a:r>
                  <a:rPr lang="pt-BR" dirty="0" smtClean="0"/>
                  <a:t>Neste caso, os </a:t>
                </a:r>
                <a:r>
                  <a:rPr lang="pt-BR" dirty="0"/>
                  <a:t>algoritmos </a:t>
                </a:r>
                <a:r>
                  <a:rPr lang="pt-BR" b="1" i="1" dirty="0" smtClean="0"/>
                  <a:t>aprendem/descobrem</a:t>
                </a:r>
                <a:r>
                  <a:rPr lang="pt-BR" dirty="0" smtClean="0"/>
                  <a:t> </a:t>
                </a:r>
                <a:r>
                  <a:rPr lang="pt-BR" b="1" i="1" dirty="0" smtClean="0"/>
                  <a:t>padrões </a:t>
                </a:r>
                <a:r>
                  <a:rPr lang="pt-BR" dirty="0" smtClean="0"/>
                  <a:t>(muitas vezes ocultos) presentes </a:t>
                </a:r>
                <a:r>
                  <a:rPr lang="pt-BR" dirty="0"/>
                  <a:t>nos dados de entrada </a:t>
                </a:r>
                <a:r>
                  <a:rPr lang="pt-BR" b="1" i="1" dirty="0"/>
                  <a:t>sem a presença de rótulos</a:t>
                </a:r>
                <a:r>
                  <a:rPr lang="pt-BR" dirty="0"/>
                  <a:t>.</a:t>
                </a:r>
              </a:p>
              <a:p>
                <a:r>
                  <a:rPr lang="pt-BR" b="1" dirty="0" smtClean="0"/>
                  <a:t>Objetivo</a:t>
                </a:r>
                <a:r>
                  <a:rPr lang="pt-BR" dirty="0" smtClean="0"/>
                  <a:t>: </a:t>
                </a:r>
                <a:r>
                  <a:rPr lang="pt-BR" dirty="0"/>
                  <a:t>o</a:t>
                </a:r>
                <a:r>
                  <a:rPr lang="pt-BR" dirty="0" smtClean="0"/>
                  <a:t>s algoritmos devem </a:t>
                </a:r>
                <a:r>
                  <a:rPr lang="pt-BR" b="1" i="1" dirty="0" smtClean="0"/>
                  <a:t>aprender/descobrir</a:t>
                </a:r>
                <a:r>
                  <a:rPr lang="pt-BR" dirty="0" smtClean="0"/>
                  <a:t> </a:t>
                </a:r>
                <a:r>
                  <a:rPr lang="pt-BR" dirty="0"/>
                  <a:t>padrões (e.g., </a:t>
                </a:r>
                <a:r>
                  <a:rPr lang="pt-BR" dirty="0" smtClean="0"/>
                  <a:t>similaridades) desconhecidos se baseando apenas nos exemplos de entrada.</a:t>
                </a:r>
                <a:endParaRPr lang="pt-BR" dirty="0"/>
              </a:p>
              <a:p>
                <a:r>
                  <a:rPr lang="pt-BR" dirty="0"/>
                  <a:t>Trata problemas de c</a:t>
                </a:r>
                <a:r>
                  <a:rPr lang="pt-BR" dirty="0" smtClean="0"/>
                  <a:t>lusterização</a:t>
                </a:r>
                <a:r>
                  <a:rPr lang="pt-BR" dirty="0"/>
                  <a:t>, </a:t>
                </a:r>
                <a:r>
                  <a:rPr lang="pt-BR" dirty="0" smtClean="0"/>
                  <a:t>redução de </a:t>
                </a:r>
                <a:r>
                  <a:rPr lang="pt-BR" dirty="0"/>
                  <a:t>dimensionalidade, detecção de anomalias (</a:t>
                </a:r>
                <a:r>
                  <a:rPr lang="pt-BR" i="1" dirty="0"/>
                  <a:t>outliers</a:t>
                </a:r>
                <a:r>
                  <a:rPr lang="pt-BR" dirty="0" smtClean="0"/>
                  <a:t>) e </a:t>
                </a:r>
                <a:r>
                  <a:rPr lang="pt-BR" dirty="0"/>
                  <a:t>aprendizado de regras de associação.</a:t>
                </a:r>
                <a:endParaRPr lang="pt-BR" dirty="0">
                  <a:cs typeface="Calibri"/>
                </a:endParaRP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813" t="-3922" r="-759" b="-2353"/>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397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0762193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4"/>
            <a:ext cx="10959353" cy="4682751"/>
          </a:xfrm>
        </p:spPr>
        <p:txBody>
          <a:bodyPr>
            <a:normAutofit/>
          </a:bodyPr>
          <a:lstStyle/>
          <a:p>
            <a:r>
              <a:rPr lang="pt-BR" dirty="0"/>
              <a:t>Neste tipo de aprendizado, </a:t>
            </a:r>
            <a:r>
              <a:rPr lang="pt-BR" dirty="0" smtClean="0"/>
              <a:t>os algoritmos têm </a:t>
            </a:r>
            <a:r>
              <a:rPr lang="pt-BR" dirty="0"/>
              <a:t>acesso a exemplos </a:t>
            </a:r>
            <a:r>
              <a:rPr lang="pt-BR" dirty="0" smtClean="0"/>
              <a:t>de treinamento com </a:t>
            </a:r>
            <a:r>
              <a:rPr lang="pt-BR" dirty="0"/>
              <a:t>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a:t>
            </a:r>
            <a:r>
              <a:rPr lang="pt-BR" dirty="0" smtClean="0"/>
              <a:t>combinar, por exemplo, </a:t>
            </a:r>
            <a:r>
              <a:rPr lang="pt-BR" dirty="0"/>
              <a:t>algoritmos de </a:t>
            </a:r>
            <a:r>
              <a:rPr lang="pt-BR" b="1" i="1" dirty="0"/>
              <a:t>clustering</a:t>
            </a:r>
            <a:r>
              <a:rPr lang="pt-BR" dirty="0"/>
              <a:t> e </a:t>
            </a:r>
            <a:r>
              <a:rPr lang="pt-BR" b="1" i="1" dirty="0"/>
              <a:t>classificação</a:t>
            </a:r>
            <a:r>
              <a:rPr lang="pt-BR" dirty="0"/>
              <a:t>.</a:t>
            </a:r>
            <a:endParaRPr lang="pt-BR" b="1" i="1" dirty="0"/>
          </a:p>
        </p:txBody>
      </p:sp>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mc="http://schemas.openxmlformats.org/markup-compatibility/2006" xmlns:a14="http://schemas.microsoft.com/office/drawing/2010/main" xmlns=""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a:t>
            </a:r>
            <a:r>
              <a:rPr lang="pt-BR" dirty="0" smtClean="0"/>
              <a:t>de aprendizado totalmente </a:t>
            </a:r>
            <a:r>
              <a:rPr lang="pt-BR" dirty="0"/>
              <a:t>diferente das anteriores pois </a:t>
            </a:r>
            <a:r>
              <a:rPr lang="pt-BR" b="1" i="1" dirty="0"/>
              <a:t>não temos exemplos de </a:t>
            </a:r>
            <a:r>
              <a:rPr lang="pt-BR" b="1" i="1" dirty="0" smtClean="0"/>
              <a:t>treinamento</a:t>
            </a:r>
            <a:r>
              <a:rPr lang="pt-BR" dirty="0" smtClean="0"/>
              <a:t>, sejam eles rotulados ou não.</a:t>
            </a:r>
            <a:endParaRPr lang="pt-BR" dirty="0"/>
          </a:p>
          <a:p>
            <a:pPr marL="171450" indent="-171450"/>
            <a:r>
              <a:rPr lang="pt-BR" dirty="0"/>
              <a:t>O algoritmo de </a:t>
            </a:r>
            <a:r>
              <a:rPr lang="pt-BR" dirty="0" smtClean="0"/>
              <a:t>aprendizado </a:t>
            </a:r>
            <a:r>
              <a:rPr lang="pt-BR" dirty="0"/>
              <a:t>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em que está inserido, seleciona e executa </a:t>
            </a:r>
            <a:r>
              <a:rPr lang="pt-BR" b="1" i="1" dirty="0"/>
              <a:t>ações </a:t>
            </a:r>
            <a:r>
              <a:rPr lang="pt-BR" dirty="0"/>
              <a:t>e recebe uma </a:t>
            </a:r>
            <a:r>
              <a:rPr lang="pt-BR" b="1" i="1" dirty="0"/>
              <a:t>recompensa </a:t>
            </a:r>
            <a:r>
              <a:rPr lang="pt-BR" dirty="0"/>
              <a:t>(ou </a:t>
            </a:r>
            <a:r>
              <a:rPr lang="pt-BR" b="1" i="1" dirty="0"/>
              <a:t>reforço</a:t>
            </a:r>
            <a:r>
              <a:rPr lang="pt-BR" dirty="0"/>
              <a:t>) em consequência das </a:t>
            </a:r>
            <a:r>
              <a:rPr lang="pt-BR" b="1" i="1" dirty="0"/>
              <a:t>ações</a:t>
            </a:r>
            <a:r>
              <a:rPr lang="pt-BR" dirty="0"/>
              <a:t> tomadas.</a:t>
            </a:r>
          </a:p>
          <a:p>
            <a:r>
              <a:rPr lang="pt-BR" dirty="0"/>
              <a:t>Seguindo estes passos, o agente deve aprender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estiver em uma determinada situação, ou seja, </a:t>
            </a:r>
            <a:r>
              <a:rPr lang="pt-BR" dirty="0" smtClean="0"/>
              <a:t>em um </a:t>
            </a:r>
            <a:r>
              <a:rPr lang="pt-BR" b="1" i="1" dirty="0"/>
              <a:t>estado</a:t>
            </a:r>
            <a:r>
              <a:rPr lang="pt-BR" dirty="0"/>
              <a:t> do </a:t>
            </a:r>
            <a:r>
              <a:rPr lang="pt-BR" b="1" i="1" dirty="0"/>
              <a:t>ambiente</a:t>
            </a:r>
            <a:r>
              <a:rPr lang="pt-BR" dirty="0"/>
              <a:t>.</a:t>
            </a:r>
          </a:p>
          <a:p>
            <a:r>
              <a:rPr lang="pt-BR" dirty="0" smtClean="0"/>
              <a:t>Portanto, a </a:t>
            </a:r>
            <a:r>
              <a:rPr lang="pt-BR" b="1" i="1" dirty="0" smtClean="0"/>
              <a:t>política</a:t>
            </a:r>
            <a:r>
              <a:rPr lang="pt-BR" dirty="0" smtClean="0"/>
              <a:t> </a:t>
            </a:r>
            <a:r>
              <a:rPr lang="pt-BR" dirty="0"/>
              <a:t>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5"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3074"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39846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A disciplina</a:t>
            </a:r>
            <a:endParaRPr lang="pt-BR" dirty="0"/>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smtClean="0"/>
              <a:t>Introdução</a:t>
            </a:r>
            <a:r>
              <a:rPr lang="pt-BR" dirty="0" smtClean="0"/>
              <a:t> ao aprendizado de máquina.</a:t>
            </a:r>
          </a:p>
          <a:p>
            <a:r>
              <a:rPr lang="pt-BR" dirty="0" smtClean="0"/>
              <a:t>Curso introdutório onde veremos os </a:t>
            </a:r>
            <a:r>
              <a:rPr lang="pt-BR" b="1" i="1" dirty="0" smtClean="0"/>
              <a:t>conceitos básicos </a:t>
            </a:r>
            <a:r>
              <a:rPr lang="pt-BR" dirty="0" smtClean="0"/>
              <a:t>de funcionamento de alguns </a:t>
            </a:r>
            <a:r>
              <a:rPr lang="pt-BR" b="1" i="1" dirty="0" smtClean="0"/>
              <a:t>algoritmos de aprendizado de máquina</a:t>
            </a:r>
            <a:r>
              <a:rPr lang="pt-BR" dirty="0" smtClean="0"/>
              <a:t> ou </a:t>
            </a:r>
            <a:r>
              <a:rPr lang="pt-BR" dirty="0"/>
              <a:t>do </a:t>
            </a:r>
            <a:r>
              <a:rPr lang="pt-BR" dirty="0" smtClean="0"/>
              <a:t>Inglês</a:t>
            </a:r>
            <a:r>
              <a:rPr lang="pt-BR" dirty="0"/>
              <a:t>, </a:t>
            </a:r>
            <a:r>
              <a:rPr lang="pt-BR" b="1" i="1" dirty="0"/>
              <a:t>machine learning</a:t>
            </a:r>
            <a:r>
              <a:rPr lang="pt-BR" dirty="0"/>
              <a:t> </a:t>
            </a:r>
            <a:r>
              <a:rPr lang="pt-BR" dirty="0" smtClean="0"/>
              <a:t>(ML).</a:t>
            </a:r>
          </a:p>
          <a:p>
            <a:r>
              <a:rPr lang="pt-BR" dirty="0"/>
              <a:t>O curso será dividido em duas partes: T319 e T320</a:t>
            </a:r>
            <a:r>
              <a:rPr lang="pt-BR" dirty="0" smtClean="0"/>
              <a:t>.</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a:t>
            </a:r>
            <a:r>
              <a:rPr lang="pt-BR" dirty="0" smtClean="0"/>
              <a:t>introduzidos.</a:t>
            </a:r>
            <a:endParaRPr lang="pt-BR" dirty="0"/>
          </a:p>
          <a:p>
            <a:pPr lvl="1">
              <a:buFont typeface="Wingdings" panose="05000000000000000000" pitchFamily="2" charset="2"/>
              <a:buChar char="§"/>
            </a:pPr>
            <a:r>
              <a:rPr lang="pt-BR" dirty="0" smtClean="0"/>
              <a:t>Quizzes </a:t>
            </a:r>
            <a:r>
              <a:rPr lang="pt-BR" dirty="0"/>
              <a:t>e exercícios envolvendo o uso dos algoritmos discutidos. </a:t>
            </a:r>
            <a:endParaRPr lang="pt-BR" dirty="0" smtClean="0"/>
          </a:p>
          <a:p>
            <a:r>
              <a:rPr lang="pt-BR" smtClean="0"/>
              <a:t>Não </a:t>
            </a:r>
            <a:r>
              <a:rPr lang="pt-BR" smtClean="0"/>
              <a:t>nos </a:t>
            </a:r>
            <a:r>
              <a:rPr lang="pt-BR" dirty="0" smtClean="0"/>
              <a:t>aprofundaremos nos conceitos matemáticos envolvidos.</a:t>
            </a:r>
          </a:p>
          <a:p>
            <a:r>
              <a:rPr lang="pt-BR" dirty="0" smtClean="0"/>
              <a:t>Porém, precisamos conhecer Python e alguns conceitos de cálculo, álgebra linear e estatística.</a:t>
            </a:r>
          </a:p>
          <a:p>
            <a:endParaRPr lang="pt-BR" dirty="0" smtClean="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a:t>
            </a:r>
            <a:r>
              <a:rPr lang="pt-PT" dirty="0"/>
              <a:t>Metaheurístico</a:t>
            </a:r>
            <a:endParaRPr lang="pt-BR" dirty="0"/>
          </a:p>
        </p:txBody>
      </p:sp>
      <p:sp>
        <p:nvSpPr>
          <p:cNvPr id="3" name="Content Placeholder 2"/>
          <p:cNvSpPr>
            <a:spLocks noGrp="1"/>
          </p:cNvSpPr>
          <p:nvPr>
            <p:ph idx="1"/>
          </p:nvPr>
        </p:nvSpPr>
        <p:spPr>
          <a:xfrm>
            <a:off x="838199" y="1825624"/>
            <a:ext cx="11146971" cy="5032375"/>
          </a:xfrm>
        </p:spPr>
        <p:txBody>
          <a:bodyPr>
            <a:normAutofit fontScale="92500" lnSpcReduction="10000"/>
          </a:bodyPr>
          <a:lstStyle/>
          <a:p>
            <a:pPr algn="just"/>
            <a:r>
              <a:rPr lang="pt-BR" dirty="0" smtClean="0"/>
              <a:t>Uma </a:t>
            </a:r>
            <a:r>
              <a:rPr lang="pt-BR" b="1" i="1" dirty="0" smtClean="0"/>
              <a:t>metaheurística</a:t>
            </a:r>
            <a:r>
              <a:rPr lang="pt-BR" dirty="0" smtClean="0"/>
              <a:t> </a:t>
            </a:r>
            <a:r>
              <a:rPr lang="pt-BR" dirty="0"/>
              <a:t>é um </a:t>
            </a:r>
            <a:r>
              <a:rPr lang="pt-BR" dirty="0" smtClean="0"/>
              <a:t>método </a:t>
            </a:r>
            <a:r>
              <a:rPr lang="pt-BR" b="1" i="1" dirty="0" smtClean="0"/>
              <a:t>heurístico</a:t>
            </a:r>
            <a:r>
              <a:rPr lang="pt-BR" dirty="0" smtClean="0"/>
              <a:t> usado para </a:t>
            </a:r>
            <a:r>
              <a:rPr lang="pt-BR" dirty="0"/>
              <a:t>resolver de forma </a:t>
            </a:r>
            <a:r>
              <a:rPr lang="pt-BR" b="1" i="1" dirty="0"/>
              <a:t>genérica</a:t>
            </a:r>
            <a:r>
              <a:rPr lang="pt-BR" dirty="0"/>
              <a:t> problemas de </a:t>
            </a:r>
            <a:r>
              <a:rPr lang="pt-BR" dirty="0" smtClean="0"/>
              <a:t>otimização.</a:t>
            </a:r>
          </a:p>
          <a:p>
            <a:pPr lvl="1" algn="just">
              <a:buFont typeface="Wingdings" panose="05000000000000000000" pitchFamily="2" charset="2"/>
              <a:buChar char="§"/>
            </a:pPr>
            <a:r>
              <a:rPr lang="pt-BR" b="1" i="1" dirty="0"/>
              <a:t>Heurística</a:t>
            </a:r>
            <a:r>
              <a:rPr lang="pt-BR" dirty="0"/>
              <a:t> é um método ou processo criado com o objetivo de encontrar soluções, </a:t>
            </a:r>
            <a:r>
              <a:rPr lang="pt-BR" dirty="0" smtClean="0"/>
              <a:t>de </a:t>
            </a:r>
            <a:r>
              <a:rPr lang="pt-BR" b="1" i="1" dirty="0" smtClean="0"/>
              <a:t>forma rápida</a:t>
            </a:r>
            <a:r>
              <a:rPr lang="pt-BR" dirty="0" smtClean="0"/>
              <a:t>, mas muitas </a:t>
            </a:r>
            <a:r>
              <a:rPr lang="pt-BR" dirty="0"/>
              <a:t>vezes </a:t>
            </a:r>
            <a:r>
              <a:rPr lang="pt-BR" b="1" i="1" dirty="0"/>
              <a:t>sub-ótimas</a:t>
            </a:r>
            <a:r>
              <a:rPr lang="pt-BR" dirty="0"/>
              <a:t>, para </a:t>
            </a:r>
            <a:r>
              <a:rPr lang="pt-BR" dirty="0" smtClean="0"/>
              <a:t>problemas complexos.</a:t>
            </a:r>
          </a:p>
          <a:p>
            <a:pPr algn="just"/>
            <a:r>
              <a:rPr lang="pt-BR" b="1" i="1" dirty="0" smtClean="0"/>
              <a:t>Metaheurísticas</a:t>
            </a:r>
            <a:r>
              <a:rPr lang="pt-BR" dirty="0" smtClean="0"/>
              <a:t> </a:t>
            </a:r>
            <a:r>
              <a:rPr lang="pt-BR" dirty="0"/>
              <a:t>são geralmente aplicadas a problemas para os quais não se conhece </a:t>
            </a:r>
            <a:r>
              <a:rPr lang="pt-BR" dirty="0" smtClean="0"/>
              <a:t>um algoritmo eficiente ou não se tem uma solução conhecida.</a:t>
            </a:r>
          </a:p>
          <a:p>
            <a:pPr algn="just"/>
            <a:r>
              <a:rPr lang="pt-BR" dirty="0" smtClean="0"/>
              <a:t>Características das metaheurísticas:</a:t>
            </a:r>
          </a:p>
          <a:p>
            <a:pPr lvl="1" algn="just">
              <a:buFont typeface="Wingdings" panose="05000000000000000000" pitchFamily="2" charset="2"/>
              <a:buChar char="§"/>
            </a:pPr>
            <a:r>
              <a:rPr lang="pt-BR" dirty="0" smtClean="0"/>
              <a:t>não </a:t>
            </a:r>
            <a:r>
              <a:rPr lang="pt-BR" dirty="0"/>
              <a:t>garantem que uma solução globalmente ótima </a:t>
            </a:r>
            <a:r>
              <a:rPr lang="pt-BR" dirty="0" smtClean="0"/>
              <a:t>seja encontrada, mas </a:t>
            </a:r>
            <a:r>
              <a:rPr lang="pt-BR" dirty="0"/>
              <a:t>podem encontrar </a:t>
            </a:r>
            <a:r>
              <a:rPr lang="pt-BR" dirty="0" smtClean="0"/>
              <a:t>uma solução </a:t>
            </a:r>
            <a:r>
              <a:rPr lang="pt-BR" dirty="0"/>
              <a:t>suficientemente </a:t>
            </a:r>
            <a:r>
              <a:rPr lang="pt-BR" dirty="0" smtClean="0"/>
              <a:t>boa (sub-ótima).</a:t>
            </a:r>
          </a:p>
          <a:p>
            <a:pPr lvl="1" algn="just">
              <a:buFont typeface="Wingdings" panose="05000000000000000000" pitchFamily="2" charset="2"/>
              <a:buChar char="§"/>
            </a:pPr>
            <a:r>
              <a:rPr lang="pt-BR" dirty="0" smtClean="0"/>
              <a:t>são </a:t>
            </a:r>
            <a:r>
              <a:rPr lang="pt-BR" dirty="0"/>
              <a:t>estratégias que orientam o processo de </a:t>
            </a:r>
            <a:r>
              <a:rPr lang="pt-BR" dirty="0" smtClean="0"/>
              <a:t>busca através do espaço de soluções.</a:t>
            </a:r>
          </a:p>
          <a:p>
            <a:pPr lvl="1" algn="just">
              <a:buFont typeface="Wingdings" panose="05000000000000000000" pitchFamily="2" charset="2"/>
              <a:buChar char="§"/>
            </a:pPr>
            <a:r>
              <a:rPr lang="pt-BR" dirty="0"/>
              <a:t>não são específicas do </a:t>
            </a:r>
            <a:r>
              <a:rPr lang="pt-BR" dirty="0" smtClean="0"/>
              <a:t>problema, ou seja, são genéricas.</a:t>
            </a:r>
          </a:p>
          <a:p>
            <a:pPr lvl="1" algn="just">
              <a:buFont typeface="Wingdings" panose="05000000000000000000" pitchFamily="2" charset="2"/>
              <a:buChar char="§"/>
            </a:pPr>
            <a:r>
              <a:rPr lang="pt-BR" dirty="0"/>
              <a:t>f</a:t>
            </a:r>
            <a:r>
              <a:rPr lang="pt-BR" dirty="0" smtClean="0"/>
              <a:t>uncionam bem mesmo </a:t>
            </a:r>
            <a:r>
              <a:rPr lang="pt-BR" dirty="0"/>
              <a:t>com capacidade de computação </a:t>
            </a:r>
            <a:r>
              <a:rPr lang="pt-BR" dirty="0" smtClean="0"/>
              <a:t>limitada.</a:t>
            </a:r>
          </a:p>
          <a:p>
            <a:pPr algn="just"/>
            <a:r>
              <a:rPr lang="pt-BR" dirty="0" smtClean="0"/>
              <a:t>São algoritmos inspirados </a:t>
            </a:r>
            <a:r>
              <a:rPr lang="pt-BR" dirty="0"/>
              <a:t>pelo processo de seleção </a:t>
            </a:r>
            <a:r>
              <a:rPr lang="pt-BR" dirty="0" smtClean="0"/>
              <a:t>natural (algoritmo genético) ou no comportamento </a:t>
            </a:r>
            <a:r>
              <a:rPr lang="pt-BR" dirty="0"/>
              <a:t>de animais </a:t>
            </a:r>
            <a:r>
              <a:rPr lang="pt-BR" dirty="0" smtClean="0"/>
              <a:t>(otimização da colônia </a:t>
            </a:r>
            <a:r>
              <a:rPr lang="pt-BR" dirty="0"/>
              <a:t>de </a:t>
            </a:r>
            <a:r>
              <a:rPr lang="pt-BR" dirty="0" smtClean="0"/>
              <a:t>formigas).</a:t>
            </a:r>
            <a:endParaRPr lang="pt-BR" dirty="0"/>
          </a:p>
        </p:txBody>
      </p:sp>
    </p:spTree>
    <p:extLst>
      <p:ext uri="{BB962C8B-B14F-4D97-AF65-F5344CB8AC3E}">
        <p14:creationId xmlns:p14="http://schemas.microsoft.com/office/powerpoint/2010/main" val="145767614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a:t>
            </a:r>
            <a:r>
              <a:rPr lang="pt-BR" dirty="0" smtClean="0"/>
              <a:t>os códigos</a:t>
            </a:r>
            <a:endParaRPr lang="pt-BR" dirty="0"/>
          </a:p>
        </p:txBody>
      </p:sp>
      <p:sp>
        <p:nvSpPr>
          <p:cNvPr id="3" name="Content Placeholder 2"/>
          <p:cNvSpPr>
            <a:spLocks noGrp="1"/>
          </p:cNvSpPr>
          <p:nvPr>
            <p:ph idx="1"/>
          </p:nvPr>
        </p:nvSpPr>
        <p:spPr>
          <a:xfrm>
            <a:off x="838199" y="1825624"/>
            <a:ext cx="7568382" cy="5032375"/>
          </a:xfrm>
        </p:spPr>
        <p:txBody>
          <a:bodyPr>
            <a:normAutofit fontScale="92500"/>
          </a:bodyPr>
          <a:lstStyle/>
          <a:p>
            <a:r>
              <a:rPr lang="pt-BR" dirty="0"/>
              <a:t>Durante o </a:t>
            </a:r>
            <a:r>
              <a:rPr lang="pt-BR" dirty="0" smtClean="0"/>
              <a:t>curso, usaremos </a:t>
            </a:r>
            <a:r>
              <a:rPr lang="pt-BR" b="1" i="1" dirty="0"/>
              <a:t>Python</a:t>
            </a:r>
            <a:r>
              <a:rPr lang="pt-BR" dirty="0"/>
              <a:t> como linguagem de programação</a:t>
            </a:r>
            <a:r>
              <a:rPr lang="pt-BR" dirty="0" smtClean="0"/>
              <a:t>.</a:t>
            </a:r>
          </a:p>
          <a:p>
            <a:r>
              <a:rPr lang="pt-BR" dirty="0" smtClean="0"/>
              <a:t>Utilizaremos</a:t>
            </a:r>
            <a:r>
              <a:rPr lang="pt-BR" dirty="0"/>
              <a:t> </a:t>
            </a:r>
            <a:r>
              <a:rPr lang="pt-BR" b="1" i="1" dirty="0"/>
              <a:t>notebooks </a:t>
            </a:r>
            <a:r>
              <a:rPr lang="pt-BR" b="1" i="1" dirty="0" smtClean="0"/>
              <a:t>Jupyter</a:t>
            </a:r>
            <a:r>
              <a:rPr lang="pt-BR" dirty="0"/>
              <a:t> </a:t>
            </a:r>
            <a:r>
              <a:rPr lang="pt-BR" dirty="0" smtClean="0"/>
              <a:t>para execução de exemplos e resolução dos exercícios práticos.</a:t>
            </a:r>
          </a:p>
          <a:p>
            <a:pPr lvl="1">
              <a:buFont typeface="Wingdings" panose="05000000000000000000" pitchFamily="2" charset="2"/>
              <a:buChar char="§"/>
            </a:pPr>
            <a:r>
              <a:rPr lang="pt-BR" dirty="0" smtClean="0"/>
              <a:t>Eles são </a:t>
            </a:r>
            <a:r>
              <a:rPr lang="pt-BR" b="1" i="1" dirty="0" smtClean="0"/>
              <a:t>documentos virtuais </a:t>
            </a:r>
            <a:r>
              <a:rPr lang="pt-BR" dirty="0" smtClean="0"/>
              <a:t>usados para criar e documentar código. </a:t>
            </a:r>
          </a:p>
          <a:p>
            <a:pPr lvl="1">
              <a:buFont typeface="Wingdings" panose="05000000000000000000" pitchFamily="2" charset="2"/>
              <a:buChar char="§"/>
            </a:pPr>
            <a:r>
              <a:rPr lang="pt-BR" dirty="0" smtClean="0"/>
              <a:t>Pode-se adicionar equações, gráficos e texto, além de código.</a:t>
            </a:r>
            <a:endParaRPr lang="pt-BR" dirty="0"/>
          </a:p>
          <a:p>
            <a:r>
              <a:rPr lang="pt-BR" dirty="0" smtClean="0"/>
              <a:t>Para executá-los, utilizaremos o </a:t>
            </a:r>
            <a:r>
              <a:rPr lang="pt-BR" b="1" i="1" dirty="0"/>
              <a:t>Google Colaboratory </a:t>
            </a:r>
            <a:r>
              <a:rPr lang="pt-BR" dirty="0" smtClean="0"/>
              <a:t>ou o </a:t>
            </a:r>
            <a:r>
              <a:rPr lang="pt-BR" b="1" i="1" dirty="0" smtClean="0"/>
              <a:t>Binder</a:t>
            </a:r>
            <a:r>
              <a:rPr lang="pt-BR" dirty="0" smtClean="0"/>
              <a:t>, que são ambientes computacionais (i.e., servidores) </a:t>
            </a:r>
            <a:r>
              <a:rPr lang="pt-BR" dirty="0"/>
              <a:t>interativos </a:t>
            </a:r>
            <a:r>
              <a:rPr lang="pt-BR" dirty="0" smtClean="0"/>
              <a:t>e gratuitos.</a:t>
            </a:r>
          </a:p>
          <a:p>
            <a:r>
              <a:rPr lang="pt-BR" dirty="0" smtClean="0"/>
              <a:t>Portanto, </a:t>
            </a:r>
            <a:r>
              <a:rPr lang="pt-BR" b="1" i="1" dirty="0" smtClean="0"/>
              <a:t>vocês não precisam instalar nada</a:t>
            </a:r>
            <a:r>
              <a:rPr lang="pt-BR" dirty="0" smtClean="0"/>
              <a:t>, apenas terem um navegador web e conexão com a internet.</a:t>
            </a:r>
            <a:endParaRPr lang="pt-BR" dirty="0"/>
          </a:p>
        </p:txBody>
      </p:sp>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821" y="2523069"/>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744876" y="2523069"/>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293623" y="4170724"/>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190822" y="4349053"/>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384755" y="2841845"/>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631692" y="3886179"/>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490384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Goolge</a:t>
            </a:r>
            <a:r>
              <a:rPr lang="en-US" dirty="0" smtClean="0"/>
              <a:t> </a:t>
            </a:r>
            <a:r>
              <a:rPr lang="en-US" dirty="0" err="1" smtClean="0"/>
              <a:t>Colaboratory</a:t>
            </a:r>
            <a:r>
              <a:rPr lang="en-US" dirty="0" smtClean="0"/>
              <a:t> (</a:t>
            </a:r>
            <a:r>
              <a:rPr lang="en-US" dirty="0" err="1" smtClean="0"/>
              <a:t>Colab</a:t>
            </a:r>
            <a:r>
              <a:rPr lang="en-US" dirty="0" smtClean="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a:bodyPr>
          <a:lstStyle/>
          <a:p>
            <a:r>
              <a:rPr lang="pt-BR" b="1" dirty="0" smtClean="0"/>
              <a:t>Colab</a:t>
            </a:r>
            <a:r>
              <a:rPr lang="pt-BR" dirty="0" smtClean="0"/>
              <a:t>: aplicação </a:t>
            </a:r>
            <a:r>
              <a:rPr lang="pt-BR" dirty="0"/>
              <a:t>web gratuita que permite a criação e edição de </a:t>
            </a:r>
            <a:r>
              <a:rPr lang="pt-BR" b="1" i="1" dirty="0"/>
              <a:t>notebooks </a:t>
            </a:r>
            <a:r>
              <a:rPr lang="pt-BR" b="1" i="1" dirty="0" err="1"/>
              <a:t>Jupyter</a:t>
            </a:r>
            <a:r>
              <a:rPr lang="pt-BR" b="1" i="1" dirty="0"/>
              <a:t> </a:t>
            </a:r>
            <a:r>
              <a:rPr lang="pt-BR" dirty="0"/>
              <a:t>em navegadores web</a:t>
            </a:r>
            <a:r>
              <a:rPr lang="pt-BR" dirty="0" smtClean="0"/>
              <a:t>.</a:t>
            </a:r>
          </a:p>
          <a:p>
            <a:r>
              <a:rPr lang="pt-BR" dirty="0" smtClean="0"/>
              <a:t>É um produto da Google.</a:t>
            </a:r>
          </a:p>
          <a:p>
            <a:r>
              <a:rPr lang="pt-BR" dirty="0" smtClean="0"/>
              <a:t>Vantagens: </a:t>
            </a:r>
          </a:p>
          <a:p>
            <a:pPr lvl="1">
              <a:buFont typeface="Wingdings" panose="05000000000000000000" pitchFamily="2" charset="2"/>
              <a:buChar char="§"/>
            </a:pPr>
            <a:r>
              <a:rPr lang="pt-BR" dirty="0" smtClean="0"/>
              <a:t>Grande número de servidores.</a:t>
            </a:r>
          </a:p>
          <a:p>
            <a:pPr lvl="1">
              <a:buFont typeface="Wingdings" panose="05000000000000000000" pitchFamily="2" charset="2"/>
              <a:buChar char="§"/>
            </a:pPr>
            <a:r>
              <a:rPr lang="pt-BR" dirty="0" smtClean="0"/>
              <a:t>Rápida inicialização e processamento do código.</a:t>
            </a:r>
          </a:p>
          <a:p>
            <a:pPr lvl="1">
              <a:buFont typeface="Wingdings" panose="05000000000000000000" pitchFamily="2" charset="2"/>
              <a:buChar char="§"/>
            </a:pPr>
            <a:r>
              <a:rPr lang="pt-BR" dirty="0"/>
              <a:t>F</a:t>
            </a:r>
            <a:r>
              <a:rPr lang="pt-BR" dirty="0" smtClean="0"/>
              <a:t>ornece acesso a GPUs e TPUs gratuitamente.</a:t>
            </a:r>
          </a:p>
          <a:p>
            <a:pPr lvl="1">
              <a:buFont typeface="Wingdings" panose="05000000000000000000" pitchFamily="2" charset="2"/>
              <a:buChar char="§"/>
            </a:pPr>
            <a:r>
              <a:rPr lang="pt-BR" dirty="0" smtClean="0"/>
              <a:t>Notebooks podem ser salvos no seu Google Drive, evitando que você perca seu código.</a:t>
            </a:r>
          </a:p>
          <a:p>
            <a:r>
              <a:rPr lang="pt-BR" dirty="0" smtClean="0"/>
              <a:t>Desvantagem</a:t>
            </a:r>
          </a:p>
          <a:p>
            <a:pPr lvl="1">
              <a:buFont typeface="Wingdings" panose="05000000000000000000" pitchFamily="2" charset="2"/>
              <a:buChar char="§"/>
            </a:pPr>
            <a:r>
              <a:rPr lang="pt-BR" dirty="0"/>
              <a:t>Por hora, suporta apenas a execução de códigos escritos em Python</a:t>
            </a:r>
            <a:r>
              <a:rPr lang="pt-BR" dirty="0" smtClean="0"/>
              <a:t>.</a:t>
            </a:r>
          </a:p>
          <a:p>
            <a:r>
              <a:rPr lang="pt-BR" dirty="0" smtClean="0"/>
              <a:t>URL: </a:t>
            </a:r>
            <a:r>
              <a:rPr lang="pt-BR" dirty="0" smtClean="0">
                <a:hlinkClick r:id="rId3"/>
              </a:rPr>
              <a:t>https</a:t>
            </a:r>
            <a:r>
              <a:rPr lang="pt-BR" dirty="0">
                <a:hlinkClick r:id="rId3"/>
              </a:rPr>
              <a:t>://colab.research.google.com</a:t>
            </a:r>
            <a:r>
              <a:rPr lang="pt-BR" dirty="0" smtClean="0">
                <a:hlinkClick r:id="rId3"/>
              </a:rPr>
              <a:t>/</a:t>
            </a:r>
            <a:endParaRPr lang="pt-BR" dirty="0" smtClean="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Binder</a:t>
            </a:r>
            <a:endParaRPr lang="pt-BR" dirty="0"/>
          </a:p>
        </p:txBody>
      </p:sp>
      <p:sp>
        <p:nvSpPr>
          <p:cNvPr id="5" name="Content Placeholder 2"/>
          <p:cNvSpPr>
            <a:spLocks noGrp="1"/>
          </p:cNvSpPr>
          <p:nvPr>
            <p:ph idx="1"/>
          </p:nvPr>
        </p:nvSpPr>
        <p:spPr>
          <a:xfrm>
            <a:off x="838201" y="2031118"/>
            <a:ext cx="10829924" cy="4826882"/>
          </a:xfrm>
        </p:spPr>
        <p:txBody>
          <a:bodyPr>
            <a:normAutofit/>
          </a:bodyPr>
          <a:lstStyle/>
          <a:p>
            <a:r>
              <a:rPr lang="pt-BR" b="1" dirty="0" smtClean="0"/>
              <a:t>Binder</a:t>
            </a:r>
            <a:r>
              <a:rPr lang="pt-BR" dirty="0" smtClean="0"/>
              <a:t>: outra aplicação web gratuita que </a:t>
            </a:r>
            <a:r>
              <a:rPr lang="pt-BR" dirty="0"/>
              <a:t>permite a </a:t>
            </a:r>
            <a:r>
              <a:rPr lang="pt-BR" dirty="0" smtClean="0"/>
              <a:t>criação e edição </a:t>
            </a:r>
            <a:r>
              <a:rPr lang="pt-BR" dirty="0"/>
              <a:t>de </a:t>
            </a:r>
            <a:r>
              <a:rPr lang="pt-BR" b="1" i="1" dirty="0" smtClean="0"/>
              <a:t>notebooks Jupyter </a:t>
            </a:r>
            <a:r>
              <a:rPr lang="pt-BR" dirty="0" smtClean="0"/>
              <a:t>em </a:t>
            </a:r>
            <a:r>
              <a:rPr lang="pt-BR" dirty="0"/>
              <a:t>navegadores web</a:t>
            </a:r>
            <a:r>
              <a:rPr lang="pt-BR" dirty="0" smtClean="0"/>
              <a:t>.</a:t>
            </a:r>
          </a:p>
          <a:p>
            <a:r>
              <a:rPr lang="pt-BR" dirty="0" smtClean="0"/>
              <a:t>Vantagem:</a:t>
            </a:r>
          </a:p>
          <a:p>
            <a:pPr lvl="1">
              <a:buFont typeface="Wingdings" panose="05000000000000000000" pitchFamily="2" charset="2"/>
              <a:buChar char="§"/>
            </a:pPr>
            <a:r>
              <a:rPr lang="pt-BR" dirty="0" smtClean="0"/>
              <a:t>Suporta a execução de várias linguagens de programação: Python, C++, C#, PHP, Julia, R, etc.</a:t>
            </a:r>
          </a:p>
          <a:p>
            <a:r>
              <a:rPr lang="pt-BR" dirty="0" smtClean="0"/>
              <a:t>Desvantagens:</a:t>
            </a:r>
          </a:p>
          <a:p>
            <a:pPr lvl="1">
              <a:buFont typeface="Wingdings" panose="05000000000000000000" pitchFamily="2" charset="2"/>
              <a:buChar char="§"/>
            </a:pPr>
            <a:r>
              <a:rPr lang="pt-BR" dirty="0" smtClean="0"/>
              <a:t>Poucos </a:t>
            </a:r>
            <a:r>
              <a:rPr lang="pt-BR" dirty="0"/>
              <a:t>servidores </a:t>
            </a:r>
            <a:r>
              <a:rPr lang="pt-BR" dirty="0" smtClean="0"/>
              <a:t>disponíveis.</a:t>
            </a:r>
          </a:p>
          <a:p>
            <a:pPr lvl="1">
              <a:buFont typeface="Wingdings" panose="05000000000000000000" pitchFamily="2" charset="2"/>
              <a:buChar char="§"/>
            </a:pPr>
            <a:r>
              <a:rPr lang="pt-BR" dirty="0"/>
              <a:t>Não é possível salvar os notebooks </a:t>
            </a:r>
            <a:r>
              <a:rPr lang="pt-BR" dirty="0" smtClean="0"/>
              <a:t>(e.g., Google Drive).</a:t>
            </a:r>
          </a:p>
          <a:p>
            <a:pPr lvl="1">
              <a:buFont typeface="Wingdings" panose="05000000000000000000" pitchFamily="2" charset="2"/>
              <a:buChar char="§"/>
            </a:pPr>
            <a:r>
              <a:rPr lang="pt-BR" dirty="0" smtClean="0"/>
              <a:t>Depois </a:t>
            </a:r>
            <a:r>
              <a:rPr lang="pt-BR" dirty="0"/>
              <a:t>de algum tempo inativo, a máquina virtual executando seu </a:t>
            </a:r>
            <a:r>
              <a:rPr lang="pt-BR" b="1" i="1" dirty="0" smtClean="0"/>
              <a:t>notebook </a:t>
            </a:r>
            <a:r>
              <a:rPr lang="pt-BR" dirty="0" smtClean="0"/>
              <a:t>se </a:t>
            </a:r>
            <a:r>
              <a:rPr lang="pt-BR" dirty="0"/>
              <a:t>desconecta e você pode </a:t>
            </a:r>
            <a:r>
              <a:rPr lang="pt-BR" dirty="0" smtClean="0"/>
              <a:t>perder seu código.</a:t>
            </a:r>
          </a:p>
          <a:p>
            <a:r>
              <a:rPr lang="pt-BR" dirty="0"/>
              <a:t>URL (através do Jupyter): </a:t>
            </a:r>
            <a:r>
              <a:rPr lang="pt-BR" dirty="0">
                <a:hlinkClick r:id="rId3"/>
              </a:rPr>
              <a:t>https://jupyter.org</a:t>
            </a:r>
            <a:r>
              <a:rPr lang="pt-BR" dirty="0" smtClean="0">
                <a:hlinkClick r:id="rId3"/>
              </a:rPr>
              <a:t>/</a:t>
            </a:r>
            <a:endParaRPr lang="pt-BR" dirty="0"/>
          </a:p>
          <a:p>
            <a:endParaRPr lang="pt-BR" dirty="0" smtClean="0"/>
          </a:p>
        </p:txBody>
      </p:sp>
      <p:pic>
        <p:nvPicPr>
          <p:cNvPr id="6" name="Picture 5" descr="Binde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0835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4956176"/>
              </a:xfrm>
            </p:spPr>
            <p:txBody>
              <a:bodyPr>
                <a:normAutofit/>
              </a:bodyPr>
              <a:lstStyle/>
              <a:p>
                <a:r>
                  <a:rPr lang="pt-BR" dirty="0" smtClean="0"/>
                  <a:t>O objetivo desta primeira parte do curso é encontrar uma </a:t>
                </a:r>
                <a:r>
                  <a:rPr lang="pt-BR" b="1" i="1" dirty="0" smtClean="0"/>
                  <a:t>função</a:t>
                </a:r>
                <a:r>
                  <a:rPr lang="pt-BR" dirty="0" smtClean="0"/>
                  <a:t>, usando aprendizado de máquina, que </a:t>
                </a:r>
                <a:r>
                  <a:rPr lang="pt-BR" b="1" i="1" dirty="0"/>
                  <a:t>aproxime</a:t>
                </a:r>
                <a:r>
                  <a:rPr lang="pt-BR" dirty="0"/>
                  <a:t> </a:t>
                </a:r>
                <a:r>
                  <a:rPr lang="pt-BR" dirty="0" smtClean="0"/>
                  <a:t>o comportamento de um </a:t>
                </a:r>
                <a:r>
                  <a:rPr lang="pt-BR" b="1" i="1" dirty="0" smtClean="0"/>
                  <a:t>conjunto de amostras</a:t>
                </a:r>
                <a:r>
                  <a:rPr lang="pt-BR" dirty="0" smtClean="0"/>
                  <a:t> (</a:t>
                </a:r>
                <a14:m>
                  <m:oMath xmlns:m="http://schemas.openxmlformats.org/officeDocument/2006/math">
                    <m:r>
                      <a:rPr lang="pt-BR" b="1" i="1" smtClean="0">
                        <a:latin typeface="Cambria Math" panose="02040503050406030204" pitchFamily="18" charset="0"/>
                      </a:rPr>
                      <m:t>𝒙</m:t>
                    </m:r>
                  </m:oMath>
                </a14:m>
                <a:r>
                  <a:rPr lang="pt-BR" dirty="0" smtClean="0"/>
                  <a:t> e </a:t>
                </a:r>
                <a14:m>
                  <m:oMath xmlns:m="http://schemas.openxmlformats.org/officeDocument/2006/math">
                    <m:r>
                      <a:rPr lang="pt-BR" b="0" i="1" smtClean="0">
                        <a:latin typeface="Cambria Math" panose="02040503050406030204" pitchFamily="18" charset="0"/>
                      </a:rPr>
                      <m:t>𝑦</m:t>
                    </m:r>
                  </m:oMath>
                </a14:m>
                <a:r>
                  <a:rPr lang="pt-BR" dirty="0" smtClean="0"/>
                  <a:t>) da </a:t>
                </a:r>
                <a:r>
                  <a:rPr lang="pt-BR" b="1" i="1" dirty="0" smtClean="0"/>
                  <a:t>melhor forma possível</a:t>
                </a:r>
                <a:r>
                  <a:rPr lang="pt-BR" dirty="0" smtClean="0"/>
                  <a:t>.</a:t>
                </a:r>
              </a:p>
              <a:p>
                <a:r>
                  <a:rPr lang="pt-BR" dirty="0" smtClean="0"/>
                  <a:t>Na maioria dos casos, não conhecemos o mapeamento verdadeiro (muitas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smtClean="0"/>
                  <a:t> e nos baseamos apenas em uma métrica para definir se a aproximação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4956176"/>
              </a:xfrm>
              <a:blipFill rotWithShape="0">
                <a:blip r:embed="rId3"/>
                <a:stretch>
                  <a:fillRect l="-1502" t="-1966" r="-530"/>
                </a:stretch>
              </a:blipFill>
            </p:spPr>
            <p:txBody>
              <a:bodyPr/>
              <a:lstStyle/>
              <a:p>
                <a:r>
                  <a:rPr lang="en-US">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a:t>
            </a:r>
            <a:r>
              <a:rPr lang="pt-BR" dirty="0" smtClean="0"/>
              <a:t>qualquer</a:t>
            </a:r>
            <a:r>
              <a:rPr lang="pt-BR" dirty="0"/>
              <a:t>, quantos picolés serão vendidos?</a:t>
            </a:r>
          </a:p>
        </p:txBody>
      </p:sp>
    </p:spTree>
    <p:extLst>
      <p:ext uri="{BB962C8B-B14F-4D97-AF65-F5344CB8AC3E}">
        <p14:creationId xmlns:p14="http://schemas.microsoft.com/office/powerpoint/2010/main" val="234747659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smtClean="0"/>
              <a:t>[</a:t>
            </a:r>
            <a:r>
              <a:rPr lang="pt-BR" dirty="0"/>
              <a:t>1</a:t>
            </a:r>
            <a:r>
              <a:rPr lang="pt-BR" dirty="0" smtClean="0"/>
              <a:t>] </a:t>
            </a:r>
            <a:r>
              <a:rPr lang="pt-BR" dirty="0"/>
              <a:t>Stuart Russell and Peter Norvig, “</a:t>
            </a:r>
            <a:r>
              <a:rPr lang="pt-BR" i="1" dirty="0"/>
              <a:t>Artificial Intelligence: A Modern Approach</a:t>
            </a:r>
            <a:r>
              <a:rPr lang="pt-BR" dirty="0"/>
              <a:t>,” Prentice Hall Series in Artificial Intelligence, 3rd ed., 2015.</a:t>
            </a:r>
          </a:p>
          <a:p>
            <a:pPr marL="0" indent="0">
              <a:buNone/>
            </a:pPr>
            <a:r>
              <a:rPr lang="pt-BR" dirty="0" smtClean="0"/>
              <a:t>[2] </a:t>
            </a:r>
            <a:r>
              <a:rPr lang="pt-BR" dirty="0"/>
              <a:t>Aurélien Géron, “</a:t>
            </a:r>
            <a:r>
              <a:rPr lang="pt-BR" i="1" dirty="0"/>
              <a:t>Hands-On Machine Learning with Scikit-Learn and TensorFlow: Concepts, Tools, and Techniques to Build Intelligent Systems</a:t>
            </a:r>
            <a:r>
              <a:rPr lang="pt-BR" dirty="0"/>
              <a:t>”, 1st ed., O'Reilly Media, 2017</a:t>
            </a:r>
            <a:r>
              <a:rPr lang="pt-BR" dirty="0" smtClean="0"/>
              <a:t>.</a:t>
            </a:r>
          </a:p>
          <a:p>
            <a:pPr marL="0" indent="0">
              <a:buNone/>
            </a:pPr>
            <a:r>
              <a:rPr lang="pt-BR" dirty="0" smtClean="0"/>
              <a:t>[3] </a:t>
            </a:r>
            <a:r>
              <a:rPr lang="pt-BR" dirty="0"/>
              <a:t>Joseph Misiti, “</a:t>
            </a:r>
            <a:r>
              <a:rPr lang="pt-BR" i="1" dirty="0"/>
              <a:t>Awesome Machine-Learning</a:t>
            </a:r>
            <a:r>
              <a:rPr lang="pt-BR" dirty="0"/>
              <a:t>,” on-line data base with several free and/or open-source books (https://github.com/josephmisiti/awesome-machine-learning</a:t>
            </a:r>
            <a:r>
              <a:rPr lang="pt-BR" dirty="0" smtClean="0"/>
              <a:t>).</a:t>
            </a:r>
            <a:endParaRPr lang="pt-BR" dirty="0"/>
          </a:p>
          <a:p>
            <a:pPr marL="0" indent="0">
              <a:buNone/>
            </a:pPr>
            <a:r>
              <a:rPr lang="pt-BR" dirty="0" smtClean="0"/>
              <a:t>[4] </a:t>
            </a:r>
            <a:r>
              <a:rPr lang="pt-BR" dirty="0"/>
              <a:t>Andriy Burkov, “</a:t>
            </a:r>
            <a:r>
              <a:rPr lang="pt-BR" i="1" dirty="0"/>
              <a:t>The Hundred-Page Machine-Learning Book</a:t>
            </a:r>
            <a:r>
              <a:rPr lang="pt-BR" dirty="0"/>
              <a:t>,” Andriy Burkov 2019.  </a:t>
            </a:r>
          </a:p>
          <a:p>
            <a:pPr marL="0" indent="0">
              <a:buNone/>
            </a:pPr>
            <a:r>
              <a:rPr lang="pt-BR" dirty="0" smtClean="0"/>
              <a:t>[5] </a:t>
            </a:r>
            <a:r>
              <a:rPr lang="pt-BR" dirty="0"/>
              <a:t>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smtClean="0"/>
              <a:t>[6] </a:t>
            </a:r>
            <a:r>
              <a:rPr lang="pt-BR" dirty="0"/>
              <a:t>S. Haykin, “</a:t>
            </a:r>
            <a:r>
              <a:rPr lang="pt-BR" i="1" dirty="0"/>
              <a:t>Neural Networks and Learning Machines</a:t>
            </a:r>
            <a:r>
              <a:rPr lang="pt-BR" dirty="0"/>
              <a:t>,” Prentice Hall, 3ª ed., 2008</a:t>
            </a:r>
            <a:r>
              <a:rPr lang="pt-BR" dirty="0" smtClean="0"/>
              <a:t>.</a:t>
            </a:r>
          </a:p>
          <a:p>
            <a:pPr marL="0" indent="0">
              <a:buNone/>
            </a:pPr>
            <a:r>
              <a:rPr lang="pt-BR" dirty="0" smtClean="0"/>
              <a:t>[</a:t>
            </a:r>
            <a:r>
              <a:rPr lang="pt-BR" dirty="0"/>
              <a:t>7</a:t>
            </a:r>
            <a:r>
              <a:rPr lang="pt-BR" dirty="0" smtClean="0"/>
              <a:t>] Coleção de livros, </a:t>
            </a:r>
            <a:r>
              <a:rPr lang="pt-BR" dirty="0" smtClean="0">
                <a:hlinkClick r:id="rId3"/>
              </a:rPr>
              <a:t>https</a:t>
            </a:r>
            <a:r>
              <a:rPr lang="pt-BR" dirty="0">
                <a:hlinkClick r:id="rId3"/>
              </a:rPr>
              <a:t>://</a:t>
            </a:r>
            <a:r>
              <a:rPr lang="pt-BR" dirty="0" smtClean="0">
                <a:hlinkClick r:id="rId3"/>
              </a:rPr>
              <a:t>drive.google.com/drive/folders/1IyIIMu1w6POBhrVnw11yqXXy6BjC439j?usp=sharing</a:t>
            </a:r>
            <a:endParaRPr lang="pt-BR" dirty="0" smtClean="0"/>
          </a:p>
        </p:txBody>
      </p:sp>
    </p:spTree>
    <p:extLst>
      <p:ext uri="{BB962C8B-B14F-4D97-AF65-F5344CB8AC3E}">
        <p14:creationId xmlns:p14="http://schemas.microsoft.com/office/powerpoint/2010/main" val="16945222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Avisos</a:t>
            </a:r>
            <a:endParaRPr lang="nl-BE" dirty="0"/>
          </a:p>
        </p:txBody>
      </p:sp>
      <p:sp>
        <p:nvSpPr>
          <p:cNvPr id="3" name="Content Placeholder 2"/>
          <p:cNvSpPr>
            <a:spLocks noGrp="1"/>
          </p:cNvSpPr>
          <p:nvPr>
            <p:ph idx="1"/>
          </p:nvPr>
        </p:nvSpPr>
        <p:spPr>
          <a:xfrm>
            <a:off x="838199" y="1825624"/>
            <a:ext cx="11083725" cy="5032376"/>
          </a:xfrm>
        </p:spPr>
        <p:txBody>
          <a:bodyPr/>
          <a:lstStyle/>
          <a:p>
            <a:r>
              <a:rPr lang="en-US" dirty="0" err="1" smtClean="0"/>
              <a:t>Entregas</a:t>
            </a:r>
            <a:r>
              <a:rPr lang="en-US" dirty="0" smtClean="0"/>
              <a:t> de </a:t>
            </a:r>
            <a:r>
              <a:rPr lang="en-US" dirty="0" err="1" smtClean="0"/>
              <a:t>exercícios</a:t>
            </a:r>
            <a:r>
              <a:rPr lang="en-US" dirty="0" smtClean="0"/>
              <a:t> </a:t>
            </a:r>
            <a:r>
              <a:rPr lang="pt-BR" dirty="0"/>
              <a:t>(laboratórios e quizzes) </a:t>
            </a:r>
            <a:r>
              <a:rPr lang="en-US" dirty="0" err="1" smtClean="0"/>
              <a:t>devem</a:t>
            </a:r>
            <a:r>
              <a:rPr lang="en-US" dirty="0" smtClean="0"/>
              <a:t> </a:t>
            </a:r>
            <a:r>
              <a:rPr lang="en-US" dirty="0" err="1" smtClean="0"/>
              <a:t>ser</a:t>
            </a:r>
            <a:r>
              <a:rPr lang="en-US" dirty="0" smtClean="0"/>
              <a:t> </a:t>
            </a:r>
            <a:r>
              <a:rPr lang="en-US" dirty="0" err="1" smtClean="0"/>
              <a:t>feitas</a:t>
            </a:r>
            <a:r>
              <a:rPr lang="en-US" dirty="0" smtClean="0"/>
              <a:t> </a:t>
            </a:r>
            <a:r>
              <a:rPr lang="en-US" dirty="0" err="1" smtClean="0"/>
              <a:t>através</a:t>
            </a:r>
            <a:r>
              <a:rPr lang="en-US" dirty="0" smtClean="0"/>
              <a:t> do MS Teams.</a:t>
            </a:r>
          </a:p>
          <a:p>
            <a:pPr lvl="1">
              <a:buFont typeface="Wingdings" panose="05000000000000000000" pitchFamily="2" charset="2"/>
              <a:buChar char="§"/>
            </a:pPr>
            <a:r>
              <a:rPr lang="en-US" dirty="0" smtClean="0"/>
              <a:t>Se </a:t>
            </a:r>
            <a:r>
              <a:rPr lang="en-US" dirty="0" err="1"/>
              <a:t>atentem</a:t>
            </a:r>
            <a:r>
              <a:rPr lang="en-US" dirty="0"/>
              <a:t> </a:t>
            </a:r>
            <a:r>
              <a:rPr lang="en-US" dirty="0" err="1"/>
              <a:t>às</a:t>
            </a:r>
            <a:r>
              <a:rPr lang="en-US" dirty="0"/>
              <a:t> </a:t>
            </a:r>
            <a:r>
              <a:rPr lang="en-US" dirty="0" err="1" smtClean="0"/>
              <a:t>datas</a:t>
            </a:r>
            <a:r>
              <a:rPr lang="en-US" dirty="0" smtClean="0"/>
              <a:t>/</a:t>
            </a:r>
            <a:r>
              <a:rPr lang="en-US" dirty="0" err="1" smtClean="0"/>
              <a:t>horários</a:t>
            </a:r>
            <a:r>
              <a:rPr lang="en-US" dirty="0" smtClean="0"/>
              <a:t> </a:t>
            </a:r>
            <a:r>
              <a:rPr lang="en-US" dirty="0"/>
              <a:t>de </a:t>
            </a:r>
            <a:r>
              <a:rPr lang="en-US" dirty="0" err="1"/>
              <a:t>entrega</a:t>
            </a:r>
            <a:r>
              <a:rPr lang="en-US" dirty="0"/>
              <a:t> no </a:t>
            </a:r>
            <a:r>
              <a:rPr lang="en-US" dirty="0" smtClean="0"/>
              <a:t>MS Teams.</a:t>
            </a:r>
          </a:p>
          <a:p>
            <a:r>
              <a:rPr lang="pt-BR" dirty="0" smtClean="0"/>
              <a:t>Todo material do curso será disponibilizado no MS Teams e no GitHub: </a:t>
            </a:r>
            <a:endParaRPr lang="pt-BR" dirty="0"/>
          </a:p>
          <a:p>
            <a:pPr lvl="1">
              <a:buFont typeface="Wingdings" panose="05000000000000000000" pitchFamily="2" charset="2"/>
              <a:buChar char="§"/>
            </a:pPr>
            <a:r>
              <a:rPr lang="pt-BR" dirty="0" smtClean="0">
                <a:hlinkClick r:id="rId2"/>
              </a:rPr>
              <a:t>https</a:t>
            </a:r>
            <a:r>
              <a:rPr lang="pt-BR" dirty="0">
                <a:hlinkClick r:id="rId2"/>
              </a:rPr>
              <a:t>://</a:t>
            </a:r>
            <a:r>
              <a:rPr lang="pt-BR" dirty="0" smtClean="0">
                <a:hlinkClick r:id="rId2"/>
              </a:rPr>
              <a:t>github.com/zz4fap/t319_aprendizado_de_maquina</a:t>
            </a:r>
            <a:endParaRPr lang="pt-BR" dirty="0" smtClean="0"/>
          </a:p>
          <a:p>
            <a:r>
              <a:rPr lang="pt-BR" dirty="0" smtClean="0"/>
              <a:t>Horários de Atendimento</a:t>
            </a:r>
          </a:p>
          <a:p>
            <a:pPr lvl="1">
              <a:buFont typeface="Wingdings" panose="05000000000000000000" pitchFamily="2" charset="2"/>
              <a:buChar char="§"/>
            </a:pPr>
            <a:r>
              <a:rPr lang="pt-BR" dirty="0"/>
              <a:t>Professor</a:t>
            </a:r>
            <a:r>
              <a:rPr lang="pt-BR"/>
              <a:t>: </a:t>
            </a:r>
            <a:r>
              <a:rPr lang="pt-BR" smtClean="0"/>
              <a:t>quintas-feiras </a:t>
            </a:r>
            <a:r>
              <a:rPr lang="pt-BR"/>
              <a:t>das </a:t>
            </a:r>
            <a:r>
              <a:rPr lang="pt-BR" smtClean="0"/>
              <a:t>18:00 </a:t>
            </a:r>
            <a:r>
              <a:rPr lang="pt-BR"/>
              <a:t>às </a:t>
            </a:r>
            <a:r>
              <a:rPr lang="pt-BR" smtClean="0"/>
              <a:t>19:00 </a:t>
            </a:r>
            <a:r>
              <a:rPr lang="pt-BR" dirty="0"/>
              <a:t>e sextas-feiras </a:t>
            </a:r>
            <a:r>
              <a:rPr lang="pt-BR"/>
              <a:t>das </a:t>
            </a:r>
            <a:r>
              <a:rPr lang="pt-BR" smtClean="0"/>
              <a:t>16:00 </a:t>
            </a:r>
            <a:r>
              <a:rPr lang="pt-BR"/>
              <a:t>às </a:t>
            </a:r>
            <a:r>
              <a:rPr lang="pt-BR" smtClean="0"/>
              <a:t>17:00</a:t>
            </a:r>
            <a:r>
              <a:rPr lang="pt-BR" dirty="0" smtClean="0"/>
              <a:t>.</a:t>
            </a:r>
            <a:endParaRPr lang="pt-BR" dirty="0"/>
          </a:p>
          <a:p>
            <a:pPr lvl="1">
              <a:buFont typeface="Wingdings" panose="05000000000000000000" pitchFamily="2" charset="2"/>
              <a:buChar char="§"/>
            </a:pPr>
            <a:r>
              <a:rPr lang="pt-BR" dirty="0" smtClean="0"/>
              <a:t>Monitor (</a:t>
            </a:r>
            <a:r>
              <a:rPr lang="pt-BR" dirty="0" err="1" smtClean="0"/>
              <a:t>Maycol</a:t>
            </a:r>
            <a:r>
              <a:rPr lang="pt-BR" dirty="0" smtClean="0"/>
              <a:t> </a:t>
            </a:r>
            <a:r>
              <a:rPr lang="pt-BR" dirty="0"/>
              <a:t>Teles: </a:t>
            </a:r>
            <a:r>
              <a:rPr lang="pt-BR" b="1" dirty="0"/>
              <a:t>maycol.teles@ges.inatel.br</a:t>
            </a:r>
            <a:r>
              <a:rPr lang="pt-BR" dirty="0"/>
              <a:t>): </a:t>
            </a:r>
            <a:r>
              <a:rPr lang="pt-BR" dirty="0" smtClean="0"/>
              <a:t>quartas-feiras </a:t>
            </a:r>
            <a:r>
              <a:rPr lang="pt-BR" dirty="0"/>
              <a:t>das </a:t>
            </a:r>
            <a:r>
              <a:rPr lang="pt-BR" dirty="0" smtClean="0"/>
              <a:t>18:30 </a:t>
            </a:r>
            <a:r>
              <a:rPr lang="pt-BR" dirty="0"/>
              <a:t>às </a:t>
            </a:r>
            <a:r>
              <a:rPr lang="pt-BR" dirty="0" smtClean="0"/>
              <a:t>19:30 </a:t>
            </a:r>
            <a:r>
              <a:rPr lang="pt-BR" dirty="0"/>
              <a:t>.</a:t>
            </a:r>
          </a:p>
          <a:p>
            <a:pPr lvl="1">
              <a:buFont typeface="Wingdings" panose="05000000000000000000" pitchFamily="2" charset="2"/>
              <a:buChar char="§"/>
            </a:pPr>
            <a:r>
              <a:rPr lang="pt-BR" dirty="0" smtClean="0"/>
              <a:t>Atendimento remoto via </a:t>
            </a:r>
            <a:r>
              <a:rPr lang="pt-BR" dirty="0"/>
              <a:t>MS Teams. </a:t>
            </a:r>
            <a:br>
              <a:rPr lang="pt-BR" dirty="0"/>
            </a:br>
            <a:endParaRPr lang="pt-BR" dirty="0" smtClean="0"/>
          </a:p>
        </p:txBody>
      </p:sp>
    </p:spTree>
    <p:extLst>
      <p:ext uri="{BB962C8B-B14F-4D97-AF65-F5344CB8AC3E}">
        <p14:creationId xmlns:p14="http://schemas.microsoft.com/office/powerpoint/2010/main" val="8490152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smtClean="0"/>
              <a:t>Quiz</a:t>
            </a:r>
            <a:r>
              <a:rPr lang="pt-BR" dirty="0" smtClean="0"/>
              <a:t>: “</a:t>
            </a:r>
            <a:r>
              <a:rPr lang="pt-BR" i="1" dirty="0" smtClean="0"/>
              <a:t>T319 </a:t>
            </a:r>
            <a:r>
              <a:rPr lang="pt-BR" i="1" dirty="0"/>
              <a:t>- Quiz - </a:t>
            </a:r>
            <a:r>
              <a:rPr lang="pt-BR" i="1" dirty="0" smtClean="0"/>
              <a:t>Introdução</a:t>
            </a:r>
            <a:r>
              <a:rPr lang="pt-BR" dirty="0" smtClean="0"/>
              <a:t>” que se encontra no MS Teams.</a:t>
            </a:r>
          </a:p>
          <a:p>
            <a:r>
              <a:rPr lang="pt-BR" b="1" dirty="0" smtClean="0"/>
              <a:t>Exercício Prático</a:t>
            </a:r>
            <a:r>
              <a:rPr lang="pt-BR" dirty="0" smtClean="0"/>
              <a:t>: </a:t>
            </a:r>
            <a:r>
              <a:rPr lang="pt-BR" b="1" dirty="0" smtClean="0">
                <a:hlinkClick r:id="rId3"/>
              </a:rPr>
              <a:t>Laboratório #1</a:t>
            </a:r>
            <a:r>
              <a:rPr lang="pt-BR" dirty="0" smtClean="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smtClean="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Cronograma</a:t>
            </a:r>
            <a:endParaRPr lang="pt-BR"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48633585"/>
              </p:ext>
            </p:extLst>
          </p:nvPr>
        </p:nvGraphicFramePr>
        <p:xfrm>
          <a:off x="838200" y="1585758"/>
          <a:ext cx="10515600" cy="4354163"/>
        </p:xfrm>
        <a:graphic>
          <a:graphicData uri="http://schemas.openxmlformats.org/drawingml/2006/table">
            <a:tbl>
              <a:tblPr/>
              <a:tblGrid>
                <a:gridCol w="587885"/>
                <a:gridCol w="1491286"/>
                <a:gridCol w="1490856"/>
                <a:gridCol w="1789373"/>
                <a:gridCol w="5156200"/>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Data</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Horário</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smtClean="0">
                          <a:effectLst/>
                        </a:rPr>
                        <a:t>Atividade</a:t>
                      </a:r>
                      <a:endParaRPr lang="pt-BR" sz="2000" b="1" dirty="0">
                        <a:effectLst/>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5/8/2022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smtClean="0"/>
                        <a:t>Sexta-feira</a:t>
                      </a:r>
                      <a:endParaRPr lang="pt-BR" sz="2000" dirty="0"/>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21:30 às 23:10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19/8/2022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smtClean="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16/9/2022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30/9/2022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14/10/2022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28/10/2022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smtClean="0"/>
                        <a:t>Introdução ao Aprendizado de Máquina</a:t>
                      </a: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b="1" dirty="0">
                          <a:solidFill>
                            <a:srgbClr val="00B050"/>
                          </a:solidFill>
                          <a:effectLst/>
                        </a:rPr>
                        <a:t>11/11/2022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smtClean="0">
                          <a:solidFill>
                            <a:srgbClr val="00B050"/>
                          </a:solidFill>
                        </a:rPr>
                        <a:t>Avaliação Presencial</a:t>
                      </a:r>
                      <a:endParaRPr lang="pt-BR" sz="2000" b="1" dirty="0">
                        <a:solidFill>
                          <a:srgbClr val="00B050"/>
                        </a:solidFill>
                      </a:endParaRP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a:effectLst/>
                        </a:rPr>
                        <a:t>25/11/2022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en-US" dirty="0">
                          <a:effectLst/>
                        </a:rPr>
                        <a:t>9/12/2022</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smtClean="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Inicialização</a:t>
              </a:r>
              <a:endParaRPr lang="pt-BR" dirty="0">
                <a:solidFill>
                  <a:schemeClr val="tx1"/>
                </a:solidFill>
              </a:endParaRP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Seleção</a:t>
              </a:r>
              <a:endParaRPr lang="pt-BR" dirty="0">
                <a:solidFill>
                  <a:schemeClr val="tx1"/>
                </a:solidFill>
              </a:endParaRP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false</a:t>
              </a:r>
              <a:endParaRPr lang="pt-BR" sz="1100" dirty="0"/>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smtClean="0"/>
                <a:t>critério </a:t>
              </a:r>
              <a:r>
                <a:rPr lang="pt-BR" sz="1100" dirty="0"/>
                <a:t>de </a:t>
              </a:r>
              <a:r>
                <a:rPr lang="pt-BR" sz="1100" dirty="0" smtClean="0"/>
                <a:t>parada = </a:t>
              </a:r>
              <a:r>
                <a:rPr lang="pt-BR" sz="1100" dirty="0" err="1" smtClean="0"/>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Indivíduos com diferentes características</a:t>
              </a:r>
              <a:endParaRPr lang="pt-BR" sz="1200" dirty="0">
                <a:solidFill>
                  <a:schemeClr val="tx1"/>
                </a:solidFill>
              </a:endParaRP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solidFill>
                    <a:schemeClr val="tx1"/>
                  </a:solidFill>
                </a:rPr>
                <a:t>Função </a:t>
              </a:r>
              <a:r>
                <a:rPr lang="pt-BR" sz="1200" dirty="0">
                  <a:solidFill>
                    <a:schemeClr val="tx1"/>
                  </a:solidFill>
                </a:rPr>
                <a:t>de aptidão </a:t>
              </a:r>
              <a:r>
                <a:rPr lang="pt-BR" sz="1200" dirty="0" smtClean="0">
                  <a:solidFill>
                    <a:schemeClr val="tx1"/>
                  </a:solidFill>
                </a:rPr>
                <a:t>seleciona os melhores indivíduos para próxima geração</a:t>
              </a:r>
              <a:endParaRPr lang="pt-BR" sz="1200" dirty="0">
                <a:solidFill>
                  <a:schemeClr val="tx1"/>
                </a:solidFill>
              </a:endParaRP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Cruzamento</a:t>
              </a:r>
              <a:endParaRPr lang="pt-BR" dirty="0">
                <a:solidFill>
                  <a:schemeClr val="tx1"/>
                </a:solidFill>
              </a:endParaRP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solidFill>
                    <a:schemeClr val="tx1"/>
                  </a:solidFill>
                </a:rPr>
                <a:t>Mutação</a:t>
              </a:r>
              <a:endParaRPr lang="pt-BR" dirty="0">
                <a:solidFill>
                  <a:schemeClr val="tx1"/>
                </a:solidFill>
              </a:endParaRP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State</a:t>
            </a:r>
            <a:endParaRPr lang="pt-BR" sz="1400" b="1" dirty="0">
              <a:solidFill>
                <a:schemeClr val="tx1"/>
              </a:solidFill>
            </a:endParaRP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Action</a:t>
            </a:r>
            <a:endParaRPr lang="pt-BR" sz="1400" b="1" dirty="0">
              <a:solidFill>
                <a:schemeClr val="tx1"/>
              </a:solidFill>
            </a:endParaRP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gridCol w="847725"/>
              </a:tblGrid>
              <a:tr h="327343">
                <a:tc>
                  <a:txBody>
                    <a:bodyPr/>
                    <a:lstStyle/>
                    <a:p>
                      <a:pPr algn="ctr"/>
                      <a:r>
                        <a:rPr lang="pt-BR" sz="1200" dirty="0" smtClean="0"/>
                        <a:t>State/Action</a:t>
                      </a:r>
                      <a:endParaRPr lang="pt-BR" sz="1200" dirty="0"/>
                    </a:p>
                  </a:txBody>
                  <a:tcPr/>
                </a:tc>
                <a:tc>
                  <a:txBody>
                    <a:bodyPr/>
                    <a:lstStyle/>
                    <a:p>
                      <a:pPr algn="ctr"/>
                      <a:r>
                        <a:rPr lang="pt-BR" sz="1200" dirty="0" smtClean="0"/>
                        <a:t>Value</a:t>
                      </a:r>
                      <a:endParaRPr lang="pt-BR" sz="12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r h="327343">
                <a:tc>
                  <a:txBody>
                    <a:bodyPr/>
                    <a:lstStyle/>
                    <a:p>
                      <a:pPr algn="ctr"/>
                      <a:r>
                        <a:rPr lang="pt-BR" sz="1400" dirty="0" smtClean="0"/>
                        <a:t>-/-</a:t>
                      </a:r>
                      <a:endParaRPr lang="pt-BR" sz="1400" dirty="0"/>
                    </a:p>
                  </a:txBody>
                  <a:tcPr/>
                </a:tc>
                <a:tc>
                  <a:txBody>
                    <a:bodyPr/>
                    <a:lstStyle/>
                    <a:p>
                      <a:pPr algn="ctr"/>
                      <a:r>
                        <a:rPr lang="pt-BR" sz="1400" dirty="0" smtClean="0"/>
                        <a:t>0</a:t>
                      </a:r>
                      <a:endParaRPr lang="pt-BR" sz="1400" dirty="0"/>
                    </a:p>
                  </a:txBody>
                  <a:tcPr/>
                </a:tc>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smtClean="0">
                <a:solidFill>
                  <a:schemeClr val="tx1"/>
                </a:solidFill>
              </a:rPr>
              <a:t>Q-Value</a:t>
            </a:r>
            <a:endParaRPr lang="pt-BR" sz="1400" b="1" dirty="0">
              <a:solidFill>
                <a:schemeClr val="tx1"/>
              </a:solidFill>
            </a:endParaRP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smtClean="0"/>
              <a:t>Q-Table</a:t>
            </a:r>
            <a:endParaRPr lang="pt-BR" b="1" dirty="0"/>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C4F48192-B348-4C3E-8621-D3755D2230F8}"/>
              </a:ext>
            </a:extLst>
          </p:cNvPr>
          <p:cNvSpPr>
            <a:spLocks noGrp="1"/>
          </p:cNvSpPr>
          <p:nvPr>
            <p:ph type="title"/>
          </p:nvPr>
        </p:nvSpPr>
        <p:spPr/>
        <p:txBody>
          <a:bodyPr/>
          <a:lstStyle/>
          <a:p>
            <a:r>
              <a:rPr lang="pt-BR" dirty="0" smtClean="0"/>
              <a:t>Objetivo </a:t>
            </a:r>
            <a:r>
              <a:rPr lang="pt-BR" dirty="0"/>
              <a:t>do </a:t>
            </a:r>
            <a:r>
              <a:rPr lang="pt-BR" dirty="0" smtClean="0"/>
              <a:t>curso</a:t>
            </a:r>
            <a:endParaRPr lang="pt-BR" dirty="0"/>
          </a:p>
        </p:txBody>
      </p:sp>
      <p:sp>
        <p:nvSpPr>
          <p:cNvPr id="3" name="Espaço Reservado para Conteúdo 2">
            <a:extLst>
              <a:ext uri="{FF2B5EF4-FFF2-40B4-BE49-F238E27FC236}">
                <a16:creationId xmlns=""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smtClean="0"/>
              <a:t>O objetivo principal do curso é apresentar</a:t>
            </a:r>
          </a:p>
          <a:p>
            <a:pPr lvl="1">
              <a:buFont typeface="Wingdings" panose="05000000000000000000" pitchFamily="2" charset="2"/>
              <a:buChar char="§"/>
            </a:pPr>
            <a:r>
              <a:rPr lang="pt-BR" dirty="0" smtClean="0"/>
              <a:t>os conceitos fundamentais da teoria do aprendizado de máquina.</a:t>
            </a:r>
          </a:p>
          <a:p>
            <a:pPr lvl="1">
              <a:buFont typeface="Wingdings" panose="05000000000000000000" pitchFamily="2" charset="2"/>
              <a:buChar char="§"/>
            </a:pPr>
            <a:r>
              <a:rPr lang="pt-BR" dirty="0"/>
              <a:t>um conjunto de </a:t>
            </a:r>
            <a:r>
              <a:rPr lang="pt-BR" dirty="0" smtClean="0"/>
              <a:t>ferramentas (ou seja, algoritmos) de </a:t>
            </a:r>
            <a:r>
              <a:rPr lang="pt-BR" dirty="0"/>
              <a:t>aprendizado de </a:t>
            </a:r>
            <a:r>
              <a:rPr lang="pt-BR" dirty="0" smtClean="0"/>
              <a:t>máquina </a:t>
            </a:r>
            <a:r>
              <a:rPr lang="pt-BR" dirty="0"/>
              <a:t>para solução de </a:t>
            </a:r>
            <a:r>
              <a:rPr lang="pt-BR" dirty="0" smtClean="0"/>
              <a:t>problemas.</a:t>
            </a:r>
            <a:endParaRPr lang="pt-BR" dirty="0"/>
          </a:p>
          <a:p>
            <a:r>
              <a:rPr lang="pt-BR" dirty="0" smtClean="0"/>
              <a:t>Ao </a:t>
            </a:r>
            <a:r>
              <a:rPr lang="pt-BR" dirty="0"/>
              <a:t>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a:t>
            </a:r>
            <a:r>
              <a:rPr lang="pt-BR" dirty="0" smtClean="0"/>
              <a:t>de </a:t>
            </a:r>
            <a:r>
              <a:rPr lang="pt-BR" dirty="0"/>
              <a:t>ML para a resolução de </a:t>
            </a:r>
            <a:r>
              <a:rPr lang="pt-BR" dirty="0" smtClean="0"/>
              <a:t>problemas.</a:t>
            </a:r>
            <a:endParaRPr lang="pt-BR" dirty="0"/>
          </a:p>
          <a:p>
            <a:pPr lvl="1">
              <a:buFont typeface="Wingdings" panose="05000000000000000000" pitchFamily="2" charset="2"/>
              <a:buChar char="§"/>
            </a:pPr>
            <a:r>
              <a:rPr lang="pt-BR" dirty="0"/>
              <a:t>Analisar e entender novos algoritmos </a:t>
            </a:r>
            <a:r>
              <a:rPr lang="pt-BR" dirty="0" smtClean="0"/>
              <a:t>de </a:t>
            </a:r>
            <a:r>
              <a:rPr lang="pt-BR" dirty="0"/>
              <a:t>ML</a:t>
            </a:r>
            <a:r>
              <a:rPr lang="pt-BR" dirty="0" smtClean="0"/>
              <a:t>.</a:t>
            </a:r>
          </a:p>
          <a:p>
            <a:pPr lvl="1">
              <a:buFont typeface="Wingdings" panose="05000000000000000000" pitchFamily="2" charset="2"/>
              <a:buChar char="§"/>
            </a:pPr>
            <a:r>
              <a:rPr lang="pt-BR" dirty="0" smtClean="0"/>
              <a:t>Criar seus próprios projetos.</a:t>
            </a:r>
            <a:endParaRPr lang="pt-BR" dirty="0"/>
          </a:p>
        </p:txBody>
      </p:sp>
      <p:pic>
        <p:nvPicPr>
          <p:cNvPr id="3074" name="Picture 2" descr="Image result for machine learning">
            <a:extLst>
              <a:ext uri="{FF2B5EF4-FFF2-40B4-BE49-F238E27FC236}">
                <a16:creationId xmlns=""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4884753"/>
          </a:xfrm>
        </p:spPr>
        <p:txBody>
          <a:bodyPr>
            <a:normAutofit/>
          </a:bodyPr>
          <a:lstStyle/>
          <a:p>
            <a:r>
              <a:rPr lang="pt-BR" dirty="0" smtClean="0"/>
              <a:t>Um (1) </a:t>
            </a:r>
            <a:r>
              <a:rPr lang="pt-BR" dirty="0"/>
              <a:t>trabalho com peso de 85%.</a:t>
            </a:r>
          </a:p>
          <a:p>
            <a:pPr lvl="1">
              <a:buFont typeface="Wingdings" panose="05000000000000000000" pitchFamily="2" charset="2"/>
              <a:buChar char="§"/>
            </a:pPr>
            <a:r>
              <a:rPr lang="pt-BR" dirty="0"/>
              <a:t>Envolvendo questões teóricas e/ou práticas</a:t>
            </a:r>
            <a:r>
              <a:rPr lang="pt-BR" dirty="0" smtClean="0"/>
              <a:t>.</a:t>
            </a:r>
          </a:p>
          <a:p>
            <a:pPr lvl="1">
              <a:buFont typeface="Wingdings" panose="05000000000000000000" pitchFamily="2" charset="2"/>
              <a:buChar char="§"/>
            </a:pPr>
            <a:r>
              <a:rPr lang="pt-BR" dirty="0" smtClean="0"/>
              <a:t>Uma parte  do trabalho será feita </a:t>
            </a:r>
            <a:r>
              <a:rPr lang="pt-BR" b="1" i="1" dirty="0" smtClean="0"/>
              <a:t>presencialmente</a:t>
            </a:r>
            <a:r>
              <a:rPr lang="pt-BR" dirty="0" smtClean="0"/>
              <a:t>.</a:t>
            </a:r>
            <a:endParaRPr lang="pt-BR" dirty="0"/>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smtClean="0"/>
              <a:t>Laboratórios podem </a:t>
            </a:r>
            <a:r>
              <a:rPr lang="pt-BR" dirty="0"/>
              <a:t>ser </a:t>
            </a:r>
            <a:r>
              <a:rPr lang="pt-BR" dirty="0" smtClean="0"/>
              <a:t>resolvidos </a:t>
            </a:r>
            <a:r>
              <a:rPr lang="pt-BR" dirty="0"/>
              <a:t>em grupo, mas </a:t>
            </a:r>
            <a:r>
              <a:rPr lang="pt-BR" dirty="0" smtClean="0"/>
              <a:t>entregas </a:t>
            </a:r>
            <a:r>
              <a:rPr lang="pt-BR" dirty="0"/>
              <a:t>devem </a:t>
            </a:r>
            <a:r>
              <a:rPr lang="pt-BR" dirty="0" smtClean="0"/>
              <a:t>ser individuais</a:t>
            </a:r>
            <a:r>
              <a:rPr lang="pt-BR" dirty="0"/>
              <a:t>.</a:t>
            </a:r>
          </a:p>
          <a:p>
            <a:pPr lvl="1">
              <a:buFont typeface="Wingdings" panose="05000000000000000000" pitchFamily="2" charset="2"/>
              <a:buChar char="§"/>
            </a:pPr>
            <a:r>
              <a:rPr lang="pt-BR" dirty="0"/>
              <a:t>Exercícios serão atribuídos através </a:t>
            </a:r>
            <a:r>
              <a:rPr lang="pt-BR" dirty="0" smtClean="0"/>
              <a:t>do MS </a:t>
            </a:r>
            <a:r>
              <a:rPr lang="pt-BR" dirty="0" err="1" smtClean="0"/>
              <a:t>Teams</a:t>
            </a:r>
            <a:r>
              <a:rPr lang="pt-BR" dirty="0"/>
              <a:t>. </a:t>
            </a:r>
            <a:endParaRPr lang="pt-BR" dirty="0" smtClean="0"/>
          </a:p>
          <a:p>
            <a:r>
              <a:rPr lang="pt-BR" b="1" dirty="0" smtClean="0"/>
              <a:t>Frequência</a:t>
            </a:r>
            <a:endParaRPr lang="pt-BR" b="1" dirty="0"/>
          </a:p>
          <a:p>
            <a:pPr lvl="1">
              <a:buFont typeface="Wingdings" panose="05000000000000000000" pitchFamily="2" charset="2"/>
              <a:buChar char="§"/>
            </a:pPr>
            <a:r>
              <a:rPr lang="pt-BR" dirty="0" smtClean="0"/>
              <a:t>Gerada </a:t>
            </a:r>
            <a:r>
              <a:rPr lang="pt-BR" dirty="0"/>
              <a:t>automaticamente pelo </a:t>
            </a:r>
            <a:r>
              <a:rPr lang="pt-BR" dirty="0" smtClean="0"/>
              <a:t>MS Teams.</a:t>
            </a:r>
            <a:endParaRPr lang="pt-BR" dirty="0"/>
          </a:p>
          <a:p>
            <a:pPr lvl="1">
              <a:buFont typeface="Wingdings" panose="05000000000000000000" pitchFamily="2" charset="2"/>
              <a:buChar char="§"/>
            </a:pPr>
            <a:r>
              <a:rPr lang="pt-BR" dirty="0" smtClean="0"/>
              <a:t>Por </a:t>
            </a:r>
            <a:r>
              <a:rPr lang="pt-BR" dirty="0"/>
              <a:t>favor, </a:t>
            </a:r>
            <a:r>
              <a:rPr lang="pt-BR" dirty="0" smtClean="0"/>
              <a:t>acompanhem a frequência através do portal. </a:t>
            </a:r>
            <a:endParaRPr lang="pt-BR" dirty="0"/>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smtClean="0"/>
              <a:t>Emprego</a:t>
            </a:r>
            <a:r>
              <a:rPr lang="pt-BR" dirty="0"/>
              <a:t>: grandes companhias </a:t>
            </a:r>
            <a:r>
              <a:rPr lang="pt-BR" dirty="0" smtClean="0"/>
              <a:t>usam IA em seus produtos e/ou soluções internas para </a:t>
            </a:r>
            <a:r>
              <a:rPr lang="pt-BR" dirty="0"/>
              <a:t>resolver os mais diversos tipos de problemas e assim </a:t>
            </a:r>
            <a:r>
              <a:rPr lang="pt-BR" dirty="0" smtClean="0"/>
              <a:t>aumentarem </a:t>
            </a:r>
            <a:r>
              <a:rPr lang="pt-BR" dirty="0"/>
              <a:t>sua </a:t>
            </a:r>
            <a:r>
              <a:rPr lang="pt-BR" dirty="0" smtClean="0"/>
              <a:t>eficiência e consequentemente os lucros.</a:t>
            </a:r>
          </a:p>
          <a:p>
            <a:endParaRPr lang="pt-BR" b="1" dirty="0" smtClean="0"/>
          </a:p>
          <a:p>
            <a:pPr marL="0" indent="0">
              <a:buNone/>
            </a:pPr>
            <a:endParaRPr lang="pt-BR" b="1" dirty="0" smtClean="0"/>
          </a:p>
          <a:p>
            <a:pPr marL="0" indent="0">
              <a:buNone/>
            </a:pPr>
            <a:endParaRPr lang="pt-BR" b="1" dirty="0" smtClean="0"/>
          </a:p>
          <a:p>
            <a:r>
              <a:rPr lang="pt-BR" b="1" dirty="0" smtClean="0"/>
              <a:t>Pesquisa</a:t>
            </a:r>
            <a:r>
              <a:rPr lang="pt-BR" dirty="0"/>
              <a:t>: </a:t>
            </a:r>
            <a:r>
              <a:rPr lang="pt-BR" dirty="0" smtClean="0"/>
              <a:t>já </a:t>
            </a:r>
            <a:r>
              <a:rPr lang="pt-BR" dirty="0"/>
              <a:t>se prevê que </a:t>
            </a:r>
            <a:r>
              <a:rPr lang="pt-BR" dirty="0" smtClean="0"/>
              <a:t>IA terá </a:t>
            </a:r>
            <a:r>
              <a:rPr lang="pt-BR" dirty="0"/>
              <a:t>um papel importante no desenvolvimento da próxima geração de redes móveis e sem-fio (e.g., 6G</a:t>
            </a:r>
            <a:r>
              <a:rPr lang="pt-BR" dirty="0" smtClean="0"/>
              <a:t>).</a:t>
            </a:r>
            <a:endParaRPr lang="pt-BR" b="1" dirty="0"/>
          </a:p>
        </p:txBody>
      </p:sp>
      <p:pic>
        <p:nvPicPr>
          <p:cNvPr id="2052" name="Picture 4" descr="Image result for google">
            <a:extLst>
              <a:ext uri="{FF2B5EF4-FFF2-40B4-BE49-F238E27FC236}">
                <a16:creationId xmlns=""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ericsson logo">
            <a:extLst>
              <a:ext uri="{FF2B5EF4-FFF2-40B4-BE49-F238E27FC236}">
                <a16:creationId xmlns="" xmlns:a16="http://schemas.microsoft.com/office/drawing/2014/main" id="{D2E42DB6-DBED-40AD-BE13-35A32055159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qualcomm logo">
            <a:extLst>
              <a:ext uri="{FF2B5EF4-FFF2-40B4-BE49-F238E27FC236}">
                <a16:creationId xmlns="" xmlns:a16="http://schemas.microsoft.com/office/drawing/2014/main" id="{16E08342-ACB0-45D6-9003-A412614BF63C}"/>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huawei logo">
            <a:extLst>
              <a:ext uri="{FF2B5EF4-FFF2-40B4-BE49-F238E27FC236}">
                <a16:creationId xmlns="" xmlns:a16="http://schemas.microsoft.com/office/drawing/2014/main" id="{4D4C2FC0-11E7-423E-ADFE-E40E3FBE955B}"/>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9458163" y="5327984"/>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 xmlns:a16="http://schemas.microsoft.com/office/drawing/2014/main" id="{629596EE-D27E-4FA4-917F-4B2F4A295C7D}"/>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1030"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smtClean="0"/>
              <a:t>Inteligência </a:t>
            </a:r>
            <a:r>
              <a:rPr lang="pt-BR" dirty="0"/>
              <a:t>Artificial</a:t>
            </a:r>
            <a:endParaRPr lang="en-US" dirty="0"/>
          </a:p>
        </p:txBody>
      </p:sp>
      <p:sp>
        <p:nvSpPr>
          <p:cNvPr id="3" name="Espaço Reservado para Conteúdo 2"/>
          <p:cNvSpPr>
            <a:spLocks noGrp="1"/>
          </p:cNvSpPr>
          <p:nvPr>
            <p:ph idx="1"/>
          </p:nvPr>
        </p:nvSpPr>
        <p:spPr>
          <a:xfrm>
            <a:off x="838200" y="1825624"/>
            <a:ext cx="10782300" cy="4664075"/>
          </a:xfrm>
        </p:spPr>
        <p:txBody>
          <a:bodyPr/>
          <a:lstStyle/>
          <a:p>
            <a:pPr marL="171450" indent="-171450" algn="just"/>
            <a:r>
              <a:rPr lang="pt-BR" b="1" dirty="0"/>
              <a:t>Definição</a:t>
            </a:r>
            <a:r>
              <a:rPr lang="pt-BR" dirty="0"/>
              <a:t>: Capacidade de uma máquina de interpretar corretamente estímulos vindos do ambiente, aprender com eles e </a:t>
            </a:r>
            <a:r>
              <a:rPr lang="pt-BR" dirty="0" smtClean="0"/>
              <a:t>usar o conhecimento adquirido </a:t>
            </a:r>
            <a:r>
              <a:rPr lang="pt-BR" dirty="0"/>
              <a:t>para realizar tarefas.</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smtClean="0"/>
              <a:t>.</a:t>
            </a:r>
          </a:p>
          <a:p>
            <a:pPr marL="171450" indent="-171450" algn="just"/>
            <a:r>
              <a:rPr lang="pt-BR" dirty="0" smtClean="0"/>
              <a:t>Porém, </a:t>
            </a:r>
            <a:r>
              <a:rPr lang="pt-BR" dirty="0"/>
              <a:t>ensinar </a:t>
            </a:r>
            <a:r>
              <a:rPr lang="pt-BR" dirty="0" smtClean="0"/>
              <a:t>as máquinas a pensar não </a:t>
            </a:r>
            <a:r>
              <a:rPr lang="pt-BR" dirty="0"/>
              <a:t>é </a:t>
            </a:r>
            <a:r>
              <a:rPr lang="pt-BR" dirty="0" smtClean="0"/>
              <a:t>uma tarefa tão </a:t>
            </a:r>
            <a:r>
              <a:rPr lang="pt-BR" dirty="0"/>
              <a:t>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0515601" cy="5032375"/>
          </a:xfrm>
        </p:spPr>
        <p:txBody>
          <a:bodyPr>
            <a:normAutofit fontScale="92500" lnSpcReduction="10000"/>
          </a:bodyPr>
          <a:lstStyle/>
          <a:p>
            <a:pPr algn="just"/>
            <a:r>
              <a:rPr lang="pt-BR" sz="2400" dirty="0" smtClean="0"/>
              <a:t>Para conseguirmos criar uma máquina inteligente, precisamos antes dividir o problema em problemas menores (subáreas):</a:t>
            </a:r>
          </a:p>
          <a:p>
            <a:pPr lvl="1" algn="just">
              <a:buFont typeface="Wingdings" panose="05000000000000000000" pitchFamily="2" charset="2"/>
              <a:buChar char="§"/>
            </a:pPr>
            <a:r>
              <a:rPr lang="pt-BR" sz="2000" dirty="0" smtClean="0"/>
              <a:t>Processamento </a:t>
            </a:r>
            <a:r>
              <a:rPr lang="pt-BR" sz="2000" dirty="0"/>
              <a:t>de linguagem </a:t>
            </a:r>
            <a:r>
              <a:rPr lang="pt-BR" sz="2000" dirty="0" smtClean="0"/>
              <a:t>natural</a:t>
            </a:r>
            <a:r>
              <a:rPr lang="pt-BR" sz="2000" dirty="0"/>
              <a:t>.</a:t>
            </a:r>
            <a:endParaRPr lang="pt-BR" sz="2000" dirty="0" smtClean="0"/>
          </a:p>
          <a:p>
            <a:pPr lvl="2" algn="just">
              <a:buFont typeface="Wingdings" panose="05000000000000000000" pitchFamily="2" charset="2"/>
              <a:buChar char="ü"/>
            </a:pPr>
            <a:r>
              <a:rPr lang="pt-BR" sz="1600" dirty="0"/>
              <a:t>G</a:t>
            </a:r>
            <a:r>
              <a:rPr lang="pt-BR" sz="1600" dirty="0" smtClean="0"/>
              <a:t>eração </a:t>
            </a:r>
            <a:r>
              <a:rPr lang="pt-BR" sz="1600" dirty="0"/>
              <a:t>e compreensão automática de </a:t>
            </a:r>
            <a:r>
              <a:rPr lang="pt-BR" sz="1600" dirty="0" smtClean="0"/>
              <a:t>linguagens naturais.</a:t>
            </a:r>
            <a:endParaRPr lang="pt-BR" sz="1600" dirty="0" smtClean="0">
              <a:cs typeface="Calibri"/>
            </a:endParaRPr>
          </a:p>
          <a:p>
            <a:pPr lvl="1" algn="just">
              <a:buFont typeface="Wingdings" panose="05000000000000000000" pitchFamily="2" charset="2"/>
              <a:buChar char="§"/>
            </a:pPr>
            <a:r>
              <a:rPr lang="pt-BR" sz="2000" dirty="0" smtClean="0"/>
              <a:t>Representação </a:t>
            </a:r>
            <a:r>
              <a:rPr lang="pt-BR" sz="2000" dirty="0"/>
              <a:t>do </a:t>
            </a:r>
            <a:r>
              <a:rPr lang="pt-BR" sz="2000" dirty="0" smtClean="0"/>
              <a:t>conhecimento.</a:t>
            </a:r>
          </a:p>
          <a:p>
            <a:pPr lvl="2" algn="just">
              <a:buFont typeface="Wingdings" panose="05000000000000000000" pitchFamily="2" charset="2"/>
              <a:buChar char="ü"/>
            </a:pPr>
            <a:r>
              <a:rPr lang="pt-BR" sz="1600" dirty="0">
                <a:cs typeface="Calibri"/>
              </a:rPr>
              <a:t>C</a:t>
            </a:r>
            <a:r>
              <a:rPr lang="pt-BR" sz="1600" dirty="0" smtClean="0">
                <a:cs typeface="Calibri"/>
              </a:rPr>
              <a:t>riação </a:t>
            </a:r>
            <a:r>
              <a:rPr lang="pt-BR" sz="1600" dirty="0">
                <a:cs typeface="Calibri"/>
              </a:rPr>
              <a:t>e </a:t>
            </a:r>
            <a:r>
              <a:rPr lang="pt-BR" sz="1600" dirty="0" smtClean="0">
                <a:cs typeface="Calibri"/>
              </a:rPr>
              <a:t>armazenamento de conhecimento </a:t>
            </a:r>
            <a:r>
              <a:rPr lang="pt-BR" sz="1600" dirty="0">
                <a:cs typeface="Calibri"/>
              </a:rPr>
              <a:t>do </a:t>
            </a:r>
            <a:r>
              <a:rPr lang="pt-BR" sz="1600" dirty="0" smtClean="0">
                <a:cs typeface="Calibri"/>
              </a:rPr>
              <a:t>mundo real.</a:t>
            </a:r>
            <a:endParaRPr lang="pt-BR" sz="1600" dirty="0"/>
          </a:p>
          <a:p>
            <a:pPr lvl="1" algn="just">
              <a:buFont typeface="Wingdings" panose="05000000000000000000" pitchFamily="2" charset="2"/>
              <a:buChar char="§"/>
            </a:pPr>
            <a:r>
              <a:rPr lang="pt-BR" sz="2000" dirty="0"/>
              <a:t>R</a:t>
            </a:r>
            <a:r>
              <a:rPr lang="pt-BR" sz="2000" dirty="0" smtClean="0"/>
              <a:t>aciocínio automatizado.</a:t>
            </a:r>
          </a:p>
          <a:p>
            <a:pPr lvl="2" algn="just">
              <a:buFont typeface="Wingdings" panose="05000000000000000000" pitchFamily="2" charset="2"/>
              <a:buChar char="ü"/>
            </a:pPr>
            <a:r>
              <a:rPr lang="pt-BR" sz="1600" dirty="0" smtClean="0">
                <a:cs typeface="Calibri"/>
              </a:rPr>
              <a:t>Resolução de </a:t>
            </a:r>
            <a:r>
              <a:rPr lang="pt-BR" sz="1600" dirty="0">
                <a:cs typeface="Calibri"/>
              </a:rPr>
              <a:t>problemas complexos a partir </a:t>
            </a:r>
            <a:r>
              <a:rPr lang="pt-BR" sz="1600" dirty="0" smtClean="0">
                <a:cs typeface="Calibri"/>
              </a:rPr>
              <a:t>de </a:t>
            </a:r>
            <a:r>
              <a:rPr lang="pt-BR" sz="1600" dirty="0">
                <a:cs typeface="Calibri"/>
              </a:rPr>
              <a:t>conhecimento adquirido.</a:t>
            </a:r>
            <a:endParaRPr lang="pt-BR" sz="1600" dirty="0"/>
          </a:p>
          <a:p>
            <a:pPr lvl="1" algn="just">
              <a:buFont typeface="Wingdings" panose="05000000000000000000" pitchFamily="2" charset="2"/>
              <a:buChar char="§"/>
            </a:pPr>
            <a:r>
              <a:rPr lang="pt-BR" sz="2000" dirty="0" smtClean="0"/>
              <a:t>Planejamento</a:t>
            </a:r>
            <a:r>
              <a:rPr lang="pt-BR" sz="2000" dirty="0"/>
              <a:t>.</a:t>
            </a:r>
            <a:endParaRPr lang="pt-BR" sz="2000" dirty="0" smtClean="0"/>
          </a:p>
          <a:p>
            <a:pPr lvl="2" algn="just">
              <a:buFont typeface="Wingdings" panose="05000000000000000000" pitchFamily="2" charset="2"/>
              <a:buChar char="ü"/>
            </a:pPr>
            <a:r>
              <a:rPr lang="pt-BR" sz="1600" dirty="0" smtClean="0"/>
              <a:t>Criação de planos </a:t>
            </a:r>
            <a:r>
              <a:rPr lang="pt-BR" sz="1600" dirty="0"/>
              <a:t>que </a:t>
            </a:r>
            <a:r>
              <a:rPr lang="pt-BR" sz="1600" dirty="0" smtClean="0"/>
              <a:t>permitam que uma </a:t>
            </a:r>
            <a:r>
              <a:rPr lang="pt-BR" sz="1600" dirty="0"/>
              <a:t>máquina </a:t>
            </a:r>
            <a:r>
              <a:rPr lang="pt-BR" sz="1600" dirty="0" smtClean="0"/>
              <a:t>execute </a:t>
            </a:r>
            <a:r>
              <a:rPr lang="pt-BR" sz="1600" dirty="0"/>
              <a:t>uma </a:t>
            </a:r>
            <a:r>
              <a:rPr lang="pt-BR" sz="1600" dirty="0" smtClean="0"/>
              <a:t>tarefa.</a:t>
            </a:r>
            <a:endParaRPr lang="pt-BR" sz="1600" dirty="0"/>
          </a:p>
          <a:p>
            <a:pPr lvl="1" algn="just">
              <a:buFont typeface="Wingdings" panose="05000000000000000000" pitchFamily="2" charset="2"/>
              <a:buChar char="§"/>
            </a:pPr>
            <a:r>
              <a:rPr lang="pt-BR" sz="2000" dirty="0"/>
              <a:t>V</a:t>
            </a:r>
            <a:r>
              <a:rPr lang="pt-BR" sz="2000" dirty="0" smtClean="0"/>
              <a:t>isão computacional</a:t>
            </a:r>
            <a:r>
              <a:rPr lang="pt-BR" sz="2000" dirty="0"/>
              <a:t>.</a:t>
            </a:r>
            <a:endParaRPr lang="pt-BR" sz="2000" dirty="0" smtClean="0"/>
          </a:p>
          <a:p>
            <a:pPr lvl="2" algn="just">
              <a:buFont typeface="Wingdings" panose="05000000000000000000" pitchFamily="2" charset="2"/>
              <a:buChar char="ü"/>
            </a:pPr>
            <a:r>
              <a:rPr lang="pt-BR" sz="1600" dirty="0" smtClean="0"/>
              <a:t>Extração de informações de imagens e vídeos.</a:t>
            </a:r>
            <a:endParaRPr lang="pt-BR" sz="1600" dirty="0"/>
          </a:p>
          <a:p>
            <a:pPr lvl="1" algn="just">
              <a:buFont typeface="Wingdings" panose="05000000000000000000" pitchFamily="2" charset="2"/>
              <a:buChar char="§"/>
            </a:pPr>
            <a:r>
              <a:rPr lang="pt-BR" sz="2000" dirty="0" smtClean="0"/>
              <a:t>Robótica.</a:t>
            </a:r>
          </a:p>
          <a:p>
            <a:pPr lvl="2" algn="just">
              <a:buFont typeface="Wingdings" panose="05000000000000000000" pitchFamily="2" charset="2"/>
              <a:buChar char="ü"/>
            </a:pPr>
            <a:r>
              <a:rPr lang="pt-BR" sz="1600" dirty="0" smtClean="0">
                <a:cs typeface="Calibri"/>
              </a:rPr>
              <a:t>Projeto, </a:t>
            </a:r>
            <a:r>
              <a:rPr lang="pt-BR" sz="1600" dirty="0">
                <a:cs typeface="Calibri"/>
              </a:rPr>
              <a:t>construção e operação de robôs que repliquem ações </a:t>
            </a:r>
            <a:r>
              <a:rPr lang="pt-BR" sz="1600" dirty="0" smtClean="0">
                <a:cs typeface="Calibri"/>
              </a:rPr>
              <a:t>humanas.</a:t>
            </a:r>
            <a:endParaRPr lang="pt-BR" sz="1600" dirty="0"/>
          </a:p>
          <a:p>
            <a:pPr lvl="1" algn="just">
              <a:buFont typeface="Wingdings" panose="05000000000000000000" pitchFamily="2" charset="2"/>
              <a:buChar char="§"/>
            </a:pPr>
            <a:r>
              <a:rPr lang="pt-BR" sz="2000" dirty="0"/>
              <a:t>A</a:t>
            </a:r>
            <a:r>
              <a:rPr lang="pt-BR" sz="2000" dirty="0" smtClean="0"/>
              <a:t>prendizado </a:t>
            </a:r>
            <a:r>
              <a:rPr lang="pt-BR" sz="2000" dirty="0"/>
              <a:t>de </a:t>
            </a:r>
            <a:r>
              <a:rPr lang="pt-BR" sz="2000" dirty="0" smtClean="0"/>
              <a:t>máquina.</a:t>
            </a:r>
          </a:p>
          <a:p>
            <a:pPr lvl="2" algn="just">
              <a:buFont typeface="Wingdings" panose="05000000000000000000" pitchFamily="2" charset="2"/>
              <a:buChar char="ü"/>
            </a:pPr>
            <a:r>
              <a:rPr lang="pt-BR" sz="1600" dirty="0" smtClean="0">
                <a:cs typeface="Calibri"/>
              </a:rPr>
              <a:t>Criação de máquinas que aprendem através de exemplos.</a:t>
            </a:r>
            <a:endParaRPr lang="pt-BR" sz="1600" dirty="0"/>
          </a:p>
          <a:p>
            <a:pPr lvl="1" algn="just">
              <a:buFont typeface="Wingdings" panose="05000000000000000000" pitchFamily="2" charset="2"/>
              <a:buChar char="§"/>
            </a:pPr>
            <a:r>
              <a:rPr lang="pt-PT" sz="2000" dirty="0"/>
              <a:t>I</a:t>
            </a:r>
            <a:r>
              <a:rPr lang="pt-PT" sz="2000" dirty="0" smtClean="0"/>
              <a:t>nteligência </a:t>
            </a:r>
            <a:r>
              <a:rPr lang="pt-PT" sz="2000" dirty="0"/>
              <a:t>artificial geral</a:t>
            </a:r>
            <a:r>
              <a:rPr lang="pt-PT" sz="2000" dirty="0" smtClean="0"/>
              <a:t>.</a:t>
            </a:r>
          </a:p>
          <a:p>
            <a:pPr lvl="2" algn="just">
              <a:buFont typeface="Wingdings" panose="05000000000000000000" pitchFamily="2" charset="2"/>
              <a:buChar char="ü"/>
            </a:pPr>
            <a:r>
              <a:rPr lang="pt-BR" sz="1600" dirty="0" smtClean="0"/>
              <a:t>Criação de máquinas </a:t>
            </a:r>
            <a:r>
              <a:rPr lang="pt-BR" sz="1600" dirty="0"/>
              <a:t>que </a:t>
            </a:r>
            <a:r>
              <a:rPr lang="pt-BR" sz="1600" dirty="0" smtClean="0"/>
              <a:t>solucionem </a:t>
            </a:r>
            <a:r>
              <a:rPr lang="pt-BR" sz="1600" dirty="0"/>
              <a:t>qualquer tipo de </a:t>
            </a:r>
            <a:r>
              <a:rPr lang="pt-BR" sz="1600" dirty="0" smtClean="0"/>
              <a:t>problema. É a meta final da IA.</a:t>
            </a:r>
            <a:endParaRPr lang="pt-BR" sz="1600" dirty="0"/>
          </a:p>
        </p:txBody>
      </p:sp>
      <p:grpSp>
        <p:nvGrpSpPr>
          <p:cNvPr id="16" name="Grupo 15"/>
          <p:cNvGrpSpPr/>
          <p:nvPr/>
        </p:nvGrpSpPr>
        <p:grpSpPr>
          <a:xfrm>
            <a:off x="8455323" y="3475960"/>
            <a:ext cx="3292177" cy="2277374"/>
            <a:chOff x="8899823" y="757100"/>
            <a:chExt cx="3292177" cy="2277374"/>
          </a:xfrm>
        </p:grpSpPr>
        <p:grpSp>
          <p:nvGrpSpPr>
            <p:cNvPr id="5" name="Agrupar 4">
              <a:extLst>
                <a:ext uri="{FF2B5EF4-FFF2-40B4-BE49-F238E27FC236}">
                  <a16:creationId xmlns="" xmlns:a16="http://schemas.microsoft.com/office/drawing/2014/main" id="{7463A6D3-5626-4043-85E5-66DFB2E72B8A}"/>
                </a:ext>
              </a:extLst>
            </p:cNvPr>
            <p:cNvGrpSpPr/>
            <p:nvPr/>
          </p:nvGrpSpPr>
          <p:grpSpPr>
            <a:xfrm>
              <a:off x="9040231" y="757100"/>
              <a:ext cx="3016858" cy="2277374"/>
              <a:chOff x="9273707" y="365125"/>
              <a:chExt cx="2918293" cy="2351181"/>
            </a:xfrm>
          </p:grpSpPr>
          <p:pic>
            <p:nvPicPr>
              <p:cNvPr id="11" name="Picture 2" descr="Image result for umbrella">
                <a:extLst>
                  <a:ext uri="{FF2B5EF4-FFF2-40B4-BE49-F238E27FC236}">
                    <a16:creationId xmlns=""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1145407" y="1841438"/>
              <a:ext cx="769364" cy="415321"/>
            </a:xfrm>
            <a:prstGeom prst="rect">
              <a:avLst/>
            </a:prstGeom>
            <a:noFill/>
          </p:spPr>
          <p:txBody>
            <a:bodyPr wrap="square" rtlCol="0">
              <a:spAutoFit/>
            </a:bodyPr>
            <a:lstStyle/>
            <a:p>
              <a:pPr algn="ctr"/>
              <a:r>
                <a:rPr lang="pt-BR" dirty="0" smtClean="0"/>
                <a:t>ML</a:t>
              </a:r>
              <a:endParaRPr lang="pt-BR" dirty="0"/>
            </a:p>
          </p:txBody>
        </p:sp>
        <p:sp>
          <p:nvSpPr>
            <p:cNvPr id="7" name="TextBox 6"/>
            <p:cNvSpPr txBox="1"/>
            <p:nvPr/>
          </p:nvSpPr>
          <p:spPr>
            <a:xfrm>
              <a:off x="9081580" y="1780428"/>
              <a:ext cx="851572" cy="373910"/>
            </a:xfrm>
            <a:prstGeom prst="rect">
              <a:avLst/>
            </a:prstGeom>
            <a:noFill/>
          </p:spPr>
          <p:txBody>
            <a:bodyPr wrap="square" rtlCol="0">
              <a:spAutoFit/>
            </a:bodyPr>
            <a:lstStyle/>
            <a:p>
              <a:pPr algn="ctr"/>
              <a:r>
                <a:rPr lang="pt-BR" dirty="0" smtClean="0"/>
                <a:t>NLP</a:t>
              </a:r>
              <a:endParaRPr lang="pt-BR" dirty="0"/>
            </a:p>
          </p:txBody>
        </p:sp>
        <p:sp>
          <p:nvSpPr>
            <p:cNvPr id="8" name="TextBox 7"/>
            <p:cNvSpPr txBox="1"/>
            <p:nvPr/>
          </p:nvSpPr>
          <p:spPr>
            <a:xfrm>
              <a:off x="8899823" y="2250802"/>
              <a:ext cx="1500073" cy="369332"/>
            </a:xfrm>
            <a:prstGeom prst="rect">
              <a:avLst/>
            </a:prstGeom>
            <a:noFill/>
          </p:spPr>
          <p:txBody>
            <a:bodyPr wrap="square" rtlCol="0">
              <a:spAutoFit/>
            </a:bodyPr>
            <a:lstStyle/>
            <a:p>
              <a:pPr algn="ctr"/>
              <a:r>
                <a:rPr lang="pt-BR" dirty="0"/>
                <a:t>R</a:t>
              </a:r>
              <a:r>
                <a:rPr lang="pt-BR" dirty="0" smtClean="0"/>
                <a:t>obótica</a:t>
              </a:r>
              <a:endParaRPr lang="pt-BR" dirty="0"/>
            </a:p>
          </p:txBody>
        </p:sp>
        <p:sp>
          <p:nvSpPr>
            <p:cNvPr id="9" name="TextBox 8"/>
            <p:cNvSpPr txBox="1"/>
            <p:nvPr/>
          </p:nvSpPr>
          <p:spPr>
            <a:xfrm>
              <a:off x="10655851" y="1792150"/>
              <a:ext cx="591890" cy="373910"/>
            </a:xfrm>
            <a:prstGeom prst="rect">
              <a:avLst/>
            </a:prstGeom>
            <a:noFill/>
          </p:spPr>
          <p:txBody>
            <a:bodyPr wrap="square" rtlCol="0">
              <a:spAutoFit/>
            </a:bodyPr>
            <a:lstStyle/>
            <a:p>
              <a:pPr algn="ctr"/>
              <a:r>
                <a:rPr lang="pt-BR" dirty="0" smtClean="0"/>
                <a:t>CV</a:t>
              </a:r>
              <a:endParaRPr lang="pt-BR" dirty="0"/>
            </a:p>
          </p:txBody>
        </p:sp>
        <p:sp>
          <p:nvSpPr>
            <p:cNvPr id="10" name="TextBox 9"/>
            <p:cNvSpPr txBox="1"/>
            <p:nvPr/>
          </p:nvSpPr>
          <p:spPr>
            <a:xfrm>
              <a:off x="10772057" y="2231959"/>
              <a:ext cx="951367" cy="373910"/>
            </a:xfrm>
            <a:prstGeom prst="rect">
              <a:avLst/>
            </a:prstGeom>
            <a:noFill/>
          </p:spPr>
          <p:txBody>
            <a:bodyPr wrap="square" rtlCol="0">
              <a:spAutoFit/>
            </a:bodyPr>
            <a:lstStyle/>
            <a:p>
              <a:pPr algn="ctr"/>
              <a:r>
                <a:rPr lang="pt-BR" dirty="0" smtClean="0"/>
                <a:t>KR&amp;R</a:t>
              </a:r>
              <a:endParaRPr lang="pt-BR" dirty="0"/>
            </a:p>
          </p:txBody>
        </p:sp>
        <p:sp>
          <p:nvSpPr>
            <p:cNvPr id="14" name="TextBox 13"/>
            <p:cNvSpPr txBox="1"/>
            <p:nvPr/>
          </p:nvSpPr>
          <p:spPr>
            <a:xfrm>
              <a:off x="10691927" y="2647280"/>
              <a:ext cx="1500073" cy="369332"/>
            </a:xfrm>
            <a:prstGeom prst="rect">
              <a:avLst/>
            </a:prstGeom>
            <a:noFill/>
          </p:spPr>
          <p:txBody>
            <a:bodyPr wrap="square" rtlCol="0">
              <a:spAutoFit/>
            </a:bodyPr>
            <a:lstStyle/>
            <a:p>
              <a:pPr algn="ctr"/>
              <a:r>
                <a:rPr lang="pt-BR" dirty="0" smtClean="0"/>
                <a:t>Planejamento</a:t>
              </a:r>
              <a:endParaRPr lang="pt-BR" dirty="0"/>
            </a:p>
          </p:txBody>
        </p:sp>
        <p:sp>
          <p:nvSpPr>
            <p:cNvPr id="15" name="TextBox 14"/>
            <p:cNvSpPr txBox="1"/>
            <p:nvPr/>
          </p:nvSpPr>
          <p:spPr>
            <a:xfrm>
              <a:off x="9442929" y="2655482"/>
              <a:ext cx="851572" cy="373910"/>
            </a:xfrm>
            <a:prstGeom prst="rect">
              <a:avLst/>
            </a:prstGeom>
            <a:noFill/>
          </p:spPr>
          <p:txBody>
            <a:bodyPr wrap="square" rtlCol="0">
              <a:spAutoFit/>
            </a:bodyPr>
            <a:lstStyle/>
            <a:p>
              <a:pPr algn="ctr"/>
              <a:r>
                <a:rPr lang="pt-BR" dirty="0" smtClean="0"/>
                <a:t>IAG</a:t>
              </a:r>
              <a:endParaRPr lang="pt-BR" dirty="0"/>
            </a:p>
          </p:txBody>
        </p:sp>
      </p:grpSp>
      <p:sp>
        <p:nvSpPr>
          <p:cNvPr id="18" name="Retângulo 17"/>
          <p:cNvSpPr/>
          <p:nvPr/>
        </p:nvSpPr>
        <p:spPr>
          <a:xfrm>
            <a:off x="8141519" y="2829629"/>
            <a:ext cx="3703207" cy="646331"/>
          </a:xfrm>
          <a:prstGeom prst="rect">
            <a:avLst/>
          </a:prstGeom>
        </p:spPr>
        <p:txBody>
          <a:bodyPr wrap="square">
            <a:spAutoFit/>
          </a:bodyPr>
          <a:lstStyle/>
          <a:p>
            <a:pPr algn="ctr"/>
            <a:r>
              <a:rPr lang="pt-BR" b="1" i="1" dirty="0"/>
              <a:t>IA é uma área muito ampla que engloba várias </a:t>
            </a:r>
            <a:r>
              <a:rPr lang="pt-BR" b="1" i="1" dirty="0" smtClean="0"/>
              <a:t>aplicações diferentes.</a:t>
            </a:r>
            <a:endParaRPr lang="en-US" b="1" i="1" dirty="0"/>
          </a:p>
        </p:txBody>
      </p:sp>
    </p:spTree>
    <p:extLst>
      <p:ext uri="{BB962C8B-B14F-4D97-AF65-F5344CB8AC3E}">
        <p14:creationId xmlns:p14="http://schemas.microsoft.com/office/powerpoint/2010/main" val="2616151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0998200" cy="5032376"/>
          </a:xfrm>
        </p:spPr>
        <p:txBody>
          <a:bodyPr/>
          <a:lstStyle/>
          <a:p>
            <a:r>
              <a:rPr lang="pt-BR" dirty="0"/>
              <a:t>Como vimos, IA é um área muito ampla, </a:t>
            </a:r>
            <a:r>
              <a:rPr lang="pt-BR" dirty="0" smtClean="0"/>
              <a:t>e, </a:t>
            </a:r>
            <a:r>
              <a:rPr lang="pt-BR" dirty="0"/>
              <a:t>portanto, focaremos no estudo de algoritmos de </a:t>
            </a:r>
            <a:r>
              <a:rPr lang="pt-BR" b="1" i="1" dirty="0"/>
              <a:t>Aprendizado de </a:t>
            </a:r>
            <a:r>
              <a:rPr lang="pt-BR" b="1" i="1" dirty="0" smtClean="0"/>
              <a:t>Máquina </a:t>
            </a:r>
            <a:r>
              <a:rPr lang="pt-BR" dirty="0" smtClean="0"/>
              <a:t>(do inglês, </a:t>
            </a:r>
            <a:r>
              <a:rPr lang="pt-BR" i="1" dirty="0" err="1" smtClean="0"/>
              <a:t>Machine</a:t>
            </a:r>
            <a:r>
              <a:rPr lang="pt-BR" i="1" dirty="0" smtClean="0"/>
              <a:t> Learning - ML</a:t>
            </a:r>
            <a:r>
              <a:rPr lang="pt-BR" dirty="0" smtClean="0"/>
              <a:t>). </a:t>
            </a:r>
            <a:endParaRPr lang="pt-BR" dirty="0"/>
          </a:p>
          <a:p>
            <a:r>
              <a:rPr lang="pt-BR" b="1" dirty="0"/>
              <a:t>Por quê?</a:t>
            </a:r>
          </a:p>
          <a:p>
            <a:pPr lvl="1">
              <a:buFont typeface="Wingdings" panose="05000000000000000000" pitchFamily="2" charset="2"/>
              <a:buChar char="§"/>
            </a:pPr>
            <a:r>
              <a:rPr lang="pt-BR" b="1" i="1" dirty="0"/>
              <a:t>Caixa de ferramentas</a:t>
            </a:r>
            <a:r>
              <a:rPr lang="pt-BR" dirty="0"/>
              <a:t>: ML oferece ferramentas </a:t>
            </a:r>
            <a:r>
              <a:rPr lang="pt-BR" dirty="0" smtClean="0"/>
              <a:t>importantes para </a:t>
            </a:r>
            <a:r>
              <a:rPr lang="pt-BR" dirty="0"/>
              <a:t>a análise e solução eficiente de vários problemas em várias áreas.</a:t>
            </a:r>
          </a:p>
          <a:p>
            <a:pPr lvl="1">
              <a:buFont typeface="Wingdings" panose="05000000000000000000" pitchFamily="2" charset="2"/>
              <a:buChar char="§"/>
            </a:pPr>
            <a:r>
              <a:rPr lang="pt-BR" b="1" i="1" dirty="0"/>
              <a:t>Redução de complexidade e custo</a:t>
            </a:r>
            <a:r>
              <a:rPr lang="pt-BR" dirty="0"/>
              <a:t>: vários procedimentos e processos em várias 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empregos na área de análise, ciência e engenharia de dados, além de pesquisas inovadoras para a solução de problemas com ML</a:t>
            </a:r>
            <a:r>
              <a:rPr lang="pt-BR" dirty="0" smtClean="0"/>
              <a:t>.</a:t>
            </a:r>
            <a:endParaRPr lang="pt-BR" dirty="0"/>
          </a:p>
        </p:txBody>
      </p:sp>
      <p:pic>
        <p:nvPicPr>
          <p:cNvPr id="4" name="Picture 4" descr="Image result for aprendizado de máquina">
            <a:extLst>
              <a:ext uri="{FF2B5EF4-FFF2-40B4-BE49-F238E27FC236}">
                <a16:creationId xmlns=""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941875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7595</TotalTime>
  <Words>3755</Words>
  <Application>Microsoft Office PowerPoint</Application>
  <PresentationFormat>Widescreen</PresentationFormat>
  <Paragraphs>443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os códigos</vt:lpstr>
      <vt:lpstr>Goolge Colaboratory (Colab)</vt:lpstr>
      <vt:lpstr>Binder</vt:lpstr>
      <vt:lpstr>Objetivo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1763</cp:revision>
  <dcterms:created xsi:type="dcterms:W3CDTF">2020-01-20T13:50:05Z</dcterms:created>
  <dcterms:modified xsi:type="dcterms:W3CDTF">2022-08-01T19:36:31Z</dcterms:modified>
</cp:coreProperties>
</file>