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36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3" r:id="rId11"/>
    <p:sldId id="337" r:id="rId12"/>
    <p:sldId id="332" r:id="rId13"/>
    <p:sldId id="324" r:id="rId14"/>
    <p:sldId id="306" r:id="rId15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1" autoAdjust="0"/>
    <p:restoredTop sz="90844" autoAdjust="0"/>
  </p:normalViewPr>
  <p:slideViewPr>
    <p:cSldViewPr snapToGrid="0">
      <p:cViewPr varScale="1">
        <p:scale>
          <a:sx n="68" d="100"/>
          <a:sy n="68" d="100"/>
        </p:scale>
        <p:origin x="810" y="5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19/08/2021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#4:</a:t>
            </a:r>
            <a:r>
              <a:rPr lang="pt-BR" sz="1200" dirty="0" smtClean="0"/>
              <a:t> https://mybinder.org/v2/gh/zz4fap/t320_aprendizado_de_maquina/main?filepath=labs%2FLaboratorio4.ipynb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Exemplo: ClassificationOfFourClassesWithOvAandOvO.ipynb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029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Exemplo</a:t>
            </a:r>
            <a:r>
              <a:rPr lang="pt-BR" dirty="0" smtClean="0"/>
              <a:t>:</a:t>
            </a:r>
            <a:r>
              <a:rPr lang="pt-BR" baseline="0" dirty="0" smtClean="0"/>
              <a:t> </a:t>
            </a:r>
            <a:r>
              <a:rPr lang="pt-BR" dirty="0" smtClean="0"/>
              <a:t>https://colab.research.google.com/github/zz4fap/t320_aprendizado_de_maquina/blob/main/notebooks/classificação/ClassificationOfFourClassesWithOvAandOvO.ipynb</a:t>
            </a:r>
            <a:endParaRPr lang="pt-BR" b="1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Referências:</a:t>
            </a:r>
          </a:p>
          <a:p>
            <a:r>
              <a:rPr lang="pt-BR" dirty="0" smtClean="0"/>
              <a:t>[1] https://scikit-learn.org/stable/modules/generated/sklearn.multiclass.OneVsOneClassifier.html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286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Exemplo: ClassificationOfFourClassesWithOvAandOvO.ipynb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487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 smtClean="0"/>
              <a:t> de notícias, etc</a:t>
            </a:r>
            <a:r>
              <a:rPr lang="pt-BR" dirty="0" smtClean="0"/>
              <a:t>. Portanto, você não pode usá-lo para reconhecer várias pessoas em uma foto, por exemplo.</a:t>
            </a:r>
          </a:p>
          <a:p>
            <a:endParaRPr lang="pt-BR" dirty="0" smtClean="0"/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39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 smtClean="0"/>
              <a:t> de notícias, etc</a:t>
            </a:r>
            <a:r>
              <a:rPr lang="pt-BR" dirty="0" smtClean="0"/>
              <a:t>. Portanto, você não pode usá-lo para reconhecer várias pessoas em uma foto, por exemplo.</a:t>
            </a:r>
          </a:p>
          <a:p>
            <a:endParaRPr lang="pt-BR" dirty="0" smtClean="0"/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661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 smtClean="0"/>
              <a:t> de notícias, etc</a:t>
            </a:r>
            <a:r>
              <a:rPr lang="pt-BR" dirty="0" smtClean="0"/>
              <a:t>. Portanto, você não pode usá-lo para reconhecer várias pessoas em uma foto, por exemplo.</a:t>
            </a:r>
          </a:p>
          <a:p>
            <a:endParaRPr lang="pt-BR" dirty="0" smtClean="0"/>
          </a:p>
          <a:p>
            <a:r>
              <a:rPr lang="pt-BR" dirty="0" smtClean="0"/>
              <a:t>Observe que, quando existem apenas duas classes (Q = 2), a função de erro acima é equivalente à função de erro da regressão logística</a:t>
            </a:r>
            <a:r>
              <a:rPr lang="pt-BR" baseline="0" dirty="0" smtClean="0"/>
              <a:t>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421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objetivo do treinamento do classificador softmax é ter um modelo que estima uma alta probabilidade para a classe-alvo (e consequentemente uma baixa probabilidade para as outras classes).</a:t>
            </a:r>
          </a:p>
          <a:p>
            <a:endParaRPr lang="pt-BR" dirty="0" smtClean="0"/>
          </a:p>
          <a:p>
            <a:r>
              <a:rPr lang="pt-BR" dirty="0" smtClean="0"/>
              <a:t>A</a:t>
            </a:r>
            <a:r>
              <a:rPr lang="pt-BR" baseline="0" dirty="0" smtClean="0"/>
              <a:t> classe</a:t>
            </a:r>
            <a:r>
              <a:rPr lang="pt-BR" dirty="0" smtClean="0"/>
              <a:t> LogisticRegression da biblioteca Scikit-Learn usa a estratégia um-contra-todos por padrão quando você o treina com dados pertencentrs a mais de duas classes, mas você pode definir o parâmetro </a:t>
            </a:r>
            <a:r>
              <a:rPr lang="pt-BR" b="1" dirty="0" smtClean="0"/>
              <a:t>mult_class</a:t>
            </a:r>
            <a:r>
              <a:rPr lang="pt-BR" dirty="0" smtClean="0"/>
              <a:t> como "</a:t>
            </a:r>
            <a:r>
              <a:rPr lang="pt-BR" i="1" dirty="0" smtClean="0"/>
              <a:t>multinomial</a:t>
            </a:r>
            <a:r>
              <a:rPr lang="pt-BR" dirty="0" smtClean="0"/>
              <a:t>" para alternar para regressão Softmax. Você também deve especificar um </a:t>
            </a:r>
            <a:r>
              <a:rPr lang="pt-BR" b="1" dirty="0" smtClean="0"/>
              <a:t>solver</a:t>
            </a:r>
            <a:r>
              <a:rPr lang="pt-BR" dirty="0" smtClean="0"/>
              <a:t> que suporte a regressão Softmax, como o </a:t>
            </a:r>
            <a:r>
              <a:rPr lang="pt-BR" b="1" dirty="0" smtClean="0"/>
              <a:t>solver</a:t>
            </a:r>
            <a:r>
              <a:rPr lang="pt-BR" dirty="0" smtClean="0"/>
              <a:t> "lbfgs" (consulte a documentação do Scikit-Learn para obter mais detalhes). Ele também aplica regularização L2 por padrão, a qual você pode controlar usando o parâmetro </a:t>
            </a:r>
            <a:r>
              <a:rPr lang="pt-BR" b="1" dirty="0" smtClean="0"/>
              <a:t>C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Referência:</a:t>
            </a:r>
          </a:p>
          <a:p>
            <a:r>
              <a:rPr lang="pt-BR" dirty="0" smtClean="0"/>
              <a:t>[1] http://deeplearning.stanford.edu/tutorial/supervised/SoftmaxRegression/</a:t>
            </a:r>
          </a:p>
          <a:p>
            <a:r>
              <a:rPr lang="pt-BR" dirty="0" smtClean="0"/>
              <a:t>[2] http://rasbt.github.io/mlxtend/user_guide/classifier/SoftmaxRegression/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35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Exemplo</a:t>
            </a:r>
            <a:r>
              <a:rPr lang="pt-BR" dirty="0" smtClean="0"/>
              <a:t>:</a:t>
            </a:r>
            <a:r>
              <a:rPr lang="pt-BR" baseline="0" dirty="0" smtClean="0"/>
              <a:t> </a:t>
            </a:r>
            <a:r>
              <a:rPr lang="pt-BR" dirty="0" smtClean="0"/>
              <a:t>https://colab.research.google.com/github/zz4fap/t320_aprendizado_de_maquina/blob/main/notebooks/classificação/softmax_regressor_with_scikit_learn.ipynb</a:t>
            </a:r>
            <a:endParaRPr lang="pt-BR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789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19/08/2021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colab.research.google.com/github/zz4fap/t320_aprendizado_de_maquina/blob/main/notebooks/classifica&#231;&#227;o/softmax_regressor_with_scikit_learn.ipynb" TargetMode="Externa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4.ipyn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20_aprendizado_de_maquina/blob/main/notebooks/classifica&#231;&#227;o/ClassificationOfFourClassesWithOvAandOvO.ipyn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smtClean="0"/>
              <a:t>Classificação (Parte IV)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1350"/>
            <a:ext cx="10515600" cy="945060"/>
          </a:xfrm>
        </p:spPr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87606"/>
                <a:ext cx="11130887" cy="537039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Assim </a:t>
                </a:r>
                <a:r>
                  <a:rPr lang="pt-BR" dirty="0" smtClean="0"/>
                  <a:t>como fizemos anteriormente, precisamos definir uma </a:t>
                </a:r>
                <a:r>
                  <a:rPr lang="pt-BR" b="1" i="1" dirty="0" smtClean="0"/>
                  <a:t>função de erro</a:t>
                </a:r>
                <a:r>
                  <a:rPr lang="pt-BR" dirty="0" smtClean="0"/>
                  <a:t> </a:t>
                </a:r>
                <a:r>
                  <a:rPr lang="pt-BR" dirty="0" smtClean="0"/>
                  <a:t>e </a:t>
                </a:r>
                <a:r>
                  <a:rPr lang="pt-BR" b="1" i="1" dirty="0" smtClean="0"/>
                  <a:t>minimizá-la</a:t>
                </a:r>
                <a:r>
                  <a:rPr lang="pt-BR" dirty="0" smtClean="0"/>
                  <a:t> para encontrarmos </a:t>
                </a:r>
                <a:r>
                  <a:rPr lang="pt-BR" dirty="0" smtClean="0"/>
                  <a:t>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 das </a:t>
                </a:r>
                <a:r>
                  <a:rPr lang="pt-BR" b="1" i="1" dirty="0" smtClean="0"/>
                  <a:t>Q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funções hipótese</a:t>
                </a:r>
                <a:r>
                  <a:rPr lang="pt-BR" dirty="0" smtClean="0"/>
                  <a:t> do classificador.</a:t>
                </a:r>
              </a:p>
              <a:p>
                <a:r>
                  <a:rPr lang="pt-BR" dirty="0" smtClean="0"/>
                  <a:t>A </a:t>
                </a:r>
                <a:r>
                  <a:rPr lang="pt-BR" b="1" i="1" dirty="0"/>
                  <a:t>função de erro </a:t>
                </a:r>
                <a:r>
                  <a:rPr lang="pt-BR" b="1" i="1" dirty="0" smtClean="0"/>
                  <a:t>médio </a:t>
                </a:r>
                <a:r>
                  <a:rPr lang="pt-BR" dirty="0" smtClean="0"/>
                  <a:t>para a </a:t>
                </a:r>
                <a:r>
                  <a:rPr lang="pt-BR" b="1" i="1" dirty="0"/>
                  <a:t>regressão softmax </a:t>
                </a:r>
                <a:r>
                  <a:rPr lang="pt-BR" dirty="0"/>
                  <a:t>é dada </a:t>
                </a:r>
                <a:r>
                  <a:rPr lang="pt-BR" dirty="0" smtClean="0"/>
                  <a:t>por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+1==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1{⋅} é a </a:t>
                </a:r>
                <a:r>
                  <a:rPr lang="pt-BR" b="1" i="1" dirty="0"/>
                  <a:t>função indicadora</a:t>
                </a:r>
                <a:r>
                  <a:rPr lang="pt-BR" dirty="0"/>
                  <a:t>, de modo que 1{uma condição verdadeira} = 1 e 1{uma condição falsa} = 0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pt-BR" dirty="0"/>
                  <a:t> é a matriz com os </a:t>
                </a:r>
                <a:r>
                  <a:rPr lang="pt-BR" b="1" i="1" dirty="0"/>
                  <a:t>pesos</a:t>
                </a:r>
                <a:r>
                  <a:rPr lang="pt-BR" dirty="0"/>
                  <a:t> para todas as  </a:t>
                </a:r>
                <a:r>
                  <a:rPr lang="pt-BR" b="1" i="1" dirty="0"/>
                  <a:t>funções </a:t>
                </a:r>
                <a:r>
                  <a:rPr lang="pt-BR" b="1" i="1" dirty="0" smtClean="0"/>
                  <a:t>hipótese</a:t>
                </a:r>
                <a:r>
                  <a:rPr lang="pt-BR" dirty="0" smtClean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</a:t>
                </a:r>
                <a:r>
                  <a:rPr lang="pt-BR" dirty="0" smtClean="0"/>
                  <a:t>. A matriz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pt-BR" dirty="0" smtClean="0"/>
                  <a:t> contém os </a:t>
                </a:r>
                <a:r>
                  <a:rPr lang="pt-BR" dirty="0"/>
                  <a:t>vetores de pesos de cada classe</a:t>
                </a:r>
                <a:r>
                  <a:rPr lang="pt-BR" dirty="0" smtClean="0"/>
                  <a:t>.</a:t>
                </a:r>
                <a:endParaRPr lang="pt-BR" dirty="0" smtClean="0"/>
              </a:p>
              <a:p>
                <a:r>
                  <a:rPr lang="pt-BR" dirty="0"/>
                  <a:t>Usando-se a representação </a:t>
                </a:r>
                <a:r>
                  <a:rPr lang="pt-BR" b="1" i="1" dirty="0"/>
                  <a:t>one-hot-encoding</a:t>
                </a:r>
                <a:r>
                  <a:rPr lang="pt-BR" dirty="0"/>
                  <a:t>, a equação acima pode ser re-escrita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d>
                                      <m:d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+1==1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+1==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é o vetor com </a:t>
                </a:r>
                <a:r>
                  <a:rPr lang="pt-BR" b="1" i="1" dirty="0"/>
                  <a:t>one-hot-encoding</a:t>
                </a:r>
                <a:r>
                  <a:rPr lang="pt-BR" dirty="0"/>
                  <a:t> e </a:t>
                </a:r>
                <a:endParaRPr lang="pt-BR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⋯,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Observem que, quando existem apenas duas classes </a:t>
                </a:r>
                <a:r>
                  <a:rPr lang="pt-BR" dirty="0" smtClean="0"/>
                  <a:t>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 smtClean="0"/>
                  <a:t>),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acima é equivalente à </a:t>
                </a:r>
                <a:r>
                  <a:rPr lang="pt-BR" b="1" i="1" dirty="0"/>
                  <a:t>função de erro </a:t>
                </a:r>
                <a:r>
                  <a:rPr lang="pt-BR" dirty="0" smtClean="0"/>
                  <a:t>do </a:t>
                </a:r>
                <a:r>
                  <a:rPr lang="pt-BR" b="1" i="1" dirty="0" smtClean="0"/>
                  <a:t>regressor logístico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87606"/>
                <a:ext cx="11130887" cy="5370394"/>
              </a:xfrm>
              <a:blipFill rotWithShape="0">
                <a:blip r:embed="rId3"/>
                <a:stretch>
                  <a:fillRect l="-821" t="-2611" r="-1424" b="-17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0351652" y="2192683"/>
                <a:ext cx="1840348" cy="65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 smtClean="0"/>
                  <a:t>O erro tende a 0 quando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200" dirty="0" smtClean="0"/>
                  <a:t> tende a 1, caso contrário, o erro aumenta.</a:t>
                </a:r>
                <a:endParaRPr lang="pt-BR" sz="12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1652" y="2192683"/>
                <a:ext cx="1840348" cy="656975"/>
              </a:xfrm>
              <a:prstGeom prst="rect">
                <a:avLst/>
              </a:prstGeom>
              <a:blipFill rotWithShape="0">
                <a:blip r:embed="rId4"/>
                <a:stretch>
                  <a:fillRect t="-935" b="-74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10030265" y="2419643"/>
            <a:ext cx="422030" cy="2391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23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245"/>
            <a:ext cx="10515600" cy="1325563"/>
          </a:xfrm>
        </p:spPr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68456"/>
                <a:ext cx="11203746" cy="518954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Usamos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atualização iterativa dos </a:t>
                </a:r>
                <a:r>
                  <a:rPr lang="pt-BR" b="1" i="1" dirty="0"/>
                  <a:t>pesos</a:t>
                </a:r>
                <a:r>
                  <a:rPr lang="pt-BR" dirty="0"/>
                  <a:t> </a:t>
                </a:r>
                <a:r>
                  <a:rPr lang="pt-BR" dirty="0" smtClean="0"/>
                  <a:t>da</a:t>
                </a:r>
                <a:r>
                  <a:rPr lang="pt-BR" dirty="0" smtClean="0"/>
                  <a:t> </a:t>
                </a:r>
                <a:r>
                  <a:rPr lang="pt-BR" i="1" dirty="0"/>
                  <a:t>q</a:t>
                </a:r>
                <a:r>
                  <a:rPr lang="pt-BR" dirty="0"/>
                  <a:t>-ésima </a:t>
                </a:r>
                <a:r>
                  <a:rPr lang="pt-BR" dirty="0" smtClean="0"/>
                  <a:t>classe,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dirty="0"/>
                  <a:t> </a:t>
                </a:r>
              </a:p>
              <a:p>
                <a:r>
                  <a:rPr lang="pt-BR" dirty="0"/>
                  <a:t>A derivada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pt-BR" dirty="0"/>
                  <a:t> com respeito a cada vetor de pesos,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tem uma expressão semelhante àquela obtida para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d>
                                  <m:dPr>
                                    <m:ctrl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/>
                  <a:t>.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pt-BR" dirty="0"/>
                  <a:t>, ou seja, o somatório da </a:t>
                </a:r>
                <a:r>
                  <a:rPr lang="pt-BR" b="1" i="1" dirty="0"/>
                  <a:t>probabilidade condicional</a:t>
                </a:r>
                <a:r>
                  <a:rPr lang="pt-BR" dirty="0"/>
                  <a:t> de todas as classes é igual a 1.</a:t>
                </a:r>
              </a:p>
              <a:p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ou seja, temos, um vetor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r>
                  <a:rPr lang="pt-BR" dirty="0"/>
                  <a:t>que atende os requisitos de uma </a:t>
                </a:r>
                <a:r>
                  <a:rPr lang="pt-BR" b="1" i="1" dirty="0"/>
                  <a:t>função probabilidade de massa </a:t>
                </a:r>
                <a:r>
                  <a:rPr lang="pt-BR" dirty="0"/>
                  <a:t>(PMF, do inglês </a:t>
                </a:r>
                <a:r>
                  <a:rPr lang="pt-BR" b="1" i="1" dirty="0"/>
                  <a:t>probability mass function</a:t>
                </a:r>
                <a:r>
                  <a:rPr lang="pt-BR" dirty="0"/>
                  <a:t>) </a:t>
                </a:r>
                <a:r>
                  <a:rPr lang="pt-BR" b="1" i="1" dirty="0"/>
                  <a:t>multinomial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68456"/>
                <a:ext cx="11203746" cy="5189544"/>
              </a:xfrm>
              <a:blipFill rotWithShape="0">
                <a:blip r:embed="rId3"/>
                <a:stretch>
                  <a:fillRect l="-816" t="-27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1798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1"/>
            <a:ext cx="10515600" cy="886159"/>
          </a:xfrm>
        </p:spPr>
        <p:txBody>
          <a:bodyPr/>
          <a:lstStyle/>
          <a:p>
            <a:r>
              <a:rPr lang="pt-BR" dirty="0"/>
              <a:t>Regressão Softmax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56" y="4280097"/>
            <a:ext cx="5744391" cy="25074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95663"/>
                <a:ext cx="11209421" cy="300794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Após o </a:t>
                </a:r>
                <a:r>
                  <a:rPr lang="pt-BR" dirty="0" smtClean="0"/>
                  <a:t>treinamento</a:t>
                </a:r>
                <a:r>
                  <a:rPr lang="pt-BR" dirty="0"/>
                  <a:t>, o classificador prediz </a:t>
                </a:r>
                <a:r>
                  <a:rPr lang="pt-BR" dirty="0" smtClean="0"/>
                  <a:t>a classe com a maior probabilidade estimada, que é simplesmente a classe com maior valor para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arg</a:t>
                </a:r>
                <a:r>
                  <a:rPr lang="pt-BR" dirty="0"/>
                  <a:t>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pt-BR" dirty="0"/>
                      <m:t>. 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pt-BR" dirty="0"/>
                      <m:t>. 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 smtClean="0"/>
              </a:p>
              <a:p>
                <a:r>
                  <a:rPr lang="pt-BR" dirty="0"/>
                  <a:t>Assim como o classificador de regressão logística, o classificador de regressão </a:t>
                </a:r>
                <a:r>
                  <a:rPr lang="pt-BR" dirty="0" smtClean="0"/>
                  <a:t>softmax </a:t>
                </a:r>
                <a:r>
                  <a:rPr lang="pt-BR" dirty="0"/>
                  <a:t>prevê a classe com a maior probabilidade estimada (que é simplesmente a classe com a maior valor para o produto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 smtClean="0"/>
                  <a:t>).</a:t>
                </a:r>
              </a:p>
              <a:p>
                <a:r>
                  <a:rPr lang="pt-BR" dirty="0" smtClean="0"/>
                  <a:t>A arquitetura de um regressor softmax é mostrada abaixo.</a:t>
                </a:r>
                <a:endParaRPr lang="pt-BR" dirty="0"/>
              </a:p>
            </p:txBody>
          </p:sp>
        </mc:Choice>
        <mc:Fallback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95663"/>
                <a:ext cx="11209421" cy="3007944"/>
              </a:xfrm>
              <a:blipFill rotWithShape="0">
                <a:blip r:embed="rId4"/>
                <a:stretch>
                  <a:fillRect l="-816" t="-4057" b="-2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8141724" y="6467055"/>
            <a:ext cx="40502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hlinkClick r:id="rId5"/>
              </a:rPr>
              <a:t>Exemplo: softmax_regressor_with_scikit_learn.ipynb</a:t>
            </a:r>
            <a:endParaRPr lang="pt-BR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011304" y="4416900"/>
                <a:ext cx="4932167" cy="1781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A ideia </a:t>
                </a:r>
                <a:r>
                  <a:rPr lang="pt-BR" dirty="0" smtClean="0"/>
                  <a:t>por trás da </a:t>
                </a:r>
                <a:r>
                  <a:rPr lang="pt-BR" b="1" i="1" dirty="0" smtClean="0"/>
                  <a:t>regressão softmax </a:t>
                </a:r>
                <a:r>
                  <a:rPr lang="pt-BR" dirty="0" smtClean="0"/>
                  <a:t>é </a:t>
                </a:r>
                <a:r>
                  <a:rPr lang="pt-BR" dirty="0"/>
                  <a:t>bastante simples: </a:t>
                </a:r>
                <a:r>
                  <a:rPr lang="pt-BR" dirty="0" smtClean="0"/>
                  <a:t>dado um exemplo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o modelo </a:t>
                </a:r>
                <a:r>
                  <a:rPr lang="pt-BR" dirty="0" smtClean="0"/>
                  <a:t>Softmax </a:t>
                </a:r>
                <a:r>
                  <a:rPr lang="pt-BR" dirty="0"/>
                  <a:t>primeiro calcula uma </a:t>
                </a:r>
                <a:r>
                  <a:rPr lang="pt-BR" dirty="0" smtClean="0"/>
                  <a:t>pontuação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 smtClean="0"/>
                  <a:t> para </a:t>
                </a:r>
                <a:r>
                  <a:rPr lang="pt-BR" dirty="0"/>
                  <a:t>cada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em seguida, estima a probabilidade de cada classe aplicando a função softmax </a:t>
                </a:r>
                <a:r>
                  <a:rPr lang="pt-BR" dirty="0" smtClean="0"/>
                  <a:t>às pontuações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304" y="4416900"/>
                <a:ext cx="4932167" cy="1781385"/>
              </a:xfrm>
              <a:prstGeom prst="rect">
                <a:avLst/>
              </a:prstGeom>
              <a:blipFill rotWithShape="0">
                <a:blip r:embed="rId6"/>
                <a:stretch>
                  <a:fillRect l="-989" t="-2055" b="-47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13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-</a:t>
            </a:r>
            <a:r>
              <a:rPr lang="pt-BR" i="1" dirty="0" smtClean="0"/>
              <a:t> Classificação (Parte IV)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</a:t>
            </a:r>
            <a:r>
              <a:rPr lang="pt-BR" b="1" dirty="0">
                <a:hlinkClick r:id="rId3"/>
              </a:rPr>
              <a:t>4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08057" cy="4351338"/>
          </a:xfrm>
        </p:spPr>
        <p:txBody>
          <a:bodyPr/>
          <a:lstStyle/>
          <a:p>
            <a:r>
              <a:rPr lang="pt-BR" dirty="0" smtClean="0"/>
              <a:t>Anteriormente, aprendemos uma nova função </a:t>
            </a:r>
            <a:r>
              <a:rPr lang="pt-BR" dirty="0"/>
              <a:t>de limiar, chamada de </a:t>
            </a:r>
            <a:r>
              <a:rPr lang="pt-BR" b="1" i="1" dirty="0" smtClean="0"/>
              <a:t>função logística</a:t>
            </a:r>
            <a:r>
              <a:rPr lang="pt-BR" dirty="0"/>
              <a:t>, com a qual </a:t>
            </a:r>
            <a:r>
              <a:rPr lang="pt-BR" dirty="0" smtClean="0"/>
              <a:t>foi </a:t>
            </a:r>
            <a:r>
              <a:rPr lang="pt-BR" dirty="0"/>
              <a:t>possível se encontrar </a:t>
            </a:r>
            <a:r>
              <a:rPr lang="pt-BR" dirty="0" smtClean="0"/>
              <a:t>uma solução com </a:t>
            </a:r>
            <a:r>
              <a:rPr lang="pt-BR" b="1" i="1" dirty="0" smtClean="0"/>
              <a:t>gradiente </a:t>
            </a:r>
            <a:r>
              <a:rPr lang="pt-BR" b="1" i="1" dirty="0"/>
              <a:t>descendente</a:t>
            </a:r>
            <a:r>
              <a:rPr lang="pt-BR" dirty="0" smtClean="0"/>
              <a:t>.</a:t>
            </a:r>
          </a:p>
          <a:p>
            <a:r>
              <a:rPr lang="pt-BR" dirty="0" smtClean="0"/>
              <a:t>Classificadores que utilizam a </a:t>
            </a:r>
            <a:r>
              <a:rPr lang="pt-BR" b="1" i="1" dirty="0" smtClean="0"/>
              <a:t>função logística </a:t>
            </a:r>
            <a:r>
              <a:rPr lang="pt-BR" dirty="0" smtClean="0"/>
              <a:t>como</a:t>
            </a:r>
            <a:r>
              <a:rPr lang="pt-BR" b="1" i="1" dirty="0" smtClean="0"/>
              <a:t> função de limiar </a:t>
            </a:r>
            <a:r>
              <a:rPr lang="pt-BR" dirty="0" smtClean="0"/>
              <a:t>são</a:t>
            </a:r>
            <a:r>
              <a:rPr lang="pt-BR" b="1" i="1" dirty="0" smtClean="0"/>
              <a:t> </a:t>
            </a:r>
            <a:r>
              <a:rPr lang="pt-BR" dirty="0" smtClean="0"/>
              <a:t>conhecidos como </a:t>
            </a:r>
            <a:r>
              <a:rPr lang="pt-BR" b="1" i="1" dirty="0" smtClean="0"/>
              <a:t>regressores logísticos</a:t>
            </a:r>
            <a:r>
              <a:rPr lang="pt-BR" dirty="0" smtClean="0"/>
              <a:t> e são </a:t>
            </a:r>
            <a:r>
              <a:rPr lang="pt-BR" dirty="0" smtClean="0"/>
              <a:t>utilizados </a:t>
            </a:r>
            <a:r>
              <a:rPr lang="pt-BR" dirty="0" smtClean="0"/>
              <a:t>em problemas de </a:t>
            </a:r>
            <a:r>
              <a:rPr lang="pt-BR" b="1" i="1" dirty="0" smtClean="0"/>
              <a:t>classificação binária</a:t>
            </a:r>
            <a:r>
              <a:rPr lang="pt-BR" dirty="0" smtClean="0"/>
              <a:t>, ou seja, problemas com 2 classes apenas.</a:t>
            </a:r>
          </a:p>
          <a:p>
            <a:r>
              <a:rPr lang="pt-BR" dirty="0" smtClean="0"/>
              <a:t>Na sequência, veremos como lidar com problemas de classificação que envolvem mais de 2 classes, também chamados de classificação multi-classes.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440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multi-classe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84680"/>
                <a:ext cx="11171831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Até </a:t>
                </a:r>
                <a:r>
                  <a:rPr lang="pt-BR" dirty="0" smtClean="0"/>
                  <a:t>agora, nós </a:t>
                </a:r>
                <a:r>
                  <a:rPr lang="pt-BR" dirty="0"/>
                  <a:t>vimos como classificar </a:t>
                </a:r>
                <a:r>
                  <a:rPr lang="pt-BR" dirty="0" smtClean="0"/>
                  <a:t>utilizando </a:t>
                </a:r>
                <a:r>
                  <a:rPr lang="pt-BR" b="1" i="1" dirty="0"/>
                  <a:t>regressão logística </a:t>
                </a:r>
                <a:r>
                  <a:rPr lang="pt-BR" dirty="0" smtClean="0"/>
                  <a:t>quando </a:t>
                </a:r>
                <a:r>
                  <a:rPr lang="pt-BR" dirty="0"/>
                  <a:t>os dados pertencem a apenas 2 classes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 smtClean="0"/>
                  <a:t>), mas e quando existem mais de 2 classes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 smtClean="0"/>
                  <a:t>)? Por exemplo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Reconhecimento de dígitos escritos </a:t>
                </a:r>
                <a:r>
                  <a:rPr lang="nl-BE" dirty="0"/>
                  <a:t>à</a:t>
                </a:r>
                <a:r>
                  <a:rPr lang="pt-BR" dirty="0"/>
                  <a:t> </a:t>
                </a:r>
                <a:r>
                  <a:rPr lang="pt-BR" dirty="0" smtClean="0"/>
                  <a:t>mão: 10 dígitos.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Classificação de </a:t>
                </a:r>
                <a:r>
                  <a:rPr lang="pt-BR" dirty="0" smtClean="0"/>
                  <a:t>texto: Esportes, Economia, Política, Entretenimento, etc.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Classificação de </a:t>
                </a:r>
                <a:r>
                  <a:rPr lang="pt-BR" dirty="0" smtClean="0"/>
                  <a:t>sentimentos: Neutro, Positivo, Negativo.</a:t>
                </a:r>
              </a:p>
              <a:p>
                <a:r>
                  <a:rPr lang="pt-BR" dirty="0" smtClean="0"/>
                  <a:t>Existem algumas abordagens </a:t>
                </a:r>
                <a:r>
                  <a:rPr lang="pt-BR" dirty="0"/>
                  <a:t>para classificação </a:t>
                </a:r>
                <a:r>
                  <a:rPr lang="pt-BR" dirty="0" smtClean="0"/>
                  <a:t>multi-classe: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Um-contra-o-Resto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Um-contra-Um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Regressão softmax</a:t>
                </a:r>
              </a:p>
              <a:p>
                <a:r>
                  <a:rPr lang="pt-BR" dirty="0" smtClean="0"/>
                  <a:t>As 2 primeiras abordagens podem ser aplicadas a qualquer tipo de </a:t>
                </a:r>
                <a:r>
                  <a:rPr lang="pt-BR" b="1" i="1" dirty="0" smtClean="0"/>
                  <a:t>classificador binário</a:t>
                </a:r>
                <a:r>
                  <a:rPr lang="pt-BR" dirty="0" smtClean="0"/>
                  <a:t> e não apenas ao </a:t>
                </a:r>
                <a:r>
                  <a:rPr lang="pt-BR" b="1" i="1" dirty="0" smtClean="0"/>
                  <a:t>regressor logístico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terceira abordagem é uma generalização do classificador logístico para problemas multi-classe.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84680"/>
                <a:ext cx="11171831" cy="5032376"/>
              </a:xfrm>
              <a:blipFill rotWithShape="0">
                <a:blip r:embed="rId2"/>
                <a:stretch>
                  <a:fillRect l="-818" t="-2424" r="-818" b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3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3"/>
            <a:ext cx="10515600" cy="1013299"/>
          </a:xfrm>
        </p:spPr>
        <p:txBody>
          <a:bodyPr/>
          <a:lstStyle/>
          <a:p>
            <a:r>
              <a:rPr lang="pt-BR" dirty="0" smtClean="0"/>
              <a:t>Um-Contra-o-Resto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8549"/>
                <a:ext cx="11158182" cy="532945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Nesta abordagem, nós treinamos um </a:t>
                </a:r>
                <a:r>
                  <a:rPr lang="pt-BR" b="1" i="1" dirty="0" smtClean="0"/>
                  <a:t>classificador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binário</a:t>
                </a:r>
                <a:r>
                  <a:rPr lang="pt-BR" dirty="0"/>
                  <a:t> </a:t>
                </a:r>
                <a:r>
                  <a:rPr lang="pt-BR" dirty="0" smtClean="0"/>
                  <a:t>(e.g., </a:t>
                </a:r>
                <a:r>
                  <a:rPr lang="pt-BR" b="1" i="1" dirty="0" smtClean="0"/>
                  <a:t>regressor logístico</a:t>
                </a:r>
                <a:r>
                  <a:rPr lang="pt-BR" dirty="0" smtClean="0"/>
                  <a:t>), representado por sua função hipótese,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pt-BR" dirty="0" smtClean="0"/>
                  <a:t>, para cada classe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 para predizer a probabilidade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b="0" dirty="0" smtClean="0"/>
                  <a:t>, 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  <a:endParaRPr lang="pt-BR" b="0" dirty="0" smtClean="0"/>
              </a:p>
              <a:p>
                <a:r>
                  <a:rPr lang="pt-BR" dirty="0" smtClean="0"/>
                  <a:t>Em outras palavras, cria-se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b="0" dirty="0" smtClean="0"/>
                  <a:t> </a:t>
                </a:r>
                <a:r>
                  <a:rPr lang="pt-BR" b="1" i="1" dirty="0" smtClean="0"/>
                  <a:t>classificadores binários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:r>
                  <a:rPr lang="pt-BR" b="0" dirty="0" smtClean="0"/>
                  <a:t>onde para cada classificador, a classe positiva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b="0" dirty="0" smtClean="0"/>
                  <a:t> e a classe negativa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b="0" dirty="0" smtClean="0"/>
                  <a:t> é a junção de todas as outras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b="0" dirty="0" smtClean="0"/>
                  <a:t> classes.</a:t>
                </a:r>
              </a:p>
              <a:p>
                <a:r>
                  <a:rPr lang="pt-BR" dirty="0" smtClean="0"/>
                  <a:t>Portanto, o </a:t>
                </a:r>
                <a:r>
                  <a:rPr lang="pt-BR" b="1" i="1" dirty="0" smtClean="0"/>
                  <a:t>classificador</a:t>
                </a:r>
                <a:r>
                  <a:rPr lang="pt-BR" dirty="0" smtClean="0"/>
                  <a:t> deve indicar a classe positiva caso o exemplo pertença à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, e a classe negativa caso o exemplo pertença a qualquer outra classe.</a:t>
                </a:r>
                <a:endParaRPr lang="pt-BR" b="0" dirty="0" smtClean="0"/>
              </a:p>
              <a:p>
                <a:r>
                  <a:rPr lang="pt-BR" dirty="0" smtClean="0"/>
                  <a:t>Para cada novo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, realiza-se as predições e escolhe-se a classe que maximize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 smtClean="0">
                    <a:latin typeface="Cambria Math" panose="02040503050406030204" pitchFamily="18" charset="0"/>
                  </a:rPr>
                  <a:t>arg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func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vantagem desta abordagem é que se treina apenas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b="1" i="1" dirty="0" smtClean="0"/>
                  <a:t>classificadores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desvantagem é que cada </a:t>
                </a:r>
                <a:r>
                  <a:rPr lang="pt-BR" b="1" i="1" dirty="0" smtClean="0"/>
                  <a:t>classificador binário </a:t>
                </a:r>
                <a:r>
                  <a:rPr lang="pt-BR" dirty="0" smtClean="0"/>
                  <a:t>precisa ser treinado com um conjunto negativo que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-1 vezes maior, o que pode aumentar o tempo de treinamento.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8549"/>
                <a:ext cx="11158182" cy="5329451"/>
              </a:xfrm>
              <a:blipFill rotWithShape="0">
                <a:blip r:embed="rId3"/>
                <a:stretch>
                  <a:fillRect l="-874" t="-2975" r="-328" b="-1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09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Um-Contra-o-Resto</a:t>
            </a:r>
            <a:endParaRPr lang="pt-BR" dirty="0"/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192" y="1027906"/>
            <a:ext cx="7009616" cy="559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8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Um-Contra-Um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34700" cy="46704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Nesta abordagem, treina-se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b="1" i="1" dirty="0" smtClean="0"/>
                  <a:t>classificadores </a:t>
                </a:r>
                <a:r>
                  <a:rPr lang="pt-BR" b="1" i="1" dirty="0"/>
                  <a:t>binários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Cada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construído para fazer a distinção entre </a:t>
                </a:r>
                <a:r>
                  <a:rPr lang="pt-BR" dirty="0" smtClean="0"/>
                  <a:t>exemplos pertencentes </a:t>
                </a:r>
                <a:r>
                  <a:rPr lang="pt-BR" dirty="0"/>
                  <a:t>a </a:t>
                </a:r>
                <a:r>
                  <a:rPr lang="pt-BR" dirty="0" smtClean="0"/>
                  <a:t>cada um dos possíveis </a:t>
                </a:r>
                <a:r>
                  <a:rPr lang="pt-BR" b="1" i="1" dirty="0" smtClean="0"/>
                  <a:t>pares</a:t>
                </a:r>
                <a:r>
                  <a:rPr lang="pt-BR" dirty="0" smtClean="0"/>
                  <a:t> de classes.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pt-BR" dirty="0"/>
                  <a:t>S</a:t>
                </a:r>
                <a:r>
                  <a:rPr lang="pt-BR" dirty="0" smtClean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 smtClean="0"/>
                  <a:t>, então treina-se 6 </a:t>
                </a:r>
                <a:r>
                  <a:rPr lang="pt-BR" b="1" i="1" dirty="0" smtClean="0"/>
                  <a:t>classificadores</a:t>
                </a:r>
                <a:r>
                  <a:rPr lang="pt-BR" dirty="0" smtClean="0"/>
                  <a:t> para classificar entre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 smtClean="0"/>
                  <a:t>,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No </a:t>
                </a:r>
                <a:r>
                  <a:rPr lang="pt-BR" dirty="0"/>
                  <a:t>final, cada </a:t>
                </a:r>
                <a:r>
                  <a:rPr lang="pt-BR" dirty="0" smtClean="0"/>
                  <a:t>exemplo é </a:t>
                </a:r>
                <a:r>
                  <a:rPr lang="pt-BR" dirty="0"/>
                  <a:t>classificado conforme o </a:t>
                </a:r>
                <a:r>
                  <a:rPr lang="pt-BR" b="1" i="1" dirty="0"/>
                  <a:t>voto majoritário </a:t>
                </a:r>
                <a:r>
                  <a:rPr lang="pt-BR" dirty="0" smtClean="0"/>
                  <a:t>entre os </a:t>
                </a:r>
                <a:r>
                  <a:rPr lang="pt-BR" b="1" i="1" dirty="0" smtClean="0"/>
                  <a:t>classificadores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A principal vantagem </a:t>
                </a:r>
                <a:r>
                  <a:rPr lang="pt-BR" dirty="0" smtClean="0"/>
                  <a:t>da abordagem </a:t>
                </a:r>
                <a:r>
                  <a:rPr lang="pt-BR" b="1" i="1" dirty="0" smtClean="0"/>
                  <a:t>Um-Contra-Um </a:t>
                </a:r>
                <a:r>
                  <a:rPr lang="pt-BR" dirty="0" smtClean="0"/>
                  <a:t>é </a:t>
                </a:r>
                <a:r>
                  <a:rPr lang="pt-BR" dirty="0"/>
                  <a:t>que cada </a:t>
                </a:r>
                <a:r>
                  <a:rPr lang="pt-BR" b="1" i="1" dirty="0"/>
                  <a:t>classificador</a:t>
                </a:r>
                <a:r>
                  <a:rPr lang="pt-BR" dirty="0"/>
                  <a:t> precisa ser treinado apenas na parte do conjunto de treinamento para as duas classes que ele deve </a:t>
                </a:r>
                <a:r>
                  <a:rPr lang="pt-BR" dirty="0" smtClean="0"/>
                  <a:t>distinguir.</a:t>
                </a:r>
              </a:p>
              <a:p>
                <a:r>
                  <a:rPr lang="pt-BR" dirty="0" smtClean="0"/>
                  <a:t>A desvantagem é que por exemplo,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 smtClean="0"/>
                  <a:t>, temos que treinar 45 </a:t>
                </a:r>
                <a:r>
                  <a:rPr lang="pt-BR" b="1" i="1" dirty="0" smtClean="0"/>
                  <a:t>classificadores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34700" cy="4670425"/>
              </a:xfrm>
              <a:blipFill rotWithShape="0">
                <a:blip r:embed="rId3"/>
                <a:stretch>
                  <a:fillRect l="-1004" t="-2868" r="-390" b="-3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944253" y="6311383"/>
            <a:ext cx="5828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B0F0"/>
                </a:solidFill>
                <a:hlinkClick r:id="rId4"/>
              </a:rPr>
              <a:t>Exemplo: ClassificationOfFourClassesWithOvAandOvO.ipynb</a:t>
            </a:r>
            <a:endParaRPr lang="pt-B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61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Um-Contra-Um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649" y="1175881"/>
            <a:ext cx="7196701" cy="552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9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7384"/>
            <a:ext cx="11185478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Também conhecida como </a:t>
            </a:r>
            <a:r>
              <a:rPr lang="pt-BR" b="1" i="1" dirty="0"/>
              <a:t>regressão logística multinomial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ideia é ter um </a:t>
            </a:r>
            <a:r>
              <a:rPr lang="pt-BR" b="1" i="1" dirty="0" smtClean="0"/>
              <a:t>único</a:t>
            </a:r>
            <a:r>
              <a:rPr lang="pt-BR" dirty="0" smtClean="0"/>
              <a:t> classificador </a:t>
            </a:r>
            <a:r>
              <a:rPr lang="pt-BR" dirty="0"/>
              <a:t>que classifique mais de 2 classes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Por exemplo, para um problema com 4 classes, teríamos um único classificador, mas com 4 saídas.</a:t>
            </a:r>
            <a:endParaRPr lang="pt-BR" dirty="0"/>
          </a:p>
          <a:p>
            <a:r>
              <a:rPr lang="pt-BR" dirty="0"/>
              <a:t>É importante salientar que ele prediz </a:t>
            </a:r>
            <a:r>
              <a:rPr lang="pt-BR" b="1" i="1" dirty="0"/>
              <a:t>apenas </a:t>
            </a:r>
            <a:r>
              <a:rPr lang="pt-BR" b="1" i="1" dirty="0">
                <a:solidFill>
                  <a:srgbClr val="FF0000"/>
                </a:solidFill>
              </a:rPr>
              <a:t>uma</a:t>
            </a:r>
            <a:r>
              <a:rPr lang="pt-BR" b="1" i="1" dirty="0"/>
              <a:t> classe de cada vez</a:t>
            </a:r>
            <a:r>
              <a:rPr lang="pt-BR" dirty="0"/>
              <a:t>, ou seja, ele é </a:t>
            </a:r>
            <a:r>
              <a:rPr lang="pt-BR" b="1" i="1" dirty="0" smtClean="0"/>
              <a:t>multi-classe</a:t>
            </a:r>
            <a:r>
              <a:rPr lang="pt-BR" dirty="0" smtClean="0"/>
              <a:t> </a:t>
            </a:r>
            <a:r>
              <a:rPr lang="pt-BR" dirty="0"/>
              <a:t>e não </a:t>
            </a:r>
            <a:r>
              <a:rPr lang="pt-BR" b="1" i="1" dirty="0" smtClean="0"/>
              <a:t>multi-label</a:t>
            </a:r>
            <a:r>
              <a:rPr lang="pt-BR" dirty="0" smtClean="0"/>
              <a:t>, </a:t>
            </a:r>
            <a:r>
              <a:rPr lang="pt-BR" dirty="0"/>
              <a:t>portanto, ele deve ser usado apenas com </a:t>
            </a:r>
            <a:r>
              <a:rPr lang="pt-BR" b="1" i="1" dirty="0"/>
              <a:t>classes mutuamente exclusivas</a:t>
            </a:r>
            <a:r>
              <a:rPr lang="pt-BR" dirty="0"/>
              <a:t>, como por exemplo diferentes tipos de plantas, dígitos, categorias de notícias, etc. </a:t>
            </a:r>
            <a:endParaRPr lang="pt-BR" dirty="0" smtClean="0"/>
          </a:p>
          <a:p>
            <a:r>
              <a:rPr lang="pt-BR" dirty="0" smtClean="0"/>
              <a:t>Portanto</a:t>
            </a:r>
            <a:r>
              <a:rPr lang="pt-BR" dirty="0"/>
              <a:t>, você não poderia usá-lo para reconhecer várias pessoas em uma foto, por exemplo.</a:t>
            </a:r>
          </a:p>
          <a:p>
            <a:r>
              <a:rPr lang="pt-BR" dirty="0"/>
              <a:t>É uma abordagem mais robusta que as anteriores e que consiste em </a:t>
            </a:r>
            <a:r>
              <a:rPr lang="pt-BR" dirty="0" smtClean="0"/>
              <a:t>criar um modelo </a:t>
            </a:r>
            <a:r>
              <a:rPr lang="pt-BR" dirty="0"/>
              <a:t>em que cada saída representa a </a:t>
            </a:r>
            <a:r>
              <a:rPr lang="pt-BR" b="1" i="1" dirty="0"/>
              <a:t>probabilidade</a:t>
            </a:r>
            <a:r>
              <a:rPr lang="pt-BR" dirty="0"/>
              <a:t> de </a:t>
            </a:r>
            <a:r>
              <a:rPr lang="pt-BR" dirty="0" smtClean="0"/>
              <a:t>um exemplo </a:t>
            </a:r>
            <a:r>
              <a:rPr lang="pt-BR" dirty="0"/>
              <a:t>pertencer a uma classe específica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804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917765"/>
          </a:xfrm>
        </p:spPr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33016"/>
                <a:ext cx="11091203" cy="542498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Isto é feito a partir de uma generalização da </a:t>
                </a:r>
                <a:r>
                  <a:rPr lang="pt-BR" b="1" i="1" dirty="0"/>
                  <a:t>regressão </a:t>
                </a:r>
                <a:r>
                  <a:rPr lang="pt-BR" b="1" i="1" dirty="0" smtClean="0"/>
                  <a:t>logística</a:t>
                </a:r>
                <a:r>
                  <a:rPr lang="pt-BR" dirty="0"/>
                  <a:t> </a:t>
                </a:r>
                <a:r>
                  <a:rPr lang="pt-BR" dirty="0" smtClean="0"/>
                  <a:t>chamada de </a:t>
                </a:r>
                <a:r>
                  <a:rPr lang="pt-BR" b="1" i="1" dirty="0" smtClean="0"/>
                  <a:t>função softmax</a:t>
                </a:r>
                <a:r>
                  <a:rPr lang="pt-BR" dirty="0" smtClean="0"/>
                  <a:t>, a qual </a:t>
                </a:r>
                <a:r>
                  <a:rPr lang="pt-BR" dirty="0"/>
                  <a:t>é definida </a:t>
                </a:r>
                <a:r>
                  <a:rPr lang="pt-BR" dirty="0" smtClean="0"/>
                  <a:t>como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0,1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i="1" dirty="0"/>
              </a:p>
              <a:p>
                <a:pPr marL="0" indent="0">
                  <a:buNone/>
                </a:pPr>
                <a:r>
                  <a:rPr lang="pt-BR" dirty="0"/>
                  <a:t>onde</a:t>
                </a:r>
                <a:r>
                  <a:rPr lang="pt-BR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  <m:sup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pt-BR" i="1" dirty="0"/>
                  <a:t> </a:t>
                </a:r>
                <a:r>
                  <a:rPr lang="pt-BR" dirty="0"/>
                  <a:t>é o </a:t>
                </a:r>
                <a:r>
                  <a:rPr lang="pt-BR" b="1" i="1" dirty="0"/>
                  <a:t>vetor de pesos </a:t>
                </a:r>
                <a:r>
                  <a:rPr lang="pt-BR" dirty="0"/>
                  <a:t>associado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-ésima saída do classificador,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é a </a:t>
                </a:r>
                <a:r>
                  <a:rPr lang="pt-BR" b="1" i="1" dirty="0"/>
                  <a:t>função hipótese </a:t>
                </a:r>
                <a:r>
                  <a:rPr lang="pt-BR" dirty="0"/>
                  <a:t>associada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-ésima classe 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é 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para </a:t>
                </a:r>
                <a:r>
                  <a:rPr lang="pt-BR" dirty="0" smtClean="0"/>
                  <a:t>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-ésima classe.</a:t>
                </a:r>
                <a:r>
                  <a:rPr lang="pt-BR" dirty="0" smtClean="0">
                    <a:solidFill>
                      <a:srgbClr val="FF0000"/>
                    </a:solidFill>
                  </a:rPr>
                  <a:t> </a:t>
                </a:r>
                <a:endParaRPr lang="pt-BR" b="1" i="1" dirty="0" smtClean="0">
                  <a:solidFill>
                    <a:srgbClr val="FF0000"/>
                  </a:solidFill>
                </a:endParaRPr>
              </a:p>
              <a:p>
                <a:r>
                  <a:rPr lang="pt-BR" dirty="0"/>
                  <a:t>A </a:t>
                </a:r>
                <a:r>
                  <a:rPr lang="pt-BR" b="1" i="1" dirty="0" smtClean="0"/>
                  <a:t>função softmax</a:t>
                </a:r>
                <a:r>
                  <a:rPr lang="pt-BR" dirty="0" smtClean="0"/>
                  <a:t> </a:t>
                </a:r>
                <a:r>
                  <a:rPr lang="pt-BR" dirty="0"/>
                  <a:t>estende </a:t>
                </a:r>
                <a:r>
                  <a:rPr lang="pt-BR" dirty="0" smtClean="0"/>
                  <a:t>a ideia do </a:t>
                </a:r>
                <a:r>
                  <a:rPr lang="pt-BR" b="1" i="1" dirty="0" smtClean="0"/>
                  <a:t>regressor logístico </a:t>
                </a:r>
                <a:r>
                  <a:rPr lang="pt-BR" dirty="0" smtClean="0"/>
                  <a:t>ao mundo multi-classes. </a:t>
                </a:r>
              </a:p>
              <a:p>
                <a:r>
                  <a:rPr lang="pt-BR" dirty="0" smtClean="0"/>
                  <a:t>Ou </a:t>
                </a:r>
                <a:r>
                  <a:rPr lang="pt-BR" dirty="0"/>
                  <a:t>seja, </a:t>
                </a:r>
                <a:r>
                  <a:rPr lang="pt-BR" dirty="0" smtClean="0"/>
                  <a:t>a função softmax </a:t>
                </a:r>
                <a:r>
                  <a:rPr lang="pt-BR" dirty="0"/>
                  <a:t>atribui </a:t>
                </a:r>
                <a:r>
                  <a:rPr lang="pt-BR" dirty="0" smtClean="0"/>
                  <a:t>probabilidades, no intervalo [0, 1], a </a:t>
                </a:r>
                <a:r>
                  <a:rPr lang="pt-BR" dirty="0"/>
                  <a:t>cada classe em um problema </a:t>
                </a:r>
                <a:r>
                  <a:rPr lang="pt-BR" dirty="0" smtClean="0"/>
                  <a:t>com </a:t>
                </a:r>
                <a:r>
                  <a:rPr lang="pt-BR" dirty="0"/>
                  <a:t>várias classes. </a:t>
                </a:r>
                <a:endParaRPr lang="pt-BR" dirty="0" smtClean="0"/>
              </a:p>
              <a:p>
                <a:r>
                  <a:rPr lang="pt-BR" dirty="0" smtClean="0"/>
                  <a:t>Essas </a:t>
                </a:r>
                <a:r>
                  <a:rPr lang="pt-BR" dirty="0"/>
                  <a:t>probabilidades </a:t>
                </a:r>
                <a:r>
                  <a:rPr lang="pt-BR" dirty="0" smtClean="0"/>
                  <a:t>devem </a:t>
                </a:r>
                <a:r>
                  <a:rPr lang="pt-BR" dirty="0"/>
                  <a:t>somar </a:t>
                </a:r>
                <a:r>
                  <a:rPr lang="pt-BR" dirty="0" smtClean="0"/>
                  <a:t>1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O objetivo é </a:t>
                </a:r>
                <a:r>
                  <a:rPr lang="pt-BR" dirty="0" smtClean="0"/>
                  <a:t>encontrar um </a:t>
                </a:r>
                <a:r>
                  <a:rPr lang="pt-BR" b="1" i="1" dirty="0" smtClean="0"/>
                  <a:t>modelo</a:t>
                </a:r>
                <a:r>
                  <a:rPr lang="pt-BR" dirty="0" smtClean="0"/>
                  <a:t> (i.e., seus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) que estime </a:t>
                </a:r>
                <a:r>
                  <a:rPr lang="pt-BR" dirty="0"/>
                  <a:t>uma alta probabilidade para a classe alvo (e consequentemente uma baixa probabilidade para as demais classes</a:t>
                </a:r>
                <a:r>
                  <a:rPr lang="pt-BR" dirty="0" smtClean="0"/>
                  <a:t>).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33016"/>
                <a:ext cx="11091203" cy="5424984"/>
              </a:xfrm>
              <a:blipFill rotWithShape="0">
                <a:blip r:embed="rId3"/>
                <a:stretch>
                  <a:fillRect l="-659" t="-2360" r="-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331354" y="1867011"/>
            <a:ext cx="1860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O somatório de termos exponenciais normaliza o valor da </a:t>
            </a:r>
            <a:r>
              <a:rPr lang="pt-BR" sz="1200" i="1" dirty="0" smtClean="0"/>
              <a:t>q</a:t>
            </a:r>
            <a:r>
              <a:rPr lang="pt-BR" sz="1200" dirty="0" smtClean="0"/>
              <a:t>-ésima saída de tal forma que o somatório das Q saídas seja igual a 1.</a:t>
            </a:r>
            <a:endParaRPr lang="pt-BR" sz="1200" dirty="0"/>
          </a:p>
        </p:txBody>
      </p:sp>
      <p:sp>
        <p:nvSpPr>
          <p:cNvPr id="12" name="Rectangle 11"/>
          <p:cNvSpPr/>
          <p:nvPr/>
        </p:nvSpPr>
        <p:spPr>
          <a:xfrm>
            <a:off x="7455582" y="2364136"/>
            <a:ext cx="1638869" cy="5078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9094451" y="2458845"/>
            <a:ext cx="1405719" cy="333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446" y="2150480"/>
            <a:ext cx="1485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Cada </a:t>
            </a:r>
            <a:r>
              <a:rPr lang="pt-BR" sz="1200" dirty="0"/>
              <a:t>classe tem seu próprio vetor de </a:t>
            </a:r>
            <a:r>
              <a:rPr lang="pt-BR" sz="1200" dirty="0" smtClean="0"/>
              <a:t>pesos dedicado</a:t>
            </a:r>
            <a:r>
              <a:rPr lang="pt-BR" sz="1200" dirty="0"/>
              <a:t>.</a:t>
            </a:r>
            <a:endParaRPr lang="pt-BR" sz="12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92702" y="2513666"/>
            <a:ext cx="323556" cy="4405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48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9395</TotalTime>
  <Words>1106</Words>
  <Application>Microsoft Office PowerPoint</Application>
  <PresentationFormat>Widescreen</PresentationFormat>
  <Paragraphs>126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IV)</vt:lpstr>
      <vt:lpstr>Recapitulando</vt:lpstr>
      <vt:lpstr>Casos multi-classe</vt:lpstr>
      <vt:lpstr>Um-Contra-o-Resto</vt:lpstr>
      <vt:lpstr>Um-Contra-o-Resto</vt:lpstr>
      <vt:lpstr>Um-Contra-Um</vt:lpstr>
      <vt:lpstr>Um-Contra-Um</vt:lpstr>
      <vt:lpstr>Regressão Softmax</vt:lpstr>
      <vt:lpstr>Regressão Softmax</vt:lpstr>
      <vt:lpstr>Regressão Softmax</vt:lpstr>
      <vt:lpstr>Regressão Softmax</vt:lpstr>
      <vt:lpstr>Regressão Softmax</vt:lpstr>
      <vt:lpstr>Tarefas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1605</cp:revision>
  <dcterms:created xsi:type="dcterms:W3CDTF">2020-01-20T13:50:05Z</dcterms:created>
  <dcterms:modified xsi:type="dcterms:W3CDTF">2021-08-19T18:57:53Z</dcterms:modified>
</cp:coreProperties>
</file>