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36" r:id="rId3"/>
    <p:sldId id="337" r:id="rId4"/>
    <p:sldId id="338" r:id="rId5"/>
    <p:sldId id="339" r:id="rId6"/>
    <p:sldId id="340" r:id="rId7"/>
    <p:sldId id="341" r:id="rId8"/>
    <p:sldId id="353" r:id="rId9"/>
    <p:sldId id="342" r:id="rId10"/>
    <p:sldId id="343" r:id="rId11"/>
    <p:sldId id="351" r:id="rId12"/>
    <p:sldId id="344" r:id="rId13"/>
    <p:sldId id="345" r:id="rId14"/>
    <p:sldId id="346" r:id="rId15"/>
    <p:sldId id="347" r:id="rId16"/>
    <p:sldId id="348" r:id="rId17"/>
    <p:sldId id="324" r:id="rId18"/>
    <p:sldId id="306" r:id="rId19"/>
    <p:sldId id="352" r:id="rId20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9" autoAdjust="0"/>
    <p:restoredTop sz="88608" autoAdjust="0"/>
  </p:normalViewPr>
  <p:slideViewPr>
    <p:cSldViewPr snapToGrid="0">
      <p:cViewPr varScale="1">
        <p:scale>
          <a:sx n="98" d="100"/>
          <a:sy n="98" d="100"/>
        </p:scale>
        <p:origin x="954" y="72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1/07/2023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01/07/2023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oparga3.github.io/standford_logistic_regression/#what-is-logistic-regression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Uma matriz de confusão, também conhecida como tabela de contingência ou matriz de erros, é um layout de tabela específico que permite a visualização do desempenho de um classificador.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Cada linha da matriz representa os</a:t>
            </a:r>
            <a:r>
              <a:rPr lang="pt-BR" baseline="0" dirty="0"/>
              <a:t> exemplos que foram classificados como pertencentes a uma dada </a:t>
            </a:r>
            <a:r>
              <a:rPr lang="pt-BR" dirty="0"/>
              <a:t>classe, enquanto cada coluna representa os exemplos</a:t>
            </a:r>
            <a:r>
              <a:rPr lang="pt-BR" baseline="0" dirty="0"/>
              <a:t> realmente pertencentes a </a:t>
            </a:r>
            <a:r>
              <a:rPr lang="pt-BR" dirty="0"/>
              <a:t>uma dada classe.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nome, matriz de confusão, deriva do fato de tornar fácil verificar se o classificador está confundindo classes (ou seja, geralmente rotulando incorretamente uma como a outra).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8787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921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o caso multi-classes, a </a:t>
            </a:r>
            <a:r>
              <a:rPr lang="pt-BR" b="1" i="1" dirty="0"/>
              <a:t>acurácia global </a:t>
            </a:r>
            <a:r>
              <a:rPr lang="pt-BR" dirty="0"/>
              <a:t>é obtida a partir das informações presentes na diagonal principal da </a:t>
            </a:r>
            <a:r>
              <a:rPr lang="pt-BR" b="1" i="1" dirty="0"/>
              <a:t>matriz de confusão</a:t>
            </a:r>
            <a:r>
              <a:rPr lang="pt-BR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Precision-Recall is a useful measure of success of prediction when the classes are very imbalanced.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451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</a:t>
            </a:r>
            <a:r>
              <a:rPr lang="pt-BR" baseline="0" dirty="0"/>
              <a:t> pontuação-F1 </a:t>
            </a:r>
            <a:r>
              <a:rPr lang="pt-BR" dirty="0"/>
              <a:t>é a </a:t>
            </a:r>
            <a:r>
              <a:rPr lang="pt-BR" b="1" i="1" dirty="0"/>
              <a:t>média harmônica </a:t>
            </a:r>
            <a:r>
              <a:rPr lang="pt-BR" dirty="0"/>
              <a:t>entre </a:t>
            </a:r>
            <a:r>
              <a:rPr lang="pt-BR" b="1" i="1" dirty="0"/>
              <a:t>precisão</a:t>
            </a:r>
            <a:r>
              <a:rPr lang="pt-BR" dirty="0"/>
              <a:t> e </a:t>
            </a:r>
            <a:r>
              <a:rPr lang="pt-BR" b="1" i="1" dirty="0"/>
              <a:t>recall</a:t>
            </a:r>
            <a:r>
              <a:rPr lang="pt-BR" dirty="0"/>
              <a:t>. Enquanto a </a:t>
            </a:r>
            <a:r>
              <a:rPr lang="pt-BR" b="1" i="1" dirty="0"/>
              <a:t>média aritmética </a:t>
            </a:r>
            <a:r>
              <a:rPr lang="pt-BR" dirty="0"/>
              <a:t>trata todos os valores igualmente, a </a:t>
            </a:r>
            <a:r>
              <a:rPr lang="pt-BR" b="1" i="1" dirty="0"/>
              <a:t>média harmônica </a:t>
            </a:r>
            <a:r>
              <a:rPr lang="pt-BR" dirty="0"/>
              <a:t>atribui muito mais peso aos valores pequenos. Como resultado, o classificador só obterá uma pontuação-F1 alta se as medidas </a:t>
            </a:r>
            <a:r>
              <a:rPr lang="pt-BR" b="1" i="1" dirty="0"/>
              <a:t>recall</a:t>
            </a:r>
            <a:r>
              <a:rPr lang="pt-BR" baseline="0" dirty="0"/>
              <a:t> </a:t>
            </a:r>
            <a:r>
              <a:rPr lang="pt-BR" dirty="0"/>
              <a:t>e </a:t>
            </a:r>
            <a:r>
              <a:rPr lang="pt-BR" b="1" i="1" dirty="0"/>
              <a:t>precisão</a:t>
            </a:r>
            <a:r>
              <a:rPr lang="pt-BR" dirty="0"/>
              <a:t> forem altas.</a:t>
            </a:r>
          </a:p>
          <a:p>
            <a:endParaRPr lang="pt-BR" dirty="0"/>
          </a:p>
          <a:p>
            <a:r>
              <a:rPr lang="pt-BR" dirty="0"/>
              <a:t>A pontuação-F1 favorece classificadores que têm </a:t>
            </a:r>
            <a:r>
              <a:rPr lang="pt-BR" b="1" i="1" dirty="0"/>
              <a:t>precisão</a:t>
            </a:r>
            <a:r>
              <a:rPr lang="pt-BR" dirty="0"/>
              <a:t> e </a:t>
            </a:r>
            <a:r>
              <a:rPr lang="pt-BR" b="1" i="1" dirty="0"/>
              <a:t>recall</a:t>
            </a:r>
            <a:r>
              <a:rPr lang="pt-BR" dirty="0"/>
              <a:t> semelhantes.</a:t>
            </a:r>
          </a:p>
          <a:p>
            <a:endParaRPr lang="pt-BR" dirty="0"/>
          </a:p>
          <a:p>
            <a:r>
              <a:rPr lang="pt-BR" dirty="0"/>
              <a:t>Aumentar a </a:t>
            </a:r>
            <a:r>
              <a:rPr lang="pt-BR" b="1" i="1" dirty="0"/>
              <a:t>precisão</a:t>
            </a:r>
            <a:r>
              <a:rPr lang="pt-BR" dirty="0"/>
              <a:t> reduz o</a:t>
            </a:r>
            <a:r>
              <a:rPr lang="pt-BR" baseline="0" dirty="0"/>
              <a:t> </a:t>
            </a:r>
            <a:r>
              <a:rPr lang="pt-BR" b="1" i="1" baseline="0" dirty="0"/>
              <a:t>recall</a:t>
            </a:r>
            <a:r>
              <a:rPr lang="pt-BR" baseline="0" dirty="0"/>
              <a:t> </a:t>
            </a:r>
            <a:r>
              <a:rPr lang="pt-BR" dirty="0"/>
              <a:t>e vice-versa. Isso é chamado de balanço (tradeoff) de precisão/recall.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08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Em estatística, uma característica operacional do receptor (ROC), ou curva ROC, é um gráfico que ilustra o desempenho de um classificador binário. A curva é criada plotando a taxa de verdadeiro</a:t>
            </a:r>
            <a:r>
              <a:rPr lang="pt-BR" baseline="0" dirty="0"/>
              <a:t> </a:t>
            </a:r>
            <a:r>
              <a:rPr lang="pt-BR" dirty="0"/>
              <a:t>positivo</a:t>
            </a:r>
            <a:r>
              <a:rPr lang="pt-BR" baseline="0" dirty="0"/>
              <a:t> </a:t>
            </a:r>
            <a:r>
              <a:rPr lang="pt-BR" dirty="0"/>
              <a:t>(recall) contra a taxa de falsos</a:t>
            </a:r>
            <a:r>
              <a:rPr lang="pt-BR" baseline="0" dirty="0"/>
              <a:t> </a:t>
            </a:r>
            <a:r>
              <a:rPr lang="pt-BR" dirty="0"/>
              <a:t>positivos (especificidade) em várias configurações de limite.</a:t>
            </a:r>
          </a:p>
          <a:p>
            <a:endParaRPr lang="pt-BR" dirty="0"/>
          </a:p>
          <a:p>
            <a:r>
              <a:rPr lang="pt-BR" dirty="0"/>
              <a:t>A linha pontilhada representa a curva ROC de um classificador puramente aleatório; um bom classificador fica o mais longe possível dessa linha (em direção ao canto superior esquerdo). Um exemplo intuitivo de classificação aleatória é uma decisão através do lançamento</a:t>
            </a:r>
            <a:r>
              <a:rPr lang="pt-BR" baseline="0" dirty="0"/>
              <a:t> de </a:t>
            </a:r>
            <a:r>
              <a:rPr lang="pt-BR" dirty="0"/>
              <a:t>moedas.</a:t>
            </a:r>
          </a:p>
          <a:p>
            <a:endParaRPr lang="pt-BR" dirty="0"/>
          </a:p>
          <a:p>
            <a:r>
              <a:rPr lang="pt-BR" dirty="0"/>
              <a:t>Referência:</a:t>
            </a:r>
          </a:p>
          <a:p>
            <a:r>
              <a:rPr lang="pt-BR" i="0" u="none" dirty="0">
                <a:hlinkClick r:id="rId3"/>
              </a:rPr>
              <a:t>[1] </a:t>
            </a:r>
            <a:r>
              <a:rPr lang="pt-BR" dirty="0">
                <a:hlinkClick r:id="rId3"/>
              </a:rPr>
              <a:t>https://joparga3.github.io/standford_logistic_regression/#what-is-logistic-regression</a:t>
            </a:r>
            <a:endParaRPr lang="pt-BR" dirty="0"/>
          </a:p>
          <a:p>
            <a:r>
              <a:rPr lang="pt-BR" dirty="0"/>
              <a:t>[2] https://www.datasciencecentral.com/profiles/blogs/roc-curve-explained-in-one-picture</a:t>
            </a:r>
          </a:p>
          <a:p>
            <a:r>
              <a:rPr lang="pt-BR" dirty="0"/>
              <a:t>[3] https://en.wikipedia.org/wiki/Receiver_operating_characteristic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555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https://colab.research.google.com/github/zz4fap/t320_aprendizado_de_maquina/blob/main/notebooks/classificação/classification_metrics.ipynb</a:t>
            </a:r>
            <a:endParaRPr lang="pt-BR" b="1" dirty="0"/>
          </a:p>
          <a:p>
            <a:endParaRPr lang="pt-BR" dirty="0"/>
          </a:p>
          <a:p>
            <a:r>
              <a:rPr lang="pt-BR" dirty="0"/>
              <a:t>A área sob a curva ROC é uma medida da qualidade do classificador.</a:t>
            </a:r>
          </a:p>
          <a:p>
            <a:endParaRPr lang="pt-BR" dirty="0"/>
          </a:p>
          <a:p>
            <a:r>
              <a:rPr lang="pt-BR" dirty="0"/>
              <a:t>Referência:</a:t>
            </a:r>
          </a:p>
          <a:p>
            <a:r>
              <a:rPr lang="pt-BR" dirty="0"/>
              <a:t>[1] https://datascience.stackexchange.com/questions/65839/macro-average-and-weighted-average-meaning-in-classification-report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049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#5:</a:t>
            </a:r>
            <a:r>
              <a:rPr lang="pt-BR" sz="1200" dirty="0"/>
              <a:t> https://mybinder.org/v2/gh/zz4fap/t320_aprendizado_de_maquina/main?filepath=labs%2FLaboratorio5.ipynb</a:t>
            </a:r>
          </a:p>
          <a:p>
            <a:endParaRPr lang="pt-BR" sz="1200" dirty="0"/>
          </a:p>
          <a:p>
            <a:r>
              <a:rPr lang="pt-BR" sz="1200" b="1" dirty="0"/>
              <a:t>Laboratório #5:</a:t>
            </a:r>
            <a:r>
              <a:rPr lang="pt-BR" sz="1200" dirty="0"/>
              <a:t> https://colab.research.google.com/github/zz4fap/t320_aprendizado_de_maquina/blob/main/labs/Laboratorio5.ipynb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0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320_aprendizado_de_maquina/blob/main/notebooks/classifica&#231;&#227;o/classification_metrics.ipynb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5.ipyn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Classificação (Parte V)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1400" cy="1325563"/>
          </a:xfrm>
        </p:spPr>
        <p:txBody>
          <a:bodyPr/>
          <a:lstStyle/>
          <a:p>
            <a:r>
              <a:rPr lang="pt-BR" dirty="0"/>
              <a:t>Observações importantes quanto à matriz de confusão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201400" cy="2760654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É possível estender as métricas obtidas com a </a:t>
                </a:r>
                <a:r>
                  <a:rPr lang="pt-BR" b="1" i="1" dirty="0"/>
                  <a:t>matriz de confusão </a:t>
                </a:r>
                <a:r>
                  <a:rPr lang="pt-BR" dirty="0"/>
                  <a:t>para o cenário multi-classes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pt-BR" dirty="0"/>
                  <a:t>):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Para isto, basta selecionar, uma vez, cada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como sendo a classe positiva, enquanto todas as demais classes formam a classe negativa. Assim, obtém-se os valores das métricas para cada uma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classes.</a:t>
                </a:r>
              </a:p>
              <a:p>
                <a:r>
                  <a:rPr lang="pt-BR" dirty="0"/>
                  <a:t>Veja o exemplo abaixo para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201400" cy="2760654"/>
              </a:xfrm>
              <a:blipFill rotWithShape="0">
                <a:blip r:embed="rId2"/>
                <a:stretch>
                  <a:fillRect l="-980" t="-3532" r="-3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2877518"/>
                  </p:ext>
                </p:extLst>
              </p:nvPr>
            </p:nvGraphicFramePr>
            <p:xfrm>
              <a:off x="56269" y="4573216"/>
              <a:ext cx="3877409" cy="2164854"/>
            </p:xfrm>
            <a:graphic>
              <a:graphicData uri="http://schemas.openxmlformats.org/drawingml/2006/table">
                <a:tbl>
                  <a:tblPr/>
                  <a:tblGrid>
                    <a:gridCol w="66316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9744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226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226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226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60846">
                    <a:tc rowSpan="3"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000" b="1" dirty="0">
                              <a:effectLst/>
                            </a:rPr>
                            <a:t>Classes </a:t>
                          </a:r>
                          <a:br>
                            <a:rPr lang="pt-BR" sz="1000" b="1" dirty="0">
                              <a:effectLst/>
                            </a:rPr>
                          </a:br>
                          <a:r>
                            <a:rPr lang="pt-BR" sz="1000" b="1" dirty="0">
                              <a:effectLst/>
                            </a:rPr>
                            <a:t>Estimadas</a:t>
                          </a: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000" b="1" dirty="0">
                              <a:effectLst/>
                            </a:rPr>
                            <a:t>+ </a:t>
                          </a:r>
                          <a:r>
                            <a:rPr lang="pt-BR" sz="10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>
                              <a:effectLst/>
                            </a:rPr>
                            <a:t>)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(TP)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0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0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06618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000" b="1" dirty="0">
                              <a:effectLst/>
                            </a:rPr>
                            <a:t>- </a:t>
                          </a:r>
                          <a:r>
                            <a:rPr lang="pt-BR" sz="10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>
                              <a:effectLst/>
                            </a:rPr>
                            <a:t>)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06618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000" b="1" dirty="0">
                              <a:effectLst/>
                            </a:rPr>
                            <a:t>- </a:t>
                          </a:r>
                          <a:r>
                            <a:rPr lang="pt-BR" sz="10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>
                              <a:effectLst/>
                            </a:rPr>
                            <a:t>)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45386">
                    <a:tc rowSpan="2" gridSpan="2">
                      <a:txBody>
                        <a:bodyPr/>
                        <a:lstStyle/>
                        <a:p>
                          <a:pPr rtl="0" fontAlgn="b"/>
                          <a:endParaRPr lang="pt-BR" sz="100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effectLst/>
                            </a:rPr>
                            <a:t>+ </a:t>
                          </a:r>
                          <a:r>
                            <a:rPr lang="pt-BR" sz="10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>
                              <a:effectLst/>
                            </a:rPr>
                            <a:t>)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effectLst/>
                            </a:rPr>
                            <a:t>- </a:t>
                          </a:r>
                          <a:r>
                            <a:rPr lang="pt-BR" sz="10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>
                              <a:effectLst/>
                            </a:rPr>
                            <a:t>)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effectLst/>
                            </a:rPr>
                            <a:t>- </a:t>
                          </a:r>
                          <a:r>
                            <a:rPr lang="pt-BR" sz="10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>
                              <a:effectLst/>
                            </a:rPr>
                            <a:t>)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45386">
                    <a:tc gridSpan="2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effectLst/>
                            </a:rPr>
                            <a:t>Classes Verdadeiras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2877518"/>
                  </p:ext>
                </p:extLst>
              </p:nvPr>
            </p:nvGraphicFramePr>
            <p:xfrm>
              <a:off x="56269" y="4573216"/>
              <a:ext cx="3877409" cy="2164854"/>
            </p:xfrm>
            <a:graphic>
              <a:graphicData uri="http://schemas.openxmlformats.org/drawingml/2006/table">
                <a:tbl>
                  <a:tblPr/>
                  <a:tblGrid>
                    <a:gridCol w="663162"/>
                    <a:gridCol w="597443"/>
                    <a:gridCol w="872268"/>
                    <a:gridCol w="872268"/>
                    <a:gridCol w="872268"/>
                  </a:tblGrid>
                  <a:tr h="460846">
                    <a:tc rowSpan="3"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000" b="1" dirty="0" smtClean="0">
                              <a:effectLst/>
                            </a:rPr>
                            <a:t>Classes </a:t>
                          </a:r>
                          <a:r>
                            <a:rPr lang="pt-BR" sz="1000" b="1" dirty="0">
                              <a:effectLst/>
                            </a:rPr>
                            <a:t/>
                          </a:r>
                          <a:br>
                            <a:rPr lang="pt-BR" sz="1000" b="1" dirty="0">
                              <a:effectLst/>
                            </a:rPr>
                          </a:br>
                          <a:r>
                            <a:rPr lang="pt-BR" sz="1000" b="1" dirty="0" smtClean="0">
                              <a:effectLst/>
                            </a:rPr>
                            <a:t>Estimadas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2245" t="-1316" r="-440816" b="-38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(TP)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0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0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06618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2245" t="-77000" r="-440816" b="-189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06618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2245" t="-178788" r="-440816" b="-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45386">
                    <a:tc rowSpan="2" gridSpan="2">
                      <a:txBody>
                        <a:bodyPr/>
                        <a:lstStyle/>
                        <a:p>
                          <a:pPr rtl="0" fontAlgn="b"/>
                          <a:endParaRPr lang="pt-BR" sz="100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45455" t="-673171" r="-202098" b="-119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43750" t="-673171" r="-100694" b="-119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46154" t="-673171" r="-1399" b="-119512"/>
                          </a:stretch>
                        </a:blipFill>
                      </a:tcPr>
                    </a:tc>
                  </a:tr>
                  <a:tr h="245386">
                    <a:tc gridSpan="2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 smtClean="0">
                              <a:effectLst/>
                            </a:rPr>
                            <a:t>Classes Verdadeiras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943163"/>
                  </p:ext>
                </p:extLst>
              </p:nvPr>
            </p:nvGraphicFramePr>
            <p:xfrm>
              <a:off x="4098536" y="4573215"/>
              <a:ext cx="3919612" cy="2164854"/>
            </p:xfrm>
            <a:graphic>
              <a:graphicData uri="http://schemas.openxmlformats.org/drawingml/2006/table">
                <a:tbl>
                  <a:tblPr/>
                  <a:tblGrid>
                    <a:gridCol w="6703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394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8176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8176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8176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60846">
                    <a:tc rowSpan="3"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000" b="1" dirty="0">
                              <a:effectLst/>
                            </a:rPr>
                            <a:t>Classes </a:t>
                          </a:r>
                          <a:br>
                            <a:rPr lang="pt-BR" sz="1000" b="1" dirty="0">
                              <a:effectLst/>
                            </a:rPr>
                          </a:br>
                          <a:r>
                            <a:rPr lang="pt-BR" sz="1000" b="1" dirty="0">
                              <a:effectLst/>
                            </a:rPr>
                            <a:t>Estimadas</a:t>
                          </a: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>
                              <a:effectLst/>
                            </a:rPr>
                            <a:t>- </a:t>
                          </a:r>
                          <a:r>
                            <a:rPr lang="pt-BR" sz="10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>
                              <a:effectLst/>
                            </a:rPr>
                            <a:t>)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06618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>
                              <a:effectLst/>
                            </a:rPr>
                            <a:t>+ </a:t>
                          </a:r>
                          <a:r>
                            <a:rPr lang="pt-BR" sz="10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>
                              <a:effectLst/>
                            </a:rPr>
                            <a:t>)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(TP)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06618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>
                              <a:effectLst/>
                            </a:rPr>
                            <a:t>- </a:t>
                          </a:r>
                          <a:r>
                            <a:rPr lang="pt-BR" sz="10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>
                              <a:effectLst/>
                            </a:rPr>
                            <a:t>)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45386">
                    <a:tc rowSpan="2" gridSpan="2">
                      <a:txBody>
                        <a:bodyPr/>
                        <a:lstStyle/>
                        <a:p>
                          <a:pPr rtl="0" fontAlgn="b"/>
                          <a:endParaRPr lang="pt-BR" sz="100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effectLst/>
                            </a:rPr>
                            <a:t>- </a:t>
                          </a:r>
                          <a:r>
                            <a:rPr lang="pt-BR" sz="10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>
                              <a:effectLst/>
                            </a:rPr>
                            <a:t>)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000" b="1" dirty="0">
                              <a:effectLst/>
                            </a:rPr>
                            <a:t>+ </a:t>
                          </a:r>
                          <a:r>
                            <a:rPr lang="pt-BR" sz="10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>
                              <a:effectLst/>
                            </a:rPr>
                            <a:t>)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effectLst/>
                            </a:rPr>
                            <a:t>- </a:t>
                          </a:r>
                          <a:r>
                            <a:rPr lang="pt-BR" sz="10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>
                              <a:effectLst/>
                            </a:rPr>
                            <a:t>)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45386">
                    <a:tc gridSpan="2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effectLst/>
                            </a:rPr>
                            <a:t>Classes Verdadeiras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943163"/>
                  </p:ext>
                </p:extLst>
              </p:nvPr>
            </p:nvGraphicFramePr>
            <p:xfrm>
              <a:off x="4098536" y="4573215"/>
              <a:ext cx="3919612" cy="2164854"/>
            </p:xfrm>
            <a:graphic>
              <a:graphicData uri="http://schemas.openxmlformats.org/drawingml/2006/table">
                <a:tbl>
                  <a:tblPr/>
                  <a:tblGrid>
                    <a:gridCol w="670380"/>
                    <a:gridCol w="603946"/>
                    <a:gridCol w="881762"/>
                    <a:gridCol w="881762"/>
                    <a:gridCol w="881762"/>
                  </a:tblGrid>
                  <a:tr h="460846">
                    <a:tc rowSpan="3"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000" b="1" dirty="0" smtClean="0">
                              <a:effectLst/>
                            </a:rPr>
                            <a:t>Classes </a:t>
                          </a:r>
                          <a:r>
                            <a:rPr lang="pt-BR" sz="1000" b="1" dirty="0">
                              <a:effectLst/>
                            </a:rPr>
                            <a:t/>
                          </a:r>
                          <a:br>
                            <a:rPr lang="pt-BR" sz="1000" b="1" dirty="0">
                              <a:effectLst/>
                            </a:rPr>
                          </a:br>
                          <a:r>
                            <a:rPr lang="pt-BR" sz="1000" b="1" dirty="0" smtClean="0">
                              <a:effectLst/>
                            </a:rPr>
                            <a:t>Estimadas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12121" t="-1316" r="-441414" b="-38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  <a:endParaRPr lang="pt-BR" sz="1000" b="1" dirty="0">
                            <a:solidFill>
                              <a:srgbClr val="0000FF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06618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12121" t="-77000" r="-441414" b="-189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 smtClean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 smtClean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(TP)</a:t>
                          </a:r>
                          <a:endParaRPr lang="pt-BR" sz="1000" b="1" dirty="0">
                            <a:solidFill>
                              <a:srgbClr val="00FF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06618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12121" t="-178788" r="-441414" b="-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45386">
                    <a:tc rowSpan="2" gridSpan="2">
                      <a:txBody>
                        <a:bodyPr/>
                        <a:lstStyle/>
                        <a:p>
                          <a:pPr rtl="0" fontAlgn="b"/>
                          <a:endParaRPr lang="pt-BR" sz="100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44828" t="-673171" r="-201379" b="-119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44828" t="-673171" r="-101379" b="-119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44828" t="-673171" r="-1379" b="-119512"/>
                          </a:stretch>
                        </a:blipFill>
                      </a:tcPr>
                    </a:tc>
                  </a:tr>
                  <a:tr h="245386">
                    <a:tc gridSpan="2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 smtClean="0">
                              <a:effectLst/>
                            </a:rPr>
                            <a:t>Classes Verdadeiras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759958"/>
                  </p:ext>
                </p:extLst>
              </p:nvPr>
            </p:nvGraphicFramePr>
            <p:xfrm>
              <a:off x="8183008" y="4573215"/>
              <a:ext cx="3919612" cy="2164854"/>
            </p:xfrm>
            <a:graphic>
              <a:graphicData uri="http://schemas.openxmlformats.org/drawingml/2006/table">
                <a:tbl>
                  <a:tblPr/>
                  <a:tblGrid>
                    <a:gridCol w="6703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394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8176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8176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8176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60846">
                    <a:tc rowSpan="3"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000" b="1" dirty="0">
                              <a:effectLst/>
                            </a:rPr>
                            <a:t>Classes </a:t>
                          </a:r>
                          <a:br>
                            <a:rPr lang="pt-BR" sz="1000" b="1" dirty="0">
                              <a:effectLst/>
                            </a:rPr>
                          </a:br>
                          <a:r>
                            <a:rPr lang="pt-BR" sz="1000" b="1" dirty="0">
                              <a:effectLst/>
                            </a:rPr>
                            <a:t>Estimadas</a:t>
                          </a: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>
                              <a:effectLst/>
                            </a:rPr>
                            <a:t>- </a:t>
                          </a:r>
                          <a:r>
                            <a:rPr lang="pt-BR" sz="10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>
                              <a:effectLst/>
                            </a:rPr>
                            <a:t>)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06618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>
                              <a:effectLst/>
                            </a:rPr>
                            <a:t>- </a:t>
                          </a:r>
                          <a:r>
                            <a:rPr lang="pt-BR" sz="10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>
                              <a:effectLst/>
                            </a:rPr>
                            <a:t>)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06618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>
                              <a:effectLst/>
                            </a:rPr>
                            <a:t>+ </a:t>
                          </a:r>
                          <a:r>
                            <a:rPr lang="pt-BR" sz="10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>
                              <a:effectLst/>
                            </a:rPr>
                            <a:t>)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(TP)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45386">
                    <a:tc rowSpan="2" gridSpan="2">
                      <a:txBody>
                        <a:bodyPr/>
                        <a:lstStyle/>
                        <a:p>
                          <a:pPr rtl="0" fontAlgn="b"/>
                          <a:endParaRPr lang="pt-BR" sz="100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effectLst/>
                            </a:rPr>
                            <a:t>- </a:t>
                          </a:r>
                          <a:r>
                            <a:rPr lang="pt-BR" sz="10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>
                              <a:effectLst/>
                            </a:rPr>
                            <a:t>)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>
                              <a:effectLst/>
                            </a:rPr>
                            <a:t>- </a:t>
                          </a:r>
                          <a:r>
                            <a:rPr lang="pt-BR" sz="10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>
                              <a:effectLst/>
                            </a:rPr>
                            <a:t>)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000" b="1" dirty="0">
                              <a:effectLst/>
                            </a:rPr>
                            <a:t>+ </a:t>
                          </a:r>
                          <a:r>
                            <a:rPr lang="pt-BR" sz="10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>
                              <a:effectLst/>
                            </a:rPr>
                            <a:t>)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45386">
                    <a:tc gridSpan="2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effectLst/>
                            </a:rPr>
                            <a:t>Classes Verdadeiras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759958"/>
                  </p:ext>
                </p:extLst>
              </p:nvPr>
            </p:nvGraphicFramePr>
            <p:xfrm>
              <a:off x="8183008" y="4573215"/>
              <a:ext cx="3919612" cy="2164854"/>
            </p:xfrm>
            <a:graphic>
              <a:graphicData uri="http://schemas.openxmlformats.org/drawingml/2006/table">
                <a:tbl>
                  <a:tblPr/>
                  <a:tblGrid>
                    <a:gridCol w="670380"/>
                    <a:gridCol w="603946"/>
                    <a:gridCol w="881762"/>
                    <a:gridCol w="881762"/>
                    <a:gridCol w="881762"/>
                  </a:tblGrid>
                  <a:tr h="460846">
                    <a:tc rowSpan="3"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000" b="1" dirty="0" smtClean="0">
                              <a:effectLst/>
                            </a:rPr>
                            <a:t>Classes </a:t>
                          </a:r>
                          <a:r>
                            <a:rPr lang="pt-BR" sz="1000" b="1" dirty="0">
                              <a:effectLst/>
                            </a:rPr>
                            <a:t/>
                          </a:r>
                          <a:br>
                            <a:rPr lang="pt-BR" sz="1000" b="1" dirty="0">
                              <a:effectLst/>
                            </a:rPr>
                          </a:br>
                          <a:r>
                            <a:rPr lang="pt-BR" sz="1000" b="1" dirty="0" smtClean="0">
                              <a:effectLst/>
                            </a:rPr>
                            <a:t>Estimadas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12121" t="-1316" r="-441414" b="-38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06618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12121" t="-77000" r="-441414" b="-189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06618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12121" t="-178788" r="-441414" b="-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 smtClean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(TP)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45386">
                    <a:tc rowSpan="2" gridSpan="2">
                      <a:txBody>
                        <a:bodyPr/>
                        <a:lstStyle/>
                        <a:p>
                          <a:pPr rtl="0" fontAlgn="b"/>
                          <a:endParaRPr lang="pt-BR" sz="100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44828" t="-673171" r="-201379" b="-119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244828" t="-673171" r="-101379" b="-119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344828" t="-673171" r="-1379" b="-119512"/>
                          </a:stretch>
                        </a:blipFill>
                      </a:tcPr>
                    </a:tc>
                  </a:tr>
                  <a:tr h="245386">
                    <a:tc gridSpan="2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 smtClean="0">
                              <a:effectLst/>
                            </a:rPr>
                            <a:t>Classes Verdadeiras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1294544" y="4234661"/>
                <a:ext cx="26391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600" dirty="0"/>
                  <a:t>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600" dirty="0"/>
                  <a:t> é a positiva.</a:t>
                </a: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544" y="4234661"/>
                <a:ext cx="2639132" cy="338554"/>
              </a:xfrm>
              <a:prstGeom prst="rect">
                <a:avLst/>
              </a:prstGeom>
              <a:blipFill rotWithShape="0">
                <a:blip r:embed="rId6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5383658" y="4234661"/>
                <a:ext cx="26344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600" dirty="0"/>
                  <a:t>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600" dirty="0"/>
                  <a:t> é a positiva.</a:t>
                </a: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658" y="4234661"/>
                <a:ext cx="2634490" cy="338554"/>
              </a:xfrm>
              <a:prstGeom prst="rect">
                <a:avLst/>
              </a:prstGeom>
              <a:blipFill rotWithShape="0">
                <a:blip r:embed="rId7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9468128" y="4234661"/>
                <a:ext cx="26133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600" dirty="0"/>
                  <a:t>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600" dirty="0"/>
                  <a:t>é a positiva.</a:t>
                </a:r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8128" y="4234661"/>
                <a:ext cx="2613389" cy="338554"/>
              </a:xfrm>
              <a:prstGeom prst="rect">
                <a:avLst/>
              </a:prstGeom>
              <a:blipFill rotWithShape="0">
                <a:blip r:embed="rId8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639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445"/>
            <a:ext cx="10515600" cy="1325563"/>
          </a:xfrm>
        </p:spPr>
        <p:txBody>
          <a:bodyPr/>
          <a:lstStyle/>
          <a:p>
            <a:r>
              <a:rPr lang="pt-BR" dirty="0"/>
              <a:t>Observações importantes quanto à matriz de confusão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14464" cy="50323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b="1" i="1" dirty="0"/>
                  <a:t>Precisão</a:t>
                </a:r>
                <a:r>
                  <a:rPr lang="pt-BR" dirty="0"/>
                  <a:t> diz o quão exato é o modelo em relação a </a:t>
                </a:r>
                <a:r>
                  <a:rPr lang="pt-BR" b="1" i="1" dirty="0"/>
                  <a:t>todos os exemplos classificados como positivos</a:t>
                </a:r>
                <a:r>
                  <a:rPr lang="pt-BR" dirty="0"/>
                  <a:t>, ou seja, quantos deles são realmente positivos.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100" b="1">
                          <a:latin typeface="Cambria Math" panose="02040503050406030204" pitchFamily="18" charset="0"/>
                        </a:rPr>
                        <m:t>𝐏𝐫𝐞𝐜𝐢𝐬</m:t>
                      </m:r>
                      <m:r>
                        <a:rPr lang="pt-BR" sz="2100" b="1">
                          <a:latin typeface="Cambria Math" panose="02040503050406030204" pitchFamily="18" charset="0"/>
                        </a:rPr>
                        <m:t>ã</m:t>
                      </m:r>
                      <m:r>
                        <a:rPr lang="pt-BR" sz="2100" b="1">
                          <a:latin typeface="Cambria Math" panose="02040503050406030204" pitchFamily="18" charset="0"/>
                        </a:rPr>
                        <m:t>𝐨</m:t>
                      </m:r>
                      <m:r>
                        <a:rPr lang="pt-BR" sz="21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True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Positive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True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False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Positive</m:t>
                          </m:r>
                        </m:den>
                      </m:f>
                    </m:oMath>
                  </m:oMathPara>
                </a14:m>
                <a:endParaRPr lang="pt-BR" sz="2100" dirty="0"/>
              </a:p>
              <a:p>
                <a:r>
                  <a:rPr lang="pt-BR" dirty="0"/>
                  <a:t>A </a:t>
                </a:r>
                <a:r>
                  <a:rPr lang="pt-BR" b="1" i="1" dirty="0"/>
                  <a:t>precisão</a:t>
                </a:r>
                <a:r>
                  <a:rPr lang="pt-BR" dirty="0"/>
                  <a:t> é uma boa medida para determinar a qualidade do classificador quando os custos de </a:t>
                </a:r>
                <a:r>
                  <a:rPr lang="pt-BR" b="1" i="1" dirty="0"/>
                  <a:t>falsos positivos</a:t>
                </a:r>
                <a:r>
                  <a:rPr lang="pt-BR" dirty="0"/>
                  <a:t> são altos.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na classificação de </a:t>
                </a:r>
                <a:r>
                  <a:rPr lang="pt-BR" b="1" i="1" dirty="0"/>
                  <a:t>spams</a:t>
                </a:r>
                <a:r>
                  <a:rPr lang="pt-BR" dirty="0"/>
                  <a:t> (</a:t>
                </a:r>
                <a:r>
                  <a:rPr lang="pt-BR" b="1" i="1" dirty="0"/>
                  <a:t>verdadeiro positivo</a:t>
                </a:r>
                <a:r>
                  <a:rPr lang="pt-BR" dirty="0"/>
                  <a:t>), um </a:t>
                </a:r>
                <a:r>
                  <a:rPr lang="pt-BR" b="1" i="1" dirty="0"/>
                  <a:t>falso positivo </a:t>
                </a:r>
                <a:r>
                  <a:rPr lang="pt-BR" dirty="0"/>
                  <a:t>significa que um </a:t>
                </a:r>
                <a:r>
                  <a:rPr lang="pt-BR" b="1" i="1" dirty="0" err="1"/>
                  <a:t>ham</a:t>
                </a:r>
                <a:r>
                  <a:rPr lang="pt-BR" dirty="0"/>
                  <a:t> (</a:t>
                </a:r>
                <a:r>
                  <a:rPr lang="pt-BR" b="1" i="1" dirty="0"/>
                  <a:t>verdadeiro negativo</a:t>
                </a:r>
                <a:r>
                  <a:rPr lang="pt-BR" dirty="0"/>
                  <a:t>) foi classificado como </a:t>
                </a:r>
                <a:r>
                  <a:rPr lang="pt-BR" b="1" i="1" dirty="0"/>
                  <a:t>spam</a:t>
                </a:r>
                <a:r>
                  <a:rPr lang="pt-BR" dirty="0"/>
                  <a:t>. O usuário de email pode perder emails importantes se a </a:t>
                </a:r>
                <a:r>
                  <a:rPr lang="pt-BR" b="1" i="1" dirty="0"/>
                  <a:t>precisão</a:t>
                </a:r>
                <a:r>
                  <a:rPr lang="pt-BR" dirty="0"/>
                  <a:t> for baixa.</a:t>
                </a:r>
              </a:p>
              <a:p>
                <a:r>
                  <a:rPr lang="pt-BR" b="1" i="1" dirty="0"/>
                  <a:t>Recall</a:t>
                </a:r>
                <a:r>
                  <a:rPr lang="pt-BR" dirty="0"/>
                  <a:t> calcula quantos exemplos realmente positivos o classificador captura em relação a todos exemplos positivos. </a:t>
                </a:r>
                <a:endParaRPr lang="pt-BR" b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100" b="1">
                          <a:latin typeface="Cambria Math" panose="02040503050406030204" pitchFamily="18" charset="0"/>
                        </a:rPr>
                        <m:t>𝐑𝐞𝐜𝐚𝐥𝐥</m:t>
                      </m:r>
                      <m:r>
                        <a:rPr lang="pt-BR" sz="21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True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Positive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True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False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Negative</m:t>
                          </m:r>
                        </m:den>
                      </m:f>
                    </m:oMath>
                  </m:oMathPara>
                </a14:m>
                <a:endParaRPr lang="pt-BR" sz="2100" dirty="0"/>
              </a:p>
              <a:p>
                <a:r>
                  <a:rPr lang="pt-BR" dirty="0"/>
                  <a:t>O </a:t>
                </a:r>
                <a:r>
                  <a:rPr lang="pt-BR" b="1" i="1" dirty="0"/>
                  <a:t>recall</a:t>
                </a:r>
                <a:r>
                  <a:rPr lang="pt-BR" dirty="0"/>
                  <a:t> é uma boa medida para determinar a qualidade de um classificador quando houver um alto custo associado a </a:t>
                </a:r>
                <a:r>
                  <a:rPr lang="pt-BR" b="1" i="1" dirty="0"/>
                  <a:t>falsos negativos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na classificação de doenças, se um paciente doente (</a:t>
                </a:r>
                <a:r>
                  <a:rPr lang="pt-BR" b="1" i="1" dirty="0"/>
                  <a:t>verdadeiro positivo</a:t>
                </a:r>
                <a:r>
                  <a:rPr lang="pt-BR" dirty="0"/>
                  <a:t>) for classificado como não doente (</a:t>
                </a:r>
                <a:r>
                  <a:rPr lang="pt-BR" b="1" i="1" dirty="0"/>
                  <a:t>falso negativo</a:t>
                </a:r>
                <a:r>
                  <a:rPr lang="pt-BR" dirty="0"/>
                  <a:t>). O custo associado ao </a:t>
                </a:r>
                <a:r>
                  <a:rPr lang="pt-BR" b="1" i="1" dirty="0"/>
                  <a:t>falso negativo </a:t>
                </a:r>
                <a:r>
                  <a:rPr lang="pt-BR" dirty="0"/>
                  <a:t>será extremamente alto se a doença for contagiosa.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14464" cy="5032375"/>
              </a:xfrm>
              <a:blipFill rotWithShape="0">
                <a:blip r:embed="rId2"/>
                <a:stretch>
                  <a:fillRect l="-707" t="-2785" r="-9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167563" y="2672640"/>
            <a:ext cx="1400175" cy="225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/>
          <p:cNvSpPr/>
          <p:nvPr/>
        </p:nvSpPr>
        <p:spPr>
          <a:xfrm>
            <a:off x="6996111" y="5108572"/>
            <a:ext cx="1466852" cy="2587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172964" y="2284747"/>
                <a:ext cx="1423181" cy="5506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𝐹𝑃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𝐹𝑁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𝑇𝑁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964" y="2284747"/>
                <a:ext cx="1423181" cy="5506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0343605" y="2334964"/>
            <a:ext cx="1066800" cy="22508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/>
              <p:cNvSpPr/>
              <p:nvPr/>
            </p:nvSpPr>
            <p:spPr>
              <a:xfrm>
                <a:off x="10172964" y="4778543"/>
                <a:ext cx="1423181" cy="5506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𝐹𝑃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𝐹𝑁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𝑇𝑁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964" y="4778543"/>
                <a:ext cx="1423181" cy="5506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9"/>
          <p:cNvSpPr/>
          <p:nvPr/>
        </p:nvSpPr>
        <p:spPr>
          <a:xfrm rot="5400000">
            <a:off x="10330105" y="4890015"/>
            <a:ext cx="550599" cy="32765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481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4997"/>
            <a:ext cx="10515600" cy="1095185"/>
          </a:xfrm>
        </p:spPr>
        <p:txBody>
          <a:bodyPr>
            <a:normAutofit fontScale="90000"/>
          </a:bodyPr>
          <a:lstStyle/>
          <a:p>
            <a:r>
              <a:rPr lang="pt-BR" dirty="0"/>
              <a:t>Observações importantes quanto à matriz de confusão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3716"/>
            <a:ext cx="11203745" cy="525428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Uma </a:t>
            </a:r>
            <a:r>
              <a:rPr lang="pt-BR" b="1" i="1" dirty="0"/>
              <a:t>precisão</a:t>
            </a:r>
            <a:r>
              <a:rPr lang="pt-BR" dirty="0"/>
              <a:t> = 1 significa que todo exemplo classificado como pertencente à classe </a:t>
            </a:r>
            <a:r>
              <a:rPr lang="pt-BR" b="1" i="1" dirty="0"/>
              <a:t>positiva</a:t>
            </a:r>
            <a:r>
              <a:rPr lang="pt-BR" dirty="0"/>
              <a:t>, realmente pertence à ela, ou seja, o número de </a:t>
            </a:r>
            <a:r>
              <a:rPr lang="pt-BR" b="1" i="1" dirty="0"/>
              <a:t>falsos positivos </a:t>
            </a:r>
            <a:r>
              <a:rPr lang="pt-BR" dirty="0"/>
              <a:t>é igual a 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Entretanto, essa métrica não dá informações a respeito de quantos exemplos desta classe foram </a:t>
            </a:r>
            <a:r>
              <a:rPr lang="pt-BR" b="1" i="1" dirty="0"/>
              <a:t>classificados de forma incorreta</a:t>
            </a:r>
            <a:r>
              <a:rPr lang="pt-BR" dirty="0"/>
              <a:t>, ou seja, quantidade de </a:t>
            </a:r>
            <a:r>
              <a:rPr lang="pt-BR" b="1" i="1" dirty="0"/>
              <a:t>falsos negativos</a:t>
            </a:r>
            <a:r>
              <a:rPr lang="pt-BR" dirty="0"/>
              <a:t>. </a:t>
            </a:r>
          </a:p>
          <a:p>
            <a:r>
              <a:rPr lang="pt-BR" dirty="0"/>
              <a:t>Por outro lado, um </a:t>
            </a:r>
            <a:r>
              <a:rPr lang="pt-BR" b="1" i="1" dirty="0"/>
              <a:t>recall </a:t>
            </a:r>
            <a:r>
              <a:rPr lang="pt-BR" dirty="0"/>
              <a:t>= 1 indica que todos os exemplos da classe positiva foram classificados como sendo pertencentes a ela, ou seja, o número de </a:t>
            </a:r>
            <a:r>
              <a:rPr lang="pt-BR" b="1" i="1" dirty="0"/>
              <a:t>falsos negativos </a:t>
            </a:r>
            <a:r>
              <a:rPr lang="pt-BR" dirty="0"/>
              <a:t>é igual a 0.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Porém, essa métrica não traz informações a respeito de </a:t>
            </a:r>
            <a:r>
              <a:rPr lang="pt-BR" b="1" i="1" dirty="0"/>
              <a:t>quantos exemplos da classe negativa foram classificados como sendo pertencentes à classe positiva</a:t>
            </a:r>
            <a:r>
              <a:rPr lang="pt-BR" dirty="0"/>
              <a:t>, ou seja, a quantidade de </a:t>
            </a:r>
            <a:r>
              <a:rPr lang="pt-BR" b="1" i="1" dirty="0"/>
              <a:t>falsos positivos</a:t>
            </a:r>
            <a:r>
              <a:rPr lang="pt-BR" dirty="0"/>
              <a:t>.</a:t>
            </a:r>
          </a:p>
          <a:p>
            <a:r>
              <a:rPr lang="pt-BR" dirty="0"/>
              <a:t>Portanto, para analisarmos melhor o desempenho de um classificador, precisamos usar uma métrica que combine as duas.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095211" y="841459"/>
                <a:ext cx="2313454" cy="6154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smtClean="0">
                          <a:latin typeface="Cambria Math" panose="02040503050406030204" pitchFamily="18" charset="0"/>
                        </a:rPr>
                        <m:t>𝐏𝐫𝐞𝐜𝐢𝐬</m:t>
                      </m:r>
                      <m:r>
                        <a:rPr lang="pt-BR" b="1" smtClean="0">
                          <a:latin typeface="Cambria Math" panose="02040503050406030204" pitchFamily="18" charset="0"/>
                        </a:rPr>
                        <m:t>ã</m:t>
                      </m:r>
                      <m:r>
                        <a:rPr lang="pt-BR" b="1" smtClean="0">
                          <a:latin typeface="Cambria Math" panose="02040503050406030204" pitchFamily="18" charset="0"/>
                        </a:rPr>
                        <m:t>𝐨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FP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211" y="841459"/>
                <a:ext cx="2313454" cy="61549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113074" y="841459"/>
                <a:ext cx="2084224" cy="6154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>
                          <a:latin typeface="Cambria Math" panose="02040503050406030204" pitchFamily="18" charset="0"/>
                        </a:rPr>
                        <m:t>𝐑𝐞𝐜𝐚𝐥𝐥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FN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074" y="841459"/>
                <a:ext cx="2084224" cy="61549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129319" y="832966"/>
                <a:ext cx="1423181" cy="5506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𝐹𝑃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𝐹𝑁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𝑇𝑁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319" y="832966"/>
                <a:ext cx="1423181" cy="5506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299960" y="883183"/>
            <a:ext cx="1066800" cy="225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reeform 8"/>
          <p:cNvSpPr/>
          <p:nvPr/>
        </p:nvSpPr>
        <p:spPr>
          <a:xfrm>
            <a:off x="6355080" y="960120"/>
            <a:ext cx="899160" cy="388620"/>
          </a:xfrm>
          <a:custGeom>
            <a:avLst/>
            <a:gdLst>
              <a:gd name="connsiteX0" fmla="*/ 0 w 899160"/>
              <a:gd name="connsiteY0" fmla="*/ 388620 h 388620"/>
              <a:gd name="connsiteX1" fmla="*/ 350520 w 899160"/>
              <a:gd name="connsiteY1" fmla="*/ 106680 h 388620"/>
              <a:gd name="connsiteX2" fmla="*/ 899160 w 899160"/>
              <a:gd name="connsiteY2" fmla="*/ 0 h 38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160" h="388620">
                <a:moveTo>
                  <a:pt x="0" y="388620"/>
                </a:moveTo>
                <a:cubicBezTo>
                  <a:pt x="100330" y="280035"/>
                  <a:pt x="200660" y="171450"/>
                  <a:pt x="350520" y="106680"/>
                </a:cubicBezTo>
                <a:cubicBezTo>
                  <a:pt x="500380" y="41910"/>
                  <a:pt x="699770" y="20955"/>
                  <a:pt x="89916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/>
          <p:cNvSpPr/>
          <p:nvPr/>
        </p:nvSpPr>
        <p:spPr>
          <a:xfrm rot="5400000">
            <a:off x="7295169" y="944438"/>
            <a:ext cx="550599" cy="32765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reeform 10"/>
          <p:cNvSpPr/>
          <p:nvPr/>
        </p:nvSpPr>
        <p:spPr>
          <a:xfrm>
            <a:off x="7574280" y="1203960"/>
            <a:ext cx="1645920" cy="379605"/>
          </a:xfrm>
          <a:custGeom>
            <a:avLst/>
            <a:gdLst>
              <a:gd name="connsiteX0" fmla="*/ 0 w 1645920"/>
              <a:gd name="connsiteY0" fmla="*/ 198120 h 379605"/>
              <a:gd name="connsiteX1" fmla="*/ 647700 w 1645920"/>
              <a:gd name="connsiteY1" fmla="*/ 373380 h 379605"/>
              <a:gd name="connsiteX2" fmla="*/ 1645920 w 1645920"/>
              <a:gd name="connsiteY2" fmla="*/ 0 h 379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5920" h="379605">
                <a:moveTo>
                  <a:pt x="0" y="198120"/>
                </a:moveTo>
                <a:cubicBezTo>
                  <a:pt x="186690" y="302260"/>
                  <a:pt x="373380" y="406400"/>
                  <a:pt x="647700" y="373380"/>
                </a:cubicBezTo>
                <a:cubicBezTo>
                  <a:pt x="922020" y="340360"/>
                  <a:pt x="1283970" y="170180"/>
                  <a:pt x="164592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484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0747"/>
            <a:ext cx="10515600" cy="918243"/>
          </a:xfrm>
        </p:spPr>
        <p:txBody>
          <a:bodyPr/>
          <a:lstStyle/>
          <a:p>
            <a:r>
              <a:rPr lang="pt-BR" dirty="0"/>
              <a:t>Métricas para avaliação de classificadores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98184"/>
                <a:ext cx="11175610" cy="535981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pt-BR" sz="3000" b="1" dirty="0"/>
                  <a:t>Pontuação-F</a:t>
                </a:r>
                <a:endParaRPr lang="pt-BR" sz="3000" dirty="0"/>
              </a:p>
              <a:p>
                <a:r>
                  <a:rPr lang="pt-BR" dirty="0"/>
                  <a:t>As métricas de </a:t>
                </a:r>
                <a:r>
                  <a:rPr lang="pt-BR" b="1" i="1" dirty="0"/>
                  <a:t>precisão</a:t>
                </a:r>
                <a:r>
                  <a:rPr lang="pt-BR" dirty="0"/>
                  <a:t> e </a:t>
                </a:r>
                <a:r>
                  <a:rPr lang="pt-BR" b="1" i="1" dirty="0"/>
                  <a:t>recall</a:t>
                </a:r>
                <a:r>
                  <a:rPr lang="pt-BR" dirty="0"/>
                  <a:t> são analisadas conjuntamente através de uma métrica que combina ambas métricas, chamada de </a:t>
                </a:r>
                <a:r>
                  <a:rPr lang="pt-BR" b="1" i="1" dirty="0"/>
                  <a:t>pontuação-F</a:t>
                </a:r>
                <a:r>
                  <a:rPr lang="pt-BR" dirty="0"/>
                  <a:t> (ou </a:t>
                </a:r>
                <a:r>
                  <a:rPr lang="pt-BR" b="1" i="1" dirty="0"/>
                  <a:t>F-score</a:t>
                </a:r>
                <a:r>
                  <a:rPr lang="pt-BR" dirty="0"/>
                  <a:t>). </a:t>
                </a:r>
              </a:p>
              <a:p>
                <a:r>
                  <a:rPr lang="pt-BR" dirty="0"/>
                  <a:t>Ela realiza uma </a:t>
                </a:r>
                <a:r>
                  <a:rPr lang="pt-BR" b="1" i="1" dirty="0"/>
                  <a:t>média harmônica ponderada</a:t>
                </a:r>
                <a:r>
                  <a:rPr lang="pt-BR" dirty="0"/>
                  <a:t> dada pela equaçao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pt-BR" dirty="0"/>
                  <a:t> abaixo: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recall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precis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ã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o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recall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precis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ã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o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</a:t>
                </a:r>
                <a:r>
                  <a:rPr lang="pt-BR" b="1" i="1" dirty="0"/>
                  <a:t>fator de ponderação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 = 1, a mesma importância é dada para a </a:t>
                </a:r>
                <a:r>
                  <a:rPr lang="pt-BR" b="1" i="1" dirty="0"/>
                  <a:t>precisão</a:t>
                </a:r>
                <a:r>
                  <a:rPr lang="pt-BR" dirty="0"/>
                  <a:t> e para o </a:t>
                </a:r>
                <a:r>
                  <a:rPr lang="pt-BR" b="1" i="1" dirty="0"/>
                  <a:t>recall</a:t>
                </a:r>
                <a:r>
                  <a:rPr lang="pt-BR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recall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precis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ã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o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recall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precis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ã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o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FN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FP</m:t>
                              </m:r>
                            </m:num>
                            <m:den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Valores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próximos de 1 indicam que o </a:t>
                </a:r>
                <a:r>
                  <a:rPr lang="pt-BR" b="1" i="1" dirty="0"/>
                  <a:t>classificador</a:t>
                </a:r>
                <a:r>
                  <a:rPr lang="pt-BR" dirty="0"/>
                  <a:t> obteve bons resultados tanto de </a:t>
                </a:r>
                <a:r>
                  <a:rPr lang="pt-BR" b="1" i="1" dirty="0"/>
                  <a:t>precisão</a:t>
                </a:r>
                <a:r>
                  <a:rPr lang="pt-BR" dirty="0"/>
                  <a:t> quanto de </a:t>
                </a:r>
                <a:r>
                  <a:rPr lang="pt-BR" b="1" i="1" dirty="0"/>
                  <a:t>recall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98184"/>
                <a:ext cx="11175610" cy="5359816"/>
              </a:xfrm>
              <a:blipFill rotWithShape="0">
                <a:blip r:embed="rId3"/>
                <a:stretch>
                  <a:fillRect l="-1091" t="-2617" r="-8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0359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0677"/>
            <a:ext cx="10515600" cy="836885"/>
          </a:xfrm>
        </p:spPr>
        <p:txBody>
          <a:bodyPr/>
          <a:lstStyle/>
          <a:p>
            <a:r>
              <a:rPr lang="pt-BR" dirty="0"/>
              <a:t>Métricas para avaliação de classificadores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47446"/>
                <a:ext cx="6695667" cy="5310554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Gráfico que mostra a performance de um </a:t>
                </a:r>
                <a:r>
                  <a:rPr lang="pt-BR" b="1" i="1" dirty="0"/>
                  <a:t>classificador binário </a:t>
                </a:r>
                <a:r>
                  <a:rPr lang="pt-BR" dirty="0"/>
                  <a:t>conforme seu </a:t>
                </a:r>
                <a:r>
                  <a:rPr lang="pt-BR" b="1" i="1" dirty="0"/>
                  <a:t>limiar de discriminação</a:t>
                </a:r>
                <a:r>
                  <a:rPr lang="pt-BR" dirty="0"/>
                  <a:t>, </a:t>
                </a:r>
                <a:r>
                  <a:rPr lang="pt-BR" b="1" i="1" dirty="0"/>
                  <a:t>T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é variado.</a:t>
                </a:r>
              </a:p>
              <a:p>
                <a:r>
                  <a:rPr lang="pt-BR" dirty="0"/>
                  <a:t>A curva é criada plotando-se o </a:t>
                </a:r>
                <a:r>
                  <a:rPr lang="pt-BR" b="1" i="1" dirty="0"/>
                  <a:t>recall</a:t>
                </a:r>
                <a:r>
                  <a:rPr lang="pt-BR" dirty="0"/>
                  <a:t> em função da </a:t>
                </a:r>
                <a:r>
                  <a:rPr lang="pt-BR" b="1" i="1" dirty="0"/>
                  <a:t>taxa de falsos positivos </a:t>
                </a:r>
                <a:r>
                  <a:rPr lang="pt-BR" dirty="0"/>
                  <a:t>para vários valores de </a:t>
                </a:r>
                <a:r>
                  <a:rPr lang="pt-BR" b="1" i="1" dirty="0"/>
                  <a:t>limiar de discriminação</a:t>
                </a:r>
                <a:r>
                  <a:rPr lang="pt-BR" dirty="0"/>
                  <a:t>, </a:t>
                </a:r>
                <a:r>
                  <a:rPr lang="pt-BR" b="1" i="1" dirty="0"/>
                  <a:t>T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Quanto mais à esquerda e para cima estiver a </a:t>
                </a:r>
                <a:r>
                  <a:rPr lang="pt-BR" b="1" i="1" dirty="0"/>
                  <a:t>curva ROC </a:t>
                </a:r>
                <a:r>
                  <a:rPr lang="pt-BR" dirty="0"/>
                  <a:t>de um </a:t>
                </a:r>
                <a:r>
                  <a:rPr lang="pt-BR" b="1" i="1" dirty="0"/>
                  <a:t>classificador</a:t>
                </a:r>
                <a:r>
                  <a:rPr lang="pt-BR" dirty="0"/>
                  <a:t>, melhor será o seu desempenho. </a:t>
                </a:r>
              </a:p>
              <a:p>
                <a:r>
                  <a:rPr lang="pt-BR" dirty="0"/>
                  <a:t>A linha em vermelho, está associada a um </a:t>
                </a:r>
                <a:r>
                  <a:rPr lang="pt-BR" b="1" i="1" dirty="0"/>
                  <a:t>classificador puramente aleatório</a:t>
                </a:r>
                <a:r>
                  <a:rPr lang="pt-BR" dirty="0"/>
                  <a:t>. Um bom </a:t>
                </a:r>
                <a:r>
                  <a:rPr lang="pt-BR" b="1" i="1" dirty="0"/>
                  <a:t>classificador</a:t>
                </a:r>
                <a:r>
                  <a:rPr lang="pt-BR" dirty="0"/>
                  <a:t> fica o mais longe possível dessa linha (em direção ao canto superior esquerdo).</a:t>
                </a:r>
              </a:p>
              <a:p>
                <a:r>
                  <a:rPr lang="pt-BR" dirty="0"/>
                  <a:t>Um </a:t>
                </a:r>
                <a:r>
                  <a:rPr lang="pt-BR" b="1" i="1" dirty="0"/>
                  <a:t>classificador perfeito</a:t>
                </a:r>
                <a:r>
                  <a:rPr lang="pt-BR" dirty="0"/>
                  <a:t> para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pt-BR" dirty="0"/>
                  <a:t> apresenta um </a:t>
                </a:r>
                <a:r>
                  <a:rPr lang="pt-BR" b="1" dirty="0"/>
                  <a:t>ponto</a:t>
                </a:r>
                <a:r>
                  <a:rPr lang="pt-BR" dirty="0"/>
                  <a:t> no canto superior esquerdo da curva ROC, representando 100% de </a:t>
                </a:r>
                <a:r>
                  <a:rPr lang="pt-BR" b="1" i="1" dirty="0"/>
                  <a:t>recall</a:t>
                </a:r>
                <a:r>
                  <a:rPr lang="pt-BR" dirty="0"/>
                  <a:t> (ou seja, sem falsos negativos) e 100% de </a:t>
                </a:r>
                <a:r>
                  <a:rPr lang="pt-BR" b="1" i="1" dirty="0"/>
                  <a:t>especificidade</a:t>
                </a:r>
                <a:r>
                  <a:rPr lang="pt-BR" dirty="0"/>
                  <a:t> (ou seja, sem falsos positivos).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47446"/>
                <a:ext cx="6695667" cy="5310554"/>
              </a:xfrm>
              <a:blipFill rotWithShape="0">
                <a:blip r:embed="rId3"/>
                <a:stretch>
                  <a:fillRect l="-1183" t="-2641" r="-2093" b="-10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" r="4630"/>
          <a:stretch/>
        </p:blipFill>
        <p:spPr>
          <a:xfrm>
            <a:off x="7533866" y="2249053"/>
            <a:ext cx="4611280" cy="3429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8199" y="1023705"/>
            <a:ext cx="110630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/>
              <a:t>Curva Característica de Operação do Receptor (Curva ROC)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>
                <a:off x="10034610" y="2318823"/>
                <a:ext cx="1061508" cy="6154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 i="0"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i="0">
                              <a:latin typeface="Cambria Math" panose="02040503050406030204" pitchFamily="18" charset="0"/>
                            </a:rPr>
                            <m:t>FN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4610" y="2318823"/>
                <a:ext cx="1061508" cy="61549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10034610" y="5747823"/>
                <a:ext cx="1061508" cy="6154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FP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TN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FP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4610" y="5747823"/>
                <a:ext cx="1061508" cy="61549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932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Métricas para avaliação de classificadores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8175172" cy="503237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pt-BR" b="1" dirty="0"/>
                  <a:t>Curva Característica de Operação do Receptor</a:t>
                </a:r>
              </a:p>
              <a:p>
                <a:r>
                  <a:rPr lang="pt-BR" dirty="0"/>
                  <a:t>A forma usual de se comparar </a:t>
                </a:r>
                <a:r>
                  <a:rPr lang="pt-BR" b="1" i="1" dirty="0"/>
                  <a:t>classificadores</a:t>
                </a:r>
                <a:r>
                  <a:rPr lang="pt-BR" dirty="0"/>
                  <a:t> consiste em criar uma </a:t>
                </a:r>
                <a:r>
                  <a:rPr lang="pt-BR" b="1" i="1" dirty="0"/>
                  <a:t>curva ROC</a:t>
                </a:r>
                <a:r>
                  <a:rPr lang="pt-BR" dirty="0"/>
                  <a:t> para cada um deles. </a:t>
                </a:r>
              </a:p>
              <a:p>
                <a:r>
                  <a:rPr lang="pt-BR" dirty="0"/>
                  <a:t>Em geral, </a:t>
                </a:r>
                <a:r>
                  <a:rPr lang="pt-BR" b="1" i="1" dirty="0"/>
                  <a:t>classificadores</a:t>
                </a:r>
                <a:r>
                  <a:rPr lang="pt-BR" dirty="0"/>
                  <a:t> apresentam em sua saída uma probabilidade para cada exemplo de entrada. </a:t>
                </a:r>
              </a:p>
              <a:p>
                <a:r>
                  <a:rPr lang="pt-BR" dirty="0"/>
                  <a:t>Normalmente, estas probabilidades são, então, discretizadas para que se tenha a decisão final: por exemplo, se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ultrapassa um determinado </a:t>
                </a:r>
                <a:r>
                  <a:rPr lang="pt-BR" b="1" i="1" dirty="0"/>
                  <a:t>limiar</a:t>
                </a:r>
                <a:r>
                  <a:rPr lang="pt-BR" dirty="0"/>
                  <a:t>,</a:t>
                </a:r>
                <a:r>
                  <a:rPr lang="pt-BR" b="1" i="1" dirty="0"/>
                  <a:t> T</a:t>
                </a:r>
                <a:r>
                  <a:rPr lang="pt-BR" dirty="0"/>
                  <a:t>, ele é mapeado no valor 1 (classe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); caso contrário, ele é mapeado no valor 0 (classe 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). </a:t>
                </a:r>
              </a:p>
              <a:p>
                <a:r>
                  <a:rPr lang="pt-BR" dirty="0"/>
                  <a:t>Sendo assim, ao plotarmos a </a:t>
                </a:r>
                <a:r>
                  <a:rPr lang="pt-BR" b="1" i="1" dirty="0"/>
                  <a:t>taxa de verdadeiro positivo </a:t>
                </a:r>
                <a:r>
                  <a:rPr lang="pt-BR" dirty="0"/>
                  <a:t>(ou </a:t>
                </a:r>
                <a:r>
                  <a:rPr lang="pt-BR" b="1" i="1" dirty="0"/>
                  <a:t>recall</a:t>
                </a:r>
                <a:r>
                  <a:rPr lang="pt-BR" dirty="0"/>
                  <a:t>) versus a </a:t>
                </a:r>
                <a:r>
                  <a:rPr lang="pt-BR" b="1" i="1" dirty="0"/>
                  <a:t>taxa de falso positivo </a:t>
                </a:r>
                <a:r>
                  <a:rPr lang="pt-BR" dirty="0"/>
                  <a:t>para diferentes valores de </a:t>
                </a:r>
                <a:r>
                  <a:rPr lang="pt-BR" b="1" i="1" dirty="0"/>
                  <a:t>limiar</a:t>
                </a:r>
                <a:r>
                  <a:rPr lang="pt-BR" dirty="0"/>
                  <a:t>, </a:t>
                </a:r>
                <a:r>
                  <a:rPr lang="pt-BR" b="1" i="1" dirty="0"/>
                  <a:t>T</a:t>
                </a:r>
                <a:r>
                  <a:rPr lang="pt-BR" dirty="0"/>
                  <a:t>, obtemos a </a:t>
                </a:r>
                <a:r>
                  <a:rPr lang="pt-BR" b="1" i="1" dirty="0"/>
                  <a:t>curva ROC</a:t>
                </a:r>
                <a:r>
                  <a:rPr lang="pt-BR" dirty="0"/>
                  <a:t> associada a um </a:t>
                </a:r>
                <a:r>
                  <a:rPr lang="pt-BR" b="1" i="1" dirty="0"/>
                  <a:t>classificador</a:t>
                </a:r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8175172" cy="5032375"/>
              </a:xfrm>
              <a:blipFill rotWithShape="0">
                <a:blip r:embed="rId2"/>
                <a:stretch>
                  <a:fillRect l="-1267" t="-3027" r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ROC curves.sv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1" r="7445"/>
          <a:stretch/>
        </p:blipFill>
        <p:spPr bwMode="auto">
          <a:xfrm>
            <a:off x="8548546" y="2423095"/>
            <a:ext cx="3624792" cy="315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500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Métricas para avaliação de classificadores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8177214" cy="51673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sz="3400" b="1" dirty="0"/>
              <a:t>Curva Característica de Operação do Receptor</a:t>
            </a:r>
            <a:endParaRPr lang="pt-BR" sz="3400" dirty="0"/>
          </a:p>
          <a:p>
            <a:r>
              <a:rPr lang="pt-BR" dirty="0"/>
              <a:t>Por exemplo, considere as </a:t>
            </a:r>
            <a:r>
              <a:rPr lang="pt-BR" b="1" i="1" dirty="0"/>
              <a:t>curvas ROC </a:t>
            </a:r>
            <a:r>
              <a:rPr lang="pt-BR" dirty="0"/>
              <a:t>na figura ao lado. Para decidir qual o melhor </a:t>
            </a:r>
            <a:r>
              <a:rPr lang="pt-BR" b="1" i="1" dirty="0"/>
              <a:t>classificador</a:t>
            </a:r>
            <a:r>
              <a:rPr lang="pt-BR" dirty="0"/>
              <a:t>, podemos tomar como base a </a:t>
            </a:r>
            <a:r>
              <a:rPr lang="pt-BR" b="1" i="1" dirty="0"/>
              <a:t>área sob a curva (ASC) ROC</a:t>
            </a:r>
            <a:r>
              <a:rPr lang="pt-BR" dirty="0"/>
              <a:t>.</a:t>
            </a:r>
          </a:p>
          <a:p>
            <a:r>
              <a:rPr lang="pt-BR" b="1" i="1" dirty="0"/>
              <a:t>ASC</a:t>
            </a:r>
            <a:r>
              <a:rPr lang="pt-BR" dirty="0"/>
              <a:t> é outra métrica da qualidade de um classificador. É um número entre 0 e 1. Quanto maior a </a:t>
            </a:r>
            <a:r>
              <a:rPr lang="pt-BR" b="1" i="1" dirty="0"/>
              <a:t>ASC</a:t>
            </a:r>
            <a:r>
              <a:rPr lang="pt-BR" dirty="0"/>
              <a:t>, melhor será o classificador.</a:t>
            </a:r>
          </a:p>
          <a:p>
            <a:r>
              <a:rPr lang="pt-BR" dirty="0"/>
              <a:t>Neste exemplo, o </a:t>
            </a:r>
            <a:r>
              <a:rPr lang="pt-BR" b="1" i="1" dirty="0"/>
              <a:t>classificador A</a:t>
            </a:r>
            <a:r>
              <a:rPr lang="pt-BR" dirty="0"/>
              <a:t> tem melhor desempenho, pois tem </a:t>
            </a:r>
            <a:r>
              <a:rPr lang="pt-BR" b="1" i="1" dirty="0"/>
              <a:t>área sob a curva ROC</a:t>
            </a:r>
            <a:r>
              <a:rPr lang="pt-BR" dirty="0"/>
              <a:t> maior do que a do </a:t>
            </a:r>
            <a:r>
              <a:rPr lang="pt-BR" b="1" i="1" dirty="0"/>
              <a:t>classificador B</a:t>
            </a:r>
            <a:r>
              <a:rPr lang="pt-BR" dirty="0"/>
              <a:t>.</a:t>
            </a:r>
          </a:p>
          <a:p>
            <a:r>
              <a:rPr lang="pt-BR" b="1" dirty="0"/>
              <a:t>Vantagens da curva ROC</a:t>
            </a:r>
            <a:endParaRPr lang="pt-BR" dirty="0"/>
          </a:p>
          <a:p>
            <a:pPr lvl="1"/>
            <a:r>
              <a:rPr lang="pt-BR" dirty="0"/>
              <a:t>Possibilita a análise de diferentes métricas de desempenho independente do </a:t>
            </a:r>
            <a:r>
              <a:rPr lang="pt-BR" b="1" i="1" dirty="0"/>
              <a:t>limiar de quantização</a:t>
            </a:r>
            <a:r>
              <a:rPr lang="pt-BR" dirty="0"/>
              <a:t> escolhido.</a:t>
            </a:r>
          </a:p>
          <a:p>
            <a:pPr lvl="1"/>
            <a:r>
              <a:rPr lang="pt-BR" dirty="0"/>
              <a:t>Auxilia o estudo de diferentes </a:t>
            </a:r>
            <a:r>
              <a:rPr lang="pt-BR" b="1" i="1" dirty="0"/>
              <a:t>limiares</a:t>
            </a:r>
            <a:r>
              <a:rPr lang="pt-BR" dirty="0"/>
              <a:t> para lidar com problemas de </a:t>
            </a:r>
            <a:r>
              <a:rPr lang="pt-BR" b="1" i="1" dirty="0"/>
              <a:t>desbalanceamento</a:t>
            </a:r>
            <a:r>
              <a:rPr lang="pt-BR" dirty="0"/>
              <a:t> nos dados (i.e., nos quais as classes possuem tamanhos discrepantes). </a:t>
            </a:r>
          </a:p>
          <a:p>
            <a:r>
              <a:rPr lang="pt-BR" b="1" dirty="0"/>
              <a:t>Desvantagens</a:t>
            </a:r>
          </a:p>
          <a:p>
            <a:pPr lvl="1"/>
            <a:r>
              <a:rPr lang="pt-BR" dirty="0"/>
              <a:t>Apropriada para problemas de </a:t>
            </a:r>
            <a:r>
              <a:rPr lang="pt-BR" b="1" i="1" dirty="0"/>
              <a:t>classificação binária</a:t>
            </a:r>
            <a:r>
              <a:rPr lang="pt-BR" dirty="0"/>
              <a:t>. </a:t>
            </a:r>
          </a:p>
          <a:p>
            <a:pPr lvl="1"/>
            <a:r>
              <a:rPr lang="pt-BR" dirty="0"/>
              <a:t>No caso </a:t>
            </a:r>
            <a:r>
              <a:rPr lang="pt-BR" b="1" i="1" dirty="0"/>
              <a:t>multi-classes</a:t>
            </a:r>
            <a:r>
              <a:rPr lang="pt-BR" dirty="0"/>
              <a:t>, devemos utilizar as estratégias </a:t>
            </a:r>
            <a:r>
              <a:rPr lang="pt-BR" b="1" i="1" dirty="0"/>
              <a:t>um-contra-o-resto </a:t>
            </a:r>
            <a:r>
              <a:rPr lang="pt-BR" dirty="0"/>
              <a:t>ou</a:t>
            </a:r>
            <a:r>
              <a:rPr lang="pt-BR" b="1" i="1" dirty="0"/>
              <a:t> um-contra-um</a:t>
            </a:r>
            <a:r>
              <a:rPr lang="pt-BR" dirty="0"/>
              <a:t> e plotar várias </a:t>
            </a:r>
            <a:r>
              <a:rPr lang="pt-BR" b="1" i="1" dirty="0"/>
              <a:t>curvas ROC</a:t>
            </a:r>
            <a:r>
              <a:rPr lang="pt-BR" dirty="0"/>
              <a:t>.</a:t>
            </a:r>
            <a:endParaRPr lang="pt-BR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576" y="1947863"/>
            <a:ext cx="3355424" cy="368141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900650" y="6418330"/>
            <a:ext cx="32913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4"/>
              </a:rPr>
              <a:t>Exemplo: classification_metrics.ipynb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751935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V)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#5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Atividades podem ser feitas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6" t="5334" r="12538"/>
          <a:stretch/>
        </p:blipFill>
        <p:spPr>
          <a:xfrm>
            <a:off x="3248418" y="1223889"/>
            <a:ext cx="5839310" cy="431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73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01252" cy="4705804"/>
          </a:xfrm>
        </p:spPr>
        <p:txBody>
          <a:bodyPr/>
          <a:lstStyle/>
          <a:p>
            <a:r>
              <a:rPr lang="pt-BR" dirty="0"/>
              <a:t>Anteriormente, vimos como lidar com problemas de classificação que</a:t>
            </a:r>
            <a:br>
              <a:rPr lang="pt-BR" dirty="0"/>
            </a:br>
            <a:r>
              <a:rPr lang="pt-BR" dirty="0"/>
              <a:t>envolvem mais de duas classes, também chamados de problemas de </a:t>
            </a:r>
            <a:r>
              <a:rPr lang="pt-BR" b="1" i="1" dirty="0"/>
              <a:t>classificação multi-classes</a:t>
            </a:r>
            <a:r>
              <a:rPr lang="pt-BR" dirty="0"/>
              <a:t> através das abordagens: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Um-Contra-Resto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Um-Contra-Um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Regressão Softmax</a:t>
            </a:r>
          </a:p>
          <a:p>
            <a:r>
              <a:rPr lang="pt-BR" dirty="0"/>
              <a:t>Nesta aula, veremos as </a:t>
            </a:r>
            <a:r>
              <a:rPr lang="pt-BR" b="1" i="1" dirty="0"/>
              <a:t>métricas</a:t>
            </a:r>
            <a:r>
              <a:rPr lang="pt-BR" dirty="0"/>
              <a:t> mais utilizadas para medir o </a:t>
            </a:r>
            <a:r>
              <a:rPr lang="pt-BR" b="1" i="1" dirty="0"/>
              <a:t>desempenho de classificadores</a:t>
            </a:r>
            <a:r>
              <a:rPr lang="pt-BR" dirty="0"/>
              <a:t>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440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Métricas para avaliação de classificadores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96154" cy="4784725"/>
          </a:xfrm>
        </p:spPr>
        <p:txBody>
          <a:bodyPr>
            <a:normAutofit/>
          </a:bodyPr>
          <a:lstStyle/>
          <a:p>
            <a:r>
              <a:rPr lang="pt-BR" sz="3200" dirty="0"/>
              <a:t>As métricas para avalição do desempenho de classificadores que estudaremos são: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Taxa de erro e acurácia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Matriz de confusão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Várias métricas podem ser extraídas da matriz.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Pontuação-F (</a:t>
            </a:r>
            <a:r>
              <a:rPr lang="pt-BR" i="1" dirty="0"/>
              <a:t>F-score</a:t>
            </a:r>
            <a:r>
              <a:rPr lang="pt-BR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Curva Característica Operacional do Receptor (do inglês, </a:t>
            </a:r>
            <a:r>
              <a:rPr lang="pt-BR" i="1" dirty="0" err="1"/>
              <a:t>Receiver</a:t>
            </a:r>
            <a:r>
              <a:rPr lang="pt-BR" i="1" dirty="0"/>
              <a:t> Operating Characteristic</a:t>
            </a:r>
            <a:r>
              <a:rPr lang="pt-BR" dirty="0"/>
              <a:t> - ROC)</a:t>
            </a:r>
          </a:p>
        </p:txBody>
      </p:sp>
    </p:spTree>
    <p:extLst>
      <p:ext uri="{BB962C8B-B14F-4D97-AF65-F5344CB8AC3E}">
        <p14:creationId xmlns:p14="http://schemas.microsoft.com/office/powerpoint/2010/main" val="4171670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Métricas para avaliação de classificadores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22421" cy="503237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pt-BR" sz="3200" b="1" dirty="0"/>
                  <a:t>Taxa de erro e acurácia</a:t>
                </a:r>
                <a:endParaRPr lang="pt-BR" sz="3200" dirty="0"/>
              </a:p>
              <a:p>
                <a:r>
                  <a:rPr lang="pt-BR" dirty="0"/>
                  <a:t>A </a:t>
                </a:r>
                <a:r>
                  <a:rPr lang="pt-BR" b="1" i="1" dirty="0"/>
                  <a:t>taxa de erro</a:t>
                </a:r>
                <a:r>
                  <a:rPr lang="pt-BR" dirty="0"/>
                  <a:t>, é a métrica mais direta para se avaliar o desempenho de um classificador.</a:t>
                </a:r>
              </a:p>
              <a:p>
                <a:r>
                  <a:rPr lang="pt-BR" dirty="0"/>
                  <a:t>Ela corresponde à </a:t>
                </a:r>
                <a:r>
                  <a:rPr lang="pt-BR" b="1" i="1" dirty="0"/>
                  <a:t>porcentagem de exemplos classificados incorretamente </a:t>
                </a:r>
                <a:r>
                  <a:rPr lang="pt-BR" dirty="0"/>
                  <a:t>considerando o conjunto de dados disponíveis para </a:t>
                </a:r>
                <a:r>
                  <a:rPr lang="pt-BR" b="1" i="1" dirty="0"/>
                  <a:t>validação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taxa de erro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brk m:alnAt="7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delta de </a:t>
                </a:r>
                <a:r>
                  <a:rPr lang="pt-BR" b="1" i="1" dirty="0" err="1"/>
                  <a:t>Kronecker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 é o valor esperado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pt-BR" dirty="0"/>
                  <a:t> é a saída do classificador. Observe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complemento da</a:t>
                </a:r>
                <a:r>
                  <a:rPr lang="pt-BR" b="1" i="1" dirty="0"/>
                  <a:t> taxa de erro </a:t>
                </a:r>
                <a:r>
                  <a:rPr lang="pt-BR" dirty="0"/>
                  <a:t>é conhecido como </a:t>
                </a:r>
                <a:r>
                  <a:rPr lang="pt-BR" b="1" i="1" dirty="0"/>
                  <a:t>acurácia</a:t>
                </a:r>
                <a:r>
                  <a:rPr lang="pt-BR" dirty="0"/>
                  <a:t>, e é definido por</a:t>
                </a:r>
              </a:p>
              <a:p>
                <a:pPr marL="0" indent="0" algn="ctr">
                  <a:buNone/>
                </a:pP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acc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22421" cy="5032376"/>
              </a:xfrm>
              <a:blipFill rotWithShape="0">
                <a:blip r:embed="rId2"/>
                <a:stretch>
                  <a:fillRect l="-1249" t="-38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51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8635"/>
            <a:ext cx="10515600" cy="1074754"/>
          </a:xfrm>
        </p:spPr>
        <p:txBody>
          <a:bodyPr/>
          <a:lstStyle/>
          <a:p>
            <a:r>
              <a:rPr lang="pt-BR" dirty="0"/>
              <a:t>Métricas para avaliação de classificadores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9648"/>
                <a:ext cx="11161295" cy="5268351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pt-BR" sz="4000" b="1" dirty="0"/>
                  <a:t>Matriz de Confusão</a:t>
                </a:r>
                <a:endParaRPr lang="pt-BR" sz="4000" dirty="0"/>
              </a:p>
              <a:p>
                <a:r>
                  <a:rPr lang="pt-BR" sz="3200" dirty="0"/>
                  <a:t>O nome, </a:t>
                </a:r>
                <a:r>
                  <a:rPr lang="pt-BR" sz="3200" b="1" i="1" dirty="0"/>
                  <a:t>matriz de confusão</a:t>
                </a:r>
                <a:r>
                  <a:rPr lang="pt-BR" sz="3200" dirty="0"/>
                  <a:t>, deriva do fato de que ela torna fácil verificar se o classificador está se </a:t>
                </a:r>
                <a:r>
                  <a:rPr lang="pt-BR" sz="3200" b="1" i="1" dirty="0"/>
                  <a:t>confundindo</a:t>
                </a:r>
                <a:r>
                  <a:rPr lang="pt-BR" sz="3200" dirty="0"/>
                  <a:t> (ou seja, </a:t>
                </a:r>
                <a:r>
                  <a:rPr lang="pt-BR" sz="3200" b="1" i="1" dirty="0"/>
                  <a:t>rotulando incorretamente</a:t>
                </a:r>
                <a:r>
                  <a:rPr lang="pt-BR" sz="3200" dirty="0"/>
                  <a:t> os exemplos).</a:t>
                </a:r>
              </a:p>
              <a:p>
                <a:r>
                  <a:rPr lang="pt-BR" sz="3200" dirty="0"/>
                  <a:t>A </a:t>
                </a:r>
                <a:r>
                  <a:rPr lang="pt-BR" sz="3200" b="1" i="1" dirty="0"/>
                  <a:t>matriz de confusão</a:t>
                </a:r>
                <a:r>
                  <a:rPr lang="pt-BR" sz="3200" dirty="0"/>
                  <a:t> contabiliza o número de classificações corretas e incorretas para cada uma das </a:t>
                </a:r>
                <a14:m>
                  <m:oMath xmlns:m="http://schemas.openxmlformats.org/officeDocument/2006/math">
                    <m:r>
                      <a:rPr lang="pt-B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pt-B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3200" dirty="0"/>
                  <a:t>classes existentes. </a:t>
                </a:r>
              </a:p>
              <a:p>
                <a:r>
                  <a:rPr lang="pt-BR" sz="3200" dirty="0"/>
                  <a:t>A </a:t>
                </a:r>
                <a:r>
                  <a:rPr lang="pt-BR" sz="3200" b="1" i="1" dirty="0"/>
                  <a:t>matriz de confusão</a:t>
                </a:r>
                <a:r>
                  <a:rPr lang="pt-BR" sz="3200" dirty="0"/>
                  <a:t>,</a:t>
                </a:r>
                <a:r>
                  <a:rPr lang="pt-BR" sz="3200" b="1" i="1" dirty="0"/>
                  <a:t> </a:t>
                </a:r>
                <a14:m>
                  <m:oMath xmlns:m="http://schemas.openxmlformats.org/officeDocument/2006/math">
                    <m:r>
                      <a:rPr lang="pt-BR" sz="3200" b="1" i="1">
                        <a:latin typeface="Cambria Math" panose="02040503050406030204" pitchFamily="18" charset="0"/>
                      </a:rPr>
                      <m:t>𝑪</m:t>
                    </m:r>
                    <m:r>
                      <a:rPr lang="pt-B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pt-BR" sz="3200" dirty="0"/>
                  <a:t>, 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11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21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12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𝑄𝑄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3200" dirty="0"/>
              </a:p>
              <a:p>
                <a:r>
                  <a:rPr lang="pt-BR" sz="3200" dirty="0"/>
                  <a:t>A diagonal de </a:t>
                </a:r>
                <a14:m>
                  <m:oMath xmlns:m="http://schemas.openxmlformats.org/officeDocument/2006/math">
                    <m:r>
                      <a:rPr lang="pt-BR" sz="3200" b="1" i="1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pt-BR" sz="3200" dirty="0"/>
                  <a:t> fornece o número de classificações corretas.</a:t>
                </a:r>
              </a:p>
              <a:p>
                <a:r>
                  <a:rPr lang="pt-BR" sz="3200" dirty="0"/>
                  <a:t>A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sz="3200" dirty="0"/>
                  <a:t>-</a:t>
                </a:r>
                <a:r>
                  <a:rPr lang="pt-BR" sz="3200" dirty="0" err="1"/>
                  <a:t>ésima</a:t>
                </a:r>
                <a:r>
                  <a:rPr lang="pt-BR" sz="3200" dirty="0"/>
                  <a:t> </a:t>
                </a:r>
                <a:r>
                  <a:rPr lang="pt-BR" sz="3200" b="1" i="1" dirty="0"/>
                  <a:t>linha</a:t>
                </a:r>
                <a:r>
                  <a:rPr lang="pt-BR" sz="3200" dirty="0"/>
                  <a:t> indica o total de exemplos que foram classificados como pertencentes a </a:t>
                </a:r>
                <a14:m>
                  <m:oMath xmlns:m="http://schemas.openxmlformats.org/officeDocument/2006/math">
                    <m:r>
                      <a:rPr lang="pt-BR" sz="32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sz="3200" dirty="0"/>
                  <a:t>-</a:t>
                </a:r>
                <a:r>
                  <a:rPr lang="pt-BR" sz="3200" dirty="0" err="1"/>
                  <a:t>ésima</a:t>
                </a:r>
                <a:r>
                  <a:rPr lang="pt-BR" sz="3200" dirty="0"/>
                  <a:t> classe.</a:t>
                </a:r>
              </a:p>
              <a:p>
                <a:r>
                  <a:rPr lang="pt-BR" sz="3200" dirty="0"/>
                  <a:t>A </a:t>
                </a:r>
                <a14:m>
                  <m:oMath xmlns:m="http://schemas.openxmlformats.org/officeDocument/2006/math">
                    <m:r>
                      <a:rPr lang="pt-BR" sz="32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sz="3200" dirty="0"/>
                  <a:t>-</a:t>
                </a:r>
                <a:r>
                  <a:rPr lang="pt-BR" sz="3200" dirty="0" err="1"/>
                  <a:t>ésima</a:t>
                </a:r>
                <a:r>
                  <a:rPr lang="pt-BR" sz="3200" dirty="0"/>
                  <a:t> </a:t>
                </a:r>
                <a:r>
                  <a:rPr lang="pt-BR" sz="3200" b="1" i="1" dirty="0"/>
                  <a:t>coluna</a:t>
                </a:r>
                <a:r>
                  <a:rPr lang="pt-BR" sz="3200" dirty="0"/>
                  <a:t> indica o total de exemplos realmente pertencentes à </a:t>
                </a:r>
                <a14:m>
                  <m:oMath xmlns:m="http://schemas.openxmlformats.org/officeDocument/2006/math">
                    <m:r>
                      <a:rPr lang="pt-BR" sz="32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sz="3200" dirty="0"/>
                  <a:t>-</a:t>
                </a:r>
                <a:r>
                  <a:rPr lang="pt-BR" sz="3200" dirty="0" err="1"/>
                  <a:t>ésima</a:t>
                </a:r>
                <a:r>
                  <a:rPr lang="pt-BR" sz="3200" dirty="0"/>
                  <a:t> classe. </a:t>
                </a:r>
              </a:p>
              <a:p>
                <a:r>
                  <a:rPr lang="pt-BR" sz="3200" dirty="0"/>
                  <a:t>A informação apresentada na matriz permite verificar quais classes o </a:t>
                </a:r>
                <a:r>
                  <a:rPr lang="pt-BR" sz="3200" b="1" i="1" dirty="0"/>
                  <a:t>classificador</a:t>
                </a:r>
                <a:r>
                  <a:rPr lang="pt-BR" sz="3200" dirty="0"/>
                  <a:t> tem maior dificuldade em classificar.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9648"/>
                <a:ext cx="11161295" cy="5268351"/>
              </a:xfrm>
              <a:blipFill rotWithShape="0">
                <a:blip r:embed="rId3"/>
                <a:stretch>
                  <a:fillRect l="-1092" t="-3241" b="-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5235899" y="3355273"/>
            <a:ext cx="2967789" cy="4010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8487874" y="3134157"/>
            <a:ext cx="2683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Exemplos classificados como pertencentes à classe 1.</a:t>
            </a:r>
          </a:p>
        </p:txBody>
      </p:sp>
      <p:sp>
        <p:nvSpPr>
          <p:cNvPr id="6" name="Oval 5"/>
          <p:cNvSpPr/>
          <p:nvPr/>
        </p:nvSpPr>
        <p:spPr>
          <a:xfrm rot="5400000">
            <a:off x="4863668" y="3811987"/>
            <a:ext cx="1662683" cy="5053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reeform 6"/>
          <p:cNvSpPr/>
          <p:nvPr/>
        </p:nvSpPr>
        <p:spPr>
          <a:xfrm>
            <a:off x="8185422" y="3348227"/>
            <a:ext cx="577516" cy="145253"/>
          </a:xfrm>
          <a:custGeom>
            <a:avLst/>
            <a:gdLst>
              <a:gd name="connsiteX0" fmla="*/ 0 w 577516"/>
              <a:gd name="connsiteY0" fmla="*/ 145253 h 145253"/>
              <a:gd name="connsiteX1" fmla="*/ 272716 w 577516"/>
              <a:gd name="connsiteY1" fmla="*/ 874 h 145253"/>
              <a:gd name="connsiteX2" fmla="*/ 577516 w 577516"/>
              <a:gd name="connsiteY2" fmla="*/ 81085 h 14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7516" h="145253">
                <a:moveTo>
                  <a:pt x="0" y="145253"/>
                </a:moveTo>
                <a:cubicBezTo>
                  <a:pt x="88231" y="78411"/>
                  <a:pt x="176463" y="11569"/>
                  <a:pt x="272716" y="874"/>
                </a:cubicBezTo>
                <a:cubicBezTo>
                  <a:pt x="368969" y="-9821"/>
                  <a:pt x="577516" y="81085"/>
                  <a:pt x="577516" y="8108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/>
          <p:cNvSpPr txBox="1"/>
          <p:nvPr/>
        </p:nvSpPr>
        <p:spPr>
          <a:xfrm>
            <a:off x="2068464" y="4130228"/>
            <a:ext cx="2752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Quantidade de exemplos realmente pertencentes à classe 1.</a:t>
            </a:r>
          </a:p>
        </p:txBody>
      </p:sp>
      <p:sp>
        <p:nvSpPr>
          <p:cNvPr id="9" name="Freeform 8"/>
          <p:cNvSpPr/>
          <p:nvPr/>
        </p:nvSpPr>
        <p:spPr>
          <a:xfrm>
            <a:off x="4453783" y="4311627"/>
            <a:ext cx="994610" cy="80211"/>
          </a:xfrm>
          <a:custGeom>
            <a:avLst/>
            <a:gdLst>
              <a:gd name="connsiteX0" fmla="*/ 994610 w 994610"/>
              <a:gd name="connsiteY0" fmla="*/ 0 h 80211"/>
              <a:gd name="connsiteX1" fmla="*/ 0 w 994610"/>
              <a:gd name="connsiteY1" fmla="*/ 80211 h 80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94610" h="80211">
                <a:moveTo>
                  <a:pt x="994610" y="0"/>
                </a:moveTo>
                <a:cubicBezTo>
                  <a:pt x="596231" y="18716"/>
                  <a:pt x="197853" y="37432"/>
                  <a:pt x="0" y="8021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502316" y="3852956"/>
                <a:ext cx="349717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400" dirty="0"/>
                  <a:t> indica quantos exemplos da classe 1 foram corretamente atribuídos à classe 1.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pt-BR" sz="1400" dirty="0"/>
                  <a:t> indica quantos exemplos da classe 2 foram atribuídos à classe 1.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316" y="3852956"/>
                <a:ext cx="3497178" cy="954107"/>
              </a:xfrm>
              <a:prstGeom prst="rect">
                <a:avLst/>
              </a:prstGeom>
              <a:blipFill rotWithShape="0">
                <a:blip r:embed="rId4"/>
                <a:stretch>
                  <a:fillRect l="-349" t="-1274" b="-57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073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275"/>
            <a:ext cx="10515600" cy="1325563"/>
          </a:xfrm>
        </p:spPr>
        <p:txBody>
          <a:bodyPr/>
          <a:lstStyle/>
          <a:p>
            <a:r>
              <a:rPr lang="pt-BR" dirty="0"/>
              <a:t>Métricas para avaliação de classificadores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295650"/>
                <a:ext cx="11231880" cy="356235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b="1" i="1" dirty="0"/>
                  <a:t>Verdadeiro Positivo </a:t>
                </a:r>
                <a:r>
                  <a:rPr lang="pt-BR" dirty="0"/>
                  <a:t>(TP): número de exemplos da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classificados corretamente. </a:t>
                </a:r>
              </a:p>
              <a:p>
                <a:r>
                  <a:rPr lang="pt-BR" b="1" i="1" dirty="0"/>
                  <a:t>Verdadeiro Negativo</a:t>
                </a:r>
                <a:r>
                  <a:rPr lang="pt-BR" dirty="0"/>
                  <a:t> (TN): número de exemplos da classe 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classificados corretamente.</a:t>
                </a:r>
              </a:p>
              <a:p>
                <a:r>
                  <a:rPr lang="pt-BR" b="1" i="1" dirty="0"/>
                  <a:t>Falso Positivo </a:t>
                </a:r>
                <a:r>
                  <a:rPr lang="pt-BR" dirty="0"/>
                  <a:t>(FP): número de exemplos classificados como positivos, mas que, na verdade, pertencem à classe negativa.</a:t>
                </a:r>
              </a:p>
              <a:p>
                <a:r>
                  <a:rPr lang="pt-BR" b="1" i="1" dirty="0"/>
                  <a:t>Falso Negativo</a:t>
                </a:r>
                <a:r>
                  <a:rPr lang="pt-BR" dirty="0"/>
                  <a:t> (FN): número de exemplos atribuídos à classe negativa, mas que, na verdade, pertencem à classe positiva.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dirty="0"/>
                  <a:t> </a:t>
                </a:r>
                <a:r>
                  <a:rPr lang="pt-BR" b="1" dirty="0"/>
                  <a:t>IMPORTANTE</a:t>
                </a:r>
                <a:r>
                  <a:rPr lang="pt-BR" dirty="0"/>
                  <a:t>: Algumas definições que vamos precisar a seguir: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pt-BR" dirty="0"/>
                  <a:t> define o número de exemplos pertencentes à classe positiva = TP + FN (coluna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pt-BR" dirty="0"/>
                  <a:t> define o número de exemplos pertencentes à classe negativa = FP + TN (coluna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).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 define o número total de exemplos = TP + FN + FP + TN.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295650"/>
                <a:ext cx="11231880" cy="3562350"/>
              </a:xfrm>
              <a:blipFill rotWithShape="0">
                <a:blip r:embed="rId2"/>
                <a:stretch>
                  <a:fillRect l="-651" t="-3596" b="-20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4700587" y="1141188"/>
              <a:ext cx="4391025" cy="2072640"/>
            </p:xfrm>
            <a:graphic>
              <a:graphicData uri="http://schemas.openxmlformats.org/drawingml/2006/table">
                <a:tbl>
                  <a:tblPr/>
                  <a:tblGrid>
                    <a:gridCol w="10178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442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1447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1447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99416">
                    <a:tc rowSpan="2"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800" b="1" dirty="0">
                              <a:effectLst/>
                            </a:rPr>
                            <a:t>Classes </a:t>
                          </a:r>
                          <a:br>
                            <a:rPr lang="pt-BR" sz="1800" b="1" dirty="0">
                              <a:effectLst/>
                            </a:rPr>
                          </a:br>
                          <a:r>
                            <a:rPr lang="pt-BR" sz="1800" b="1" dirty="0">
                              <a:effectLst/>
                            </a:rPr>
                            <a:t>Estimadas </a:t>
                          </a: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800" b="1" dirty="0">
                              <a:effectLst/>
                            </a:rPr>
                            <a:t>+</a:t>
                          </a:r>
                        </a:p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00B050"/>
                              </a:solidFill>
                              <a:effectLst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00B050"/>
                              </a:solidFill>
                              <a:effectLst/>
                            </a:rPr>
                          </a:br>
                          <a:r>
                            <a:rPr lang="pt-BR" sz="1800" b="1" dirty="0">
                              <a:solidFill>
                                <a:srgbClr val="00B050"/>
                              </a:solidFill>
                              <a:effectLst/>
                            </a:rPr>
                            <a:t>Positivo (TP)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</a:rPr>
                            <a:t>Falso </a:t>
                          </a:r>
                          <a:b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</a:rPr>
                          </a:b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</a:rPr>
                            <a:t>Positivo (FP)</a:t>
                          </a:r>
                          <a:endParaRPr lang="pt-BR" sz="1800" b="1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00025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800" b="1" dirty="0">
                              <a:effectLst/>
                            </a:rPr>
                            <a:t>-</a:t>
                          </a:r>
                        </a:p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kern="1200" dirty="0">
                              <a:solidFill>
                                <a:srgbClr val="0000FF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Falso</a:t>
                          </a:r>
                          <a:br>
                            <a:rPr lang="pt-BR" sz="1800" b="1" kern="1200" dirty="0">
                              <a:solidFill>
                                <a:srgbClr val="0000FF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pt-BR" sz="1800" b="1" kern="1200" dirty="0">
                              <a:solidFill>
                                <a:srgbClr val="0000FF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00025">
                    <a:tc rowSpan="2" gridSpan="2">
                      <a:txBody>
                        <a:bodyPr/>
                        <a:lstStyle/>
                        <a:p>
                          <a:pPr rtl="0" fontAlgn="b"/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effectLst/>
                            </a:rPr>
                            <a:t>+ </a:t>
                          </a:r>
                        </a:p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effectLst/>
                            </a:rPr>
                            <a:t>- </a:t>
                          </a:r>
                        </a:p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00025">
                    <a:tc gridSpan="2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effectLst/>
                            </a:rPr>
                            <a:t>Classes Verdadeiras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4693732"/>
                  </p:ext>
                </p:extLst>
              </p:nvPr>
            </p:nvGraphicFramePr>
            <p:xfrm>
              <a:off x="4700587" y="1141188"/>
              <a:ext cx="4391025" cy="2072640"/>
            </p:xfrm>
            <a:graphic>
              <a:graphicData uri="http://schemas.openxmlformats.org/drawingml/2006/table">
                <a:tbl>
                  <a:tblPr/>
                  <a:tblGrid>
                    <a:gridCol w="1017825"/>
                    <a:gridCol w="344250"/>
                    <a:gridCol w="1514475"/>
                    <a:gridCol w="1514475"/>
                  </a:tblGrid>
                  <a:tr h="586740">
                    <a:tc rowSpan="2"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800" b="1" dirty="0" smtClean="0">
                              <a:effectLst/>
                            </a:rPr>
                            <a:t>Classes </a:t>
                          </a:r>
                          <a:r>
                            <a:rPr lang="pt-BR" sz="1800" b="1" dirty="0">
                              <a:effectLst/>
                            </a:rPr>
                            <a:t/>
                          </a:r>
                          <a:br>
                            <a:rPr lang="pt-BR" sz="1800" b="1" dirty="0">
                              <a:effectLst/>
                            </a:rPr>
                          </a:br>
                          <a:r>
                            <a:rPr lang="pt-BR" sz="1800" b="1" dirty="0" smtClean="0">
                              <a:effectLst/>
                            </a:rPr>
                            <a:t>Estimadas 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94737" t="-10309" r="-875439" b="-2721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00B050"/>
                              </a:solidFill>
                              <a:effectLst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00B050"/>
                              </a:solidFill>
                              <a:effectLst/>
                            </a:rPr>
                          </a:br>
                          <a:r>
                            <a:rPr lang="pt-BR" sz="1800" b="1" dirty="0">
                              <a:solidFill>
                                <a:srgbClr val="00B050"/>
                              </a:solidFill>
                              <a:effectLst/>
                            </a:rPr>
                            <a:t>Positivo (TP)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 smtClean="0">
                              <a:solidFill>
                                <a:srgbClr val="0000FF"/>
                              </a:solidFill>
                              <a:effectLst/>
                            </a:rPr>
                            <a:t>Falso </a:t>
                          </a:r>
                          <a:br>
                            <a:rPr lang="pt-BR" sz="1800" b="1" dirty="0" smtClean="0">
                              <a:solidFill>
                                <a:srgbClr val="0000FF"/>
                              </a:solidFill>
                              <a:effectLst/>
                            </a:rPr>
                          </a:br>
                          <a:r>
                            <a:rPr lang="pt-BR" sz="1800" b="1" dirty="0" smtClean="0">
                              <a:solidFill>
                                <a:srgbClr val="0000FF"/>
                              </a:solidFill>
                              <a:effectLst/>
                            </a:rPr>
                            <a:t>Positivo (FP)</a:t>
                          </a:r>
                          <a:endParaRPr lang="pt-BR" sz="1800" b="1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86740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94737" t="-111458" r="-875439" b="-1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kern="1200" dirty="0" smtClean="0">
                              <a:solidFill>
                                <a:srgbClr val="0000FF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Falso</a:t>
                          </a:r>
                          <a:br>
                            <a:rPr lang="pt-BR" sz="1800" b="1" kern="1200" dirty="0" smtClean="0">
                              <a:solidFill>
                                <a:srgbClr val="0000FF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pt-BR" sz="1800" b="1" kern="1200" dirty="0" smtClean="0">
                              <a:solidFill>
                                <a:srgbClr val="0000FF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86740">
                    <a:tc rowSpan="2" gridSpan="2">
                      <a:txBody>
                        <a:bodyPr/>
                        <a:lstStyle/>
                        <a:p>
                          <a:pPr rtl="0" fontAlgn="b"/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0726" t="-209278" r="-101210" b="-731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89960" t="-209278" r="-803" b="-73196"/>
                          </a:stretch>
                        </a:blipFill>
                      </a:tcPr>
                    </a:tc>
                  </a:tr>
                  <a:tr h="312420">
                    <a:tc gridSpan="2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 smtClean="0">
                              <a:effectLst/>
                            </a:rPr>
                            <a:t>Classes Verdadeiras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838199" y="1182172"/>
            <a:ext cx="3087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Matriz de Confusão</a:t>
            </a:r>
            <a:endParaRPr lang="pt-B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57853" y="2105667"/>
                <a:ext cx="23551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Exemplo 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853" y="2105667"/>
                <a:ext cx="235516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067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845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8664"/>
            <a:ext cx="10515600" cy="966370"/>
          </a:xfrm>
        </p:spPr>
        <p:txBody>
          <a:bodyPr/>
          <a:lstStyle/>
          <a:p>
            <a:r>
              <a:rPr lang="pt-BR" dirty="0"/>
              <a:t>Métricas para avaliação de classificadores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0268"/>
                <a:ext cx="11182350" cy="5327732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pt-BR" sz="3300" b="1" dirty="0"/>
                  <a:t>Matriz de Confusão</a:t>
                </a:r>
                <a:endParaRPr lang="pt-BR" sz="3300" dirty="0"/>
              </a:p>
              <a:p>
                <a:pPr marL="0" indent="0">
                  <a:buNone/>
                </a:pPr>
                <a:r>
                  <a:rPr lang="pt-BR" dirty="0"/>
                  <a:t>Nós podemos calcular diversas métricas de desempenho a partir das informações contidas na </a:t>
                </a:r>
                <a:r>
                  <a:rPr lang="pt-BR" b="1" i="1" dirty="0"/>
                  <a:t>matriz de confusão</a:t>
                </a:r>
                <a:r>
                  <a:rPr lang="pt-BR" dirty="0"/>
                  <a:t>:</a:t>
                </a:r>
              </a:p>
              <a:p>
                <a:r>
                  <a:rPr lang="pt-BR" b="1" i="1" dirty="0"/>
                  <a:t>Taxa de falso negativo</a:t>
                </a:r>
                <a:r>
                  <a:rPr lang="pt-BR" dirty="0"/>
                  <a:t>: é a proporção de exemplos da classe positiva classificados incorretamente.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Taxa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falso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negativo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FN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FN</m:t>
                        </m:r>
                      </m:den>
                    </m:f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FN</m:t>
                        </m:r>
                      </m:num>
                      <m:den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i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pt-BR" i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b="1" i="1" dirty="0"/>
                  <a:t>Taxa de falso positivo</a:t>
                </a:r>
                <a:r>
                  <a:rPr lang="pt-BR" dirty="0"/>
                  <a:t>: é a proporção de exemplos da classe negativa classificados incorretamente.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Taxa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de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falso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positivo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FP</m:t>
                        </m:r>
                      </m:den>
                    </m:f>
                    <m:r>
                      <a:rPr lang="pt-BR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num>
                      <m:den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i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pt-BR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b="1" i="1" dirty="0"/>
                  <a:t>Taxa de erro</a:t>
                </a:r>
                <a:r>
                  <a:rPr lang="pt-BR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FP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FN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b="1" i="1" dirty="0"/>
                  <a:t>Acurácia</a:t>
                </a:r>
                <a:r>
                  <a:rPr lang="pt-BR" dirty="0"/>
                  <a:t>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acc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TN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0268"/>
                <a:ext cx="11182350" cy="5327732"/>
              </a:xfrm>
              <a:blipFill rotWithShape="0">
                <a:blip r:embed="rId2"/>
                <a:stretch>
                  <a:fillRect l="-1145" t="-3089" b="-2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/>
              <p:nvPr/>
            </p:nvSpPr>
            <p:spPr>
              <a:xfrm>
                <a:off x="10434221" y="3068518"/>
                <a:ext cx="1423181" cy="5506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𝐹𝑃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𝐹𝑁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𝑇𝑁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221" y="3068518"/>
                <a:ext cx="1423181" cy="5506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9"/>
          <p:cNvSpPr/>
          <p:nvPr/>
        </p:nvSpPr>
        <p:spPr>
          <a:xfrm rot="5400000">
            <a:off x="10591362" y="3188698"/>
            <a:ext cx="550599" cy="32765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/>
              <p:cNvSpPr/>
              <p:nvPr/>
            </p:nvSpPr>
            <p:spPr>
              <a:xfrm>
                <a:off x="10434221" y="4231112"/>
                <a:ext cx="1423181" cy="5506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𝐹𝑃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𝐹𝑁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𝑇𝑁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221" y="4231112"/>
                <a:ext cx="1423181" cy="5506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9"/>
          <p:cNvSpPr/>
          <p:nvPr/>
        </p:nvSpPr>
        <p:spPr>
          <a:xfrm rot="5400000">
            <a:off x="11131293" y="4342584"/>
            <a:ext cx="550599" cy="327658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955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4D5D3-A9ED-9B8B-0474-AF3EF622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Métricas para avaliação de classificadores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29D007B-9E18-00C3-2CF2-47D7955EBA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26821" cy="5032376"/>
              </a:xfrm>
            </p:spPr>
            <p:txBody>
              <a:bodyPr/>
              <a:lstStyle/>
              <a:p>
                <a:r>
                  <a:rPr lang="pt-BR" dirty="0"/>
                  <a:t>A acurácia é, geralmente, nossa primeira escolha para mensurar a qualidade de um classificador.</a:t>
                </a:r>
              </a:p>
              <a:p>
                <a:r>
                  <a:rPr lang="pt-BR" dirty="0"/>
                  <a:t>Entretanto, para problemas desbalanceados (i.e., uma classe possui muito mais exemplos do que outra) ela pode nos enganar e levar a concluir que um classificador é muito bom.</a:t>
                </a:r>
              </a:p>
              <a:p>
                <a:r>
                  <a:rPr lang="pt-BR" dirty="0"/>
                  <a:t>Analisando a equação abaixo, o que aconteceria se TP fosse muito maior do que TN, FN e FP?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TP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acc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TP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TN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TP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TN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FN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FP</m:t>
                              </m:r>
                            </m:den>
                          </m:f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TP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Portanto, quando temos classes desbalanceadas, precisamos analisar </a:t>
                </a:r>
                <a:r>
                  <a:rPr lang="pt-BR"/>
                  <a:t>outras métricas.</a:t>
                </a:r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29D007B-9E18-00C3-2CF2-47D7955EBA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26821" cy="5032376"/>
              </a:xfrm>
              <a:blipFill>
                <a:blip r:embed="rId2"/>
                <a:stretch>
                  <a:fillRect l="-931" t="-1937" r="-14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15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832"/>
            <a:ext cx="10515600" cy="982412"/>
          </a:xfrm>
        </p:spPr>
        <p:txBody>
          <a:bodyPr/>
          <a:lstStyle/>
          <a:p>
            <a:r>
              <a:rPr lang="pt-BR" dirty="0"/>
              <a:t>Métricas para avaliação de classificadores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4436"/>
                <a:ext cx="11188338" cy="526356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pt-BR" sz="3000" b="1" dirty="0"/>
                  <a:t>Matriz de Confusão</a:t>
                </a:r>
              </a:p>
              <a:p>
                <a:r>
                  <a:rPr lang="pt-BR" b="1" dirty="0"/>
                  <a:t>Precisão</a:t>
                </a:r>
                <a:r>
                  <a:rPr lang="pt-BR" dirty="0"/>
                  <a:t>: é a proporção de exemplos da classe positiva corretamente classificados (TP) em relação a todos os exemplos atribuídos à classe positiva (TP+FP).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precis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ã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pt-BR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FP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b="1" dirty="0"/>
                  <a:t>Sensibilidade </a:t>
                </a:r>
                <a:r>
                  <a:rPr lang="pt-BR" dirty="0"/>
                  <a:t>(ou </a:t>
                </a:r>
                <a:r>
                  <a:rPr lang="pt-BR" b="1" i="1" dirty="0"/>
                  <a:t>recall</a:t>
                </a:r>
                <a:r>
                  <a:rPr lang="pt-BR" dirty="0"/>
                  <a:t>):</a:t>
                </a:r>
                <a:r>
                  <a:rPr lang="pt-BR" b="1" dirty="0"/>
                  <a:t> </a:t>
                </a:r>
                <a:r>
                  <a:rPr lang="pt-BR" dirty="0"/>
                  <a:t>também conhecida como </a:t>
                </a:r>
                <a:r>
                  <a:rPr lang="pt-BR" b="1" i="1" dirty="0"/>
                  <a:t>taxa de verdadeiros positivos</a:t>
                </a:r>
                <a:r>
                  <a:rPr lang="pt-BR" dirty="0"/>
                  <a:t>. É a proporção de exemplos da classe positiva corretamente classificados.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recall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pt-BR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FN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=1−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b="1" dirty="0"/>
                  <a:t>Especificidade:</a:t>
                </a:r>
                <a:r>
                  <a:rPr lang="pt-BR" dirty="0"/>
                  <a:t> também conhecida como </a:t>
                </a:r>
                <a:r>
                  <a:rPr lang="pt-BR" b="1" i="1" dirty="0"/>
                  <a:t>taxa de verdadeiros negativos</a:t>
                </a:r>
                <a:r>
                  <a:rPr lang="pt-BR" dirty="0"/>
                  <a:t>. É a proporção de exemplos da classe negativa corretamente classificados.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especificidade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FP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=1−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4436"/>
                <a:ext cx="11188338" cy="5263564"/>
              </a:xfrm>
              <a:blipFill rotWithShape="0">
                <a:blip r:embed="rId3"/>
                <a:stretch>
                  <a:fillRect l="-1144" t="-26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9"/>
          <p:cNvSpPr/>
          <p:nvPr/>
        </p:nvSpPr>
        <p:spPr>
          <a:xfrm rot="5400000">
            <a:off x="11224911" y="6208556"/>
            <a:ext cx="550599" cy="32765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5"/>
              <p:cNvSpPr/>
              <p:nvPr/>
            </p:nvSpPr>
            <p:spPr>
              <a:xfrm>
                <a:off x="10521307" y="6097086"/>
                <a:ext cx="1423181" cy="5506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𝐹𝑃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𝐹𝑁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𝑇𝑁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1307" y="6097086"/>
                <a:ext cx="1423181" cy="5506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5"/>
              <p:cNvSpPr/>
              <p:nvPr/>
            </p:nvSpPr>
            <p:spPr>
              <a:xfrm>
                <a:off x="10521307" y="4605520"/>
                <a:ext cx="1423181" cy="5506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𝐹𝑃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𝐹𝑁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𝑇𝑁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1307" y="4605520"/>
                <a:ext cx="1423181" cy="5506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9"/>
          <p:cNvSpPr/>
          <p:nvPr/>
        </p:nvSpPr>
        <p:spPr>
          <a:xfrm rot="5400000">
            <a:off x="10678448" y="4716992"/>
            <a:ext cx="550599" cy="32765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5"/>
              <p:cNvSpPr/>
              <p:nvPr/>
            </p:nvSpPr>
            <p:spPr>
              <a:xfrm>
                <a:off x="10521307" y="2955307"/>
                <a:ext cx="1423181" cy="5506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𝐹𝑃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𝐹𝑁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𝑇𝑁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1307" y="2955307"/>
                <a:ext cx="1423181" cy="5506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6"/>
          <p:cNvSpPr/>
          <p:nvPr/>
        </p:nvSpPr>
        <p:spPr>
          <a:xfrm>
            <a:off x="10691948" y="3005524"/>
            <a:ext cx="1066800" cy="225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0976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11743</TotalTime>
  <Words>2822</Words>
  <Application>Microsoft Office PowerPoint</Application>
  <PresentationFormat>Widescreen</PresentationFormat>
  <Paragraphs>255</Paragraphs>
  <Slides>19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Courier New</vt:lpstr>
      <vt:lpstr>Wingdings</vt:lpstr>
      <vt:lpstr>Tema do Office</vt:lpstr>
      <vt:lpstr>T320 - Introdução ao Aprendizado de Máquina II: Classificação (Parte V)</vt:lpstr>
      <vt:lpstr>Recapitulando</vt:lpstr>
      <vt:lpstr>Métricas para avaliação de classificadores</vt:lpstr>
      <vt:lpstr>Métricas para avaliação de classificadores</vt:lpstr>
      <vt:lpstr>Métricas para avaliação de classificadores</vt:lpstr>
      <vt:lpstr>Métricas para avaliação de classificadores</vt:lpstr>
      <vt:lpstr>Métricas para avaliação de classificadores</vt:lpstr>
      <vt:lpstr>Métricas para avaliação de classificadores</vt:lpstr>
      <vt:lpstr>Métricas para avaliação de classificadores</vt:lpstr>
      <vt:lpstr>Observações importantes quanto à matriz de confusão</vt:lpstr>
      <vt:lpstr>Observações importantes quanto à matriz de confusão</vt:lpstr>
      <vt:lpstr>Observações importantes quanto à matriz de confusão</vt:lpstr>
      <vt:lpstr>Métricas para avaliação de classificadores</vt:lpstr>
      <vt:lpstr>Métricas para avaliação de classificadores</vt:lpstr>
      <vt:lpstr>Métricas para avaliação de classificadores</vt:lpstr>
      <vt:lpstr>Métricas para avaliação de classificadores</vt:lpstr>
      <vt:lpstr>Tarefas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1717</cp:revision>
  <dcterms:created xsi:type="dcterms:W3CDTF">2020-01-20T13:50:05Z</dcterms:created>
  <dcterms:modified xsi:type="dcterms:W3CDTF">2023-07-01T13:16:16Z</dcterms:modified>
</cp:coreProperties>
</file>