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84" r:id="rId3"/>
    <p:sldId id="258" r:id="rId4"/>
    <p:sldId id="286" r:id="rId5"/>
    <p:sldId id="285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83" r:id="rId14"/>
    <p:sldId id="269" r:id="rId15"/>
    <p:sldId id="265" r:id="rId16"/>
    <p:sldId id="271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45" autoAdjust="0"/>
    <p:restoredTop sz="79533" autoAdjust="0"/>
  </p:normalViewPr>
  <p:slideViewPr>
    <p:cSldViewPr snapToGrid="0">
      <p:cViewPr varScale="1">
        <p:scale>
          <a:sx n="92" d="100"/>
          <a:sy n="92" d="100"/>
        </p:scale>
        <p:origin x="13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24/06/2022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939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332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</a:t>
            </a:r>
            <a:r>
              <a:rPr lang="pt-BR" dirty="0" err="1" smtClean="0"/>
              <a:t>entros</a:t>
            </a:r>
            <a:r>
              <a:rPr lang="pt-BR" dirty="0" smtClean="0"/>
              <a:t> para redes Bayesianas ou de </a:t>
            </a:r>
            <a:r>
              <a:rPr lang="en-US" dirty="0" err="1" smtClean="0"/>
              <a:t>Função</a:t>
            </a:r>
            <a:r>
              <a:rPr lang="en-US" dirty="0" smtClean="0"/>
              <a:t> de base radial (</a:t>
            </a:r>
            <a:r>
              <a:rPr lang="pt-BR" dirty="0" smtClean="0"/>
              <a:t>RBF): Os classificadores bayesianos e as redes de função de base radial operam com centros,</a:t>
            </a:r>
            <a:r>
              <a:rPr lang="pt-BR" baseline="0" dirty="0" smtClean="0"/>
              <a:t> pois utilizam distribuições gaussianas. </a:t>
            </a:r>
            <a:r>
              <a:rPr lang="pt-BR" dirty="0" smtClean="0"/>
              <a:t>Geralmente, os centros são identificados com os vetores de atributos dos exemplos individuais.</a:t>
            </a:r>
            <a:r>
              <a:rPr lang="pt-BR" baseline="0" dirty="0" smtClean="0"/>
              <a:t> </a:t>
            </a:r>
            <a:r>
              <a:rPr lang="pt-BR" dirty="0" smtClean="0"/>
              <a:t>No entanto, isso levaria a classificadores impraticavelmente grandes em domínios com milhões de exemplos. O engenheiro então prefere dividir o conjunto de treinamento em N clusters e identificar os centros gaussianos com os </a:t>
            </a:r>
            <a:r>
              <a:rPr lang="pt-BR" dirty="0" err="1" smtClean="0"/>
              <a:t>centróides</a:t>
            </a:r>
            <a:r>
              <a:rPr lang="pt-BR" dirty="0" smtClean="0"/>
              <a:t> dos clusters.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 smtClean="0"/>
              <a:t>Estimativas de valores de atributos desconhecidos :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Existem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casos onde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alguns valores de atributos às vezes são desconhecidos.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 forma simples de lidar com esta questão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usar a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estimativa do valor ausente como sendo a média ou o valor mais frequente de um determinado cluster.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Esta é uma abordagem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mais sólida porque usa mais informações sobre a natureza do domínio.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 smtClean="0"/>
              <a:t>ferramentas de visualização de dados multidimensionais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 smtClean="0"/>
              <a:t>Auxiliares para criação de classificadores mais simples: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conhecimento de clusters de dados pode ser útil no aprendizado supervisionado. É bastante comum que todos (ou quase todos) os exemplos em um cluster pertençam à mesma classe. Nesse caso, o desenvolvedor de um software de aprendizado supervisionado pode decidir primeiro identificar os clusters e depois rotular cada cluster (todos os exemplos que pertencem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ao cluster)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sua classe dominante.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8288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6858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dirty="0" smtClean="0">
                <a:solidFill>
                  <a:srgbClr val="00B0F0"/>
                </a:solidFill>
              </a:rPr>
              <a:t>E</a:t>
            </a:r>
            <a:r>
              <a:rPr lang="pt-BR" dirty="0" smtClean="0"/>
              <a:t>xemplo:</a:t>
            </a:r>
            <a:r>
              <a:rPr lang="pt-BR" baseline="0" dirty="0" smtClean="0"/>
              <a:t> </a:t>
            </a:r>
            <a:r>
              <a:rPr lang="pt-BR" dirty="0" smtClean="0"/>
              <a:t>https://colab.research.google.com/github/zz4fap/t320_aprendizado_de_maquina/blob/main/notebooks/clustering/kmeans_example.ipynb</a:t>
            </a:r>
            <a:endParaRPr lang="pt-BR" sz="1200" b="0" dirty="0" smtClean="0">
              <a:solidFill>
                <a:srgbClr val="00B0F0"/>
              </a:solidFill>
            </a:endParaRPr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2294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Laboratório #1</a:t>
            </a:r>
            <a:r>
              <a:rPr lang="pt-BR" sz="1200" dirty="0" smtClean="0"/>
              <a:t>: https://mybinder.org/v2/gh/zz4fap/t320_aprendizado_de_maquina/main?filepath=labs%2FLaboratorio1.ipynb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7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24/06/2022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24/06/2022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24/06/2022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24/06/2022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24/06/2022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24/06/2022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24/06/2022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24/06/2022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24/06/2022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24/06/2022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24/06/2022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24/06/2022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lab.research.google.com/github/zz4fap/t320_aprendizado_de_maquina/blob/main/notebooks/clustering/kmeans_example.ipynb" TargetMode="Externa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z4fap/t320_aprendizado_de_maquina/blob/main/docs/Resolu%C3%A7%C3%A3o%20e%20entrega%20dos%20laborat%C3%B3rios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</a:t>
            </a:r>
            <a:r>
              <a:rPr lang="pt-BR" sz="5400" dirty="0" smtClean="0"/>
              <a:t>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 smtClean="0"/>
              <a:t>k-Médias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446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</a:t>
            </a:r>
            <a:r>
              <a:rPr lang="pt-BR" dirty="0" smtClean="0"/>
              <a:t>-</a:t>
            </a:r>
            <a:r>
              <a:rPr lang="pt-BR" dirty="0" err="1" smtClean="0"/>
              <a:t>Means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52909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É talvez </a:t>
                </a:r>
                <a:r>
                  <a:rPr lang="pt-BR" dirty="0"/>
                  <a:t>o algoritmo mais simples para </a:t>
                </a:r>
                <a:r>
                  <a:rPr lang="pt-BR" dirty="0" smtClean="0"/>
                  <a:t>identificação de clusters. </a:t>
                </a:r>
              </a:p>
              <a:p>
                <a:r>
                  <a:rPr lang="pt-BR" dirty="0" smtClean="0"/>
                  <a:t>O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"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"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no nome denota o número </a:t>
                </a:r>
                <a:r>
                  <a:rPr lang="pt-BR" b="1" i="1" dirty="0"/>
                  <a:t>solicitado</a:t>
                </a:r>
                <a:r>
                  <a:rPr lang="pt-BR" dirty="0"/>
                  <a:t> de </a:t>
                </a:r>
                <a:r>
                  <a:rPr lang="pt-BR" dirty="0" smtClean="0"/>
                  <a:t>clusters, ou seja, o número de clusters é um </a:t>
                </a:r>
                <a:r>
                  <a:rPr lang="pt-BR" dirty="0"/>
                  <a:t>parâmetro </a:t>
                </a:r>
                <a:r>
                  <a:rPr lang="pt-BR" dirty="0" smtClean="0"/>
                  <a:t>definido pelo </a:t>
                </a:r>
                <a:r>
                  <a:rPr lang="pt-BR" dirty="0"/>
                  <a:t>usuário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/>
                  <a:t>O </a:t>
                </a:r>
                <a:r>
                  <a:rPr lang="pt-BR" dirty="0" smtClean="0"/>
                  <a:t>pseudocódigo </a:t>
                </a:r>
                <a:r>
                  <a:rPr lang="pt-BR" dirty="0"/>
                  <a:t>do algoritmo </a:t>
                </a:r>
                <a:r>
                  <a:rPr lang="pt-BR" dirty="0" smtClean="0"/>
                  <a:t>é mostrado abaixo.</a:t>
                </a:r>
              </a:p>
              <a:p>
                <a:endParaRPr lang="pt-BR" dirty="0"/>
              </a:p>
              <a:p>
                <a:endParaRPr lang="pt-BR" dirty="0" smtClean="0"/>
              </a:p>
              <a:p>
                <a:endParaRPr lang="pt-BR" dirty="0"/>
              </a:p>
              <a:p>
                <a:pPr marL="0" indent="0">
                  <a:buNone/>
                </a:pPr>
                <a:endParaRPr lang="pt-BR" dirty="0" smtClean="0"/>
              </a:p>
              <a:p>
                <a:r>
                  <a:rPr lang="pt-BR" dirty="0" smtClean="0"/>
                  <a:t>O </a:t>
                </a:r>
                <a:r>
                  <a:rPr lang="pt-BR" dirty="0"/>
                  <a:t>algoritmo </a:t>
                </a:r>
                <a:r>
                  <a:rPr lang="pt-BR" dirty="0" err="1"/>
                  <a:t>garantidamente</a:t>
                </a:r>
                <a:r>
                  <a:rPr lang="pt-BR" dirty="0"/>
                  <a:t> chega a uma situação em que cada exemplo se encontra no cluster mais próximo, de modo que, a partir deste momento</a:t>
                </a:r>
                <a:r>
                  <a:rPr lang="pt-BR" dirty="0" smtClean="0"/>
                  <a:t>, os centroides não mudem mais.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52909" cy="5032375"/>
              </a:xfrm>
              <a:blipFill rotWithShape="0">
                <a:blip r:embed="rId2"/>
                <a:stretch>
                  <a:fillRect l="-929" t="-2663" r="-1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4"/>
              <p:cNvSpPr txBox="1"/>
              <p:nvPr/>
            </p:nvSpPr>
            <p:spPr>
              <a:xfrm>
                <a:off x="2079214" y="3542976"/>
                <a:ext cx="8670878" cy="18158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 smtClean="0"/>
                  <a:t>Entradas</a:t>
                </a:r>
                <a:r>
                  <a:rPr lang="pt-BR" sz="1600" dirty="0"/>
                  <a:t>: conjunto de exemplos e número de clusters,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sz="1600" dirty="0"/>
                  <a:t>. </a:t>
                </a:r>
                <a:endParaRPr lang="pt-BR" sz="1600" b="1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pt-BR" sz="1600" b="1" dirty="0" smtClean="0"/>
                  <a:t>Defina</a:t>
                </a:r>
                <a:r>
                  <a:rPr lang="pt-BR" sz="1600" dirty="0" smtClean="0"/>
                  <a:t>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sz="1600" dirty="0"/>
                  <a:t> centroides iniciais (os centroides representam e definem o número de clusters).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pt-BR" sz="1600" b="1" dirty="0" smtClean="0"/>
                  <a:t>Repita</a:t>
                </a:r>
              </a:p>
              <a:p>
                <a:pPr marL="800100" lvl="1" indent="-342900">
                  <a:buFont typeface="+mj-lt"/>
                  <a:buAutoNum type="alphaLcParenR"/>
                </a:pPr>
                <a:r>
                  <a:rPr lang="pt-BR" sz="1600" dirty="0" smtClean="0"/>
                  <a:t>Calcule a distância de cada exemplo, </a:t>
                </a:r>
                <a14:m>
                  <m:oMath xmlns:m="http://schemas.openxmlformats.org/officeDocument/2006/math">
                    <m:r>
                      <a:rPr lang="pt-BR" sz="1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600" dirty="0" smtClean="0"/>
                  <a:t>para </a:t>
                </a:r>
                <a:r>
                  <a:rPr lang="pt-BR" sz="1600" dirty="0"/>
                  <a:t>cada um dos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sz="1600" dirty="0"/>
                  <a:t> </a:t>
                </a:r>
                <a:r>
                  <a:rPr lang="pt-BR" sz="1600" dirty="0" smtClean="0"/>
                  <a:t>centroides e atribua cada exemplo ao cluster mais próximo.</a:t>
                </a:r>
              </a:p>
              <a:p>
                <a:pPr marL="800100" lvl="1" indent="-342900">
                  <a:buFont typeface="+mj-lt"/>
                  <a:buAutoNum type="alphaLcParenR"/>
                </a:pPr>
                <a:r>
                  <a:rPr lang="pt-BR" sz="1600" dirty="0" smtClean="0"/>
                  <a:t>Calcule o novo centroide de cada cluster.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pt-BR" sz="1600" b="1" dirty="0" smtClean="0"/>
                  <a:t>Enquanto </a:t>
                </a:r>
                <a:r>
                  <a:rPr lang="pt-BR" sz="1600" dirty="0" smtClean="0"/>
                  <a:t>as </a:t>
                </a:r>
                <a:r>
                  <a:rPr lang="pt-BR" sz="1600" dirty="0"/>
                  <a:t>posições </a:t>
                </a:r>
                <a:r>
                  <a:rPr lang="pt-BR" sz="1600" dirty="0" smtClean="0"/>
                  <a:t>dos centroides continuarem mudando.</a:t>
                </a:r>
              </a:p>
            </p:txBody>
          </p:sp>
        </mc:Choice>
        <mc:Fallback xmlns="">
          <p:sp>
            <p:nvSpPr>
              <p:cNvPr id="4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214" y="3542976"/>
                <a:ext cx="8670878" cy="1815882"/>
              </a:xfrm>
              <a:prstGeom prst="rect">
                <a:avLst/>
              </a:prstGeom>
              <a:blipFill rotWithShape="0">
                <a:blip r:embed="rId3"/>
                <a:stretch>
                  <a:fillRect l="-281" t="-667" b="-3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7123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inicializar os centroides?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152909" cy="4949248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 procedimento mais simples </a:t>
                </a:r>
                <a:r>
                  <a:rPr lang="pt-BR" dirty="0" smtClean="0"/>
                  <a:t>para inicializar os centroides </a:t>
                </a:r>
                <a:r>
                  <a:rPr lang="pt-BR" dirty="0" smtClean="0"/>
                  <a:t>é escolher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exemplos </a:t>
                </a:r>
                <a:r>
                  <a:rPr lang="pt-BR" dirty="0" smtClean="0"/>
                  <a:t>de treinamento </a:t>
                </a:r>
                <a:r>
                  <a:rPr lang="pt-BR" dirty="0"/>
                  <a:t>aleatórios e os </a:t>
                </a:r>
                <a:r>
                  <a:rPr lang="pt-BR" dirty="0" smtClean="0"/>
                  <a:t>considerar </a:t>
                </a:r>
                <a:r>
                  <a:rPr lang="pt-BR" dirty="0" smtClean="0"/>
                  <a:t>como os centroides </a:t>
                </a:r>
                <a:r>
                  <a:rPr lang="pt-BR" dirty="0"/>
                  <a:t>iniciais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r>
                  <a:rPr lang="pt-BR" dirty="0" smtClean="0"/>
                  <a:t>Os </a:t>
                </a:r>
                <a:r>
                  <a:rPr lang="pt-BR" dirty="0"/>
                  <a:t>clusters iniciais são então criados associando cada um dos exemplos ao seu </a:t>
                </a:r>
                <a:r>
                  <a:rPr lang="pt-BR" dirty="0" smtClean="0"/>
                  <a:t>centroide mais </a:t>
                </a:r>
                <a:r>
                  <a:rPr lang="pt-BR" dirty="0"/>
                  <a:t>próximo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O número de transferências de um exemplo de um cluster para outro depende dos </a:t>
                </a:r>
                <a:r>
                  <a:rPr lang="pt-BR" dirty="0"/>
                  <a:t>centroides </a:t>
                </a:r>
                <a:r>
                  <a:rPr lang="pt-BR" dirty="0" smtClean="0"/>
                  <a:t>iniciais</a:t>
                </a:r>
                <a:r>
                  <a:rPr lang="pt-BR" dirty="0"/>
                  <a:t>.</a:t>
                </a:r>
                <a:endParaRPr lang="pt-BR" dirty="0" smtClean="0"/>
              </a:p>
              <a:p>
                <a:r>
                  <a:rPr lang="pt-BR" dirty="0" smtClean="0"/>
                  <a:t>Se os centroides iniciais já forem perfeitos, nenhum exemplo precisa ser atribuído a outro cluster e o algoritmo é encerado.</a:t>
                </a:r>
                <a:endParaRPr lang="pt-BR" dirty="0"/>
              </a:p>
              <a:p>
                <a:r>
                  <a:rPr lang="pt-BR" dirty="0" smtClean="0"/>
                  <a:t>Portanto, a </a:t>
                </a:r>
                <a:r>
                  <a:rPr lang="pt-BR" dirty="0"/>
                  <a:t>inicialização é importante no sentido de que um ponto de partida melhor garante que a solução seja encontrada mais </a:t>
                </a:r>
                <a:r>
                  <a:rPr lang="pt-BR" dirty="0" smtClean="0"/>
                  <a:t>rápido.</a:t>
                </a:r>
                <a:endParaRPr lang="pt-BR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152909" cy="4949248"/>
              </a:xfrm>
              <a:blipFill rotWithShape="0">
                <a:blip r:embed="rId2"/>
                <a:stretch>
                  <a:fillRect l="-929" t="-1970" r="-1475" b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5627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SciKit-Learn</a:t>
            </a:r>
            <a:r>
              <a:rPr lang="pt-BR" dirty="0" smtClean="0"/>
              <a:t>: k-</a:t>
            </a:r>
            <a:r>
              <a:rPr lang="pt-BR" dirty="0" err="1" smtClean="0"/>
              <a:t>Means</a:t>
            </a:r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75" r="9212"/>
          <a:stretch/>
        </p:blipFill>
        <p:spPr>
          <a:xfrm>
            <a:off x="645742" y="2410691"/>
            <a:ext cx="4248376" cy="277414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59" r="9402"/>
          <a:stretch/>
        </p:blipFill>
        <p:spPr>
          <a:xfrm>
            <a:off x="6722898" y="2410691"/>
            <a:ext cx="4239511" cy="276528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091120" y="2905640"/>
            <a:ext cx="1573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k</a:t>
            </a:r>
            <a:r>
              <a:rPr lang="pt-BR" sz="2000" b="1" dirty="0" smtClean="0"/>
              <a:t>-</a:t>
            </a:r>
            <a:r>
              <a:rPr lang="pt-BR" sz="2000" b="1" dirty="0" err="1" smtClean="0"/>
              <a:t>Means</a:t>
            </a:r>
            <a:endParaRPr lang="en-US" sz="2000" b="1" dirty="0"/>
          </a:p>
        </p:txBody>
      </p:sp>
      <p:sp>
        <p:nvSpPr>
          <p:cNvPr id="9" name="Seta para a direita 8"/>
          <p:cNvSpPr/>
          <p:nvPr/>
        </p:nvSpPr>
        <p:spPr>
          <a:xfrm>
            <a:off x="5416920" y="3305750"/>
            <a:ext cx="921721" cy="623453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ângulo 9"/>
          <p:cNvSpPr/>
          <p:nvPr/>
        </p:nvSpPr>
        <p:spPr>
          <a:xfrm>
            <a:off x="4312228" y="5711308"/>
            <a:ext cx="3314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pt-BR" dirty="0" smtClean="0">
                <a:hlinkClick r:id="rId5"/>
              </a:rPr>
              <a:t>Exemplo: </a:t>
            </a:r>
            <a:r>
              <a:rPr lang="pt-BR" dirty="0" err="1" smtClean="0">
                <a:hlinkClick r:id="rId5"/>
              </a:rPr>
              <a:t>kmeans_example.ipynb</a:t>
            </a:r>
            <a:endParaRPr lang="pt-BR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467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</a:t>
            </a:r>
            <a:r>
              <a:rPr lang="pt-BR" i="1" dirty="0"/>
              <a:t>- Quiz -</a:t>
            </a:r>
            <a:r>
              <a:rPr lang="pt-BR" i="1" dirty="0" smtClean="0"/>
              <a:t> k-Médias</a:t>
            </a:r>
            <a:r>
              <a:rPr lang="pt-BR" dirty="0" smtClean="0"/>
              <a:t>” que se encontra no MS Teams.</a:t>
            </a:r>
          </a:p>
          <a:p>
            <a:r>
              <a:rPr lang="pt-BR" b="1" dirty="0" smtClean="0"/>
              <a:t>Exercício Prático</a:t>
            </a:r>
            <a:r>
              <a:rPr lang="pt-BR" dirty="0" smtClean="0"/>
              <a:t>: </a:t>
            </a:r>
            <a:r>
              <a:rPr lang="pt-BR" b="1" dirty="0" smtClean="0"/>
              <a:t>Laboratório #???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3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Atividades podem </a:t>
            </a:r>
            <a:r>
              <a:rPr lang="pt-BR" b="1" dirty="0">
                <a:solidFill>
                  <a:srgbClr val="FF0000"/>
                </a:solidFill>
              </a:rPr>
              <a:t>ser </a:t>
            </a:r>
            <a:r>
              <a:rPr lang="pt-BR" b="1" dirty="0" smtClean="0">
                <a:solidFill>
                  <a:srgbClr val="FF0000"/>
                </a:solidFill>
              </a:rPr>
              <a:t>feitas </a:t>
            </a:r>
            <a:r>
              <a:rPr lang="pt-BR" b="1" dirty="0">
                <a:solidFill>
                  <a:srgbClr val="FF0000"/>
                </a:solidFill>
              </a:rPr>
              <a:t>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171316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FREE DIVING INTO K-MEANS. Content Contributors: Shray Khanna… | by Honghui  wang | SFU Professional Computer Science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47" y="415635"/>
            <a:ext cx="2656609" cy="2656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openAlchemy no Twitter: &quot;Sunday Funday! Pool day with some mean algorithms,  K? #machinelearning #deeplearning #kmeans #sundayfunday #ml #ai  #artificialintelligence #memes #meme #memesdaily #openalchemy #nlp #cv  #aimemes #funny #math #statistics https 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8" r="22192"/>
          <a:stretch/>
        </p:blipFill>
        <p:spPr bwMode="auto">
          <a:xfrm>
            <a:off x="4732121" y="1225261"/>
            <a:ext cx="2358736" cy="421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Meme Creator - Funny K-Means Cluster All the things Meme Generator at  MemeCreator.org!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045" y="186170"/>
            <a:ext cx="3239366" cy="323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Brace yourself K-Means is coming - Brace Yourself - Game of Thrones Meme |  Make a Mem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319" y="3805080"/>
            <a:ext cx="3166340" cy="289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Still running... first K-means iteration - Skeleton computer | Meme  Generato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62" y="3425536"/>
            <a:ext cx="3108471" cy="310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790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 smtClean="0"/>
              <a:t>Figuras</a:t>
            </a:r>
            <a:endParaRPr lang="pt-BR" sz="6600" dirty="0"/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Recapitulando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25624"/>
            <a:ext cx="11204865" cy="4803775"/>
          </a:xfrm>
        </p:spPr>
        <p:txBody>
          <a:bodyPr>
            <a:normAutofit/>
          </a:bodyPr>
          <a:lstStyle/>
          <a:p>
            <a:r>
              <a:rPr lang="pt-BR" dirty="0" smtClean="0"/>
              <a:t>Até o momento, todos os algoritmos que aprendemos seguiam o paradigma do aprendizado supervisionado.</a:t>
            </a:r>
          </a:p>
          <a:p>
            <a:r>
              <a:rPr lang="pt-BR" dirty="0" smtClean="0"/>
              <a:t>Hoje, </a:t>
            </a:r>
            <a:r>
              <a:rPr lang="pt-BR" dirty="0" smtClean="0"/>
              <a:t>falaremos sobre </a:t>
            </a:r>
            <a:r>
              <a:rPr lang="pt-BR" b="1" i="1" dirty="0" err="1" smtClean="0"/>
              <a:t>clustering</a:t>
            </a:r>
            <a:r>
              <a:rPr lang="pt-BR" dirty="0" smtClean="0"/>
              <a:t>, que são algoritmos de </a:t>
            </a:r>
            <a:r>
              <a:rPr lang="pt-BR" b="1" i="1" dirty="0" smtClean="0"/>
              <a:t>aprendizado não-supervisionado</a:t>
            </a:r>
            <a:r>
              <a:rPr lang="pt-BR" dirty="0" smtClean="0"/>
              <a:t> que visam criar agrupamentos de dados (chamados de </a:t>
            </a:r>
            <a:r>
              <a:rPr lang="pt-BR" b="1" i="1" dirty="0" smtClean="0"/>
              <a:t>clusters </a:t>
            </a:r>
            <a:r>
              <a:rPr lang="pt-BR" dirty="0" smtClean="0"/>
              <a:t>ou</a:t>
            </a:r>
            <a:r>
              <a:rPr lang="pt-BR" b="1" i="1" dirty="0" smtClean="0"/>
              <a:t> grupos</a:t>
            </a:r>
            <a:r>
              <a:rPr lang="pt-BR" dirty="0" smtClean="0"/>
              <a:t>) segundo seu grau de semelhança. </a:t>
            </a:r>
            <a:endParaRPr lang="pt-BR" dirty="0" smtClean="0"/>
          </a:p>
          <a:p>
            <a:r>
              <a:rPr lang="pt-BR" dirty="0" smtClean="0"/>
              <a:t>Em seguida, </a:t>
            </a:r>
            <a:r>
              <a:rPr lang="pt-BR" dirty="0" smtClean="0"/>
              <a:t>aprenderemos </a:t>
            </a:r>
            <a:r>
              <a:rPr lang="pt-BR" dirty="0" smtClean="0"/>
              <a:t>sobre </a:t>
            </a:r>
            <a:r>
              <a:rPr lang="pt-BR" dirty="0" smtClean="0"/>
              <a:t>o algoritmo </a:t>
            </a:r>
            <a:r>
              <a:rPr lang="pt-BR" dirty="0" smtClean="0"/>
              <a:t>chamado de </a:t>
            </a:r>
            <a:r>
              <a:rPr lang="pt-BR" b="1" i="1" dirty="0" smtClean="0"/>
              <a:t>k-Médias</a:t>
            </a:r>
            <a:r>
              <a:rPr lang="pt-BR" dirty="0" smtClean="0"/>
              <a:t> (ou </a:t>
            </a:r>
            <a:r>
              <a:rPr lang="pt-BR" b="1" i="1" dirty="0" smtClean="0"/>
              <a:t>k-</a:t>
            </a:r>
            <a:r>
              <a:rPr lang="pt-BR" b="1" i="1" dirty="0" err="1" smtClean="0"/>
              <a:t>Means</a:t>
            </a:r>
            <a:r>
              <a:rPr lang="pt-BR" dirty="0" smtClean="0"/>
              <a:t>, em inglês</a:t>
            </a:r>
            <a:r>
              <a:rPr lang="pt-BR" dirty="0" smtClean="0"/>
              <a:t>) que é um dos algoritmos mais simples de </a:t>
            </a:r>
            <a:r>
              <a:rPr lang="pt-BR" b="1" i="1" dirty="0" err="1" smtClean="0"/>
              <a:t>clustering</a:t>
            </a:r>
            <a:r>
              <a:rPr lang="pt-BR" dirty="0" smtClean="0"/>
              <a:t>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127415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199" y="3636818"/>
            <a:ext cx="11204865" cy="3090553"/>
          </a:xfrm>
        </p:spPr>
        <p:txBody>
          <a:bodyPr>
            <a:normAutofit/>
          </a:bodyPr>
          <a:lstStyle/>
          <a:p>
            <a:r>
              <a:rPr lang="pt-BR" dirty="0" smtClean="0"/>
              <a:t>O que podemos fazer se </a:t>
            </a:r>
            <a:r>
              <a:rPr lang="pt-BR" dirty="0"/>
              <a:t>não tivermos informações sobre as classes (i.e., rótulos) a que pertencem os exemplos de </a:t>
            </a:r>
            <a:r>
              <a:rPr lang="pt-BR" dirty="0" smtClean="0"/>
              <a:t>entrada?</a:t>
            </a:r>
          </a:p>
          <a:p>
            <a:r>
              <a:rPr lang="pt-BR" dirty="0" smtClean="0"/>
              <a:t>Veremos que informações </a:t>
            </a:r>
            <a:r>
              <a:rPr lang="pt-BR" dirty="0"/>
              <a:t>úteis podem ser obtidas mesmo de exemplos cujas classes não são conhecidas</a:t>
            </a:r>
            <a:r>
              <a:rPr lang="pt-BR" dirty="0" smtClean="0"/>
              <a:t>.</a:t>
            </a:r>
          </a:p>
          <a:p>
            <a:r>
              <a:rPr lang="pt-BR" dirty="0"/>
              <a:t>Enquanto o </a:t>
            </a:r>
            <a:r>
              <a:rPr lang="pt-BR" b="1" i="1" dirty="0"/>
              <a:t>aprendizado supervisionado </a:t>
            </a:r>
            <a:r>
              <a:rPr lang="pt-BR" dirty="0"/>
              <a:t>se concentra na </a:t>
            </a:r>
            <a:r>
              <a:rPr lang="pt-BR" b="1" i="1" dirty="0"/>
              <a:t>indução de classificadores</a:t>
            </a:r>
            <a:r>
              <a:rPr lang="pt-BR" dirty="0"/>
              <a:t>, o </a:t>
            </a:r>
            <a:r>
              <a:rPr lang="pt-BR" b="1" i="1" dirty="0"/>
              <a:t>aprendizado </a:t>
            </a:r>
            <a:r>
              <a:rPr lang="pt-BR" b="1" i="1" dirty="0" smtClean="0"/>
              <a:t>não-supervisionado </a:t>
            </a:r>
            <a:r>
              <a:rPr lang="pt-BR" dirty="0"/>
              <a:t>está interessado em </a:t>
            </a:r>
            <a:r>
              <a:rPr lang="pt-BR" b="1" i="1" dirty="0"/>
              <a:t>descobrir propriedades úteis </a:t>
            </a:r>
            <a:r>
              <a:rPr lang="pt-BR" dirty="0"/>
              <a:t>dos dados disponíveis.</a:t>
            </a:r>
            <a:endParaRPr lang="en-US" dirty="0"/>
          </a:p>
          <a:p>
            <a:endParaRPr lang="pt-BR" dirty="0"/>
          </a:p>
        </p:txBody>
      </p:sp>
      <p:grpSp>
        <p:nvGrpSpPr>
          <p:cNvPr id="5" name="Grupo 4"/>
          <p:cNvGrpSpPr/>
          <p:nvPr/>
        </p:nvGrpSpPr>
        <p:grpSpPr>
          <a:xfrm>
            <a:off x="3115576" y="1347873"/>
            <a:ext cx="5960847" cy="2029172"/>
            <a:chOff x="3186691" y="4631401"/>
            <a:chExt cx="5960847" cy="2029172"/>
          </a:xfrm>
        </p:grpSpPr>
        <p:pic>
          <p:nvPicPr>
            <p:cNvPr id="6" name="Picture 2" descr="K-Means Clustering using Python. Welcome back guys! Hope you had a great… |  by Luigi Fiori | Medium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9" t="3709" r="55246" b="11854"/>
            <a:stretch/>
          </p:blipFill>
          <p:spPr bwMode="auto">
            <a:xfrm>
              <a:off x="3186691" y="4631401"/>
              <a:ext cx="2486746" cy="2029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CaixaDeTexto 7"/>
            <p:cNvSpPr txBox="1"/>
            <p:nvPr/>
          </p:nvSpPr>
          <p:spPr>
            <a:xfrm>
              <a:off x="5584396" y="5199404"/>
              <a:ext cx="11308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 err="1" smtClean="0"/>
                <a:t>clustering</a:t>
              </a:r>
              <a:endParaRPr lang="en-US" sz="1400" b="1" dirty="0"/>
            </a:p>
          </p:txBody>
        </p:sp>
        <p:pic>
          <p:nvPicPr>
            <p:cNvPr id="9" name="Picture 2" descr="K-Means Clustering using Python. Welcome back guys! Hope you had a great… |  by Luigi Fiori | Medium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284" t="3709" b="11854"/>
            <a:stretch/>
          </p:blipFill>
          <p:spPr bwMode="auto">
            <a:xfrm>
              <a:off x="6626158" y="4631401"/>
              <a:ext cx="2521380" cy="2029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Seta para a direita 9"/>
            <p:cNvSpPr/>
            <p:nvPr/>
          </p:nvSpPr>
          <p:spPr>
            <a:xfrm>
              <a:off x="5802135" y="5507181"/>
              <a:ext cx="695325" cy="581891"/>
            </a:xfrm>
            <a:prstGeom prst="rightArrow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113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199" y="4104409"/>
            <a:ext cx="11204865" cy="2753590"/>
          </a:xfrm>
        </p:spPr>
        <p:txBody>
          <a:bodyPr>
            <a:normAutofit lnSpcReduction="10000"/>
          </a:bodyPr>
          <a:lstStyle/>
          <a:p>
            <a:r>
              <a:rPr lang="pt-BR" dirty="0"/>
              <a:t>Talvez a tarefa mais popular </a:t>
            </a:r>
            <a:r>
              <a:rPr lang="pt-BR" dirty="0" smtClean="0"/>
              <a:t>dos algoritmos deste paradigma seja a procura por </a:t>
            </a:r>
            <a:r>
              <a:rPr lang="pt-BR" b="1" i="1" dirty="0"/>
              <a:t>grupos</a:t>
            </a:r>
            <a:r>
              <a:rPr lang="pt-BR" dirty="0"/>
              <a:t> (chamados </a:t>
            </a:r>
            <a:r>
              <a:rPr lang="pt-BR" b="1" i="1" dirty="0"/>
              <a:t>clusters</a:t>
            </a:r>
            <a:r>
              <a:rPr lang="pt-BR" dirty="0"/>
              <a:t>) de </a:t>
            </a:r>
            <a:r>
              <a:rPr lang="pt-BR" b="1" i="1" dirty="0"/>
              <a:t>exemplos semelhantes</a:t>
            </a:r>
            <a:r>
              <a:rPr lang="pt-BR" dirty="0"/>
              <a:t>. </a:t>
            </a:r>
            <a:endParaRPr lang="pt-BR" dirty="0" smtClean="0"/>
          </a:p>
          <a:p>
            <a:r>
              <a:rPr lang="pt-BR" dirty="0" smtClean="0"/>
              <a:t>Os </a:t>
            </a:r>
            <a:r>
              <a:rPr lang="pt-BR" b="1" i="1" dirty="0"/>
              <a:t>centroides</a:t>
            </a:r>
            <a:r>
              <a:rPr lang="pt-BR" dirty="0"/>
              <a:t> desses </a:t>
            </a:r>
            <a:r>
              <a:rPr lang="pt-BR" b="1" i="1" dirty="0" smtClean="0"/>
              <a:t>clusters</a:t>
            </a:r>
            <a:r>
              <a:rPr lang="pt-BR" dirty="0" smtClean="0"/>
              <a:t> podem </a:t>
            </a:r>
            <a:r>
              <a:rPr lang="pt-BR" dirty="0"/>
              <a:t>então ser usados ​​como </a:t>
            </a:r>
            <a:endParaRPr lang="pt-B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centros </a:t>
            </a:r>
            <a:r>
              <a:rPr lang="pt-BR" dirty="0" smtClean="0"/>
              <a:t>para redes Bayesianas </a:t>
            </a:r>
            <a:r>
              <a:rPr lang="pt-BR" dirty="0"/>
              <a:t>ou </a:t>
            </a:r>
            <a:r>
              <a:rPr lang="pt-BR" dirty="0" smtClean="0"/>
              <a:t>de </a:t>
            </a:r>
            <a:r>
              <a:rPr lang="en-US" dirty="0" err="1" smtClean="0"/>
              <a:t>Função</a:t>
            </a:r>
            <a:r>
              <a:rPr lang="en-US" dirty="0" smtClean="0"/>
              <a:t> </a:t>
            </a:r>
            <a:r>
              <a:rPr lang="en-US" dirty="0"/>
              <a:t>de base radial</a:t>
            </a:r>
            <a:r>
              <a:rPr lang="en-US" dirty="0" smtClean="0"/>
              <a:t> (</a:t>
            </a:r>
            <a:r>
              <a:rPr lang="pt-BR" dirty="0" smtClean="0"/>
              <a:t>RBF),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estimativas de </a:t>
            </a:r>
            <a:r>
              <a:rPr lang="pt-BR" dirty="0"/>
              <a:t>valores de atributos </a:t>
            </a:r>
            <a:r>
              <a:rPr lang="pt-BR" dirty="0" smtClean="0"/>
              <a:t>desconhecidos (ou ausentes),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ferramentas </a:t>
            </a:r>
            <a:r>
              <a:rPr lang="pt-BR" dirty="0"/>
              <a:t>de visualização de dados </a:t>
            </a:r>
            <a:r>
              <a:rPr lang="pt-BR" dirty="0" smtClean="0"/>
              <a:t>multidimensionais</a:t>
            </a:r>
            <a:r>
              <a:rPr lang="pt-BR" dirty="0"/>
              <a:t>,</a:t>
            </a:r>
            <a:endParaRPr lang="pt-B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</a:t>
            </a:r>
            <a:r>
              <a:rPr lang="pt-BR" dirty="0" smtClean="0"/>
              <a:t>uxiliares para criação de classificadores mais simples.</a:t>
            </a:r>
            <a:endParaRPr lang="pt-BR" dirty="0"/>
          </a:p>
        </p:txBody>
      </p:sp>
      <p:pic>
        <p:nvPicPr>
          <p:cNvPr id="2050" name="Picture 2" descr="K-means clustering on the digits dataset (PCA-reduced data) Centroids are marked with white cros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78" t="11622" r="9484" b="10196"/>
          <a:stretch/>
        </p:blipFill>
        <p:spPr bwMode="auto">
          <a:xfrm>
            <a:off x="4205603" y="1270875"/>
            <a:ext cx="3780793" cy="283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97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Identificação</a:t>
            </a:r>
            <a:r>
              <a:rPr lang="en-US" dirty="0" smtClean="0"/>
              <a:t> de clusters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25625"/>
            <a:ext cx="11194473" cy="5032376"/>
          </a:xfrm>
        </p:spPr>
        <p:txBody>
          <a:bodyPr/>
          <a:lstStyle/>
          <a:p>
            <a:r>
              <a:rPr lang="pt-BR" dirty="0"/>
              <a:t>A tarefa fundamental </a:t>
            </a:r>
            <a:r>
              <a:rPr lang="pt-BR" dirty="0" smtClean="0"/>
              <a:t>do </a:t>
            </a:r>
            <a:r>
              <a:rPr lang="pt-BR" b="1" i="1" dirty="0"/>
              <a:t>aprendizado </a:t>
            </a:r>
            <a:r>
              <a:rPr lang="pt-BR" b="1" i="1" dirty="0" smtClean="0"/>
              <a:t>não-supervisionado </a:t>
            </a:r>
            <a:r>
              <a:rPr lang="pt-BR" dirty="0"/>
              <a:t>é a </a:t>
            </a:r>
            <a:r>
              <a:rPr lang="pt-BR" b="1" i="1" dirty="0" smtClean="0"/>
              <a:t>identificação de clusters</a:t>
            </a:r>
            <a:r>
              <a:rPr lang="pt-BR" dirty="0" smtClean="0"/>
              <a:t>. </a:t>
            </a:r>
          </a:p>
          <a:p>
            <a:r>
              <a:rPr lang="pt-BR" dirty="0" smtClean="0"/>
              <a:t>Nessa tarefa, </a:t>
            </a:r>
            <a:r>
              <a:rPr lang="pt-BR" dirty="0"/>
              <a:t>a entrada é um conjunto </a:t>
            </a:r>
            <a:r>
              <a:rPr lang="pt-BR" dirty="0" smtClean="0"/>
              <a:t>de vetores de atributo (i.e., exemplos), </a:t>
            </a:r>
            <a:r>
              <a:rPr lang="pt-BR" b="1" i="1" dirty="0"/>
              <a:t>mas sem </a:t>
            </a:r>
            <a:r>
              <a:rPr lang="pt-BR" b="1" i="1" dirty="0" smtClean="0"/>
              <a:t>rótulos</a:t>
            </a:r>
            <a:r>
              <a:rPr lang="pt-BR" dirty="0" smtClean="0"/>
              <a:t>. </a:t>
            </a:r>
          </a:p>
          <a:p>
            <a:r>
              <a:rPr lang="pt-BR" dirty="0" smtClean="0"/>
              <a:t>A </a:t>
            </a:r>
            <a:r>
              <a:rPr lang="pt-BR" dirty="0"/>
              <a:t>saída é um conjunto </a:t>
            </a:r>
            <a:r>
              <a:rPr lang="pt-BR" dirty="0" smtClean="0"/>
              <a:t>com os </a:t>
            </a:r>
            <a:r>
              <a:rPr lang="pt-BR" b="1" i="1" dirty="0" smtClean="0"/>
              <a:t>clusters</a:t>
            </a:r>
            <a:r>
              <a:rPr lang="pt-BR" dirty="0" smtClean="0"/>
              <a:t> a que pertencem cada um dos </a:t>
            </a:r>
            <a:r>
              <a:rPr lang="pt-BR" dirty="0"/>
              <a:t>exemplos</a:t>
            </a:r>
            <a:r>
              <a:rPr lang="pt-BR" dirty="0" smtClean="0"/>
              <a:t>.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1078958" y="4579446"/>
            <a:ext cx="5960847" cy="2029172"/>
            <a:chOff x="3186691" y="4631401"/>
            <a:chExt cx="5960847" cy="2029172"/>
          </a:xfrm>
        </p:grpSpPr>
        <p:pic>
          <p:nvPicPr>
            <p:cNvPr id="4" name="Picture 2" descr="K-Means Clustering using Python. Welcome back guys! Hope you had a great… |  by Luigi Fiori | Medium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9" t="3709" r="55246" b="11854"/>
            <a:stretch/>
          </p:blipFill>
          <p:spPr bwMode="auto">
            <a:xfrm>
              <a:off x="3186691" y="4631401"/>
              <a:ext cx="2486746" cy="2029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CaixaDeTexto 4"/>
            <p:cNvSpPr txBox="1"/>
            <p:nvPr/>
          </p:nvSpPr>
          <p:spPr>
            <a:xfrm>
              <a:off x="5584396" y="5199404"/>
              <a:ext cx="11308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 err="1" smtClean="0"/>
                <a:t>clustering</a:t>
              </a:r>
              <a:endParaRPr lang="en-US" sz="1400" b="1" dirty="0"/>
            </a:p>
          </p:txBody>
        </p:sp>
        <p:pic>
          <p:nvPicPr>
            <p:cNvPr id="6" name="Picture 2" descr="K-Means Clustering using Python. Welcome back guys! Hope you had a great… |  by Luigi Fiori | Medium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284" t="3709" b="11854"/>
            <a:stretch/>
          </p:blipFill>
          <p:spPr bwMode="auto">
            <a:xfrm>
              <a:off x="6626158" y="4631401"/>
              <a:ext cx="2521380" cy="2029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Seta para a direita 6"/>
            <p:cNvSpPr/>
            <p:nvPr/>
          </p:nvSpPr>
          <p:spPr>
            <a:xfrm>
              <a:off x="5802135" y="5507181"/>
              <a:ext cx="695325" cy="581891"/>
            </a:xfrm>
            <a:prstGeom prst="rightArrow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tângulo 8"/>
          <p:cNvSpPr/>
          <p:nvPr/>
        </p:nvSpPr>
        <p:spPr>
          <a:xfrm>
            <a:off x="7168503" y="4854292"/>
            <a:ext cx="483970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/>
              <a:t>OBS</a:t>
            </a:r>
            <a:r>
              <a:rPr lang="pt-BR" dirty="0" smtClean="0"/>
              <a:t>.: A </a:t>
            </a:r>
            <a:r>
              <a:rPr lang="pt-BR" dirty="0"/>
              <a:t>identificação visual de </a:t>
            </a:r>
            <a:r>
              <a:rPr lang="pt-BR" dirty="0" smtClean="0"/>
              <a:t>clusters em </a:t>
            </a:r>
            <a:r>
              <a:rPr lang="pt-BR" dirty="0"/>
              <a:t>um espaço bidimensional é fácil, mas em quatro ou mais </a:t>
            </a:r>
            <a:r>
              <a:rPr lang="pt-BR" dirty="0" smtClean="0"/>
              <a:t>dimensões isso já não é mais possível. Nesses casos, apenas algoritmos de identificação de clusters conseguem agrupar os dados.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8689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Como </a:t>
            </a:r>
            <a:r>
              <a:rPr lang="en-US" dirty="0" err="1" smtClean="0"/>
              <a:t>representar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smtClean="0"/>
              <a:t>clusters?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32127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 smtClean="0"/>
                  <a:t>Para </a:t>
                </a:r>
                <a:r>
                  <a:rPr lang="pt-BR" dirty="0" smtClean="0"/>
                  <a:t>realizar a identificação, </a:t>
                </a:r>
                <a:r>
                  <a:rPr lang="pt-BR" dirty="0" smtClean="0"/>
                  <a:t>temos que decidir como os </a:t>
                </a:r>
                <a:r>
                  <a:rPr lang="pt-BR" b="1" i="1" dirty="0"/>
                  <a:t>clusters</a:t>
                </a:r>
                <a:r>
                  <a:rPr lang="pt-BR" dirty="0"/>
                  <a:t> serão </a:t>
                </a:r>
                <a:r>
                  <a:rPr lang="pt-BR" dirty="0" smtClean="0"/>
                  <a:t>representados.</a:t>
                </a:r>
              </a:p>
              <a:p>
                <a:r>
                  <a:rPr lang="pt-BR" dirty="0" smtClean="0"/>
                  <a:t>Existem algumas opções como a localização dos clusters, tamanhos, limites, etc.</a:t>
                </a:r>
              </a:p>
              <a:p>
                <a:r>
                  <a:rPr lang="pt-BR" dirty="0" smtClean="0"/>
                  <a:t>Porém, </a:t>
                </a:r>
                <a:r>
                  <a:rPr lang="pt-BR" dirty="0"/>
                  <a:t>a abordagem mais </a:t>
                </a:r>
                <a:r>
                  <a:rPr lang="pt-BR" dirty="0" smtClean="0"/>
                  <a:t>simples usa os </a:t>
                </a:r>
                <a:r>
                  <a:rPr lang="pt-BR" b="1" i="1" dirty="0" smtClean="0"/>
                  <a:t>centroides </a:t>
                </a:r>
                <a:r>
                  <a:rPr lang="pt-BR" dirty="0" smtClean="0"/>
                  <a:t>(i.e., centros) dos clusters.</a:t>
                </a:r>
              </a:p>
              <a:p>
                <a:r>
                  <a:rPr lang="pt-BR" dirty="0"/>
                  <a:t>Se </a:t>
                </a:r>
                <a:r>
                  <a:rPr lang="pt-BR" dirty="0" smtClean="0"/>
                  <a:t>os </a:t>
                </a:r>
                <a:r>
                  <a:rPr lang="pt-BR" dirty="0"/>
                  <a:t>atributos forem numéricos, o </a:t>
                </a:r>
                <a:r>
                  <a:rPr lang="pt-BR" b="1" i="1" dirty="0"/>
                  <a:t>centroide</a:t>
                </a:r>
                <a:r>
                  <a:rPr lang="pt-BR" dirty="0"/>
                  <a:t> é </a:t>
                </a:r>
                <a:r>
                  <a:rPr lang="pt-BR" dirty="0" smtClean="0"/>
                  <a:t>obtido através das </a:t>
                </a:r>
                <a:r>
                  <a:rPr lang="pt-BR" b="1" i="1" dirty="0"/>
                  <a:t>médias </a:t>
                </a:r>
                <a:r>
                  <a:rPr lang="pt-BR" b="1" i="1" dirty="0"/>
                  <a:t>individuais dos atributos</a:t>
                </a:r>
                <a:r>
                  <a:rPr lang="pt-BR" dirty="0" smtClean="0"/>
                  <a:t>.</a:t>
                </a:r>
                <a:endParaRPr lang="pt-BR" dirty="0" smtClean="0"/>
              </a:p>
              <a:p>
                <a:r>
                  <a:rPr lang="pt-BR" dirty="0" smtClean="0"/>
                  <a:t>Por </a:t>
                </a:r>
                <a:r>
                  <a:rPr lang="pt-BR" dirty="0"/>
                  <a:t>exemplo, </a:t>
                </a:r>
                <a:r>
                  <a:rPr lang="pt-BR" dirty="0" smtClean="0"/>
                  <a:t>suponhamos os </a:t>
                </a:r>
                <a:r>
                  <a:rPr lang="pt-BR" dirty="0"/>
                  <a:t>seguintes </a:t>
                </a:r>
                <a:r>
                  <a:rPr lang="pt-BR" b="1" i="1" dirty="0" smtClean="0"/>
                  <a:t>vetores de atributos </a:t>
                </a:r>
                <a:r>
                  <a:rPr lang="pt-BR" dirty="0" smtClean="0"/>
                  <a:t>em um espaço bidimensional: (2, 5), (1, 4), (3, 6).</a:t>
                </a:r>
              </a:p>
              <a:p>
                <a:r>
                  <a:rPr lang="pt-BR" dirty="0" smtClean="0"/>
                  <a:t>Nesse caso, o </a:t>
                </a:r>
                <a:r>
                  <a:rPr lang="pt-BR" b="1" i="1" dirty="0" smtClean="0"/>
                  <a:t>centroide</a:t>
                </a:r>
                <a:r>
                  <a:rPr lang="pt-BR" dirty="0" smtClean="0"/>
                  <a:t> é representado pelo vetor (2, 5), pois</a:t>
                </a:r>
                <a:endParaRPr lang="en-US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</a:t>
                </a:r>
                <a:r>
                  <a:rPr lang="pt-BR" dirty="0" smtClean="0"/>
                  <a:t> média do primeiro atributo é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2+1+3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b="0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média do </a:t>
                </a:r>
                <a:r>
                  <a:rPr lang="pt-BR" dirty="0" smtClean="0"/>
                  <a:t>segundo atributo </a:t>
                </a:r>
                <a:r>
                  <a:rPr lang="pt-BR" dirty="0"/>
                  <a:t>é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/>
                  <a:t>Se os atributos não forem numéricos, devemos </a:t>
                </a:r>
                <a:r>
                  <a:rPr lang="pt-BR" dirty="0" smtClean="0"/>
                  <a:t>transformá-los em numéricos.</a:t>
                </a:r>
                <a:endParaRPr lang="pt-BR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32127" cy="5032375"/>
              </a:xfrm>
              <a:blipFill rotWithShape="0">
                <a:blip r:embed="rId3"/>
                <a:stretch>
                  <a:fillRect l="-821" t="-2421" r="-657" b="-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3545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devem ser os clusters?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690688"/>
            <a:ext cx="11225646" cy="5167311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Os clusters </a:t>
            </a:r>
            <a:r>
              <a:rPr lang="pt-BR" b="1" i="1" dirty="0"/>
              <a:t>não devem se sobrepor</a:t>
            </a:r>
            <a:r>
              <a:rPr lang="pt-BR" dirty="0"/>
              <a:t>: cada exemplo deve pertencer a um e apenas a um cluster. </a:t>
            </a:r>
            <a:endParaRPr lang="pt-BR" dirty="0" smtClean="0"/>
          </a:p>
          <a:p>
            <a:r>
              <a:rPr lang="pt-BR" dirty="0" smtClean="0"/>
              <a:t>Porém, </a:t>
            </a:r>
            <a:r>
              <a:rPr lang="pt-BR" dirty="0"/>
              <a:t>dentro do mesmo cluster, os exemplos devem estar relativamente próximos uns dos outros </a:t>
            </a:r>
            <a:r>
              <a:rPr lang="pt-BR" dirty="0" smtClean="0"/>
              <a:t>e distantes dos exemplos dos outros clusters.</a:t>
            </a:r>
          </a:p>
          <a:p>
            <a:r>
              <a:rPr lang="pt-BR" dirty="0" smtClean="0"/>
              <a:t>Aí surge uma dúvida. Quantos clusters um conjunto de exemplos contém?</a:t>
            </a:r>
          </a:p>
          <a:p>
            <a:r>
              <a:rPr lang="pt-BR" dirty="0" smtClean="0"/>
              <a:t>Na figura acima conseguimos identificar três clusters. </a:t>
            </a:r>
          </a:p>
          <a:p>
            <a:r>
              <a:rPr lang="pt-BR" dirty="0"/>
              <a:t>No entanto, o número de opções existentes não se limita a essa única possibilidade: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em um extremo, todo o conjunto de dados pode ser pensado como formando um grande cluster;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no outro, cada exemplo pode ser visto como representando seu próprio cluster </a:t>
            </a:r>
            <a:r>
              <a:rPr lang="pt-BR" dirty="0" smtClean="0"/>
              <a:t>de um único exemplo.</a:t>
            </a:r>
            <a:endParaRPr lang="pt-B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Implementações práticas geralmente evitam esse problema pedindo ao usuário que forneça o número de clusters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5" name="Picture 2" descr="K-Means Clustering using Python. Welcome back guys! Hope you had a great… |  by Luigi Fiori | Mediu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" t="12047" r="55246" b="11854"/>
          <a:stretch/>
        </p:blipFill>
        <p:spPr bwMode="auto">
          <a:xfrm>
            <a:off x="8821878" y="86417"/>
            <a:ext cx="2178627" cy="1602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141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Medindo</a:t>
            </a:r>
            <a:r>
              <a:rPr lang="en-US" dirty="0"/>
              <a:t> </a:t>
            </a:r>
            <a:r>
              <a:rPr lang="en-US" dirty="0" err="1" smtClean="0"/>
              <a:t>distâncias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94474" cy="5032375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 smtClean="0"/>
                  <a:t>Algoritmos para identificação de clusters </a:t>
                </a:r>
                <a:r>
                  <a:rPr lang="pt-BR" dirty="0"/>
                  <a:t>geralmente precisam de um mecanismo para </a:t>
                </a:r>
                <a:r>
                  <a:rPr lang="pt-BR" b="1" i="1" dirty="0"/>
                  <a:t>avaliar a distância </a:t>
                </a:r>
                <a:r>
                  <a:rPr lang="pt-BR" dirty="0"/>
                  <a:t>entre um exemplo e </a:t>
                </a:r>
                <a:r>
                  <a:rPr lang="pt-BR" dirty="0" smtClean="0"/>
                  <a:t>o centroide de um </a:t>
                </a:r>
                <a:r>
                  <a:rPr lang="pt-BR" dirty="0"/>
                  <a:t>cluster. </a:t>
                </a:r>
                <a:endParaRPr lang="pt-BR" dirty="0" smtClean="0"/>
              </a:p>
              <a:p>
                <a:r>
                  <a:rPr lang="pt-BR" dirty="0" smtClean="0"/>
                  <a:t>Uma forma de fazer isso quando os atributos são contínuos é usar a </a:t>
                </a:r>
                <a:r>
                  <a:rPr lang="pt-BR" b="1" i="1" dirty="0"/>
                  <a:t>distância euclidiana </a:t>
                </a:r>
                <a:r>
                  <a:rPr lang="pt-BR" dirty="0"/>
                  <a:t>entre os dois </a:t>
                </a:r>
                <a:r>
                  <a:rPr lang="pt-BR" dirty="0" smtClean="0"/>
                  <a:t>vetores</a:t>
                </a:r>
                <a:r>
                  <a:rPr lang="pt-BR" dirty="0" smtClean="0"/>
                  <a:t>.</a:t>
                </a:r>
                <a:endParaRPr lang="pt-BR" dirty="0" smtClean="0"/>
              </a:p>
              <a:p>
                <a:r>
                  <a:rPr lang="pt-BR" dirty="0" smtClean="0"/>
                  <a:t>Para exemplos com atributos discretos ou uma mistura de ambos, usamos uma equação mais geral para calcular as distâncias: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pt-BR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sz="2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6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pt-BR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pt-BR" sz="2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2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pt-BR" sz="2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rad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2600" dirty="0" smtClean="0"/>
              </a:p>
              <a:p>
                <a:pPr marL="0" indent="0">
                  <a:buNone/>
                </a:pPr>
                <a:r>
                  <a:rPr lang="pt-BR" dirty="0"/>
                  <a:t>o</a:t>
                </a:r>
                <a:r>
                  <a:rPr lang="pt-BR" dirty="0" smtClean="0"/>
                  <a:t>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pt-BR" dirty="0" smtClean="0"/>
                  <a:t> é o número de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 smtClean="0"/>
                  <a:t> para atributos contínuos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0 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se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se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 smtClean="0"/>
                  <a:t> para atributos discretos.</a:t>
                </a:r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94474" cy="5032375"/>
              </a:xfrm>
              <a:blipFill rotWithShape="0">
                <a:blip r:embed="rId2"/>
                <a:stretch>
                  <a:fillRect l="-925" t="-1816" r="-1143" b="-1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323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qual cluster um exemplo deve pertencer?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924309" cy="4710257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Vamos supor que existam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 smtClean="0"/>
                  <a:t> clusters cujos centroides são denotados 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Um exemplo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 smtClean="0"/>
                  <a:t> tem uma certa distância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 smtClean="0"/>
                  <a:t> para cada centroide.</a:t>
                </a:r>
              </a:p>
              <a:p>
                <a:r>
                  <a:rPr lang="pt-BR" dirty="0" smtClean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a menor dessas distâncias, </a:t>
                </a:r>
                <a:r>
                  <a:rPr lang="pt-BR" dirty="0" smtClean="0"/>
                  <a:t>então, é </a:t>
                </a:r>
                <a:r>
                  <a:rPr lang="pt-BR" dirty="0" smtClean="0"/>
                  <a:t>natural colocarmos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 smtClean="0"/>
                  <a:t> como pertencente ao centroide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pt-BR" dirty="0" smtClean="0"/>
                  <a:t>, ou seja, 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pt-BR" dirty="0" smtClean="0"/>
                  <a:t>-ésimo cluster.</a:t>
                </a:r>
                <a:endParaRPr lang="pt-BR" dirty="0" smtClean="0"/>
              </a:p>
              <a:p>
                <a:r>
                  <a:rPr lang="pt-BR" dirty="0" smtClean="0"/>
                  <a:t>Portanto, escolhemos a </a:t>
                </a:r>
                <a:r>
                  <a:rPr lang="pt-BR" b="1" i="1" dirty="0" smtClean="0"/>
                  <a:t>menor distância </a:t>
                </a:r>
                <a:r>
                  <a:rPr lang="pt-BR" dirty="0" smtClean="0"/>
                  <a:t>para definir a qual cluster um exemplo pertence.</a:t>
                </a:r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924309" cy="4710257"/>
              </a:xfrm>
              <a:blipFill rotWithShape="0">
                <a:blip r:embed="rId2"/>
                <a:stretch>
                  <a:fillRect l="-948" t="-2070" r="-1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9787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8966</TotalTime>
  <Words>1251</Words>
  <Application>Microsoft Office PowerPoint</Application>
  <PresentationFormat>Widescreen</PresentationFormat>
  <Paragraphs>100</Paragraphs>
  <Slides>16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Wingdings</vt:lpstr>
      <vt:lpstr>Office Theme</vt:lpstr>
      <vt:lpstr>T320 - Introdução ao Aprendizado de Máquina II: k-Médias</vt:lpstr>
      <vt:lpstr>Recapitulando</vt:lpstr>
      <vt:lpstr>Motivação</vt:lpstr>
      <vt:lpstr>Motivação</vt:lpstr>
      <vt:lpstr>Identificação de clusters</vt:lpstr>
      <vt:lpstr>Como representar os clusters?</vt:lpstr>
      <vt:lpstr>Como devem ser os clusters?</vt:lpstr>
      <vt:lpstr>Medindo distâncias</vt:lpstr>
      <vt:lpstr>A qual cluster um exemplo deve pertencer?</vt:lpstr>
      <vt:lpstr>k-Means</vt:lpstr>
      <vt:lpstr>Como inicializar os centroides? </vt:lpstr>
      <vt:lpstr>SciKit-Learn: k-Means</vt:lpstr>
      <vt:lpstr>Tarefas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766</cp:revision>
  <dcterms:created xsi:type="dcterms:W3CDTF">2020-04-06T23:46:10Z</dcterms:created>
  <dcterms:modified xsi:type="dcterms:W3CDTF">2022-06-25T00:25:59Z</dcterms:modified>
</cp:coreProperties>
</file>