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00" r:id="rId2"/>
    <p:sldId id="292" r:id="rId3"/>
    <p:sldId id="290" r:id="rId4"/>
    <p:sldId id="277" r:id="rId5"/>
    <p:sldId id="258" r:id="rId6"/>
    <p:sldId id="308" r:id="rId7"/>
    <p:sldId id="309" r:id="rId8"/>
    <p:sldId id="272" r:id="rId9"/>
    <p:sldId id="273" r:id="rId10"/>
    <p:sldId id="294" r:id="rId11"/>
    <p:sldId id="284" r:id="rId12"/>
    <p:sldId id="303" r:id="rId13"/>
    <p:sldId id="285" r:id="rId14"/>
    <p:sldId id="295" r:id="rId15"/>
    <p:sldId id="282" r:id="rId16"/>
    <p:sldId id="304" r:id="rId17"/>
    <p:sldId id="296" r:id="rId18"/>
    <p:sldId id="310" r:id="rId19"/>
    <p:sldId id="301" r:id="rId20"/>
    <p:sldId id="269" r:id="rId21"/>
    <p:sldId id="265" r:id="rId22"/>
    <p:sldId id="271" r:id="rId23"/>
    <p:sldId id="281" r:id="rId24"/>
    <p:sldId id="280" r:id="rId25"/>
    <p:sldId id="274" r:id="rId26"/>
    <p:sldId id="287" r:id="rId27"/>
    <p:sldId id="278" r:id="rId28"/>
    <p:sldId id="291" r:id="rId29"/>
    <p:sldId id="298" r:id="rId30"/>
    <p:sldId id="305" r:id="rId31"/>
    <p:sldId id="306" r:id="rId32"/>
    <p:sldId id="307" r:id="rId33"/>
    <p:sldId id="311" r:id="rId3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9" autoAdjust="0"/>
    <p:restoredTop sz="82765" autoAdjust="0"/>
  </p:normalViewPr>
  <p:slideViewPr>
    <p:cSldViewPr snapToGrid="0">
      <p:cViewPr varScale="1">
        <p:scale>
          <a:sx n="96" d="100"/>
          <a:sy n="96" d="100"/>
        </p:scale>
        <p:origin x="11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#6:</a:t>
            </a:r>
            <a:r>
              <a:rPr lang="pt-BR" sz="1200" dirty="0" smtClean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387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705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uma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190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Existem várias</a:t>
            </a:r>
            <a:r>
              <a:rPr lang="pt-BR" baseline="0"/>
              <a:t> outras funções de ativação: </a:t>
            </a:r>
            <a:r>
              <a:rPr lang="pt-BR">
                <a:hlinkClick r:id="rId3"/>
              </a:rPr>
              <a:t>https://en.wikipedia.org/wiki/Activation_function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73682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</a:t>
                </a:r>
                <a:r>
                  <a:rPr lang="pt-BR" dirty="0" smtClean="0"/>
                  <a:t>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248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que um </a:t>
            </a:r>
            <a:r>
              <a:rPr lang="pt-BR" b="1" i="1" dirty="0" smtClean="0"/>
              <a:t>classificador linear </a:t>
            </a:r>
            <a:r>
              <a:rPr lang="pt-BR" dirty="0" smtClean="0"/>
              <a:t>funcione corretamente, as duas classes devem ser </a:t>
            </a:r>
            <a:r>
              <a:rPr lang="pt-BR" b="1" i="1" dirty="0" smtClean="0"/>
              <a:t>linearmente separáveis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Isso significa que as classes devem ser </a:t>
            </a:r>
            <a:r>
              <a:rPr lang="pt-BR" b="1" i="1" dirty="0" smtClean="0"/>
              <a:t>suficientemente separadas </a:t>
            </a:r>
            <a:r>
              <a:rPr lang="pt-BR" dirty="0" smtClean="0"/>
              <a:t>umas das outras para garantir que a </a:t>
            </a:r>
            <a:r>
              <a:rPr lang="pt-BR" b="1" i="1" dirty="0" smtClean="0"/>
              <a:t>superfície de decisão </a:t>
            </a:r>
            <a:r>
              <a:rPr lang="pt-BR" dirty="0" smtClean="0"/>
              <a:t>consista de um </a:t>
            </a:r>
            <a:r>
              <a:rPr lang="pt-BR" b="1" i="1" dirty="0" smtClean="0"/>
              <a:t>hiperplano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Existem </a:t>
            </a:r>
            <a:r>
              <a:rPr lang="pt-BR" dirty="0"/>
              <a:t>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en.wikipedia.org/wiki/Activation_function</a:t>
            </a:r>
            <a:endParaRPr lang="pt-BR" dirty="0" smtClean="0"/>
          </a:p>
          <a:p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87318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Exemplo:</a:t>
            </a:r>
            <a:r>
              <a:rPr lang="pt-BR" baseline="0" dirty="0" smtClean="0"/>
              <a:t> </a:t>
            </a:r>
            <a:r>
              <a:rPr lang="pt-BR" dirty="0" smtClean="0"/>
              <a:t>https://colab.research.google.com/github/zz4fap/t320_aprendizado_de_maquina/blob/main/notebooks/perceptron/perceptron_xor_problem.ipynb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51753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#6:</a:t>
            </a:r>
            <a:r>
              <a:rPr lang="pt-BR" sz="1200" dirty="0" smtClean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RNAs são versáteis, poderosas e escalonáveis, tornando-as ideais para realizar tarefas grandes e altamente complexas de Machine Learning, como classificar bilhões de imagens (por exemplo, Google Images), ativar serviços de reconhecimento de fala (por exemplo, o Siri da Apple), recomendar os melhores vídeos assistir a centenas de milhões de usuários todos os dias (por exemplo, YouTube) ou aprender a vencer o campeão mundial no jogo Go examinando milhões de jogos anteriores e depois jogando contra si mesmo (AlphaGo do DeepMind).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55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332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4606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211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833248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Lógica Proposicional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como o próprio nome já diz se baseia em proposições onde uma proposição é uma sentença declarativa, ou seja, é uma sentença que declara um fato podendo este ser verdeiro ou falso.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proposição lógica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definida como toda oração que declare algo, podendo ser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avaliada como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verdadeira ou falsa.</a:t>
            </a:r>
            <a:r>
              <a:rPr lang="en-US" dirty="0"/>
              <a:t/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376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2385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Entradas inibitórias são entradas que tem seus valores </a:t>
            </a:r>
            <a:r>
              <a:rPr lang="pt-BR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‘negados’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72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06/11/2021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30.png"/><Relationship Id="rId21" Type="http://schemas.openxmlformats.org/officeDocument/2006/relationships/image" Target="../media/image31.png"/><Relationship Id="rId34" Type="http://schemas.openxmlformats.org/officeDocument/2006/relationships/image" Target="../media/image44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31" Type="http://schemas.openxmlformats.org/officeDocument/2006/relationships/image" Target="../media/image41.png"/><Relationship Id="rId4" Type="http://schemas.openxmlformats.org/officeDocument/2006/relationships/image" Target="../media/image140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Relationship Id="rId22" Type="http://schemas.openxmlformats.org/officeDocument/2006/relationships/image" Target="../media/image32.png"/><Relationship Id="rId27" Type="http://schemas.openxmlformats.org/officeDocument/2006/relationships/image" Target="../media/image37.png"/><Relationship Id="rId30" Type="http://schemas.openxmlformats.org/officeDocument/2006/relationships/image" Target="../media/image40.png"/><Relationship Id="rId35" Type="http://schemas.openxmlformats.org/officeDocument/2006/relationships/image" Target="../media/image45.png"/><Relationship Id="rId8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9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47.png"/><Relationship Id="rId4" Type="http://schemas.openxmlformats.org/officeDocument/2006/relationships/image" Target="../media/image480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2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53.png"/><Relationship Id="rId4" Type="http://schemas.openxmlformats.org/officeDocument/2006/relationships/image" Target="../media/image47.png"/><Relationship Id="rId9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perceptron/perceptron_xor_problem.ipyn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6.ipyn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jpeg"/><Relationship Id="rId5" Type="http://schemas.openxmlformats.org/officeDocument/2006/relationships/image" Target="../media/image63.jpeg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9.png"/><Relationship Id="rId18" Type="http://schemas.openxmlformats.org/officeDocument/2006/relationships/image" Target="../media/image73.png"/><Relationship Id="rId26" Type="http://schemas.openxmlformats.org/officeDocument/2006/relationships/image" Target="../media/image77.png"/><Relationship Id="rId3" Type="http://schemas.openxmlformats.org/officeDocument/2006/relationships/image" Target="../media/image300.png"/><Relationship Id="rId21" Type="http://schemas.openxmlformats.org/officeDocument/2006/relationships/image" Target="../media/image75.png"/><Relationship Id="rId7" Type="http://schemas.openxmlformats.org/officeDocument/2006/relationships/image" Target="../media/image64.png"/><Relationship Id="rId12" Type="http://schemas.openxmlformats.org/officeDocument/2006/relationships/image" Target="../media/image23.png"/><Relationship Id="rId17" Type="http://schemas.openxmlformats.org/officeDocument/2006/relationships/image" Target="../media/image72.png"/><Relationship Id="rId25" Type="http://schemas.openxmlformats.org/officeDocument/2006/relationships/image" Target="../media/image45.png"/><Relationship Id="rId2" Type="http://schemas.openxmlformats.org/officeDocument/2006/relationships/image" Target="../media/image290.png"/><Relationship Id="rId16" Type="http://schemas.openxmlformats.org/officeDocument/2006/relationships/image" Target="../media/image71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24" Type="http://schemas.openxmlformats.org/officeDocument/2006/relationships/image" Target="../media/image44.png"/><Relationship Id="rId5" Type="http://schemas.openxmlformats.org/officeDocument/2006/relationships/image" Target="../media/image320.png"/><Relationship Id="rId15" Type="http://schemas.openxmlformats.org/officeDocument/2006/relationships/image" Target="../media/image19.png"/><Relationship Id="rId23" Type="http://schemas.openxmlformats.org/officeDocument/2006/relationships/image" Target="../media/image76.png"/><Relationship Id="rId10" Type="http://schemas.openxmlformats.org/officeDocument/2006/relationships/image" Target="../media/image67.png"/><Relationship Id="rId19" Type="http://schemas.openxmlformats.org/officeDocument/2006/relationships/image" Target="../media/image37.png"/><Relationship Id="rId4" Type="http://schemas.openxmlformats.org/officeDocument/2006/relationships/image" Target="../media/image310.png"/><Relationship Id="rId9" Type="http://schemas.openxmlformats.org/officeDocument/2006/relationships/image" Target="../media/image66.png"/><Relationship Id="rId14" Type="http://schemas.openxmlformats.org/officeDocument/2006/relationships/image" Target="../media/image70.png"/><Relationship Id="rId22" Type="http://schemas.openxmlformats.org/officeDocument/2006/relationships/image" Target="../media/image4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1.png"/><Relationship Id="rId7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11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280.png"/><Relationship Id="rId4" Type="http://schemas.openxmlformats.org/officeDocument/2006/relationships/image" Target="../media/image78.png"/><Relationship Id="rId9" Type="http://schemas.openxmlformats.org/officeDocument/2006/relationships/image" Target="../media/image27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23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3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.png"/><Relationship Id="rId7" Type="http://schemas.openxmlformats.org/officeDocument/2006/relationships/image" Target="../media/image105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/>
              <a:t>Redes Neurais Artificiais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465090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14901"/>
                <a:ext cx="7359869" cy="5343099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 figura ao lado mostra o modelo matemático do </a:t>
                </a:r>
                <a:r>
                  <a:rPr lang="pt-BR" b="1" i="1" dirty="0"/>
                  <a:t>neurônio</a:t>
                </a:r>
                <a:r>
                  <a:rPr lang="pt-BR" dirty="0"/>
                  <a:t> criado por McCulloch e Pitts.</a:t>
                </a:r>
              </a:p>
              <a:p>
                <a:r>
                  <a:rPr lang="pt-BR" dirty="0"/>
                  <a:t>G</a:t>
                </a:r>
                <a:r>
                  <a:rPr lang="pt-BR" dirty="0" smtClean="0"/>
                  <a:t>rosso </a:t>
                </a:r>
                <a:r>
                  <a:rPr lang="pt-BR" dirty="0"/>
                  <a:t>modo, o </a:t>
                </a:r>
                <a:r>
                  <a:rPr lang="pt-BR" b="1" i="1" dirty="0"/>
                  <a:t>neurônio</a:t>
                </a:r>
                <a:r>
                  <a:rPr lang="pt-BR" dirty="0"/>
                  <a:t> é ativado (ou disparado) quando uma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de suas entradas excede um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. </a:t>
                </a:r>
              </a:p>
              <a:p>
                <a:r>
                  <a:rPr lang="pt-BR" dirty="0" smtClean="0"/>
                  <a:t>As </a:t>
                </a:r>
                <a:r>
                  <a:rPr lang="pt-BR" dirty="0"/>
                  <a:t>premissas do modelo </a:t>
                </a:r>
                <a:r>
                  <a:rPr lang="pt-BR" dirty="0" smtClean="0"/>
                  <a:t>de </a:t>
                </a:r>
                <a:r>
                  <a:rPr lang="pt-BR" dirty="0"/>
                  <a:t>McCulloch e Pitts (M-P)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Os valores das entradas,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ou também chamadas de </a:t>
                </a:r>
                <a:r>
                  <a:rPr lang="pt-BR" b="1" i="1" dirty="0"/>
                  <a:t>sinapses</a:t>
                </a:r>
                <a:r>
                  <a:rPr lang="pt-BR" dirty="0"/>
                  <a:t>, são sempre valores booleanos, i.e., ‘0’, ou ‘1’.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entradas são simplesmente somadas.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atividade do </a:t>
                </a:r>
                <a:r>
                  <a:rPr lang="pt-BR" b="1" i="1" dirty="0"/>
                  <a:t>neurônio</a:t>
                </a:r>
                <a:r>
                  <a:rPr lang="pt-BR" dirty="0"/>
                  <a:t> é um processo do tipo “</a:t>
                </a:r>
                <a:r>
                  <a:rPr lang="pt-BR" b="1" i="1" dirty="0"/>
                  <a:t>tudo ou nada</a:t>
                </a:r>
                <a:r>
                  <a:rPr lang="pt-BR" dirty="0"/>
                  <a:t>”, ou seja, um processo binário. 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Portanto</a:t>
                </a:r>
                <a:r>
                  <a:rPr lang="pt-BR" dirty="0"/>
                  <a:t>, 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neurônio é uma </a:t>
                </a:r>
                <a:r>
                  <a:rPr lang="pt-BR" b="1" i="1" dirty="0"/>
                  <a:t>função degrau </a:t>
                </a:r>
                <a:r>
                  <a:rPr lang="pt-BR" dirty="0"/>
                  <a:t>com </a:t>
                </a:r>
                <a:r>
                  <a:rPr lang="pt-BR" b="1" i="1" dirty="0"/>
                  <a:t>ponto de disparo </a:t>
                </a:r>
                <a:r>
                  <a:rPr lang="pt-BR" dirty="0"/>
                  <a:t>dependente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1" i="1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 certo número de </a:t>
                </a:r>
                <a:r>
                  <a:rPr lang="pt-BR" b="1" i="1" dirty="0"/>
                  <a:t>sinapses</a:t>
                </a:r>
                <a:r>
                  <a:rPr lang="pt-BR" dirty="0"/>
                  <a:t> deve ser excitado num determinado período para que o neurônio “dispare</a:t>
                </a:r>
                <a:r>
                  <a:rPr lang="pt-BR" dirty="0" smtClean="0"/>
                  <a:t>”.</a:t>
                </a:r>
              </a:p>
              <a:p>
                <a:r>
                  <a:rPr lang="pt-BR" dirty="0" smtClean="0"/>
                  <a:t>O modelo </a:t>
                </a:r>
                <a:r>
                  <a:rPr lang="pt-BR" dirty="0"/>
                  <a:t>do </a:t>
                </a:r>
                <a:r>
                  <a:rPr lang="pt-BR" b="1" i="1" dirty="0"/>
                  <a:t>neurônio</a:t>
                </a:r>
                <a:r>
                  <a:rPr lang="pt-BR" dirty="0"/>
                  <a:t> de McCulloch e Pitts nada mais é do que um </a:t>
                </a:r>
                <a:r>
                  <a:rPr lang="pt-BR" b="1" i="1" dirty="0"/>
                  <a:t>classificador linear com limiar de decisão </a:t>
                </a:r>
                <a:r>
                  <a:rPr lang="pt-BR" b="1" i="1" dirty="0" smtClean="0"/>
                  <a:t>rígido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:r>
                  <a:rPr lang="pt-BR" b="1" i="1" dirty="0"/>
                  <a:t>pesos </a:t>
                </a:r>
                <a:r>
                  <a:rPr lang="pt-BR" b="1" i="1" dirty="0" smtClean="0"/>
                  <a:t>unitários</a:t>
                </a:r>
                <a:r>
                  <a:rPr lang="pt-BR" dirty="0" smtClean="0"/>
                  <a:t> e </a:t>
                </a:r>
                <a:r>
                  <a:rPr lang="pt-BR" b="1" i="1" dirty="0" smtClean="0"/>
                  <a:t>atributos booleanos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14901"/>
                <a:ext cx="7359869" cy="5343099"/>
              </a:xfrm>
              <a:blipFill rotWithShape="0">
                <a:blip r:embed="rId3"/>
                <a:stretch>
                  <a:fillRect l="-1076" t="-2626" r="-2070" b="-7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blipFill rotWithShape="0">
                <a:blip r:embed="rId4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322" y="1091282"/>
            <a:ext cx="4433322" cy="1519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373" y="4760736"/>
            <a:ext cx="3993932" cy="19698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914113" y="5209611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75636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87326"/>
            <a:ext cx="10930835" cy="1120960"/>
          </a:xfrm>
        </p:spPr>
        <p:txBody>
          <a:bodyPr/>
          <a:lstStyle/>
          <a:p>
            <a:r>
              <a:rPr lang="pt-BR" dirty="0"/>
              <a:t>Exemplos com o </a:t>
            </a:r>
            <a:r>
              <a:rPr lang="pt-BR" dirty="0" smtClean="0"/>
              <a:t>modelo de </a:t>
            </a:r>
            <a:r>
              <a:rPr lang="pt-BR" dirty="0"/>
              <a:t>McCulloch e Pitts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515138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7515138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/>
                    <a:gridCol w="550863"/>
                    <a:gridCol w="550863"/>
                    <a:gridCol w="550863"/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3333" t="-117308" r="-2222" b="-432692"/>
                          </a:stretch>
                        </a:blipFill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seria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020" t="-2058" b="-53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40299" y="4655885"/>
            <a:ext cx="3142324" cy="1550303"/>
            <a:chOff x="114755" y="4638765"/>
            <a:chExt cx="3142324" cy="155030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=1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000" r="-1282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5788587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=""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025788587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/>
                    <a:gridCol w="550863"/>
                    <a:gridCol w="550863"/>
                    <a:gridCol w="550863"/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AND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2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seria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blipFill rotWithShape="0">
                <a:blip r:embed="rId11"/>
                <a:stretch>
                  <a:fillRect l="-1203" t="-2479" b="-5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4751380" y="4704793"/>
            <a:ext cx="3142324" cy="1550303"/>
            <a:chOff x="114755" y="4638765"/>
            <a:chExt cx="3142324" cy="1550303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=2</a:t>
                  </a: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000" r="-2597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29"/>
          <p:cNvSpPr/>
          <p:nvPr/>
        </p:nvSpPr>
        <p:spPr>
          <a:xfrm>
            <a:off x="2371038" y="5036689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sp>
        <p:nvSpPr>
          <p:cNvPr id="31" name="Rectangle 30"/>
          <p:cNvSpPr/>
          <p:nvPr/>
        </p:nvSpPr>
        <p:spPr>
          <a:xfrm>
            <a:off x="6074584" y="508439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219383" y="2619776"/>
                <a:ext cx="354965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seria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para o disparo </a:t>
                </a:r>
                <a:r>
                  <a:rPr lang="pt-BR" dirty="0" smtClean="0"/>
                  <a:t>ocorrer</a:t>
                </a:r>
                <a:r>
                  <a:rPr lang="pt-BR" dirty="0"/>
                  <a:t>, o valor de x1 deve ser negado, e assim, ele </a:t>
                </a:r>
                <a:r>
                  <a:rPr lang="pt-BR" dirty="0" smtClean="0"/>
                  <a:t>ocorrer </a:t>
                </a:r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383" y="2619776"/>
                <a:ext cx="3549651" cy="2031325"/>
              </a:xfrm>
              <a:prstGeom prst="rect">
                <a:avLst/>
              </a:prstGeom>
              <a:blipFill rotWithShape="0">
                <a:blip r:embed="rId17"/>
                <a:stretch>
                  <a:fillRect l="-1029" t="-1802" r="-2916" b="-3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8896691"/>
                  </p:ext>
                </p:extLst>
              </p:nvPr>
            </p:nvGraphicFramePr>
            <p:xfrm>
              <a:off x="8424375" y="1362742"/>
              <a:ext cx="1569834" cy="1249680"/>
            </p:xfrm>
            <a:graphic>
              <a:graphicData uri="http://schemas.openxmlformats.org/drawingml/2006/table">
                <a:tbl>
                  <a:tblPr/>
                  <a:tblGrid>
                    <a:gridCol w="523278">
                      <a:extLst>
                        <a:ext uri="{9D8B030D-6E8A-4147-A177-3AD203B41FA5}">
                          <a16:colId xmlns="" xmlns:a16="http://schemas.microsoft.com/office/drawing/2014/main" val="20000"/>
                        </a:ext>
                      </a:extLst>
                    </a:gridCol>
                    <a:gridCol w="523278">
                      <a:extLst>
                        <a:ext uri="{9D8B030D-6E8A-4147-A177-3AD203B41FA5}">
                          <a16:colId xmlns="" xmlns:a16="http://schemas.microsoft.com/office/drawing/2014/main" val="20001"/>
                        </a:ext>
                      </a:extLst>
                    </a:gridCol>
                    <a:gridCol w="523278">
                      <a:extLst>
                        <a:ext uri="{9D8B030D-6E8A-4147-A177-3AD203B41FA5}">
                          <a16:colId xmlns="" xmlns:a16="http://schemas.microsoft.com/office/drawing/2014/main" val="20002"/>
                        </a:ext>
                      </a:extLst>
                    </a:gridCol>
                  </a:tblGrid>
                  <a:tr h="200025"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="" xmlns:a16="http://schemas.microsoft.com/office/drawing/2014/main" val="10000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1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2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=""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78896691"/>
                  </p:ext>
                </p:extLst>
              </p:nvPr>
            </p:nvGraphicFramePr>
            <p:xfrm>
              <a:off x="8424375" y="1362742"/>
              <a:ext cx="1569834" cy="1249680"/>
            </p:xfrm>
            <a:graphic>
              <a:graphicData uri="http://schemas.openxmlformats.org/drawingml/2006/table">
                <a:tbl>
                  <a:tblPr/>
                  <a:tblGrid>
                    <a:gridCol w="523278"/>
                    <a:gridCol w="523278"/>
                    <a:gridCol w="523278"/>
                  </a:tblGrid>
                  <a:tr h="312420">
                    <a:tc gridSpan="3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x1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y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201163" t="-119608" r="-2326" b="-241176"/>
                          </a:stretch>
                        </a:blipFill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grpSp>
        <p:nvGrpSpPr>
          <p:cNvPr id="36" name="Group 35"/>
          <p:cNvGrpSpPr/>
          <p:nvPr/>
        </p:nvGrpSpPr>
        <p:grpSpPr>
          <a:xfrm>
            <a:off x="8263285" y="4655353"/>
            <a:ext cx="3142324" cy="1550303"/>
            <a:chOff x="114755" y="4638765"/>
            <a:chExt cx="3142324" cy="1550303"/>
          </a:xfrm>
        </p:grpSpPr>
        <p:cxnSp>
          <p:nvCxnSpPr>
            <p:cNvPr id="37" name="Straight Arrow Connector 3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=1</a:t>
                  </a:r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1961" r="-1282" b="-196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3" name="Rectangle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Rectangle 46"/>
          <p:cNvSpPr/>
          <p:nvPr/>
        </p:nvSpPr>
        <p:spPr>
          <a:xfrm>
            <a:off x="9586489" y="503495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grpSp>
        <p:nvGrpSpPr>
          <p:cNvPr id="82" name="Group 81"/>
          <p:cNvGrpSpPr/>
          <p:nvPr/>
        </p:nvGrpSpPr>
        <p:grpSpPr>
          <a:xfrm>
            <a:off x="5465375" y="6194213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1728836" y="6206800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85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6" name="Oval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9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86"/>
            <p:cNvCxnSpPr>
              <a:stCxn id="86" idx="0"/>
              <a:endCxn id="86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>
              <a:stCxn id="86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284645" y="6216402"/>
            <a:ext cx="2150193" cy="638143"/>
            <a:chOff x="9378133" y="3482400"/>
            <a:chExt cx="2150193" cy="638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Oval 107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8" name="Oval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3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Connector 108"/>
            <p:cNvCxnSpPr>
              <a:stCxn id="108" idx="0"/>
              <a:endCxn id="108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  <a:blipFill rotWithShape="0">
                  <a:blip r:embed="rId3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8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9851267" y="3843544"/>
              <a:ext cx="16770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 (NOT)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0458626" y="6168266"/>
            <a:ext cx="175039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b="1" dirty="0"/>
              <a:t>OBS</a:t>
            </a:r>
            <a:r>
              <a:rPr lang="pt-BR" sz="1200" dirty="0"/>
              <a:t>.: Entradas inibitórias são entradas que tem seus valores </a:t>
            </a:r>
            <a:r>
              <a:rPr lang="pt-BR" sz="1200" b="1" i="1" dirty="0"/>
              <a:t>‘negados’</a:t>
            </a:r>
            <a:r>
              <a:rPr lang="pt-B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009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(Parte I)</a:t>
            </a:r>
            <a:r>
              <a:rPr lang="pt-BR" dirty="0" smtClean="0"/>
              <a:t>” que se encontra no MS Teams.</a:t>
            </a:r>
          </a:p>
        </p:txBody>
      </p:sp>
    </p:spTree>
    <p:extLst>
      <p:ext uri="{BB962C8B-B14F-4D97-AF65-F5344CB8AC3E}">
        <p14:creationId xmlns:p14="http://schemas.microsoft.com/office/powerpoint/2010/main" val="3511511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15058"/>
            <a:ext cx="6654421" cy="5042942"/>
          </a:xfrm>
        </p:spPr>
        <p:txBody>
          <a:bodyPr>
            <a:normAutofit/>
          </a:bodyPr>
          <a:lstStyle/>
          <a:p>
            <a:r>
              <a:rPr lang="pt-BR" dirty="0"/>
              <a:t>Em 1958, Frank Rosenblatt, propôs o modelo clássico do </a:t>
            </a:r>
            <a:r>
              <a:rPr lang="pt-BR" b="1" i="1" dirty="0"/>
              <a:t>perceptron</a:t>
            </a:r>
            <a:r>
              <a:rPr lang="pt-BR" dirty="0"/>
              <a:t>.</a:t>
            </a:r>
          </a:p>
          <a:p>
            <a:r>
              <a:rPr lang="pt-BR" dirty="0"/>
              <a:t>Em 1969, o modelo de Rosenblatt foi cuidadosamente analisado e refinado por Minsky e Papert. </a:t>
            </a:r>
          </a:p>
          <a:p>
            <a:r>
              <a:rPr lang="pt-BR" dirty="0"/>
              <a:t>O modelo criado por eles é chamado de </a:t>
            </a:r>
            <a:r>
              <a:rPr lang="pt-BR" b="1" i="1" dirty="0"/>
              <a:t>perceptron</a:t>
            </a:r>
            <a:r>
              <a:rPr lang="pt-BR" dirty="0"/>
              <a:t> e é mostrado na figura ao lado.</a:t>
            </a:r>
          </a:p>
          <a:p>
            <a:r>
              <a:rPr lang="pt-BR" dirty="0" smtClean="0"/>
              <a:t>Como veremos a seguir, o </a:t>
            </a:r>
            <a:r>
              <a:rPr lang="pt-BR" dirty="0"/>
              <a:t>modelo </a:t>
            </a:r>
            <a:r>
              <a:rPr lang="pt-BR" dirty="0" smtClean="0"/>
              <a:t>do </a:t>
            </a:r>
            <a:r>
              <a:rPr lang="pt-BR" b="1" dirty="0" smtClean="0"/>
              <a:t>perceptron</a:t>
            </a:r>
            <a:r>
              <a:rPr lang="pt-BR" dirty="0"/>
              <a:t>, é um modelo computacional mais geral que o modelo do </a:t>
            </a:r>
            <a:r>
              <a:rPr lang="pt-BR" b="1" i="1" dirty="0"/>
              <a:t>neurônio</a:t>
            </a:r>
            <a:r>
              <a:rPr lang="pt-BR" dirty="0"/>
              <a:t> de McCulloch e Pitts.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65" y="4336529"/>
            <a:ext cx="4488235" cy="1879826"/>
          </a:xfrm>
          <a:prstGeom prst="rect">
            <a:avLst/>
          </a:prstGeom>
        </p:spPr>
      </p:pic>
      <p:pic>
        <p:nvPicPr>
          <p:cNvPr id="3074" name="Picture 2" descr="Wikimedia Commons 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624" y="405565"/>
            <a:ext cx="2770598" cy="3618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852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752"/>
                <a:ext cx="7159171" cy="5302247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Esse novo modelo supera algumas das limitações do modelo de M-P: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Introdução do conceito de </a:t>
                </a:r>
                <a:r>
                  <a:rPr lang="pt-BR" b="1" i="1" dirty="0"/>
                  <a:t>pesos sinápticos </a:t>
                </a:r>
                <a:r>
                  <a:rPr lang="pt-BR" dirty="0"/>
                  <a:t>(uma medida de importância dos atributos) para as entradas (ou </a:t>
                </a:r>
                <a:r>
                  <a:rPr lang="pt-BR" b="1" i="1" dirty="0"/>
                  <a:t>sinapses</a:t>
                </a:r>
                <a:r>
                  <a:rPr lang="pt-BR" dirty="0"/>
                  <a:t>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um método para que o modelo aprenda os </a:t>
                </a:r>
                <a:r>
                  <a:rPr lang="pt-BR" b="1" i="1" dirty="0"/>
                  <a:t>pesos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Além disso, as entradas não são mais limitadas a valores booleanos, como no caso do modelo de M-P, suportando </a:t>
                </a:r>
                <a:r>
                  <a:rPr lang="pt-BR" b="1" i="1" dirty="0"/>
                  <a:t>entradas com valores reais</a:t>
                </a:r>
                <a:r>
                  <a:rPr lang="pt-BR" dirty="0"/>
                  <a:t>, o que torna este modelo mais útil e generalizado.</a:t>
                </a:r>
              </a:p>
              <a:p>
                <a:r>
                  <a:rPr lang="pt-BR" dirty="0"/>
                  <a:t>Assim como no modelo de M-P, 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 utilizada pelo </a:t>
                </a:r>
                <a:r>
                  <a:rPr lang="pt-BR" b="1" i="1" dirty="0"/>
                  <a:t>perceptron</a:t>
                </a:r>
                <a:r>
                  <a:rPr lang="pt-BR" dirty="0"/>
                  <a:t> também é a </a:t>
                </a:r>
                <a:r>
                  <a:rPr lang="pt-BR" b="1" i="1" dirty="0"/>
                  <a:t>função degrau</a:t>
                </a:r>
                <a:r>
                  <a:rPr lang="pt-BR" dirty="0"/>
                  <a:t> com a diferença que aqui ela não mais depende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752"/>
                <a:ext cx="7159171" cy="5302247"/>
              </a:xfrm>
              <a:blipFill rotWithShape="0">
                <a:blip r:embed="rId3"/>
                <a:stretch>
                  <a:fillRect l="-1363" t="-1724" r="-596" b="-19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997371" y="3705451"/>
                <a:ext cx="3877116" cy="15411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>
                    <a:ea typeface="Cambria Math" panose="02040503050406030204" pitchFamily="18" charset="0"/>
                  </a:rPr>
                  <a:t>Perceba que o </a:t>
                </a:r>
                <a:r>
                  <a:rPr lang="pt-BR" b="1" i="1" dirty="0"/>
                  <a:t>limiar de ativação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agora faz parte das entradas e é chamado de </a:t>
                </a:r>
                <a:r>
                  <a:rPr lang="pt-BR" b="1" i="1" dirty="0"/>
                  <a:t>bias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7371" y="3705451"/>
                <a:ext cx="3877116" cy="1541191"/>
              </a:xfrm>
              <a:prstGeom prst="rect">
                <a:avLst/>
              </a:prstGeom>
              <a:blipFill rotWithShape="0">
                <a:blip r:embed="rId4"/>
                <a:stretch>
                  <a:fillRect l="-1415" b="-513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64" y="1690689"/>
            <a:ext cx="4488235" cy="187982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8364767" y="5307697"/>
            <a:ext cx="3142324" cy="1550303"/>
            <a:chOff x="511819" y="4987108"/>
            <a:chExt cx="3142324" cy="1550303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/>
          <p:cNvSpPr/>
          <p:nvPr/>
        </p:nvSpPr>
        <p:spPr>
          <a:xfrm>
            <a:off x="9900769" y="5660039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086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7701"/>
            <a:ext cx="10515600" cy="1027271"/>
          </a:xfrm>
        </p:spPr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78425"/>
                <a:ext cx="7511963" cy="547957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A ideia é que a ativação do </a:t>
                </a:r>
                <a:r>
                  <a:rPr lang="pt-BR" b="1" i="1" dirty="0"/>
                  <a:t>perceptron</a:t>
                </a:r>
                <a:r>
                  <a:rPr lang="pt-BR" dirty="0"/>
                  <a:t> (causada pelos estímulos de entrada) seja uma </a:t>
                </a:r>
                <a:r>
                  <a:rPr lang="pt-BR" b="1" i="1" dirty="0"/>
                  <a:t>combinação linear </a:t>
                </a:r>
                <a:r>
                  <a:rPr lang="pt-BR" dirty="0" smtClean="0"/>
                  <a:t>dos </a:t>
                </a:r>
                <a:r>
                  <a:rPr lang="pt-BR" b="1" i="1" dirty="0"/>
                  <a:t>estímulos</a:t>
                </a:r>
                <a:r>
                  <a:rPr lang="pt-BR" dirty="0"/>
                  <a:t> </a:t>
                </a:r>
                <a:r>
                  <a:rPr lang="pt-BR" dirty="0" smtClean="0"/>
                  <a:t>em relação aos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Se a ativação </a:t>
                </a:r>
                <a:r>
                  <a:rPr lang="pt-BR" dirty="0"/>
                  <a:t>exceder </a:t>
                </a:r>
                <a:r>
                  <a:rPr lang="pt-BR" dirty="0" smtClean="0"/>
                  <a:t>o </a:t>
                </a:r>
                <a:r>
                  <a:rPr lang="pt-BR" b="1" i="1" dirty="0" smtClean="0"/>
                  <a:t>limiar </a:t>
                </a:r>
                <a:r>
                  <a:rPr lang="pt-BR" b="1" i="1" dirty="0"/>
                  <a:t>de ativação</a:t>
                </a:r>
                <a:r>
                  <a:rPr lang="pt-BR" dirty="0"/>
                  <a:t>, ocorrerá o </a:t>
                </a:r>
                <a:r>
                  <a:rPr lang="pt-BR" b="1" i="1" dirty="0"/>
                  <a:t>disparo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Isso é expresso </a:t>
                </a:r>
                <a:r>
                  <a:rPr lang="pt-BR" dirty="0"/>
                  <a:t>por meio de uma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tipo </a:t>
                </a:r>
                <a:r>
                  <a:rPr lang="pt-BR" b="1" i="1" dirty="0"/>
                  <a:t>degrau</a:t>
                </a:r>
                <a:r>
                  <a:rPr lang="pt-BR" dirty="0"/>
                  <a:t>.</a:t>
                </a:r>
              </a:p>
              <a:p>
                <a:r>
                  <a:rPr lang="pt-BR" dirty="0" smtClean="0"/>
                  <a:t>Notem </a:t>
                </a:r>
                <a:r>
                  <a:rPr lang="pt-BR" dirty="0"/>
                  <a:t>que a </a:t>
                </a:r>
                <a:r>
                  <a:rPr lang="pt-BR" b="1" i="1" dirty="0"/>
                  <a:t>função de ativação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está centrada “em torno de zero” e o </a:t>
                </a:r>
                <a:r>
                  <a:rPr lang="pt-BR" b="1" i="1" dirty="0"/>
                  <a:t>limiar de ativação </a:t>
                </a:r>
                <a:r>
                  <a:rPr lang="pt-BR" dirty="0" smtClean="0"/>
                  <a:t>é </a:t>
                </a:r>
                <a:r>
                  <a:rPr lang="pt-BR" dirty="0"/>
                  <a:t>controlado, indiretamente, pelo valor do </a:t>
                </a:r>
                <a:r>
                  <a:rPr lang="pt-BR" b="1" i="1" dirty="0"/>
                  <a:t>peso do 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limiar de ativação </a:t>
                </a:r>
                <a:r>
                  <a:rPr lang="pt-BR" dirty="0"/>
                  <a:t>foi absorvido pelo somatório,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e, portanto, podemos usar 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tipo de resposta do </a:t>
                </a:r>
                <a:r>
                  <a:rPr lang="pt-BR" b="1" i="1" dirty="0"/>
                  <a:t>perceptron </a:t>
                </a:r>
                <a:r>
                  <a:rPr lang="pt-BR" dirty="0"/>
                  <a:t>dá origem a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binário</a:t>
                </a:r>
                <a:r>
                  <a:rPr lang="pt-BR" dirty="0"/>
                  <a:t>, ou seja, para </a:t>
                </a:r>
                <a:r>
                  <a:rPr lang="pt-BR" b="1" i="1" dirty="0"/>
                  <a:t>problemas com duas classes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As classes são separadas por uma </a:t>
                </a:r>
                <a:r>
                  <a:rPr lang="pt-BR" b="1" i="1" dirty="0" smtClean="0"/>
                  <a:t>superfície de separação linear </a:t>
                </a:r>
                <a:r>
                  <a:rPr lang="pt-BR" dirty="0" smtClean="0"/>
                  <a:t>(</a:t>
                </a:r>
                <a:r>
                  <a:rPr lang="pt-BR" dirty="0"/>
                  <a:t>h</a:t>
                </a:r>
                <a:r>
                  <a:rPr lang="pt-BR" dirty="0" smtClean="0"/>
                  <a:t>iperplano) </a:t>
                </a:r>
                <a:r>
                  <a:rPr lang="pt-BR" dirty="0"/>
                  <a:t>para o qual a </a:t>
                </a:r>
                <a:r>
                  <a:rPr lang="pt-BR" dirty="0" smtClean="0"/>
                  <a:t>igualdade abaixo </a:t>
                </a:r>
                <a:r>
                  <a:rPr lang="pt-BR" dirty="0"/>
                  <a:t>é verdadeira.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 (onde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78425"/>
                <a:ext cx="7511963" cy="5479576"/>
              </a:xfrm>
              <a:blipFill rotWithShape="0">
                <a:blip r:embed="rId3"/>
                <a:stretch>
                  <a:fillRect l="-892" t="-2336" r="-1703" b="-1123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121" y="397366"/>
            <a:ext cx="3974418" cy="1664623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8619168" y="2909691"/>
            <a:ext cx="3142324" cy="1550303"/>
            <a:chOff x="511819" y="4987108"/>
            <a:chExt cx="3142324" cy="155030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Rectangle 3"/>
          <p:cNvSpPr/>
          <p:nvPr/>
        </p:nvSpPr>
        <p:spPr>
          <a:xfrm>
            <a:off x="424615" y="6473661"/>
            <a:ext cx="149476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função discriminante</a:t>
            </a:r>
          </a:p>
        </p:txBody>
      </p:sp>
      <p:cxnSp>
        <p:nvCxnSpPr>
          <p:cNvPr id="15" name="Straight Arrow Connector 14"/>
          <p:cNvCxnSpPr>
            <a:stCxn id="4" idx="3"/>
          </p:cNvCxnSpPr>
          <p:nvPr/>
        </p:nvCxnSpPr>
        <p:spPr>
          <a:xfrm flipV="1">
            <a:off x="1919383" y="6471157"/>
            <a:ext cx="450021" cy="1410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8381132" y="5029435"/>
                <a:ext cx="3827376" cy="1732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Para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pt-BR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&gt;0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b="0" i="1" smtClean="0">
                        <a:latin typeface="Cambria Math" panose="02040503050406030204" pitchFamily="18" charset="0"/>
                      </a:rPr>
                      <m:t>&gt;−1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i="1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132" y="5029435"/>
                <a:ext cx="3827376" cy="1732526"/>
              </a:xfrm>
              <a:prstGeom prst="rect">
                <a:avLst/>
              </a:prstGeom>
              <a:blipFill rotWithShape="0">
                <a:blip r:embed="rId10"/>
                <a:stretch>
                  <a:fillRect l="-1433" t="-1761" b="-390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54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123"/>
            <a:ext cx="10515600" cy="1325563"/>
          </a:xfrm>
        </p:spPr>
        <p:txBody>
          <a:bodyPr/>
          <a:lstStyle/>
          <a:p>
            <a:r>
              <a:rPr lang="pt-BR" dirty="0"/>
              <a:t>Regra de aprendizado do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75124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Devido ao fato de que a </a:t>
                </a:r>
                <a:r>
                  <a:rPr lang="pt-BR" b="1" i="1" dirty="0" smtClean="0"/>
                  <a:t>função degrau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 smtClean="0"/>
                  <a:t>, ter derivada igual a zero em todos os pontos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, onde ela é indefinida, não podemos utilizar o </a:t>
                </a:r>
                <a:r>
                  <a:rPr lang="pt-BR" b="1" i="1" dirty="0" smtClean="0"/>
                  <a:t>gradiente descendente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Entretanto, como aprendemos anteriormente, usamos a </a:t>
                </a:r>
                <a:r>
                  <a:rPr lang="pt-BR" b="1" i="1" dirty="0"/>
                  <a:t>regra de aprendizado do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 para treinar o modelo.</a:t>
                </a:r>
              </a:p>
              <a:p>
                <a:r>
                  <a:rPr lang="pt-BR" dirty="0" smtClean="0"/>
                  <a:t>É uma regra simples </a:t>
                </a:r>
                <a:r>
                  <a:rPr lang="pt-BR" dirty="0"/>
                  <a:t>e intuitiva de atualização </a:t>
                </a:r>
                <a:r>
                  <a:rPr lang="pt-BR" dirty="0" smtClean="0"/>
                  <a:t>dos pesos do modelo.</a:t>
                </a:r>
              </a:p>
              <a:p>
                <a:r>
                  <a:rPr lang="pt-BR" dirty="0"/>
                  <a:t>N</a:t>
                </a:r>
                <a:r>
                  <a:rPr lang="pt-BR" dirty="0" smtClean="0"/>
                  <a:t>o </a:t>
                </a:r>
                <a:r>
                  <a:rPr lang="pt-BR" dirty="0"/>
                  <a:t>caso do </a:t>
                </a:r>
                <a:r>
                  <a:rPr lang="pt-BR" dirty="0" smtClean="0"/>
                  <a:t>perceptron,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é um hiperplano, a regra converge para uma solução perfeita se as classes forem </a:t>
                </a:r>
                <a:r>
                  <a:rPr lang="pt-BR" b="1" i="1" dirty="0" smtClean="0"/>
                  <a:t>linearmente separáveis</a:t>
                </a:r>
                <a:r>
                  <a:rPr lang="pt-BR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Classes </a:t>
                </a:r>
                <a:r>
                  <a:rPr lang="pt-BR" b="1" i="1" dirty="0" smtClean="0"/>
                  <a:t>suficientemente espaçadas </a:t>
                </a:r>
                <a:r>
                  <a:rPr lang="pt-BR" dirty="0" smtClean="0"/>
                  <a:t>e que podem ser separadas por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</a:t>
                </a:r>
                <a:r>
                  <a:rPr lang="pt-BR" b="1" i="1" dirty="0" smtClean="0"/>
                  <a:t>equação </a:t>
                </a:r>
                <a:r>
                  <a:rPr lang="pt-BR" b="1" i="1" dirty="0"/>
                  <a:t>de </a:t>
                </a:r>
                <a:r>
                  <a:rPr lang="pt-BR" b="1" i="1" dirty="0" smtClean="0"/>
                  <a:t>atualização dos</a:t>
                </a:r>
                <a:r>
                  <a:rPr lang="pt-BR" dirty="0" smtClean="0"/>
                  <a:t> </a:t>
                </a:r>
                <a:r>
                  <a:rPr lang="pt-BR" b="1" i="1" dirty="0"/>
                  <a:t>pesos </a:t>
                </a:r>
                <a:r>
                  <a:rPr lang="pt-BR" dirty="0" smtClean="0"/>
                  <a:t>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 smtClean="0"/>
                  <a:t> é o vetor de pesos,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 smtClean="0"/>
                  <a:t> é o passo de aprendizagem,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 é o valor de saída esperado,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 smtClean="0"/>
                  <a:t> é a saída do modelo, 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 smtClean="0"/>
                  <a:t>,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 é o vetor de atributos.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75124" cy="5032376"/>
              </a:xfrm>
              <a:blipFill rotWithShape="0">
                <a:blip r:embed="rId3"/>
                <a:stretch>
                  <a:fillRect l="-982" t="-2421" r="-491" b="-72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655269" y="5297214"/>
            <a:ext cx="174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Idêntica à atualização do gradiente descendente estocástico.</a:t>
            </a:r>
            <a:endParaRPr lang="pt-BR" sz="1200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930055" y="5620380"/>
            <a:ext cx="725214" cy="134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45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38725"/>
                <a:ext cx="8226971" cy="503292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Como podemos perceber, o modelo do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 é idêntico ao </a:t>
                </a:r>
                <a:r>
                  <a:rPr lang="pt-BR" b="1" i="1" dirty="0" smtClean="0"/>
                  <a:t>classificador binário com limiar de decisão rígido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 definição, o perceptron sempre utiliza </a:t>
                </a:r>
                <a:r>
                  <a:rPr lang="pt-BR" b="1" i="1" dirty="0" smtClean="0"/>
                  <a:t>superfícies de separação lineares</a:t>
                </a:r>
                <a:r>
                  <a:rPr lang="pt-BR" dirty="0" smtClean="0"/>
                  <a:t>, ou seja, sempre teremos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como sendo a equação de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Portanto</a:t>
                </a:r>
                <a:r>
                  <a:rPr lang="pt-BR" dirty="0" smtClean="0"/>
                  <a:t>, teoricamente, </a:t>
                </a:r>
                <a:r>
                  <a:rPr lang="pt-BR" dirty="0"/>
                  <a:t>um </a:t>
                </a:r>
                <a:r>
                  <a:rPr lang="pt-BR" b="1" i="1" dirty="0" smtClean="0">
                    <a:solidFill>
                      <a:srgbClr val="FF0000"/>
                    </a:solidFill>
                  </a:rPr>
                  <a:t>único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perceptron</a:t>
                </a:r>
                <a:r>
                  <a:rPr lang="pt-BR" dirty="0" smtClean="0"/>
                  <a:t> </a:t>
                </a:r>
                <a:r>
                  <a:rPr lang="pt-BR" dirty="0"/>
                  <a:t>só é capaz de </a:t>
                </a:r>
                <a:r>
                  <a:rPr lang="pt-BR" b="1" i="1" dirty="0"/>
                  <a:t>classificar</a:t>
                </a:r>
                <a:r>
                  <a:rPr lang="pt-BR" dirty="0"/>
                  <a:t> dados que sejam </a:t>
                </a:r>
                <a:r>
                  <a:rPr lang="pt-BR" b="1" i="1" dirty="0"/>
                  <a:t>linearmente separáveis </a:t>
                </a:r>
                <a:r>
                  <a:rPr lang="pt-BR" dirty="0"/>
                  <a:t>(ou seja, separáveis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). </a:t>
                </a:r>
                <a:endParaRPr lang="pt-BR" dirty="0" smtClean="0"/>
              </a:p>
              <a:p>
                <a:r>
                  <a:rPr lang="pt-BR" dirty="0"/>
                  <a:t>A figura ao lado ilustra isso para um caso bidimensional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Entretanto, como veremos na sequência, podemos </a:t>
                </a:r>
                <a:r>
                  <a:rPr lang="pt-BR" b="1" i="1" dirty="0" smtClean="0"/>
                  <a:t>combinar vários perceptrons</a:t>
                </a:r>
                <a:r>
                  <a:rPr lang="pt-BR" dirty="0" smtClean="0"/>
                  <a:t> para criarmos uma </a:t>
                </a:r>
                <a:r>
                  <a:rPr lang="pt-BR" b="1" i="1" dirty="0" smtClean="0"/>
                  <a:t>superfície de separação </a:t>
                </a:r>
                <a:r>
                  <a:rPr lang="pt-BR" dirty="0" smtClean="0"/>
                  <a:t>que separe dados que não sejam linearmente separáveis sem a necessidade de usarmos </a:t>
                </a:r>
                <a:r>
                  <a:rPr lang="pt-BR" dirty="0"/>
                  <a:t>funções discriminantes,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com outros formatos (e.g., polinômios).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38725"/>
                <a:ext cx="8226971" cy="5032923"/>
              </a:xfrm>
              <a:blipFill rotWithShape="0">
                <a:blip r:embed="rId3"/>
                <a:stretch>
                  <a:fillRect l="-1038" t="-2303" r="-18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8" r="3041"/>
          <a:stretch/>
        </p:blipFill>
        <p:spPr>
          <a:xfrm>
            <a:off x="8513378" y="2947444"/>
            <a:ext cx="3647090" cy="231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7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39670" cy="4913105"/>
          </a:xfrm>
        </p:spPr>
        <p:txBody>
          <a:bodyPr/>
          <a:lstStyle/>
          <a:p>
            <a:r>
              <a:rPr lang="pt-BR" dirty="0" smtClean="0"/>
              <a:t>Por serem </a:t>
            </a:r>
            <a:r>
              <a:rPr lang="pt-BR" b="1" i="1" dirty="0" smtClean="0"/>
              <a:t>linearmente separáveis</a:t>
            </a:r>
            <a:r>
              <a:rPr lang="pt-BR" dirty="0" smtClean="0"/>
              <a:t>, </a:t>
            </a:r>
            <a:r>
              <a:rPr lang="pt-BR" dirty="0"/>
              <a:t>as lógicas AND e </a:t>
            </a:r>
            <a:r>
              <a:rPr lang="pt-BR" dirty="0" smtClean="0"/>
              <a:t>OR podem ser separadas por um único Perceptron.</a:t>
            </a:r>
          </a:p>
          <a:p>
            <a:r>
              <a:rPr lang="pt-BR" dirty="0" smtClean="0"/>
              <a:t>Porém, a lógica XOR não é linearmente separável e necessita de uma superfície de separação não-linear.</a:t>
            </a:r>
          </a:p>
          <a:p>
            <a:r>
              <a:rPr lang="pt-BR" dirty="0" smtClean="0"/>
              <a:t>Como veremos, a separação da lógica XOR pode ser obtida combinando-se o resultado de duas classificações lineares.</a:t>
            </a:r>
            <a:endParaRPr lang="pt-BR" dirty="0"/>
          </a:p>
        </p:txBody>
      </p:sp>
      <p:sp>
        <p:nvSpPr>
          <p:cNvPr id="8" name="Rectangle 7"/>
          <p:cNvSpPr/>
          <p:nvPr/>
        </p:nvSpPr>
        <p:spPr>
          <a:xfrm>
            <a:off x="7589016" y="1321356"/>
            <a:ext cx="4046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smtClean="0">
                <a:hlinkClick r:id="rId3"/>
              </a:rPr>
              <a:t>Exemplo: perceptron_xor_problem.ipynb</a:t>
            </a:r>
            <a:endParaRPr lang="pt-BR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7" r="7307"/>
          <a:stretch/>
        </p:blipFill>
        <p:spPr>
          <a:xfrm>
            <a:off x="223951" y="4492484"/>
            <a:ext cx="3473405" cy="23555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8" r="7307"/>
          <a:stretch/>
        </p:blipFill>
        <p:spPr>
          <a:xfrm>
            <a:off x="4357098" y="4488972"/>
            <a:ext cx="3488635" cy="235908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8" r="7125"/>
          <a:stretch/>
        </p:blipFill>
        <p:spPr>
          <a:xfrm>
            <a:off x="8505475" y="4488972"/>
            <a:ext cx="3490249" cy="2355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293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(Parte II)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#6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80532" cy="5032376"/>
          </a:xfrm>
        </p:spPr>
        <p:txBody>
          <a:bodyPr>
            <a:normAutofit/>
          </a:bodyPr>
          <a:lstStyle/>
          <a:p>
            <a:r>
              <a:rPr lang="pt-BR" dirty="0" smtClean="0"/>
              <a:t>A partir de hoje, começamos a discutir a respeito de um </a:t>
            </a:r>
            <a:r>
              <a:rPr lang="pt-BR" dirty="0"/>
              <a:t>tópico que parece, inicialmente, não ser relacionado com a disciplina: o cérebro. </a:t>
            </a:r>
          </a:p>
          <a:p>
            <a:r>
              <a:rPr lang="pt-BR" dirty="0"/>
              <a:t>Entretanto, como veremos a seguir, as </a:t>
            </a:r>
            <a:r>
              <a:rPr lang="pt-BR" dirty="0" smtClean="0"/>
              <a:t>ideias </a:t>
            </a:r>
            <a:r>
              <a:rPr lang="pt-BR" dirty="0"/>
              <a:t>que discutimos até agora </a:t>
            </a:r>
            <a:r>
              <a:rPr lang="pt-BR" dirty="0" smtClean="0"/>
              <a:t>serão </a:t>
            </a:r>
            <a:r>
              <a:rPr lang="pt-BR" dirty="0"/>
              <a:t>úteis na construção de modelos matemáticos que </a:t>
            </a:r>
            <a:r>
              <a:rPr lang="pt-BR" dirty="0" smtClean="0"/>
              <a:t>aproximam a </a:t>
            </a:r>
            <a:r>
              <a:rPr lang="pt-BR" dirty="0"/>
              <a:t>atividade </a:t>
            </a:r>
            <a:r>
              <a:rPr lang="pt-BR" dirty="0" smtClean="0"/>
              <a:t>de aprendizagem do </a:t>
            </a:r>
            <a:r>
              <a:rPr lang="pt-BR" dirty="0"/>
              <a:t>cérebro. </a:t>
            </a:r>
          </a:p>
          <a:p>
            <a:r>
              <a:rPr lang="pt-BR" dirty="0"/>
              <a:t>E como veremos, essas ideias que já discutimos, nos ajudarão a entender o funcionamento das </a:t>
            </a:r>
            <a:r>
              <a:rPr lang="pt-BR" b="1" i="1" dirty="0"/>
              <a:t>redes neurais artificiais </a:t>
            </a:r>
            <a:r>
              <a:rPr lang="pt-BR" dirty="0"/>
              <a:t>(RNAs).</a:t>
            </a:r>
          </a:p>
          <a:p>
            <a:r>
              <a:rPr lang="pt-BR" dirty="0"/>
              <a:t>Redes neurais artificiais são uma das formas mais populares e efetivas para implementação de sistemas de aprendizado de máquina e mereceriam por sí só uma disciplina em separado.</a:t>
            </a:r>
          </a:p>
          <a:p>
            <a:r>
              <a:rPr lang="pt-BR" dirty="0"/>
              <a:t>Neste </a:t>
            </a:r>
            <a:r>
              <a:rPr lang="pt-BR" dirty="0" smtClean="0"/>
              <a:t>tópico, </a:t>
            </a:r>
            <a:r>
              <a:rPr lang="pt-BR" dirty="0"/>
              <a:t>veremos uma breve visão geral sobre as RNAs. 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245624"/>
            <a:ext cx="39338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655693"/>
            <a:ext cx="261937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749" y="245624"/>
            <a:ext cx="2020066" cy="369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timizing Neural Networks Tutorial using Keras (Image recognition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3851986"/>
            <a:ext cx="24669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uilding a Deep Learning Introduction Machine under 1000 doll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28" y="4185362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21238" y="2474701"/>
            <a:ext cx="5761726" cy="1974852"/>
            <a:chOff x="2821238" y="2474701"/>
            <a:chExt cx="5761726" cy="1974852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709212" y="268481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15702" y="2764022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32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3347657" y="3144781"/>
              <a:ext cx="735518" cy="1221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821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limiar de decisão.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blipFill rotWithShape="0">
                <a:blip r:embed="rId10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114755" y="4638765"/>
            <a:ext cx="3142324" cy="1550303"/>
            <a:chOff x="114755" y="4638765"/>
            <a:chExt cx="3142324" cy="15503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blipFill rotWithShape="0">
                <a:blip r:embed="rId16"/>
                <a:stretch>
                  <a:fillRect b="-30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>
            <a:stCxn id="41" idx="0"/>
            <a:endCxn id="41" idx="4"/>
          </p:cNvCxnSpPr>
          <p:nvPr/>
        </p:nvCxnSpPr>
        <p:spPr>
          <a:xfrm>
            <a:off x="9188450" y="12573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  <a:blipFill rotWithShape="0"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1" idx="6"/>
          </p:cNvCxnSpPr>
          <p:nvPr/>
        </p:nvCxnSpPr>
        <p:spPr>
          <a:xfrm flipV="1">
            <a:off x="9563100" y="1445419"/>
            <a:ext cx="173831" cy="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>
            <a:off x="8624095" y="1309297"/>
            <a:ext cx="223042" cy="57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632035" y="1536227"/>
            <a:ext cx="215102" cy="119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9378133" y="3482400"/>
            <a:ext cx="1979007" cy="666279"/>
            <a:chOff x="9378133" y="3482400"/>
            <a:chExt cx="1979007" cy="666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2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9794995" y="3871680"/>
              <a:ext cx="1562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1993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065000" y="2659367"/>
            <a:ext cx="3326525" cy="1418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6286249" y="2716517"/>
            <a:ext cx="0" cy="129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28105" y="2682525"/>
            <a:ext cx="0" cy="136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571" r="-19048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blipFill rotWithShape="0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08317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entrada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632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ativação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16775" y="4171140"/>
            <a:ext cx="106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Saída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49601" y="2394627"/>
            <a:ext cx="793750" cy="651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9604" y="2949168"/>
            <a:ext cx="762385" cy="252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48807" y="3426061"/>
            <a:ext cx="815783" cy="139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92699" y="3625529"/>
            <a:ext cx="767389" cy="376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94280" y="4167280"/>
            <a:ext cx="115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sinapses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7391525" y="3384038"/>
            <a:ext cx="64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90843" y="4048029"/>
            <a:ext cx="1146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Ligações de saída</a:t>
            </a:r>
          </a:p>
        </p:txBody>
      </p:sp>
      <p:cxnSp>
        <p:nvCxnSpPr>
          <p:cNvPr id="32" name="Elbow Connector 31"/>
          <p:cNvCxnSpPr/>
          <p:nvPr/>
        </p:nvCxnSpPr>
        <p:spPr>
          <a:xfrm flipV="1">
            <a:off x="5431009" y="3199723"/>
            <a:ext cx="741362" cy="48364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201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694280" y="1855246"/>
            <a:ext cx="6012023" cy="2900669"/>
            <a:chOff x="2694280" y="1855246"/>
            <a:chExt cx="6012023" cy="2900669"/>
          </a:xfrm>
        </p:grpSpPr>
        <p:sp>
          <p:nvSpPr>
            <p:cNvPr id="4" name="Oval 3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286249" y="2716517"/>
              <a:ext cx="0" cy="129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328105" y="268252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urved Connector 15"/>
            <p:cNvCxnSpPr/>
            <p:nvPr/>
          </p:nvCxnSpPr>
          <p:spPr>
            <a:xfrm rot="10800000" flipV="1">
              <a:off x="5398853" y="3051565"/>
              <a:ext cx="824076" cy="661164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19048"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59459" b="-781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408317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5632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16775" y="4171140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694280" y="4048030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entrada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/>
            <p:cNvSpPr txBox="1"/>
            <p:nvPr/>
          </p:nvSpPr>
          <p:spPr>
            <a:xfrm>
              <a:off x="3530451" y="1855246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Peso do bias</a:t>
              </a:r>
            </a:p>
          </p:txBody>
        </p:sp>
        <p:cxnSp>
          <p:nvCxnSpPr>
            <p:cNvPr id="42" name="Straight Connector 41"/>
            <p:cNvCxnSpPr>
              <a:stCxn id="4" idx="6"/>
            </p:cNvCxnSpPr>
            <p:nvPr/>
          </p:nvCxnSpPr>
          <p:spPr>
            <a:xfrm flipV="1">
              <a:off x="7391525" y="3364517"/>
              <a:ext cx="486103" cy="42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7858249" y="2832249"/>
              <a:ext cx="638175" cy="536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7877628" y="3364517"/>
              <a:ext cx="828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863173" y="3364517"/>
              <a:ext cx="638175" cy="6377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445171" y="4171140"/>
              <a:ext cx="11468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9388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827529" y="1933136"/>
            <a:ext cx="6801100" cy="2743924"/>
            <a:chOff x="2827529" y="1933136"/>
            <a:chExt cx="6801100" cy="2743924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>
              <a:stCxn id="5" idx="0"/>
              <a:endCxn id="5" idx="4"/>
            </p:cNvCxnSpPr>
            <p:nvPr/>
          </p:nvCxnSpPr>
          <p:spPr>
            <a:xfrm>
              <a:off x="5728263" y="2659367"/>
              <a:ext cx="0" cy="14188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72619"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3979725" y="4092285"/>
              <a:ext cx="15773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28263" y="4092285"/>
              <a:ext cx="1663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85300" y="4212809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478719" y="3625530"/>
              <a:ext cx="681369" cy="3809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827529" y="4216475"/>
              <a:ext cx="11521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sinapses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64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flipV="1">
              <a:off x="5991611" y="3358255"/>
              <a:ext cx="741362" cy="483646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 flipV="1">
              <a:off x="4060432" y="2148115"/>
              <a:ext cx="783938" cy="362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768387" y="1933136"/>
              <a:ext cx="712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bias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11819" y="4987108"/>
            <a:ext cx="3142324" cy="1550303"/>
            <a:chOff x="511819" y="4987108"/>
            <a:chExt cx="3142324" cy="1550303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2005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099661" y="3110424"/>
            <a:ext cx="0" cy="237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63061" y="4773478"/>
            <a:ext cx="284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3178974" y="48700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Multiply 16"/>
          <p:cNvSpPr/>
          <p:nvPr/>
        </p:nvSpPr>
        <p:spPr>
          <a:xfrm>
            <a:off x="3331374" y="50224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Multiply 17"/>
          <p:cNvSpPr/>
          <p:nvPr/>
        </p:nvSpPr>
        <p:spPr>
          <a:xfrm>
            <a:off x="3483774" y="51748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Multiply 18"/>
          <p:cNvSpPr/>
          <p:nvPr/>
        </p:nvSpPr>
        <p:spPr>
          <a:xfrm>
            <a:off x="2616179" y="4297992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Multiply 19"/>
          <p:cNvSpPr/>
          <p:nvPr/>
        </p:nvSpPr>
        <p:spPr>
          <a:xfrm>
            <a:off x="2715549" y="4038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Multiply 20"/>
          <p:cNvSpPr/>
          <p:nvPr/>
        </p:nvSpPr>
        <p:spPr>
          <a:xfrm>
            <a:off x="3182748" y="4254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Multiply 21"/>
          <p:cNvSpPr/>
          <p:nvPr/>
        </p:nvSpPr>
        <p:spPr>
          <a:xfrm>
            <a:off x="3375774" y="4470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Oval 22"/>
          <p:cNvSpPr/>
          <p:nvPr/>
        </p:nvSpPr>
        <p:spPr>
          <a:xfrm>
            <a:off x="3591774" y="38039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Oval 23"/>
          <p:cNvSpPr/>
          <p:nvPr/>
        </p:nvSpPr>
        <p:spPr>
          <a:xfrm>
            <a:off x="3774414" y="35414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Oval 24"/>
          <p:cNvSpPr/>
          <p:nvPr/>
        </p:nvSpPr>
        <p:spPr>
          <a:xfrm>
            <a:off x="3918414" y="375332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val 25"/>
          <p:cNvSpPr/>
          <p:nvPr/>
        </p:nvSpPr>
        <p:spPr>
          <a:xfrm>
            <a:off x="4138844" y="4075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Oval 26"/>
          <p:cNvSpPr/>
          <p:nvPr/>
        </p:nvSpPr>
        <p:spPr>
          <a:xfrm>
            <a:off x="4074352" y="350287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/>
          <p:cNvSpPr/>
          <p:nvPr/>
        </p:nvSpPr>
        <p:spPr>
          <a:xfrm>
            <a:off x="4291773" y="379376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4422311" y="360628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/>
          <p:cNvSpPr/>
          <p:nvPr/>
        </p:nvSpPr>
        <p:spPr>
          <a:xfrm>
            <a:off x="4450957" y="40325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Connector 31"/>
          <p:cNvCxnSpPr/>
          <p:nvPr/>
        </p:nvCxnSpPr>
        <p:spPr>
          <a:xfrm>
            <a:off x="2715549" y="3502875"/>
            <a:ext cx="2021551" cy="17355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  <a:blipFill rotWithShape="0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7831778" y="2932882"/>
            <a:ext cx="4077822" cy="2597612"/>
            <a:chOff x="7831778" y="2932882"/>
            <a:chExt cx="4077822" cy="2597612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8568378" y="3110424"/>
              <a:ext cx="0" cy="237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7831778" y="4773478"/>
              <a:ext cx="2844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Multiply 36"/>
            <p:cNvSpPr/>
            <p:nvPr/>
          </p:nvSpPr>
          <p:spPr>
            <a:xfrm>
              <a:off x="8647691" y="48700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8800091" y="50224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8952491" y="51748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8084896" y="4297992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8184266" y="4038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8651465" y="4254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8844491" y="4470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Oval 43"/>
            <p:cNvSpPr/>
            <p:nvPr/>
          </p:nvSpPr>
          <p:spPr>
            <a:xfrm>
              <a:off x="9060491" y="38039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Oval 44"/>
            <p:cNvSpPr/>
            <p:nvPr/>
          </p:nvSpPr>
          <p:spPr>
            <a:xfrm>
              <a:off x="9243131" y="35414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Oval 45"/>
            <p:cNvSpPr/>
            <p:nvPr/>
          </p:nvSpPr>
          <p:spPr>
            <a:xfrm>
              <a:off x="9387131" y="3753323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Oval 46"/>
            <p:cNvSpPr/>
            <p:nvPr/>
          </p:nvSpPr>
          <p:spPr>
            <a:xfrm>
              <a:off x="9607561" y="407522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Oval 47"/>
            <p:cNvSpPr/>
            <p:nvPr/>
          </p:nvSpPr>
          <p:spPr>
            <a:xfrm>
              <a:off x="9543069" y="350287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Oval 48"/>
            <p:cNvSpPr/>
            <p:nvPr/>
          </p:nvSpPr>
          <p:spPr>
            <a:xfrm>
              <a:off x="9760490" y="379376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Oval 49"/>
            <p:cNvSpPr/>
            <p:nvPr/>
          </p:nvSpPr>
          <p:spPr>
            <a:xfrm>
              <a:off x="9891028" y="3606282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Oval 50"/>
            <p:cNvSpPr/>
            <p:nvPr/>
          </p:nvSpPr>
          <p:spPr>
            <a:xfrm>
              <a:off x="9919674" y="40325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8184266" y="3420987"/>
              <a:ext cx="2021551" cy="17355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9435909" y="5161162"/>
                  <a:ext cx="24736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5909" y="5161162"/>
                  <a:ext cx="2473691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3858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798696" y="1840320"/>
            <a:ext cx="3410759" cy="3044340"/>
            <a:chOff x="1798696" y="1840320"/>
            <a:chExt cx="3410759" cy="3044340"/>
          </a:xfrm>
        </p:grpSpPr>
        <p:sp>
          <p:nvSpPr>
            <p:cNvPr id="4" name="Oval 3"/>
            <p:cNvSpPr/>
            <p:nvPr/>
          </p:nvSpPr>
          <p:spPr>
            <a:xfrm>
              <a:off x="2082019" y="2704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261360" y="1840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3261360" y="2416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3261360" y="2992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3261360" y="3568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3262338" y="4144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082019" y="3280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>
              <a:stCxn id="4" idx="6"/>
              <a:endCxn id="5" idx="2"/>
            </p:cNvCxnSpPr>
            <p:nvPr/>
          </p:nvCxnSpPr>
          <p:spPr>
            <a:xfrm flipV="1">
              <a:off x="2370019" y="1984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6"/>
              <a:endCxn id="6" idx="2"/>
            </p:cNvCxnSpPr>
            <p:nvPr/>
          </p:nvCxnSpPr>
          <p:spPr>
            <a:xfrm flipV="1">
              <a:off x="2370019" y="2560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6"/>
              <a:endCxn id="7" idx="2"/>
            </p:cNvCxnSpPr>
            <p:nvPr/>
          </p:nvCxnSpPr>
          <p:spPr>
            <a:xfrm>
              <a:off x="2370019" y="2848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6"/>
              <a:endCxn id="8" idx="2"/>
            </p:cNvCxnSpPr>
            <p:nvPr/>
          </p:nvCxnSpPr>
          <p:spPr>
            <a:xfrm>
              <a:off x="2370019" y="2848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6"/>
              <a:endCxn id="9" idx="2"/>
            </p:cNvCxnSpPr>
            <p:nvPr/>
          </p:nvCxnSpPr>
          <p:spPr>
            <a:xfrm>
              <a:off x="2370019" y="2848320"/>
              <a:ext cx="892319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6"/>
              <a:endCxn id="5" idx="2"/>
            </p:cNvCxnSpPr>
            <p:nvPr/>
          </p:nvCxnSpPr>
          <p:spPr>
            <a:xfrm flipV="1">
              <a:off x="2370019" y="1984320"/>
              <a:ext cx="891341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6"/>
              <a:endCxn id="6" idx="2"/>
            </p:cNvCxnSpPr>
            <p:nvPr/>
          </p:nvCxnSpPr>
          <p:spPr>
            <a:xfrm flipV="1">
              <a:off x="2370019" y="2560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6"/>
              <a:endCxn id="7" idx="2"/>
            </p:cNvCxnSpPr>
            <p:nvPr/>
          </p:nvCxnSpPr>
          <p:spPr>
            <a:xfrm flipV="1">
              <a:off x="2370019" y="3136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6"/>
              <a:endCxn id="8" idx="2"/>
            </p:cNvCxnSpPr>
            <p:nvPr/>
          </p:nvCxnSpPr>
          <p:spPr>
            <a:xfrm>
              <a:off x="2370019" y="3424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0" idx="6"/>
              <a:endCxn id="9" idx="2"/>
            </p:cNvCxnSpPr>
            <p:nvPr/>
          </p:nvCxnSpPr>
          <p:spPr>
            <a:xfrm>
              <a:off x="2370019" y="3424320"/>
              <a:ext cx="892319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4440701" y="2992320"/>
              <a:ext cx="288000" cy="288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>
              <a:stCxn id="5" idx="6"/>
              <a:endCxn id="33" idx="2"/>
            </p:cNvCxnSpPr>
            <p:nvPr/>
          </p:nvCxnSpPr>
          <p:spPr>
            <a:xfrm>
              <a:off x="3549360" y="1984320"/>
              <a:ext cx="891341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6" idx="6"/>
              <a:endCxn id="33" idx="2"/>
            </p:cNvCxnSpPr>
            <p:nvPr/>
          </p:nvCxnSpPr>
          <p:spPr>
            <a:xfrm>
              <a:off x="3549360" y="2560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7" idx="6"/>
              <a:endCxn id="33" idx="2"/>
            </p:cNvCxnSpPr>
            <p:nvPr/>
          </p:nvCxnSpPr>
          <p:spPr>
            <a:xfrm>
              <a:off x="3549360" y="3136320"/>
              <a:ext cx="8913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8" idx="6"/>
              <a:endCxn id="33" idx="2"/>
            </p:cNvCxnSpPr>
            <p:nvPr/>
          </p:nvCxnSpPr>
          <p:spPr>
            <a:xfrm flipV="1">
              <a:off x="3549360" y="3136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9" idx="6"/>
              <a:endCxn id="33" idx="2"/>
            </p:cNvCxnSpPr>
            <p:nvPr/>
          </p:nvCxnSpPr>
          <p:spPr>
            <a:xfrm flipV="1">
              <a:off x="3550338" y="3136320"/>
              <a:ext cx="890363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3" idx="6"/>
            </p:cNvCxnSpPr>
            <p:nvPr/>
          </p:nvCxnSpPr>
          <p:spPr>
            <a:xfrm>
              <a:off x="4728701" y="3136320"/>
              <a:ext cx="3512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2048727" y="2684543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x1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048727" y="3270431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98696" y="3548543"/>
              <a:ext cx="854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Entrada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74227" y="4422995"/>
              <a:ext cx="862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</a:t>
              </a:r>
            </a:p>
            <a:p>
              <a:pPr algn="ctr"/>
              <a:r>
                <a:rPr lang="pt-BR" sz="1200" dirty="0"/>
                <a:t>Escondida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52701" y="3280320"/>
              <a:ext cx="858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Saída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11335" y="2910988"/>
              <a:ext cx="19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0129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3707123" y="629544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XNOR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199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805620" cy="5032376"/>
          </a:xfrm>
        </p:spPr>
        <p:txBody>
          <a:bodyPr>
            <a:normAutofit fontScale="92500" lnSpcReduction="10000"/>
          </a:bodyPr>
          <a:lstStyle/>
          <a:p>
            <a:r>
              <a:rPr lang="pt-BR" b="1" i="1" dirty="0"/>
              <a:t>Redes neurais artificiais </a:t>
            </a:r>
            <a:r>
              <a:rPr lang="pt-BR" dirty="0"/>
              <a:t>são modelos computacionais inspirados pelo funcionamento do cérebro dos animais.</a:t>
            </a:r>
          </a:p>
          <a:p>
            <a:r>
              <a:rPr lang="pt-BR" dirty="0"/>
              <a:t>Elas são capazes de realizar </a:t>
            </a:r>
            <a:r>
              <a:rPr lang="pt-BR" dirty="0" smtClean="0"/>
              <a:t>tarefas de aprendizado </a:t>
            </a:r>
            <a:r>
              <a:rPr lang="pt-BR" dirty="0"/>
              <a:t>de máquina </a:t>
            </a:r>
            <a:r>
              <a:rPr lang="pt-BR" dirty="0" smtClean="0"/>
              <a:t>(e.g., regressão e classificação) com </a:t>
            </a:r>
            <a:r>
              <a:rPr lang="pt-BR" dirty="0"/>
              <a:t>grande eficácia. </a:t>
            </a:r>
          </a:p>
          <a:p>
            <a:r>
              <a:rPr lang="pt-BR" dirty="0"/>
              <a:t>RNAs são geralmente apresentadas como </a:t>
            </a:r>
            <a:r>
              <a:rPr lang="pt-BR" b="1" i="1" dirty="0"/>
              <a:t>sistemas de</a:t>
            </a:r>
            <a:r>
              <a:rPr lang="pt-BR" dirty="0"/>
              <a:t> </a:t>
            </a:r>
            <a:r>
              <a:rPr lang="pt-BR" b="1" i="1" dirty="0" smtClean="0"/>
              <a:t>nós (unidades ou neurônios) interconectados</a:t>
            </a:r>
            <a:r>
              <a:rPr lang="pt-BR" dirty="0"/>
              <a:t>, que </a:t>
            </a:r>
            <a:r>
              <a:rPr lang="pt-BR" dirty="0" smtClean="0"/>
              <a:t>geram valores </a:t>
            </a:r>
            <a:r>
              <a:rPr lang="pt-BR" dirty="0"/>
              <a:t>de saída, simulando o comportamento de </a:t>
            </a:r>
            <a:r>
              <a:rPr lang="pt-BR" b="1" i="1" dirty="0"/>
              <a:t>redes neurais biológicas</a:t>
            </a:r>
            <a:r>
              <a:rPr lang="pt-BR" dirty="0"/>
              <a:t>.</a:t>
            </a:r>
          </a:p>
          <a:p>
            <a:r>
              <a:rPr lang="pt-BR" dirty="0"/>
              <a:t>Esta primeira parte </a:t>
            </a:r>
            <a:r>
              <a:rPr lang="pt-BR" dirty="0" smtClean="0"/>
              <a:t>deste tópico, foca </a:t>
            </a:r>
            <a:r>
              <a:rPr lang="pt-BR" dirty="0"/>
              <a:t>nos elementos básicos de construção de uma rede neural, os </a:t>
            </a:r>
            <a:r>
              <a:rPr lang="pt-BR" b="1" i="1" dirty="0" smtClean="0"/>
              <a:t>nós</a:t>
            </a:r>
            <a:r>
              <a:rPr lang="pt-BR" dirty="0" smtClean="0"/>
              <a:t> ou </a:t>
            </a:r>
            <a:r>
              <a:rPr lang="pt-BR" b="1" i="1" dirty="0" smtClean="0"/>
              <a:t>neurônios</a:t>
            </a:r>
            <a:r>
              <a:rPr lang="pt-BR" dirty="0"/>
              <a:t>.</a:t>
            </a:r>
            <a:endParaRPr lang="pt-BR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820" y="2380005"/>
            <a:ext cx="3548180" cy="3097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37880" y="1380761"/>
            <a:ext cx="116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neurônios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295080" y="1750093"/>
            <a:ext cx="122830" cy="5543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17910" y="1758156"/>
            <a:ext cx="935890" cy="1640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874758" y="3698215"/>
            <a:ext cx="1050879" cy="382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21947" y="2347391"/>
            <a:ext cx="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pesos sinápticos</a:t>
            </a:r>
            <a:endParaRPr lang="pt-BR" sz="1200" dirty="0"/>
          </a:p>
        </p:txBody>
      </p:sp>
      <p:sp>
        <p:nvSpPr>
          <p:cNvPr id="28" name="Oval 27"/>
          <p:cNvSpPr/>
          <p:nvPr/>
        </p:nvSpPr>
        <p:spPr>
          <a:xfrm>
            <a:off x="9444966" y="2804287"/>
            <a:ext cx="281817" cy="178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10677574" y="2804286"/>
            <a:ext cx="281817" cy="178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extBox 29"/>
          <p:cNvSpPr txBox="1"/>
          <p:nvPr/>
        </p:nvSpPr>
        <p:spPr>
          <a:xfrm>
            <a:off x="10649141" y="4436839"/>
            <a:ext cx="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pesos sinápticos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34136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17085"/>
            <a:ext cx="6583133" cy="3198407"/>
            <a:chOff x="3519378" y="1417085"/>
            <a:chExt cx="6583133" cy="319840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AND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AND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OR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4682993" y="2345318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Straight Arrow Connector 26"/>
            <p:cNvCxnSpPr>
              <a:stCxn id="20" idx="3"/>
              <a:endCxn id="26" idx="3"/>
            </p:cNvCxnSpPr>
            <p:nvPr/>
          </p:nvCxnSpPr>
          <p:spPr>
            <a:xfrm flipV="1">
              <a:off x="4201128" y="2468230"/>
              <a:ext cx="502953" cy="1397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682993" y="3506053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Arrow Connector 30"/>
            <p:cNvCxnSpPr>
              <a:stCxn id="19" idx="3"/>
              <a:endCxn id="30" idx="1"/>
            </p:cNvCxnSpPr>
            <p:nvPr/>
          </p:nvCxnSpPr>
          <p:spPr>
            <a:xfrm>
              <a:off x="4201128" y="2138053"/>
              <a:ext cx="502953" cy="13890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/>
            <p:cNvSpPr txBox="1"/>
            <p:nvPr/>
          </p:nvSpPr>
          <p:spPr>
            <a:xfrm>
              <a:off x="4655017" y="2468229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not</a:t>
              </a:r>
              <a:endParaRPr lang="pt-BR" sz="12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55017" y="3229053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 smtClean="0"/>
                <a:t>not</a:t>
              </a:r>
              <a:endParaRPr lang="pt-BR" sz="12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34543" y="1417085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#1</a:t>
              </a:r>
              <a:endParaRPr lang="pt-BR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338493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#2</a:t>
              </a:r>
              <a:endParaRPr lang="pt-BR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83108" y="2294837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#3</a:t>
              </a:r>
              <a:endParaRPr lang="pt-BR" sz="1200" dirty="0"/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3621952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AND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AND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OR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#1</a:t>
              </a:r>
              <a:endParaRPr lang="pt-BR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#2</a:t>
              </a:r>
              <a:endParaRPr lang="pt-BR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#3</a:t>
              </a:r>
              <a:endParaRPr lang="pt-BR" sz="1200" dirty="0"/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19028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2677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OR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OR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smtClean="0">
                  <a:solidFill>
                    <a:schemeClr val="tx1"/>
                  </a:solidFill>
                </a:rPr>
                <a:t>AND</a:t>
              </a:r>
              <a:endParaRPr lang="pt-BR" dirty="0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#1</a:t>
              </a:r>
              <a:endParaRPr lang="pt-BR" sz="12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#2</a:t>
              </a:r>
              <a:endParaRPr lang="pt-BR" sz="1200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 smtClean="0"/>
                <a:t>Perceptron #3</a:t>
              </a:r>
              <a:endParaRPr lang="pt-BR" sz="1200" dirty="0"/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&amp;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4980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983059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16299" y="893608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 smtClean="0"/>
                <a:t>XOR</a:t>
              </a:r>
              <a:endParaRPr lang="pt-BR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</a:t>
              </a:r>
              <a:r>
                <a:rPr lang="pt-BR" dirty="0" smtClean="0"/>
                <a:t>1 </a:t>
              </a:r>
              <a:r>
                <a:rPr lang="pt-BR" dirty="0"/>
                <a:t>(nível lógico </a:t>
              </a:r>
              <a:r>
                <a:rPr lang="pt-BR" dirty="0" smtClean="0"/>
                <a:t>1)</a:t>
              </a:r>
              <a:endParaRPr lang="pt-BR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</a:t>
              </a:r>
              <a:r>
                <a:rPr lang="pt-BR" dirty="0" smtClean="0"/>
                <a:t>0 </a:t>
              </a:r>
              <a:r>
                <a:rPr lang="pt-BR" dirty="0"/>
                <a:t>(nível lógico </a:t>
              </a:r>
              <a:r>
                <a:rPr lang="pt-BR" dirty="0" smtClean="0"/>
                <a:t>0)</a:t>
              </a:r>
              <a:endParaRPr lang="pt-BR" dirty="0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346999" y="2697573"/>
            <a:ext cx="2314895" cy="2302576"/>
            <a:chOff x="5725052" y="620852"/>
            <a:chExt cx="2314895" cy="2302576"/>
          </a:xfrm>
        </p:grpSpPr>
        <p:grpSp>
          <p:nvGrpSpPr>
            <p:cNvPr id="61" name="Group 60"/>
            <p:cNvGrpSpPr/>
            <p:nvPr/>
          </p:nvGrpSpPr>
          <p:grpSpPr>
            <a:xfrm>
              <a:off x="5725052" y="762803"/>
              <a:ext cx="2314895" cy="2160625"/>
              <a:chOff x="5725052" y="762803"/>
              <a:chExt cx="2314895" cy="2160625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>
                <a:off x="5965255" y="2604672"/>
                <a:ext cx="175440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5965255" y="854905"/>
                <a:ext cx="0" cy="17544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5965255" y="1064923"/>
                <a:ext cx="1535103" cy="153510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719659" y="2487538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x1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965255" y="762803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x2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463020" y="2555275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10429" y="1007651"/>
                <a:ext cx="109650" cy="10965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383740" y="2661818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855957" y="2646450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0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725052" y="957072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cxnSp>
            <p:nvCxnSpPr>
              <p:cNvPr id="3" name="Straight Connector 2"/>
              <p:cNvCxnSpPr>
                <a:cxnSpLocks noChangeAspect="1"/>
              </p:cNvCxnSpPr>
              <p:nvPr/>
            </p:nvCxnSpPr>
            <p:spPr>
              <a:xfrm rot="16200000">
                <a:off x="5725054" y="818790"/>
                <a:ext cx="1425453" cy="142545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089193" y="620852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9193" y="620852"/>
                  <a:ext cx="113546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6285543" y="1725100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543" y="1725100"/>
                  <a:ext cx="1135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5346999" y="369876"/>
            <a:ext cx="2314895" cy="2160625"/>
            <a:chOff x="8630975" y="522021"/>
            <a:chExt cx="2314895" cy="2160625"/>
          </a:xfrm>
        </p:grpSpPr>
        <p:grpSp>
          <p:nvGrpSpPr>
            <p:cNvPr id="60" name="Group 59"/>
            <p:cNvGrpSpPr/>
            <p:nvPr/>
          </p:nvGrpSpPr>
          <p:grpSpPr>
            <a:xfrm>
              <a:off x="8630975" y="522021"/>
              <a:ext cx="2314895" cy="2160625"/>
              <a:chOff x="5670226" y="3021786"/>
              <a:chExt cx="2314895" cy="2160625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5910429" y="4863655"/>
                <a:ext cx="175440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V="1">
                <a:off x="5910429" y="3113888"/>
                <a:ext cx="0" cy="17544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5910429" y="3323906"/>
                <a:ext cx="1535103" cy="153510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664833" y="4746521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x1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910429" y="3021786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x2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869198" y="3278250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328914" y="4920801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801131" y="4905433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0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670226" y="3216055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cxnSp>
            <p:nvCxnSpPr>
              <p:cNvPr id="55" name="Straight Connector 54"/>
              <p:cNvCxnSpPr>
                <a:cxnSpLocks noChangeAspect="1"/>
              </p:cNvCxnSpPr>
              <p:nvPr/>
            </p:nvCxnSpPr>
            <p:spPr>
              <a:xfrm rot="16200000">
                <a:off x="6170264" y="3626151"/>
                <a:ext cx="1425453" cy="142545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7392954" y="4822500"/>
                <a:ext cx="109650" cy="10965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865330" y="4816013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401330" y="3272845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9490348" y="1935768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0348" y="1935768"/>
                  <a:ext cx="113546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887829" y="1276286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7829" y="1276286"/>
                  <a:ext cx="113546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Rectangle 67"/>
          <p:cNvSpPr/>
          <p:nvPr/>
        </p:nvSpPr>
        <p:spPr>
          <a:xfrm>
            <a:off x="7078102" y="3099867"/>
            <a:ext cx="88195" cy="928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69" name="Rectangle 68"/>
          <p:cNvSpPr/>
          <p:nvPr/>
        </p:nvSpPr>
        <p:spPr>
          <a:xfrm>
            <a:off x="5535184" y="4632654"/>
            <a:ext cx="88195" cy="928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</p:spTree>
    <p:extLst>
      <p:ext uri="{BB962C8B-B14F-4D97-AF65-F5344CB8AC3E}">
        <p14:creationId xmlns:p14="http://schemas.microsoft.com/office/powerpoint/2010/main" val="142981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aplicações famosas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7779875" cy="5167312"/>
          </a:xfrm>
        </p:spPr>
        <p:txBody>
          <a:bodyPr>
            <a:normAutofit lnSpcReduction="10000"/>
          </a:bodyPr>
          <a:lstStyle/>
          <a:p>
            <a:r>
              <a:rPr lang="pt-BR" dirty="0"/>
              <a:t>RNAs são versáteis, poderosas e escalonáveis, tornando-as ideais para realizar tarefas grandes e altamente complexas de </a:t>
            </a:r>
            <a:r>
              <a:rPr lang="pt-BR" b="1" i="1" dirty="0"/>
              <a:t>aprendizado de máquina</a:t>
            </a:r>
            <a:r>
              <a:rPr lang="pt-BR" dirty="0"/>
              <a:t>, como por exemplo: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classificar bilhões de imagens (por exemplo, como o Google </a:t>
            </a:r>
            <a:r>
              <a:rPr lang="pt-BR" dirty="0" smtClean="0"/>
              <a:t>Images, Facebook, etc. fazem),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serviços de reconhecimento de fala (por exemplo, o Siri da Apple, Alexa da Amazon e Google Assistant da Google),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recomendar vídeos que melhor se adequam ao comportamento de centenas de milhões de usuários todos os dias (por exemplo, YouTube, Netflix),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ou aprender a vencer o campeão mundial de Go examinando milhões de partidas anteriores e depois jogando contra si mesmo (AlphaGo </a:t>
            </a:r>
            <a:r>
              <a:rPr lang="pt-BR" dirty="0" smtClean="0"/>
              <a:t>da </a:t>
            </a:r>
            <a:r>
              <a:rPr lang="pt-BR" dirty="0"/>
              <a:t>DeepMind).</a:t>
            </a:r>
          </a:p>
        </p:txBody>
      </p:sp>
      <p:pic>
        <p:nvPicPr>
          <p:cNvPr id="2052" name="Picture 4" descr="É possível resgatar o botão &quot;visualizar imagem&quot; da pesquisa do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0" t="20505" r="7042" b="22052"/>
          <a:stretch/>
        </p:blipFill>
        <p:spPr bwMode="auto">
          <a:xfrm>
            <a:off x="8328357" y="833142"/>
            <a:ext cx="2466908" cy="94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get your local business listed in Alexa, Google Assistant 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t="12063" r="8631" b="16190"/>
          <a:stretch/>
        </p:blipFill>
        <p:spPr bwMode="auto">
          <a:xfrm>
            <a:off x="9154158" y="2374490"/>
            <a:ext cx="2932467" cy="14533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Science, Technology &amp; the Future | Juergen Schmidhuber on DeepMind ...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516" r="5534" b="22002"/>
          <a:stretch/>
        </p:blipFill>
        <p:spPr bwMode="auto">
          <a:xfrm>
            <a:off x="9466704" y="5685918"/>
            <a:ext cx="2725296" cy="7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YouTube apresenta novo logo | Exame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5663"/>
          <a:stretch/>
        </p:blipFill>
        <p:spPr bwMode="auto">
          <a:xfrm>
            <a:off x="8618075" y="4833036"/>
            <a:ext cx="2446095" cy="5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30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590045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26" name="Picture 2" descr="Resumo e Exercícios sobre Células com gabarit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473" y="34039"/>
            <a:ext cx="4128669" cy="2064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92572"/>
            <a:ext cx="11089943" cy="4865427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descoberta da célula em 1665 por Robert Hooke foi importantíssima para que houvesse uma melhor compreensão da estrutura dos seres vivos. </a:t>
            </a:r>
          </a:p>
          <a:p>
            <a:r>
              <a:rPr lang="pt-BR" dirty="0"/>
              <a:t>Podemos considerar a célula como sendo o </a:t>
            </a:r>
            <a:r>
              <a:rPr lang="pt-BR" b="1" i="1" dirty="0" smtClean="0"/>
              <a:t>átomo </a:t>
            </a:r>
            <a:r>
              <a:rPr lang="pt-BR" b="1" i="1" dirty="0"/>
              <a:t>da </a:t>
            </a:r>
            <a:r>
              <a:rPr lang="pt-BR" b="1" i="1" dirty="0" smtClean="0"/>
              <a:t>vida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As células </a:t>
            </a:r>
            <a:r>
              <a:rPr lang="pt-BR" b="1" i="1" dirty="0"/>
              <a:t>eucariontes</a:t>
            </a:r>
            <a:r>
              <a:rPr lang="pt-BR" dirty="0"/>
              <a:t> (plantas, animais, fungos, </a:t>
            </a:r>
            <a:r>
              <a:rPr lang="pt-BR" dirty="0" smtClean="0"/>
              <a:t>protozoários </a:t>
            </a:r>
            <a:r>
              <a:rPr lang="pt-BR" dirty="0"/>
              <a:t>e algas) possuem três partes principais: membrana, citoplasma e núcleo.</a:t>
            </a:r>
          </a:p>
          <a:p>
            <a:r>
              <a:rPr lang="pt-BR" dirty="0"/>
              <a:t>A </a:t>
            </a:r>
            <a:r>
              <a:rPr lang="pt-BR" b="1" i="1" dirty="0"/>
              <a:t>membrana</a:t>
            </a:r>
            <a:r>
              <a:rPr lang="pt-BR" dirty="0"/>
              <a:t> “delimita a célula”, i.e., ela isola seu interior do meio externo. </a:t>
            </a:r>
          </a:p>
          <a:p>
            <a:r>
              <a:rPr lang="pt-BR" dirty="0"/>
              <a:t>O </a:t>
            </a:r>
            <a:r>
              <a:rPr lang="pt-BR" b="1" i="1" dirty="0"/>
              <a:t>citoplasma</a:t>
            </a:r>
            <a:r>
              <a:rPr lang="pt-BR" dirty="0"/>
              <a:t> é o espaço intracelular entre a membrana e o </a:t>
            </a:r>
            <a:r>
              <a:rPr lang="pt-BR" dirty="0" smtClean="0"/>
              <a:t>núcleo.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Ele </a:t>
            </a:r>
            <a:r>
              <a:rPr lang="pt-BR" dirty="0"/>
              <a:t>é preenchido pelo </a:t>
            </a:r>
            <a:r>
              <a:rPr lang="pt-BR" b="1" i="1" dirty="0"/>
              <a:t>citosol</a:t>
            </a:r>
            <a:r>
              <a:rPr lang="pt-BR" dirty="0"/>
              <a:t> onde estão suspensas as </a:t>
            </a:r>
            <a:r>
              <a:rPr lang="pt-BR" b="1" i="1" dirty="0"/>
              <a:t>organelas</a:t>
            </a:r>
            <a:r>
              <a:rPr lang="pt-BR" dirty="0"/>
              <a:t>.</a:t>
            </a:r>
          </a:p>
          <a:p>
            <a:r>
              <a:rPr lang="pt-BR" dirty="0"/>
              <a:t>Já o </a:t>
            </a:r>
            <a:r>
              <a:rPr lang="pt-BR" b="1" i="1" dirty="0"/>
              <a:t>núcleo</a:t>
            </a:r>
            <a:r>
              <a:rPr lang="pt-BR" dirty="0"/>
              <a:t> abriga </a:t>
            </a:r>
            <a:r>
              <a:rPr lang="pt-BR" dirty="0" smtClean="0"/>
              <a:t>a maior parte do </a:t>
            </a:r>
            <a:r>
              <a:rPr lang="pt-BR" dirty="0"/>
              <a:t>material genético (DNA) da célula. 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Ele regula </a:t>
            </a:r>
            <a:r>
              <a:rPr lang="pt-BR" dirty="0"/>
              <a:t>o metabolismo e armazena as informações genéticas da célula.</a:t>
            </a:r>
          </a:p>
        </p:txBody>
      </p:sp>
    </p:spTree>
    <p:extLst>
      <p:ext uri="{BB962C8B-B14F-4D97-AF65-F5344CB8AC3E}">
        <p14:creationId xmlns:p14="http://schemas.microsoft.com/office/powerpoint/2010/main" val="1021130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8288361" y="2684080"/>
            <a:ext cx="3903639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1"/>
            <a:ext cx="7990490" cy="537210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Os </a:t>
            </a:r>
            <a:r>
              <a:rPr lang="pt-BR" b="1" i="1" dirty="0"/>
              <a:t>neurônios</a:t>
            </a:r>
            <a:r>
              <a:rPr lang="pt-BR" dirty="0"/>
              <a:t> são células </a:t>
            </a:r>
            <a:r>
              <a:rPr lang="pt-BR" b="1" i="1" dirty="0"/>
              <a:t>eucariontes</a:t>
            </a:r>
            <a:r>
              <a:rPr lang="pt-BR" dirty="0"/>
              <a:t> também, mas são células que possuem </a:t>
            </a:r>
            <a:r>
              <a:rPr lang="pt-BR" b="1" i="1" dirty="0" smtClean="0"/>
              <a:t>mecanismos eletroquímicos</a:t>
            </a:r>
            <a:r>
              <a:rPr lang="pt-BR" dirty="0" smtClean="0"/>
              <a:t> característicos</a:t>
            </a:r>
            <a:r>
              <a:rPr lang="pt-BR" dirty="0"/>
              <a:t>. </a:t>
            </a:r>
          </a:p>
          <a:p>
            <a:r>
              <a:rPr lang="pt-BR" dirty="0"/>
              <a:t>Os neurônios apresentam três partes básicas:</a:t>
            </a:r>
            <a:r>
              <a:rPr lang="pt-BR" b="1" dirty="0"/>
              <a:t> </a:t>
            </a:r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, o </a:t>
            </a:r>
            <a:r>
              <a:rPr lang="pt-BR" b="1" i="1" dirty="0"/>
              <a:t>axônio</a:t>
            </a:r>
            <a:r>
              <a:rPr lang="pt-BR" dirty="0"/>
              <a:t> e o </a:t>
            </a:r>
            <a:r>
              <a:rPr lang="pt-BR" b="1" i="1" dirty="0"/>
              <a:t>corpo celular</a:t>
            </a:r>
            <a:r>
              <a:rPr lang="pt-BR" dirty="0"/>
              <a:t>.</a:t>
            </a:r>
          </a:p>
          <a:p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 são prolongamentos do neurônio que garantem a recepção de estímulos de outros neurônios, levando impulsos nervosos em direção ao </a:t>
            </a:r>
            <a:r>
              <a:rPr lang="pt-BR" b="1" i="1" dirty="0"/>
              <a:t>corpo celular</a:t>
            </a:r>
            <a:r>
              <a:rPr lang="pt-BR" dirty="0"/>
              <a:t>.</a:t>
            </a:r>
          </a:p>
          <a:p>
            <a:r>
              <a:rPr lang="pt-BR" dirty="0"/>
              <a:t>O </a:t>
            </a:r>
            <a:r>
              <a:rPr lang="pt-BR" b="1" i="1" dirty="0"/>
              <a:t>axônio</a:t>
            </a:r>
            <a:r>
              <a:rPr lang="pt-BR" dirty="0"/>
              <a:t> é um prolongamento que garante o envio de informação (estímulos) a outros </a:t>
            </a:r>
            <a:r>
              <a:rPr lang="pt-BR" dirty="0" smtClean="0"/>
              <a:t>neurônios através de seus terminais. </a:t>
            </a:r>
            <a:r>
              <a:rPr lang="pt-BR" dirty="0"/>
              <a:t>Cada neurônio possui apenas um axônio, o qual é, geralmente, mais longo que os dendritos. </a:t>
            </a:r>
          </a:p>
        </p:txBody>
      </p:sp>
    </p:spTree>
    <p:extLst>
      <p:ext uri="{BB962C8B-B14F-4D97-AF65-F5344CB8AC3E}">
        <p14:creationId xmlns:p14="http://schemas.microsoft.com/office/powerpoint/2010/main" val="2662402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8288361" y="2828925"/>
            <a:ext cx="3903639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85901"/>
            <a:ext cx="7678002" cy="5372100"/>
          </a:xfrm>
        </p:spPr>
        <p:txBody>
          <a:bodyPr>
            <a:normAutofit/>
          </a:bodyPr>
          <a:lstStyle/>
          <a:p>
            <a:r>
              <a:rPr lang="pt-BR" dirty="0" smtClean="0"/>
              <a:t>O </a:t>
            </a:r>
            <a:r>
              <a:rPr lang="pt-BR" b="1" i="1" dirty="0"/>
              <a:t>corpo celular</a:t>
            </a:r>
            <a:r>
              <a:rPr lang="pt-BR" dirty="0"/>
              <a:t> (também conhecido como </a:t>
            </a:r>
            <a:r>
              <a:rPr lang="pt-BR" b="1" i="1" dirty="0"/>
              <a:t>soma</a:t>
            </a:r>
            <a:r>
              <a:rPr lang="pt-BR" dirty="0"/>
              <a:t>) contém o núcleo do neurônio e é responsável por realizar a </a:t>
            </a:r>
            <a:r>
              <a:rPr lang="pt-BR" b="1" i="1" dirty="0"/>
              <a:t>integração</a:t>
            </a:r>
            <a:r>
              <a:rPr lang="pt-BR" dirty="0"/>
              <a:t> dos estímulos recebidos pelo neurônio através de seus dendritos.</a:t>
            </a:r>
          </a:p>
          <a:p>
            <a:r>
              <a:rPr lang="pt-BR" dirty="0"/>
              <a:t>Os </a:t>
            </a:r>
            <a:r>
              <a:rPr lang="pt-BR" dirty="0" smtClean="0"/>
              <a:t>pontos </a:t>
            </a:r>
            <a:r>
              <a:rPr lang="pt-BR" dirty="0"/>
              <a:t>de contato entre os dentritos de um neurônio e os terminais do axônio de outro neurônio são chamados de </a:t>
            </a:r>
            <a:r>
              <a:rPr lang="pt-BR" b="1" i="1" dirty="0"/>
              <a:t>sinapses</a:t>
            </a:r>
            <a:r>
              <a:rPr lang="pt-BR" dirty="0"/>
              <a:t> e os contatos </a:t>
            </a:r>
            <a:r>
              <a:rPr lang="pt-BR" dirty="0" smtClean="0"/>
              <a:t>entre eles de </a:t>
            </a:r>
            <a:r>
              <a:rPr lang="pt-BR" b="1" i="1" dirty="0"/>
              <a:t>contatos sinápticos</a:t>
            </a:r>
            <a:r>
              <a:rPr lang="pt-BR" dirty="0"/>
              <a:t>.</a:t>
            </a:r>
          </a:p>
          <a:p>
            <a:r>
              <a:rPr lang="pt-BR" dirty="0"/>
              <a:t>Ou seja, os neurônios se comunicam uns com os outros </a:t>
            </a:r>
            <a:r>
              <a:rPr lang="pt-BR" dirty="0" smtClean="0"/>
              <a:t>através das </a:t>
            </a:r>
            <a:r>
              <a:rPr lang="pt-BR" b="1" i="1" dirty="0" smtClean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A figura ao lado mostra o diagrama de um </a:t>
            </a:r>
            <a:r>
              <a:rPr lang="pt-BR" b="1" i="1" dirty="0"/>
              <a:t>neurônio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416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103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2052" name="Picture 4" descr="4 -Potencial de ação em um membrana celular neuronal. | Download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 t="7550" r="2824"/>
          <a:stretch/>
        </p:blipFill>
        <p:spPr bwMode="auto">
          <a:xfrm>
            <a:off x="8908503" y="2212258"/>
            <a:ext cx="3283497" cy="3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744"/>
            <a:ext cx="8232058" cy="5502255"/>
          </a:xfrm>
        </p:spPr>
        <p:txBody>
          <a:bodyPr>
            <a:normAutofit fontScale="77500" lnSpcReduction="20000"/>
          </a:bodyPr>
          <a:lstStyle/>
          <a:p>
            <a:r>
              <a:rPr lang="pt-BR" dirty="0"/>
              <a:t>Em termos simples, mas lembrando de que </a:t>
            </a:r>
            <a:r>
              <a:rPr lang="pt-BR" dirty="0" smtClean="0"/>
              <a:t>existem </a:t>
            </a:r>
            <a:r>
              <a:rPr lang="pt-BR" dirty="0"/>
              <a:t>exceções, nós podemos afirmar que: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neurônio recebe estímulos elétricos, basicamente a partir dos dendritos.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Esses estímulos são integrados no corpo </a:t>
            </a:r>
            <a:r>
              <a:rPr lang="pt-BR" dirty="0" smtClean="0"/>
              <a:t>celular (</a:t>
            </a:r>
            <a:r>
              <a:rPr lang="pt-BR" i="1" dirty="0" smtClean="0"/>
              <a:t>soma</a:t>
            </a:r>
            <a:r>
              <a:rPr lang="pt-BR" dirty="0" smtClean="0"/>
              <a:t>).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integração dos estímulos pode levar à geração ou não de uma resposta elétrica enviada pelo axônio a outros neurônios.</a:t>
            </a:r>
          </a:p>
          <a:p>
            <a:r>
              <a:rPr lang="pt-BR" dirty="0"/>
              <a:t>Nós podemos simplificar o funcionamento do </a:t>
            </a:r>
            <a:r>
              <a:rPr lang="pt-BR" b="1" i="1" dirty="0"/>
              <a:t>neurônio</a:t>
            </a:r>
            <a:r>
              <a:rPr lang="pt-BR" dirty="0"/>
              <a:t>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neurônios recebem estímulos elétricos.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Esses estímulos são integrados.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 atividade (i.e., integração dos estímulos) exceder certo limiar, o </a:t>
            </a:r>
            <a:r>
              <a:rPr lang="pt-BR" b="1" i="1" dirty="0"/>
              <a:t>neurônio</a:t>
            </a:r>
            <a:r>
              <a:rPr lang="pt-BR" dirty="0"/>
              <a:t> gera um pulso (ou potencial de ação).</a:t>
            </a:r>
          </a:p>
          <a:p>
            <a:r>
              <a:rPr lang="pt-BR" dirty="0"/>
              <a:t>O potencial de ação é mostrado na figura ao lado.</a:t>
            </a:r>
          </a:p>
          <a:p>
            <a:r>
              <a:rPr lang="pt-BR" dirty="0"/>
              <a:t>Um </a:t>
            </a:r>
            <a:r>
              <a:rPr lang="pt-BR" b="1" i="1" dirty="0"/>
              <a:t>neurônio</a:t>
            </a:r>
            <a:r>
              <a:rPr lang="pt-BR" dirty="0"/>
              <a:t> </a:t>
            </a:r>
            <a:r>
              <a:rPr lang="pt-BR" dirty="0" smtClean="0"/>
              <a:t>pode se conectar a até 20.000 </a:t>
            </a:r>
            <a:r>
              <a:rPr lang="pt-BR" dirty="0"/>
              <a:t>outros </a:t>
            </a:r>
            <a:r>
              <a:rPr lang="pt-BR" b="1" i="1" dirty="0"/>
              <a:t>neurônios</a:t>
            </a:r>
            <a:r>
              <a:rPr lang="pt-BR" dirty="0"/>
              <a:t> 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Sinais são passados de </a:t>
            </a:r>
            <a:r>
              <a:rPr lang="pt-BR" b="1" i="1" dirty="0"/>
              <a:t>neurônio</a:t>
            </a:r>
            <a:r>
              <a:rPr lang="pt-BR" dirty="0"/>
              <a:t> para </a:t>
            </a:r>
            <a:r>
              <a:rPr lang="pt-BR" b="1" i="1" dirty="0"/>
              <a:t>neurônio</a:t>
            </a:r>
            <a:r>
              <a:rPr lang="pt-BR" dirty="0"/>
              <a:t> através de reações </a:t>
            </a:r>
            <a:r>
              <a:rPr lang="pt-BR" dirty="0" smtClean="0"/>
              <a:t>eletroquímicas</a:t>
            </a:r>
            <a:r>
              <a:rPr lang="pt-BR" dirty="0"/>
              <a:t>.</a:t>
            </a:r>
          </a:p>
          <a:p>
            <a:r>
              <a:rPr lang="pt-BR" dirty="0"/>
              <a:t>Do ponto de vista do nosso curso, o </a:t>
            </a:r>
            <a:r>
              <a:rPr lang="pt-BR" b="1" i="1" dirty="0"/>
              <a:t>neurônio</a:t>
            </a:r>
            <a:r>
              <a:rPr lang="pt-BR" dirty="0"/>
              <a:t> será considerado como um sistema com várias entradas e uma saída onde a comunicação entre neurônios é feita através de sinais elétricos. </a:t>
            </a:r>
          </a:p>
        </p:txBody>
      </p:sp>
    </p:spTree>
    <p:extLst>
      <p:ext uri="{BB962C8B-B14F-4D97-AF65-F5344CB8AC3E}">
        <p14:creationId xmlns:p14="http://schemas.microsoft.com/office/powerpoint/2010/main" val="3984825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8" y="1572087"/>
            <a:ext cx="8757554" cy="5285913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O final do século XIX e o início do século XX foram períodos fundamentais para o estabelecimento do conhecimento atual do sistema nervoso. </a:t>
            </a:r>
          </a:p>
          <a:p>
            <a:r>
              <a:rPr lang="pt-BR" dirty="0"/>
              <a:t>De posse desse entendimento, em 1943, Warren McCulloch e Walter Pitts apresentaram o primeiro modelo </a:t>
            </a:r>
            <a:r>
              <a:rPr lang="pt-BR" b="1" i="1" dirty="0" smtClean="0"/>
              <a:t>computacional</a:t>
            </a:r>
            <a:r>
              <a:rPr lang="pt-BR" dirty="0" smtClean="0"/>
              <a:t> </a:t>
            </a:r>
            <a:r>
              <a:rPr lang="pt-BR" dirty="0"/>
              <a:t>de </a:t>
            </a:r>
            <a:r>
              <a:rPr lang="pt-BR" dirty="0" smtClean="0"/>
              <a:t>um neurônio</a:t>
            </a:r>
            <a:r>
              <a:rPr lang="pt-BR" dirty="0"/>
              <a:t>.</a:t>
            </a:r>
          </a:p>
          <a:p>
            <a:r>
              <a:rPr lang="pt-BR" dirty="0"/>
              <a:t>A partir desse modelo, foi possível estabelecer uma conexão entre o funcionamento de um neurônio e a </a:t>
            </a:r>
            <a:r>
              <a:rPr lang="pt-BR" b="1" i="1" dirty="0"/>
              <a:t>lógica proposicional</a:t>
            </a:r>
            <a:r>
              <a:rPr lang="pt-BR" dirty="0"/>
              <a:t>.</a:t>
            </a:r>
          </a:p>
          <a:p>
            <a:r>
              <a:rPr lang="pt-BR" b="1" i="1" dirty="0"/>
              <a:t>Lógica proposicional </a:t>
            </a:r>
            <a:r>
              <a:rPr lang="pt-BR" dirty="0"/>
              <a:t>se baseia em </a:t>
            </a:r>
            <a:r>
              <a:rPr lang="pt-BR" b="1" i="1" dirty="0"/>
              <a:t>proposições</a:t>
            </a:r>
            <a:r>
              <a:rPr lang="pt-BR" dirty="0"/>
              <a:t> onde uma proposição é uma sentença declarativa, ou seja, é uma sentença que declara um fato podendo este ser </a:t>
            </a:r>
            <a:r>
              <a:rPr lang="pt-BR" dirty="0" smtClean="0"/>
              <a:t>verdadeiro </a:t>
            </a:r>
            <a:r>
              <a:rPr lang="pt-BR" dirty="0"/>
              <a:t>ou falso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1 ou 1 = 1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1 e 0   = 0</a:t>
            </a:r>
          </a:p>
          <a:p>
            <a:r>
              <a:rPr lang="pt-BR" dirty="0" smtClean="0"/>
              <a:t>O artigo de </a:t>
            </a:r>
            <a:r>
              <a:rPr lang="pt-BR" dirty="0"/>
              <a:t>McCulloch e </a:t>
            </a:r>
            <a:r>
              <a:rPr lang="pt-BR" dirty="0" smtClean="0"/>
              <a:t>Pitts fornece </a:t>
            </a:r>
            <a:r>
              <a:rPr lang="pt-BR" i="1" dirty="0" smtClean="0"/>
              <a:t>insights</a:t>
            </a:r>
            <a:r>
              <a:rPr lang="pt-BR" dirty="0" smtClean="0"/>
              <a:t> fundamentais sobre como a </a:t>
            </a:r>
            <a:r>
              <a:rPr lang="pt-BR" b="1" i="1" dirty="0" smtClean="0"/>
              <a:t>lógica proposicional </a:t>
            </a:r>
            <a:r>
              <a:rPr lang="pt-BR" dirty="0" smtClean="0"/>
              <a:t>pode ser processada por um neurônio.</a:t>
            </a:r>
            <a:endParaRPr lang="pt-BR" dirty="0"/>
          </a:p>
          <a:p>
            <a:r>
              <a:rPr lang="pt-BR" dirty="0"/>
              <a:t>A partir daí, a relação com a computação foi natural.</a:t>
            </a:r>
          </a:p>
        </p:txBody>
      </p:sp>
      <p:pic>
        <p:nvPicPr>
          <p:cNvPr id="2050" name="Picture 2" descr="McCulloch (right) and Pitts (left) in 19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5752" y="2448035"/>
            <a:ext cx="2285100" cy="241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9478278" y="4859448"/>
            <a:ext cx="259624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dirty="0" smtClean="0"/>
              <a:t>Walter </a:t>
            </a:r>
            <a:r>
              <a:rPr lang="pt-BR" sz="1400" dirty="0"/>
              <a:t>Pitts </a:t>
            </a:r>
            <a:r>
              <a:rPr lang="pt-BR" sz="1400" dirty="0" smtClean="0"/>
              <a:t>e Warren McCulloch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802538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12839</TotalTime>
  <Words>2777</Words>
  <Application>Microsoft Office PowerPoint</Application>
  <PresentationFormat>Widescreen</PresentationFormat>
  <Paragraphs>504</Paragraphs>
  <Slides>33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Redes Neurais Artificiais (Parte I)</vt:lpstr>
      <vt:lpstr>Introdução</vt:lpstr>
      <vt:lpstr>Redes Neurais Artificiais</vt:lpstr>
      <vt:lpstr>Algumas aplicações famosas</vt:lpstr>
      <vt:lpstr>Um pouco de contexto</vt:lpstr>
      <vt:lpstr>Um pouco de contexto</vt:lpstr>
      <vt:lpstr>Um pouco de contexto</vt:lpstr>
      <vt:lpstr>Um pouco de contexto</vt:lpstr>
      <vt:lpstr>O Modelo de McCulloch e Pitts </vt:lpstr>
      <vt:lpstr>O Modelo de McCulloch e Pitts </vt:lpstr>
      <vt:lpstr>Exemplos com o modelo de McCulloch e Pitts</vt:lpstr>
      <vt:lpstr>Tarefa</vt:lpstr>
      <vt:lpstr>Perceptron</vt:lpstr>
      <vt:lpstr>Perceptron</vt:lpstr>
      <vt:lpstr>Perceptron</vt:lpstr>
      <vt:lpstr>Regra de aprendizado do perceptron</vt:lpstr>
      <vt:lpstr>Perceptron</vt:lpstr>
      <vt:lpstr>Perceptron</vt:lpstr>
      <vt:lpstr>Tarefas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1094</cp:revision>
  <dcterms:created xsi:type="dcterms:W3CDTF">2020-04-06T23:46:10Z</dcterms:created>
  <dcterms:modified xsi:type="dcterms:W3CDTF">2021-11-06T17:49:01Z</dcterms:modified>
</cp:coreProperties>
</file>