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336" r:id="rId3"/>
    <p:sldId id="325" r:id="rId4"/>
    <p:sldId id="474" r:id="rId5"/>
    <p:sldId id="475" r:id="rId6"/>
    <p:sldId id="476" r:id="rId7"/>
    <p:sldId id="472" r:id="rId8"/>
    <p:sldId id="478" r:id="rId9"/>
    <p:sldId id="479" r:id="rId10"/>
    <p:sldId id="473" r:id="rId11"/>
    <p:sldId id="480" r:id="rId12"/>
    <p:sldId id="481" r:id="rId13"/>
    <p:sldId id="482" r:id="rId14"/>
    <p:sldId id="483" r:id="rId15"/>
    <p:sldId id="484" r:id="rId16"/>
    <p:sldId id="486" r:id="rId17"/>
    <p:sldId id="485" r:id="rId18"/>
    <p:sldId id="487" r:id="rId19"/>
    <p:sldId id="489" r:id="rId20"/>
    <p:sldId id="488" r:id="rId21"/>
    <p:sldId id="495" r:id="rId22"/>
    <p:sldId id="491" r:id="rId23"/>
    <p:sldId id="492" r:id="rId24"/>
    <p:sldId id="494" r:id="rId25"/>
    <p:sldId id="324" r:id="rId26"/>
    <p:sldId id="306" r:id="rId27"/>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1" autoAdjust="0"/>
    <p:restoredTop sz="85351" autoAdjust="0"/>
  </p:normalViewPr>
  <p:slideViewPr>
    <p:cSldViewPr snapToGrid="0">
      <p:cViewPr varScale="1">
        <p:scale>
          <a:sx n="94" d="100"/>
          <a:sy n="94" d="100"/>
        </p:scale>
        <p:origin x="1242" y="90"/>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23/03/2024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23/03/2024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lo.br/j/ca/a/pXMZjzHJcJtkLVYLLDHHTxw/"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maquinasqueaprendem.com/2020/04/02/aprendizagem-em-conjuntos-de-dados-com-classes-desbalanceadas/" TargetMode="External"/><Relationship Id="rId4" Type="http://schemas.openxmlformats.org/officeDocument/2006/relationships/hyperlink" Target="https://tatianaesc.medium.com/trabalhando-com-classes-desbalanceadas-em-problemas-machine-learning-29ee8db4a049"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589566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58951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740219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3689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900594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pt-BR" sz="1200" i="1" smtClean="0">
                            <a:latin typeface="Cambria Math" panose="02040503050406030204" pitchFamily="18" charset="0"/>
                          </a:rPr>
                        </m:ctrlPr>
                      </m:sSubPr>
                      <m:e>
                        <m:r>
                          <a:rPr lang="pt-BR" sz="1200" b="1" i="1">
                            <a:latin typeface="Cambria Math" panose="02040503050406030204" pitchFamily="18" charset="0"/>
                          </a:rPr>
                          <m:t>𝒚</m:t>
                        </m:r>
                      </m:e>
                      <m:sub>
                        <m:r>
                          <a:rPr lang="pt-BR" sz="1200" b="0" i="1" smtClean="0">
                            <a:latin typeface="Cambria Math" panose="02040503050406030204" pitchFamily="18" charset="0"/>
                          </a:rPr>
                          <m:t>𝑞</m:t>
                        </m:r>
                      </m:sub>
                    </m:sSub>
                  </m:oMath>
                </a14:m>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14:m>
                  <m:oMath xmlns:m="http://schemas.openxmlformats.org/officeDocument/2006/math">
                    <m:sSub>
                      <m:sSubPr>
                        <m:ctrlPr>
                          <a:rPr lang="pt-BR" sz="1200" i="1" smtClean="0">
                            <a:latin typeface="Cambria Math" panose="02040503050406030204" pitchFamily="18" charset="0"/>
                          </a:rPr>
                        </m:ctrlPr>
                      </m:sSubPr>
                      <m:e>
                        <m:acc>
                          <m:accPr>
                            <m:chr m:val="̂"/>
                            <m:ctrlPr>
                              <a:rPr lang="pt-BR" sz="1200" i="1">
                                <a:latin typeface="Cambria Math" panose="02040503050406030204" pitchFamily="18" charset="0"/>
                              </a:rPr>
                            </m:ctrlPr>
                          </m:accPr>
                          <m:e>
                            <m:r>
                              <a:rPr lang="pt-BR" sz="1200" b="1" i="1">
                                <a:latin typeface="Cambria Math" panose="02040503050406030204" pitchFamily="18" charset="0"/>
                              </a:rPr>
                              <m:t>𝒚</m:t>
                            </m:r>
                          </m:e>
                        </m:acc>
                      </m:e>
                      <m:sub>
                        <m:r>
                          <a:rPr lang="pt-BR" sz="1200" b="0" i="1" smtClean="0">
                            <a:latin typeface="Cambria Math" panose="02040503050406030204" pitchFamily="18" charset="0"/>
                          </a:rPr>
                          <m:t>𝑞</m:t>
                        </m:r>
                      </m:sub>
                    </m:sSub>
                  </m:oMath>
                </a14:m>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endParaRPr lang="pt-BR" baseline="0" dirty="0"/>
              </a:p>
              <a:p>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0">
                    <a:latin typeface="Cambria Math" panose="02040503050406030204" pitchFamily="18" charset="0"/>
                  </a:rPr>
                  <a:t>𝒚_</a:t>
                </a:r>
                <a:r>
                  <a:rPr lang="pt-BR" sz="1200" b="0" i="0">
                    <a:latin typeface="Cambria Math" panose="02040503050406030204" pitchFamily="18" charset="0"/>
                  </a:rPr>
                  <a:t>𝑞</a:t>
                </a:r>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pPr/>
                <a:r>
                  <a:rPr lang="pt-BR" sz="1200" b="1" i="0">
                    <a:latin typeface="Cambria Math" panose="02040503050406030204" pitchFamily="18" charset="0"/>
                  </a:rPr>
                  <a:t>𝒚 ̂_</a:t>
                </a:r>
                <a:r>
                  <a:rPr lang="pt-BR" sz="1200" b="0" i="0">
                    <a:latin typeface="Cambria Math" panose="02040503050406030204" pitchFamily="18" charset="0"/>
                  </a:rPr>
                  <a:t>𝑞</a:t>
                </a:r>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pPr/>
                <a:endParaRPr lang="pt-BR" baseline="0" dirty="0"/>
              </a:p>
              <a:p>
                <a:pPr/>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146177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425427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3129305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4192345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regressor softmax, normalizamos as combinações de atributos de entrada para transformar as pontuações brutas (ou combinações) em probabilidades. Existem boas razões para isso: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Interpretação Probabilística:</a:t>
            </a:r>
            <a:r>
              <a:rPr lang="pt-BR" b="0" i="0" dirty="0">
                <a:solidFill>
                  <a:srgbClr val="374151"/>
                </a:solidFill>
                <a:effectLst/>
                <a:latin typeface="Söhne"/>
              </a:rPr>
              <a:t> O regressor softmax é comumente usado em problemas de classificação </a:t>
            </a:r>
            <a:r>
              <a:rPr lang="pt-BR" b="0" i="0" dirty="0" err="1">
                <a:solidFill>
                  <a:srgbClr val="374151"/>
                </a:solidFill>
                <a:effectLst/>
                <a:latin typeface="Söhne"/>
              </a:rPr>
              <a:t>multiclasse</a:t>
            </a:r>
            <a:r>
              <a:rPr lang="pt-BR" b="0" i="0" dirty="0">
                <a:solidFill>
                  <a:srgbClr val="374151"/>
                </a:solidFill>
                <a:effectLst/>
                <a:latin typeface="Söhne"/>
              </a:rPr>
              <a:t>, onde você deseja atribuir uma probabilidade para cada classe possível. Normalizando as combinações de atributos em probabilidades, você obtém uma interpretação probabilística direta dos resultados. Isso significa que as saídas do regressor representam a probabilidade de pertencer a cada classe.</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Escalas de Saída Consistentes:</a:t>
            </a:r>
            <a:r>
              <a:rPr lang="pt-BR" b="0" i="0" dirty="0">
                <a:solidFill>
                  <a:srgbClr val="374151"/>
                </a:solidFill>
                <a:effectLst/>
                <a:latin typeface="Söhne"/>
              </a:rPr>
              <a:t> Normalizar as saídas garante que elas estejam na mesma escala (entre 0 e 1) e somem para 1. Isso facilita a comparação das probabilidades e a tomada de decisões com base nas saídas do modelo.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Função de Perda Adequada:</a:t>
            </a:r>
            <a:r>
              <a:rPr lang="pt-BR" b="0" i="0" dirty="0">
                <a:solidFill>
                  <a:srgbClr val="374151"/>
                </a:solidFill>
                <a:effectLst/>
                <a:latin typeface="Söhne"/>
              </a:rPr>
              <a:t> A normalização das saídas é fundamental para o cálculo da função de perda adequada, que é usada durante o treinamento para ajustar os pesos do modelo. A função de perda geralmente é formulada com base nas probabilidades previstas e nas probabilidades reais das classes.</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Estabilidade Numérica:</a:t>
            </a:r>
            <a:r>
              <a:rPr lang="pt-BR" b="0" i="0" dirty="0">
                <a:solidFill>
                  <a:srgbClr val="374151"/>
                </a:solidFill>
                <a:effectLst/>
                <a:latin typeface="Söhne"/>
              </a:rPr>
              <a:t> Normalizar as combinações de atributos ajuda a evitar problemas de estabilidade numérica, especialmente quando as combinações podem ser grandes números. Isso ocorre porque a exponenciação de grandes valores pode resultar em números muito grandes, levando a instabilidade computacional. A normalização ajuda a controlar isso.</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a normalização das combinações de atributos no regressor softmax é fundamental para garantir que as saídas do modelo sejam interpretáveis como probabilidades e para garantir um treinamento estável e adequado. Usar as próprias combinações sem normalização não forneceria as probabilidades desejadas e levaria a problemas de interpretação e treinamento.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1280925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2656283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a:t>
                </a:r>
              </a:p>
              <a:p>
                <a:endParaRPr lang="pt-BR" b="1" dirty="0"/>
              </a:p>
              <a:p>
                <a:endParaRPr lang="pt-BR" dirty="0"/>
              </a:p>
            </p:txBody>
          </p:sp>
        </mc:Choice>
        <mc:Fallback xmlns="">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r>
                  <a:rPr lang="pt-BR" i="0">
                    <a:latin typeface="Cambria Math" panose="02040503050406030204" pitchFamily="18" charset="0"/>
                  </a:rPr>
                  <a:t>〖</a:t>
                </a:r>
                <a:r>
                  <a:rPr lang="pt-BR" b="1" i="0">
                    <a:latin typeface="Cambria Math" panose="02040503050406030204" pitchFamily="18" charset="0"/>
                  </a:rPr>
                  <a:t>𝒙</a:t>
                </a:r>
                <a:r>
                  <a:rPr lang="pt-BR" i="0">
                    <a:latin typeface="Cambria Math" panose="02040503050406030204" pitchFamily="18" charset="0"/>
                  </a:rPr>
                  <a:t>(𝑖)〗^𝑇</a:t>
                </a:r>
                <a:r>
                  <a:rPr lang="pt-BR" b="1" i="0">
                    <a:latin typeface="Cambria Math" panose="02040503050406030204" pitchFamily="18" charset="0"/>
                  </a:rPr>
                  <a:t> 𝒂_</a:t>
                </a:r>
                <a:r>
                  <a:rPr lang="pt-BR" i="0">
                    <a:latin typeface="Cambria Math" panose="02040503050406030204" pitchFamily="18" charset="0"/>
                  </a:rPr>
                  <a:t>𝑞</a:t>
                </a:r>
                <a:r>
                  <a:rPr lang="pt-BR" dirty="0"/>
                  <a:t>).</a:t>
                </a:r>
              </a:p>
              <a:p>
                <a:endParaRPr lang="pt-BR" b="1"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150643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#4:</a:t>
            </a:r>
            <a:r>
              <a:rPr lang="pt-BR" sz="1200" dirty="0"/>
              <a:t> https://mybinder.org/v2/gh/zz4fap/t320_aprendizado_de_maquina/main?filepath=labs%2FLaboratorio4.ipynb</a:t>
            </a:r>
          </a:p>
          <a:p>
            <a:endParaRPr lang="pt-BR" sz="1200" dirty="0"/>
          </a:p>
          <a:p>
            <a:r>
              <a:rPr lang="pt-BR" sz="1200" dirty="0"/>
              <a:t>https://colab.research.google.com/github/zz4fap/t320_aprendizado_de_maquina/blob/main/labs/Laboratorio4.ipynb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rtl="0"/>
            <a:r>
              <a:rPr lang="pt-BR" dirty="0">
                <a:solidFill>
                  <a:srgbClr val="1F1F1F"/>
                </a:solidFill>
                <a:effectLst/>
                <a:latin typeface="Google Sans"/>
              </a:rPr>
              <a:t>O problema do treinamento de classificadores com classes desbalanceadas é que a maioria dos algoritmos de aprendizado de máquina assumem que as classes são distribuídas de forma relativamente equilibrada. Isso significa que, quando a classe minoritária é muito menor que a classe majoritária, o classificador tende a se concentrar em prever a classe majoritária com alta precisão, ignorando a classe minoritária.</a:t>
            </a:r>
          </a:p>
          <a:p>
            <a:pPr rtl="0"/>
            <a:r>
              <a:rPr lang="pt-BR" dirty="0">
                <a:solidFill>
                  <a:srgbClr val="1F1F1F"/>
                </a:solidFill>
                <a:effectLst/>
                <a:latin typeface="Google Sans"/>
              </a:rPr>
              <a:t>Isso pode levar a vários problemas:</a:t>
            </a:r>
          </a:p>
          <a:p>
            <a:pPr rtl="0">
              <a:buFont typeface="Arial" panose="020B0604020202020204" pitchFamily="34" charset="0"/>
              <a:buChar char="•"/>
            </a:pPr>
            <a:r>
              <a:rPr lang="pt-BR" b="1" dirty="0">
                <a:solidFill>
                  <a:srgbClr val="1F1F1F"/>
                </a:solidFill>
                <a:effectLst/>
                <a:latin typeface="Google Sans"/>
              </a:rPr>
              <a:t>Baixa acurácia na classificação da classe minoritária:</a:t>
            </a:r>
            <a:r>
              <a:rPr lang="pt-BR" dirty="0">
                <a:solidFill>
                  <a:srgbClr val="1F1F1F"/>
                </a:solidFill>
                <a:effectLst/>
                <a:latin typeface="Google Sans"/>
              </a:rPr>
              <a:t> O classificador pode ter uma alta acurácia geral, mas isso pode ser enganoso porque a maioria das previsões são para a classe majoritária. A acurácia para a classe minoritária pode ser muito baixa, o que pode ser um problema sério em aplicações onde a detecção da classe minoritária é crucial.</a:t>
            </a:r>
          </a:p>
          <a:p>
            <a:pPr rtl="0">
              <a:buFont typeface="Arial" panose="020B0604020202020204" pitchFamily="34" charset="0"/>
              <a:buChar char="•"/>
            </a:pPr>
            <a:r>
              <a:rPr lang="pt-BR" b="1" dirty="0">
                <a:solidFill>
                  <a:srgbClr val="1F1F1F"/>
                </a:solidFill>
                <a:effectLst/>
                <a:latin typeface="Google Sans"/>
              </a:rPr>
              <a:t>Dificuldade em identificar exemplos da classe minoritária:</a:t>
            </a:r>
            <a:r>
              <a:rPr lang="pt-BR" dirty="0">
                <a:solidFill>
                  <a:srgbClr val="1F1F1F"/>
                </a:solidFill>
                <a:effectLst/>
                <a:latin typeface="Google Sans"/>
              </a:rPr>
              <a:t> O classificador pode ter dificuldade em aprender as características da classe minoritária, pois há muito poucos exemplos para aprender. Isso pode levar a um alto número de falsos negativos, ou seja, exemplos da classe minoritária que são erroneamente classificados como classe majoritária.</a:t>
            </a:r>
          </a:p>
          <a:p>
            <a:pPr rtl="0">
              <a:buFont typeface="Arial" panose="020B0604020202020204" pitchFamily="34" charset="0"/>
              <a:buChar char="•"/>
            </a:pPr>
            <a:r>
              <a:rPr lang="pt-BR" b="1" dirty="0">
                <a:solidFill>
                  <a:srgbClr val="1F1F1F"/>
                </a:solidFill>
                <a:effectLst/>
                <a:latin typeface="Google Sans"/>
              </a:rPr>
              <a:t>Viés na seleção de características:</a:t>
            </a:r>
            <a:r>
              <a:rPr lang="pt-BR" dirty="0">
                <a:solidFill>
                  <a:srgbClr val="1F1F1F"/>
                </a:solidFill>
                <a:effectLst/>
                <a:latin typeface="Google Sans"/>
              </a:rPr>
              <a:t> O classificador pode selecionar características que são mais relevantes para a classe majoritária, ignorando características que são importantes para a classe minoritária. Isso pode levar a um modelo que é menos preciso na classificação da classe minoritária.</a:t>
            </a:r>
          </a:p>
          <a:p>
            <a:pPr rtl="0"/>
            <a:r>
              <a:rPr lang="pt-BR" dirty="0">
                <a:solidFill>
                  <a:srgbClr val="1F1F1F"/>
                </a:solidFill>
                <a:effectLst/>
                <a:latin typeface="Google Sans"/>
              </a:rPr>
              <a:t>Existem várias técnicas para lidar com o problema de classes desbalanceadas, como:</a:t>
            </a:r>
          </a:p>
          <a:p>
            <a:pPr rtl="0">
              <a:buFont typeface="Arial" panose="020B0604020202020204" pitchFamily="34" charset="0"/>
              <a:buChar char="•"/>
            </a:pPr>
            <a:r>
              <a:rPr lang="pt-BR" b="1" dirty="0" err="1">
                <a:solidFill>
                  <a:srgbClr val="1F1F1F"/>
                </a:solidFill>
                <a:effectLst/>
                <a:latin typeface="Google Sans"/>
              </a:rPr>
              <a:t>Reamostragem</a:t>
            </a:r>
            <a:r>
              <a:rPr lang="pt-BR" b="1" dirty="0">
                <a:solidFill>
                  <a:srgbClr val="1F1F1F"/>
                </a:solidFill>
                <a:effectLst/>
                <a:latin typeface="Google Sans"/>
              </a:rPr>
              <a:t>:</a:t>
            </a:r>
            <a:r>
              <a:rPr lang="pt-BR" dirty="0">
                <a:solidFill>
                  <a:srgbClr val="1F1F1F"/>
                </a:solidFill>
                <a:effectLst/>
                <a:latin typeface="Google Sans"/>
              </a:rPr>
              <a:t> Aumentar o número de exemplos da classe minoritária por meio de técnicas como </a:t>
            </a:r>
            <a:r>
              <a:rPr lang="pt-BR" dirty="0" err="1">
                <a:solidFill>
                  <a:srgbClr val="1F1F1F"/>
                </a:solidFill>
                <a:effectLst/>
                <a:latin typeface="Google Sans"/>
              </a:rPr>
              <a:t>sobreamostragem</a:t>
            </a:r>
            <a:r>
              <a:rPr lang="pt-BR" dirty="0">
                <a:solidFill>
                  <a:srgbClr val="1F1F1F"/>
                </a:solidFill>
                <a:effectLst/>
                <a:latin typeface="Google Sans"/>
              </a:rPr>
              <a:t> (gerando exemplos sintéticos da classe minoritária) ou </a:t>
            </a:r>
            <a:r>
              <a:rPr lang="pt-BR" dirty="0" err="1">
                <a:solidFill>
                  <a:srgbClr val="1F1F1F"/>
                </a:solidFill>
                <a:effectLst/>
                <a:latin typeface="Google Sans"/>
              </a:rPr>
              <a:t>subamostragem</a:t>
            </a:r>
            <a:r>
              <a:rPr lang="pt-BR" dirty="0">
                <a:solidFill>
                  <a:srgbClr val="1F1F1F"/>
                </a:solidFill>
                <a:effectLst/>
                <a:latin typeface="Google Sans"/>
              </a:rPr>
              <a:t> (removendo exemplos da classe majoritária).</a:t>
            </a:r>
          </a:p>
          <a:p>
            <a:pPr rtl="0">
              <a:buFont typeface="Arial" panose="020B0604020202020204" pitchFamily="34" charset="0"/>
              <a:buChar char="•"/>
            </a:pPr>
            <a:r>
              <a:rPr lang="pt-BR" b="1" dirty="0">
                <a:solidFill>
                  <a:srgbClr val="1F1F1F"/>
                </a:solidFill>
                <a:effectLst/>
                <a:latin typeface="Google Sans"/>
              </a:rPr>
              <a:t>Ponderação de classes:</a:t>
            </a:r>
            <a:r>
              <a:rPr lang="pt-BR" dirty="0">
                <a:solidFill>
                  <a:srgbClr val="1F1F1F"/>
                </a:solidFill>
                <a:effectLst/>
                <a:latin typeface="Google Sans"/>
              </a:rPr>
              <a:t> Atribuir pesos diferentes às classes durante o treinamento, dando mais importância à classe minoritária.</a:t>
            </a:r>
          </a:p>
          <a:p>
            <a:pPr rtl="0">
              <a:buFont typeface="Arial" panose="020B0604020202020204" pitchFamily="34" charset="0"/>
              <a:buChar char="•"/>
            </a:pPr>
            <a:r>
              <a:rPr lang="pt-BR" b="1" dirty="0">
                <a:solidFill>
                  <a:srgbClr val="1F1F1F"/>
                </a:solidFill>
                <a:effectLst/>
                <a:latin typeface="Google Sans"/>
              </a:rPr>
              <a:t>Algoritmos específicos para classes desbalanceadas:</a:t>
            </a:r>
            <a:r>
              <a:rPr lang="pt-BR" dirty="0">
                <a:solidFill>
                  <a:srgbClr val="1F1F1F"/>
                </a:solidFill>
                <a:effectLst/>
                <a:latin typeface="Google Sans"/>
              </a:rPr>
              <a:t> Existem algoritmos de aprendizado de máquina que foram </a:t>
            </a:r>
            <a:r>
              <a:rPr lang="pt-BR" dirty="0" err="1">
                <a:solidFill>
                  <a:srgbClr val="1F1F1F"/>
                </a:solidFill>
                <a:effectLst/>
                <a:latin typeface="Google Sans"/>
              </a:rPr>
              <a:t>specifically</a:t>
            </a:r>
            <a:r>
              <a:rPr lang="pt-BR" dirty="0">
                <a:solidFill>
                  <a:srgbClr val="1F1F1F"/>
                </a:solidFill>
                <a:effectLst/>
                <a:latin typeface="Google Sans"/>
              </a:rPr>
              <a:t> </a:t>
            </a:r>
            <a:r>
              <a:rPr lang="pt-BR" dirty="0" err="1">
                <a:solidFill>
                  <a:srgbClr val="1F1F1F"/>
                </a:solidFill>
                <a:effectLst/>
                <a:latin typeface="Google Sans"/>
              </a:rPr>
              <a:t>designed</a:t>
            </a:r>
            <a:r>
              <a:rPr lang="pt-BR" dirty="0">
                <a:solidFill>
                  <a:srgbClr val="1F1F1F"/>
                </a:solidFill>
                <a:effectLst/>
                <a:latin typeface="Google Sans"/>
              </a:rPr>
              <a:t> para lidar com o problema de classes desbalanceadas, como Random </a:t>
            </a:r>
            <a:r>
              <a:rPr lang="pt-BR" dirty="0" err="1">
                <a:solidFill>
                  <a:srgbClr val="1F1F1F"/>
                </a:solidFill>
                <a:effectLst/>
                <a:latin typeface="Google Sans"/>
              </a:rPr>
              <a:t>Oversampling</a:t>
            </a:r>
            <a:r>
              <a:rPr lang="pt-BR" dirty="0">
                <a:solidFill>
                  <a:srgbClr val="1F1F1F"/>
                </a:solidFill>
                <a:effectLst/>
                <a:latin typeface="Google Sans"/>
              </a:rPr>
              <a:t> Ensemble (ROSE) e </a:t>
            </a:r>
            <a:r>
              <a:rPr lang="pt-BR" dirty="0" err="1">
                <a:solidFill>
                  <a:srgbClr val="1F1F1F"/>
                </a:solidFill>
                <a:effectLst/>
                <a:latin typeface="Google Sans"/>
              </a:rPr>
              <a:t>Support</a:t>
            </a:r>
            <a:r>
              <a:rPr lang="pt-BR" dirty="0">
                <a:solidFill>
                  <a:srgbClr val="1F1F1F"/>
                </a:solidFill>
                <a:effectLst/>
                <a:latin typeface="Google Sans"/>
              </a:rPr>
              <a:t> Vector </a:t>
            </a:r>
            <a:r>
              <a:rPr lang="pt-BR" dirty="0" err="1">
                <a:solidFill>
                  <a:srgbClr val="1F1F1F"/>
                </a:solidFill>
                <a:effectLst/>
                <a:latin typeface="Google Sans"/>
              </a:rPr>
              <a:t>Machines</a:t>
            </a:r>
            <a:r>
              <a:rPr lang="pt-BR" dirty="0">
                <a:solidFill>
                  <a:srgbClr val="1F1F1F"/>
                </a:solidFill>
                <a:effectLst/>
                <a:latin typeface="Google Sans"/>
              </a:rPr>
              <a:t> (SVM) com ponderação de classes.</a:t>
            </a:r>
          </a:p>
          <a:p>
            <a:pPr rtl="0"/>
            <a:r>
              <a:rPr lang="pt-BR" dirty="0">
                <a:solidFill>
                  <a:srgbClr val="1F1F1F"/>
                </a:solidFill>
                <a:effectLst/>
                <a:latin typeface="Google Sans"/>
              </a:rPr>
              <a:t>A escolha da melhor técnica depende do tipo de problema e do conjunto de dados específico. É importante experimentar diferentes técnicas para encontrar a que funciona melhor para o seu problema.</a:t>
            </a:r>
          </a:p>
          <a:p>
            <a:pPr rtl="0"/>
            <a:r>
              <a:rPr lang="pt-BR" b="1" dirty="0">
                <a:solidFill>
                  <a:srgbClr val="1F1F1F"/>
                </a:solidFill>
                <a:effectLst/>
                <a:latin typeface="Google Sans"/>
              </a:rPr>
              <a:t>Recursos adicionais:</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Aprendizado supervisionado com conjuntos de dados desbalanceados: </a:t>
            </a:r>
            <a:r>
              <a:rPr lang="pt-BR" dirty="0">
                <a:solidFill>
                  <a:srgbClr val="0B57D0"/>
                </a:solidFill>
                <a:effectLst/>
                <a:latin typeface="Google Sans"/>
                <a:hlinkClick r:id="rId3"/>
              </a:rPr>
              <a:t>https://www.scielo.br/j/ca/a/pXMZjzHJcJtkLVYLLDHHTxw/</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Trabalhando com classes desbalanceadas em problemas Machine Learning: </a:t>
            </a:r>
            <a:r>
              <a:rPr lang="pt-BR" dirty="0">
                <a:solidFill>
                  <a:srgbClr val="0B57D0"/>
                </a:solidFill>
                <a:effectLst/>
                <a:latin typeface="Google Sans"/>
                <a:hlinkClick r:id="rId4"/>
              </a:rPr>
              <a:t>https://tatianaesc.medium.com/trabalhando-com-classes-desbalanceadas-em-problemas-machine-learning-29ee8db4a049</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Aprendizagem em conjuntos de dados com classes desbalanceadas: </a:t>
            </a:r>
            <a:r>
              <a:rPr lang="pt-BR" dirty="0">
                <a:solidFill>
                  <a:srgbClr val="0B57D0"/>
                </a:solidFill>
                <a:effectLst/>
                <a:latin typeface="Google Sans"/>
                <a:hlinkClick r:id="rId5"/>
              </a:rPr>
              <a:t>https://maquinasqueaprendem.com/2020/04/02/aprendizagem-em-conjuntos-de-dados-com-classes-desbalanceadas/</a:t>
            </a:r>
            <a:endParaRPr lang="pt-BR" dirty="0">
              <a:solidFill>
                <a:srgbClr val="1F1F1F"/>
              </a:solidFill>
              <a:effectLst/>
              <a:latin typeface="Google San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417402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95871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399780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a:t>
            </a:r>
            <a:r>
              <a:rPr lang="pt-BR" dirty="0" err="1"/>
              <a:t>ClassificationOfFourClassesWithOvAandOvO.ip</a:t>
            </a:r>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ClassificationOfFourClassesWithOvAandOvO_SciKitLearn.ipynb</a:t>
            </a:r>
            <a:endParaRPr lang="pt-BR" dirty="0"/>
          </a:p>
          <a:p>
            <a:endParaRPr lang="pt-BR" dirty="0"/>
          </a:p>
          <a:p>
            <a:endParaRPr lang="pt-BR" dirty="0"/>
          </a:p>
          <a:p>
            <a:r>
              <a:rPr lang="pt-BR" sz="1200" b="0" i="0" kern="1200" dirty="0">
                <a:solidFill>
                  <a:schemeClr val="tx1"/>
                </a:solidFill>
                <a:effectLst/>
                <a:latin typeface="+mn-lt"/>
                <a:ea typeface="+mn-ea"/>
                <a:cs typeface="+mn-cs"/>
              </a:rPr>
              <a:t>A abordagem um-contra-um pode ser mais adequada quando o número de classes é pequeno ou quando há desbalanceamento entre as classes. Isso ocorre porque a abordagem um-contra-um treina vários classificadores binários, cada um focado em discriminar apenas duas classes, o que pode ser mais eficiente do que treinar um único modelo para discriminar várias classes. Além disso, a abordagem um-contra-um pode ser menos suscetível a erros devido ao desbalanceamento das classes, pois cada classificador binário é treinado em um conjunto de dados equilibrado contendo apenas duas classes.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Por outro lado, a abordagem um-contra-o-resto pode ser mais adequada quando o número de classes é grande ou quando as classes são bem equilibradas. Isso ocorre porque a abordagem um-contra-o-resto treina um único modelo para discriminar todas as classes, o que pode ser mais eficiente do que treinar vários modelos de classificação binária. Além disso, a abordagem um-contra-o-resto pode ser mais robusta em relação a variações ou ruídos nos dados, pois o modelo é treinado para distinguir cada classe das demais.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25533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319365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332434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408906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23/03/2024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23/03/2024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23/03/2024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23/03/2024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23/03/2024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23/03/2024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23/03/2024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23/03/2024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23/03/2024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23/03/2024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23/03/2024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23/03/2024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13.png"/><Relationship Id="rId7" Type="http://schemas.openxmlformats.org/officeDocument/2006/relationships/image" Target="../media/image92.png"/><Relationship Id="rId12" Type="http://schemas.openxmlformats.org/officeDocument/2006/relationships/image" Target="../media/image95.png"/><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941.png"/><Relationship Id="rId5" Type="http://schemas.openxmlformats.org/officeDocument/2006/relationships/image" Target="../media/image14.png"/><Relationship Id="rId10" Type="http://schemas.openxmlformats.org/officeDocument/2006/relationships/image" Target="../media/image931.png"/><Relationship Id="rId4" Type="http://schemas.openxmlformats.org/officeDocument/2006/relationships/hyperlink" Target="https://colab.research.google.com/github/zz4fap/t320_aprendizado_de_maquina/blob/main/notebooks/classifica&#231;&#227;o/ClassificationOfFourClassesWithOvAandOvO_SciKitLearn.ipynb" TargetMode="External"/><Relationship Id="rId9" Type="http://schemas.openxmlformats.org/officeDocument/2006/relationships/image" Target="../media/image9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colab.research.google.com/github/zz4fap/t320_aprendizado_de_maquina/blob/main/notebooks/classifica&#231;&#227;o/softmax_regressor_with_scikit_learn.ipynb"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4.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T320 - Introdução ao Aprendizado de Máquina II:</a:t>
            </a:r>
            <a:br>
              <a:rPr lang="pt-BR" dirty="0"/>
            </a:br>
            <a:r>
              <a:rPr lang="pt-BR" b="1" i="1" dirty="0"/>
              <a:t>Classificação (Parte IV)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Um-Contra-Um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733" y="124681"/>
            <a:ext cx="8370533" cy="6608637"/>
          </a:xfrm>
          <a:prstGeom prst="rect">
            <a:avLst/>
          </a:prstGeom>
        </p:spPr>
      </p:pic>
      <p:sp>
        <p:nvSpPr>
          <p:cNvPr id="4" name="Rectangle 3"/>
          <p:cNvSpPr/>
          <p:nvPr/>
        </p:nvSpPr>
        <p:spPr>
          <a:xfrm>
            <a:off x="0" y="6528913"/>
            <a:ext cx="5447325" cy="307777"/>
          </a:xfrm>
          <a:prstGeom prst="rect">
            <a:avLst/>
          </a:prstGeom>
        </p:spPr>
        <p:txBody>
          <a:bodyPr wrap="none">
            <a:spAutoFit/>
          </a:bodyPr>
          <a:lstStyle/>
          <a:p>
            <a:r>
              <a:rPr lang="pt-BR" sz="1400" dirty="0">
                <a:solidFill>
                  <a:srgbClr val="00B0F0"/>
                </a:solidFill>
                <a:hlinkClick r:id="rId4"/>
              </a:rPr>
              <a:t>Exemplo: </a:t>
            </a:r>
            <a:r>
              <a:rPr lang="pt-BR" sz="1400" dirty="0" err="1">
                <a:hlinkClick r:id="rId4"/>
              </a:rPr>
              <a:t>ClassificationOfFourClassesWithOvAandOvO-SciKitLearn.ipynb</a:t>
            </a:r>
            <a:endParaRPr lang="pt-BR" sz="1400" dirty="0">
              <a:solidFill>
                <a:srgbClr val="00B0F0"/>
              </a:solidFill>
            </a:endParaRPr>
          </a:p>
        </p:txBody>
      </p:sp>
      <mc:AlternateContent xmlns:mc="http://schemas.openxmlformats.org/markup-compatibility/2006" xmlns:a14="http://schemas.microsoft.com/office/drawing/2010/main">
        <mc:Choice Requires="a14">
          <p:sp>
            <p:nvSpPr>
              <p:cNvPr id="5" name="Rectangle 4"/>
              <p:cNvSpPr/>
              <p:nvPr/>
            </p:nvSpPr>
            <p:spPr>
              <a:xfrm>
                <a:off x="1352413" y="4501275"/>
                <a:ext cx="2354747" cy="1468928"/>
              </a:xfrm>
              <a:prstGeom prst="rect">
                <a:avLst/>
              </a:prstGeom>
            </p:spPr>
            <p:txBody>
              <a:bodyPr wrap="none">
                <a:spAutoFit/>
              </a:bodyPr>
              <a:lstStyle/>
              <a:p>
                <a:pPr algn="ctr"/>
                <a14:m>
                  <m:oMath xmlns:m="http://schemas.openxmlformats.org/officeDocument/2006/math">
                    <m:r>
                      <a:rPr lang="pt-BR" sz="3600" i="1">
                        <a:latin typeface="Cambria Math" panose="02040503050406030204" pitchFamily="18" charset="0"/>
                      </a:rPr>
                      <m:t>𝑄</m:t>
                    </m:r>
                  </m:oMath>
                </a14:m>
                <a:r>
                  <a:rPr lang="pt-BR" sz="3600" dirty="0">
                    <a:latin typeface="Cambria Math" panose="02040503050406030204" pitchFamily="18" charset="0"/>
                  </a:rPr>
                  <a:t>= 3</a:t>
                </a:r>
                <a:endParaRPr lang="pt-BR" sz="3200" dirty="0">
                  <a:latin typeface="Cambria Math" panose="02040503050406030204" pitchFamily="18" charset="0"/>
                </a:endParaRPr>
              </a:p>
              <a:p>
                <a14:m>
                  <m:oMath xmlns:m="http://schemas.openxmlformats.org/officeDocument/2006/math">
                    <m:f>
                      <m:fPr>
                        <m:ctrlPr>
                          <a:rPr lang="pt-BR" sz="3600" i="1" smtClean="0">
                            <a:latin typeface="Cambria Math" panose="02040503050406030204" pitchFamily="18" charset="0"/>
                          </a:rPr>
                        </m:ctrlPr>
                      </m:fPr>
                      <m:num>
                        <m:r>
                          <a:rPr lang="pt-BR" sz="3600" i="1">
                            <a:latin typeface="Cambria Math" panose="02040503050406030204" pitchFamily="18" charset="0"/>
                          </a:rPr>
                          <m:t>𝑄</m:t>
                        </m:r>
                        <m:d>
                          <m:dPr>
                            <m:ctrlPr>
                              <a:rPr lang="pt-BR" sz="3600" i="1">
                                <a:latin typeface="Cambria Math" panose="02040503050406030204" pitchFamily="18" charset="0"/>
                              </a:rPr>
                            </m:ctrlPr>
                          </m:dPr>
                          <m:e>
                            <m:r>
                              <a:rPr lang="pt-BR" sz="3600" i="1">
                                <a:latin typeface="Cambria Math" panose="02040503050406030204" pitchFamily="18" charset="0"/>
                              </a:rPr>
                              <m:t>𝑄</m:t>
                            </m:r>
                            <m:r>
                              <a:rPr lang="pt-BR" sz="3600" i="1">
                                <a:latin typeface="Cambria Math" panose="02040503050406030204" pitchFamily="18" charset="0"/>
                              </a:rPr>
                              <m:t>−1</m:t>
                            </m:r>
                          </m:e>
                        </m:d>
                      </m:num>
                      <m:den>
                        <m:r>
                          <a:rPr lang="pt-BR" sz="3600" i="1">
                            <a:latin typeface="Cambria Math" panose="02040503050406030204" pitchFamily="18" charset="0"/>
                          </a:rPr>
                          <m:t>2</m:t>
                        </m:r>
                      </m:den>
                    </m:f>
                    <m:r>
                      <a:rPr lang="pt-BR" sz="3600" b="0" i="1" smtClean="0">
                        <a:latin typeface="Cambria Math" panose="02040503050406030204" pitchFamily="18" charset="0"/>
                      </a:rPr>
                      <m:t>=3</m:t>
                    </m:r>
                  </m:oMath>
                </a14:m>
                <a:r>
                  <a:rPr lang="pt-BR" sz="36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1352413" y="4501275"/>
                <a:ext cx="2354747" cy="1468928"/>
              </a:xfrm>
              <a:prstGeom prst="rect">
                <a:avLst/>
              </a:prstGeom>
              <a:blipFill>
                <a:blip r:embed="rId5"/>
                <a:stretch>
                  <a:fillRect t="-6224"/>
                </a:stretch>
              </a:blipFill>
            </p:spPr>
            <p:txBody>
              <a:bodyPr/>
              <a:lstStyle/>
              <a:p>
                <a:r>
                  <a:rPr lang="pt-BR">
                    <a:noFill/>
                  </a:rPr>
                  <a:t> </a:t>
                </a:r>
              </a:p>
            </p:txBody>
          </p:sp>
        </mc:Fallback>
      </mc:AlternateContent>
      <p:sp>
        <p:nvSpPr>
          <p:cNvPr id="6" name="Mais 5"/>
          <p:cNvSpPr/>
          <p:nvPr/>
        </p:nvSpPr>
        <p:spPr>
          <a:xfrm>
            <a:off x="6726726" y="166352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753887" y="3877955"/>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Mais 7"/>
          <p:cNvSpPr/>
          <p:nvPr/>
        </p:nvSpPr>
        <p:spPr>
          <a:xfrm>
            <a:off x="6753887" y="6119540"/>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1" name="Conector reto 10"/>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4" name="CaixaDeTexto 13"/>
              <p:cNvSpPr txBox="1"/>
              <p:nvPr/>
            </p:nvSpPr>
            <p:spPr>
              <a:xfrm rot="18820041">
                <a:off x="4505925" y="1875286"/>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4" name="CaixaDeTexto 13"/>
              <p:cNvSpPr txBox="1">
                <a:spLocks noRot="1" noChangeAspect="1" noMove="1" noResize="1" noEditPoints="1" noAdjustHandles="1" noChangeArrowheads="1" noChangeShapeType="1" noTextEdit="1"/>
              </p:cNvSpPr>
              <p:nvPr/>
            </p:nvSpPr>
            <p:spPr>
              <a:xfrm rot="18820041">
                <a:off x="4505925" y="1875286"/>
                <a:ext cx="1540358" cy="369332"/>
              </a:xfrm>
              <a:prstGeom prst="rect">
                <a:avLst/>
              </a:prstGeom>
              <a:blipFill rotWithShape="0">
                <a:blip r:embed="rId7"/>
                <a:stretch>
                  <a:fillRect r="-18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p:cNvSpPr txBox="1"/>
              <p:nvPr/>
            </p:nvSpPr>
            <p:spPr>
              <a:xfrm>
                <a:off x="4774375" y="3000253"/>
                <a:ext cx="15456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a:off x="4774375" y="3000253"/>
                <a:ext cx="1545680" cy="369332"/>
              </a:xfrm>
              <a:prstGeom prst="rect">
                <a:avLst/>
              </a:prstGeom>
              <a:blipFill rotWithShape="0">
                <a:blip r:embed="rId8"/>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p:cNvSpPr txBox="1"/>
              <p:nvPr/>
            </p:nvSpPr>
            <p:spPr>
              <a:xfrm rot="3162280">
                <a:off x="4505924" y="4597985"/>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6" name="CaixaDeTexto 15"/>
              <p:cNvSpPr txBox="1">
                <a:spLocks noRot="1" noChangeAspect="1" noMove="1" noResize="1" noEditPoints="1" noAdjustHandles="1" noChangeArrowheads="1" noChangeShapeType="1" noTextEdit="1"/>
              </p:cNvSpPr>
              <p:nvPr/>
            </p:nvSpPr>
            <p:spPr>
              <a:xfrm rot="3162280">
                <a:off x="4505924" y="4597985"/>
                <a:ext cx="1540358" cy="369332"/>
              </a:xfrm>
              <a:prstGeom prst="rect">
                <a:avLst/>
              </a:prstGeom>
              <a:blipFill rotWithShape="0">
                <a:blip r:embed="rId9"/>
                <a:stretch>
                  <a:fillRect b="-125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9988045" y="5235739"/>
                <a:ext cx="2203955" cy="369332"/>
              </a:xfrm>
              <a:prstGeom prst="rect">
                <a:avLst/>
              </a:prstGeom>
              <a:noFill/>
            </p:spPr>
            <p:txBody>
              <a:bodyPr wrap="square" rtlCol="0">
                <a:spAutoFit/>
              </a:bodyPr>
              <a:lstStyle/>
              <a:p>
                <a:r>
                  <a:rPr lang="pt-BR" dirty="0"/>
                  <a:t>= 0.55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7" name="CaixaDeTexto 16"/>
              <p:cNvSpPr txBox="1">
                <a:spLocks noRot="1" noChangeAspect="1" noMove="1" noResize="1" noEditPoints="1" noAdjustHandles="1" noChangeArrowheads="1" noChangeShapeType="1" noTextEdit="1"/>
              </p:cNvSpPr>
              <p:nvPr/>
            </p:nvSpPr>
            <p:spPr>
              <a:xfrm>
                <a:off x="9988045" y="5235739"/>
                <a:ext cx="2203955" cy="369332"/>
              </a:xfrm>
              <a:prstGeom prst="rect">
                <a:avLst/>
              </a:prstGeom>
              <a:blipFill rotWithShape="0">
                <a:blip r:embed="rId10"/>
                <a:stretch>
                  <a:fillRect l="-2210"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a:off x="10134657" y="3167621"/>
                <a:ext cx="2057344" cy="369332"/>
              </a:xfrm>
              <a:prstGeom prst="rect">
                <a:avLst/>
              </a:prstGeom>
              <a:noFill/>
            </p:spPr>
            <p:txBody>
              <a:bodyPr wrap="square" rtlCol="0">
                <a:spAutoFit/>
              </a:bodyPr>
              <a:lstStyle/>
              <a:p>
                <a:r>
                  <a:rPr lang="pt-BR" dirty="0"/>
                  <a:t>= 0.85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3</m:t>
                        </m:r>
                      </m:sub>
                    </m:sSub>
                  </m:oMath>
                </a14:m>
                <a:r>
                  <a:rPr lang="pt-BR" sz="1600" dirty="0"/>
                  <a:t>)</a:t>
                </a:r>
              </a:p>
            </p:txBody>
          </p:sp>
        </mc:Choice>
        <mc:Fallback xmlns="">
          <p:sp>
            <p:nvSpPr>
              <p:cNvPr id="18" name="CaixaDeTexto 17"/>
              <p:cNvSpPr txBox="1">
                <a:spLocks noRot="1" noChangeAspect="1" noMove="1" noResize="1" noEditPoints="1" noAdjustHandles="1" noChangeArrowheads="1" noChangeShapeType="1" noTextEdit="1"/>
              </p:cNvSpPr>
              <p:nvPr/>
            </p:nvSpPr>
            <p:spPr>
              <a:xfrm>
                <a:off x="10134657" y="3167621"/>
                <a:ext cx="2057344" cy="369332"/>
              </a:xfrm>
              <a:prstGeom prst="rect">
                <a:avLst/>
              </a:prstGeom>
              <a:blipFill rotWithShape="0">
                <a:blip r:embed="rId11"/>
                <a:stretch>
                  <a:fillRect l="-2671"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10061350" y="942581"/>
                <a:ext cx="2057344" cy="369332"/>
              </a:xfrm>
              <a:prstGeom prst="rect">
                <a:avLst/>
              </a:prstGeom>
              <a:noFill/>
            </p:spPr>
            <p:txBody>
              <a:bodyPr wrap="square" rtlCol="0">
                <a:spAutoFit/>
              </a:bodyPr>
              <a:lstStyle/>
              <a:p>
                <a:r>
                  <a:rPr lang="pt-BR" dirty="0"/>
                  <a:t>= 0.05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9" name="CaixaDeTexto 18"/>
              <p:cNvSpPr txBox="1">
                <a:spLocks noRot="1" noChangeAspect="1" noMove="1" noResize="1" noEditPoints="1" noAdjustHandles="1" noChangeArrowheads="1" noChangeShapeType="1" noTextEdit="1"/>
              </p:cNvSpPr>
              <p:nvPr/>
            </p:nvSpPr>
            <p:spPr>
              <a:xfrm>
                <a:off x="10061350" y="942581"/>
                <a:ext cx="2057344" cy="369332"/>
              </a:xfrm>
              <a:prstGeom prst="rect">
                <a:avLst/>
              </a:prstGeom>
              <a:blipFill rotWithShape="0">
                <a:blip r:embed="rId12"/>
                <a:stretch>
                  <a:fillRect l="-2367" t="-10000" b="-26667"/>
                </a:stretch>
              </a:blipFill>
            </p:spPr>
            <p:txBody>
              <a:bodyPr/>
              <a:lstStyle/>
              <a:p>
                <a:r>
                  <a:rPr lang="pt-BR">
                    <a:noFill/>
                  </a:rPr>
                  <a:t> </a:t>
                </a:r>
              </a:p>
            </p:txBody>
          </p:sp>
        </mc:Fallback>
      </mc:AlternateContent>
      <p:grpSp>
        <p:nvGrpSpPr>
          <p:cNvPr id="20" name="Grupo 19"/>
          <p:cNvGrpSpPr/>
          <p:nvPr/>
        </p:nvGrpSpPr>
        <p:grpSpPr>
          <a:xfrm>
            <a:off x="10664486" y="1987938"/>
            <a:ext cx="1379149" cy="523220"/>
            <a:chOff x="10535409" y="1632368"/>
            <a:chExt cx="1379149" cy="523220"/>
          </a:xfrm>
        </p:grpSpPr>
        <p:sp>
          <p:nvSpPr>
            <p:cNvPr id="21" name="CaixaDeTexto 20"/>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22" name="Mais 21"/>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3" name="CaixaDeTexto 12">
            <a:extLst>
              <a:ext uri="{FF2B5EF4-FFF2-40B4-BE49-F238E27FC236}">
                <a16:creationId xmlns:a16="http://schemas.microsoft.com/office/drawing/2014/main" id="{9989FE69-01F8-8C6A-4EA0-DA1C9792B919}"/>
              </a:ext>
            </a:extLst>
          </p:cNvPr>
          <p:cNvSpPr txBox="1"/>
          <p:nvPr/>
        </p:nvSpPr>
        <p:spPr>
          <a:xfrm>
            <a:off x="3091207" y="5694911"/>
            <a:ext cx="2468456" cy="646331"/>
          </a:xfrm>
          <a:prstGeom prst="rect">
            <a:avLst/>
          </a:prstGeom>
          <a:noFill/>
        </p:spPr>
        <p:txBody>
          <a:bodyPr wrap="square" rtlCol="0">
            <a:spAutoFit/>
          </a:bodyPr>
          <a:lstStyle/>
          <a:p>
            <a:pPr algn="ctr"/>
            <a:r>
              <a:rPr lang="pt-BR" dirty="0"/>
              <a:t>Passamos a ter </a:t>
            </a:r>
            <a:r>
              <a:rPr lang="pt-BR" b="1" i="1" dirty="0"/>
              <a:t>3 classificadores binários</a:t>
            </a:r>
            <a:r>
              <a:rPr lang="pt-BR" dirty="0"/>
              <a:t>.</a:t>
            </a:r>
            <a:endParaRPr lang="pt-BR" b="1" i="1" dirty="0"/>
          </a:p>
        </p:txBody>
      </p:sp>
    </p:spTree>
    <p:extLst>
      <p:ext uri="{BB962C8B-B14F-4D97-AF65-F5344CB8AC3E}">
        <p14:creationId xmlns:p14="http://schemas.microsoft.com/office/powerpoint/2010/main" val="415529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2D379-CAA0-9DC9-CDBD-6E0EBE1BFF31}"/>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68F0D74-8673-A432-A1D7-BDEF7725851A}"/>
                  </a:ext>
                </a:extLst>
              </p:cNvPr>
              <p:cNvSpPr>
                <a:spLocks noGrp="1"/>
              </p:cNvSpPr>
              <p:nvPr>
                <p:ph idx="1"/>
              </p:nvPr>
            </p:nvSpPr>
            <p:spPr>
              <a:xfrm>
                <a:off x="838199" y="1825624"/>
                <a:ext cx="11059391" cy="5032375"/>
              </a:xfrm>
            </p:spPr>
            <p:txBody>
              <a:bodyPr>
                <a:normAutofit lnSpcReduction="10000"/>
              </a:bodyPr>
              <a:lstStyle/>
              <a:p>
                <a:r>
                  <a:rPr lang="pt-BR" dirty="0"/>
                  <a:t>Também conhecida como </a:t>
                </a:r>
                <a:r>
                  <a:rPr lang="pt-BR" b="1" i="1" dirty="0"/>
                  <a:t>regressão logística multinomial</a:t>
                </a:r>
                <a:r>
                  <a:rPr lang="pt-BR" dirty="0"/>
                  <a:t>.</a:t>
                </a:r>
              </a:p>
              <a:p>
                <a:pPr lvl="1">
                  <a:buFont typeface="Wingdings" panose="05000000000000000000" pitchFamily="2" charset="2"/>
                  <a:buChar char="§"/>
                </a:pPr>
                <a:r>
                  <a:rPr lang="pt-BR" dirty="0"/>
                  <a:t>Pois as saídas deste regressor podem ser interpretadas como as </a:t>
                </a:r>
                <a:r>
                  <a:rPr lang="pt-BR" b="1" i="1" dirty="0">
                    <a:solidFill>
                      <a:srgbClr val="00B050"/>
                    </a:solidFill>
                  </a:rPr>
                  <a:t>probabilidades de uma variável categoricamente distribuída </a:t>
                </a:r>
                <a:r>
                  <a:rPr lang="pt-BR" dirty="0"/>
                  <a:t>(as classes) </a:t>
                </a:r>
                <a:r>
                  <a:rPr lang="pt-BR" b="1" i="1" dirty="0">
                    <a:solidFill>
                      <a:srgbClr val="00B050"/>
                    </a:solidFill>
                  </a:rPr>
                  <a:t>dado um conjunto de variáveis </a:t>
                </a:r>
                <a:r>
                  <a:rPr lang="pt-BR" dirty="0"/>
                  <a:t>(atributos e pesos).</a:t>
                </a:r>
              </a:p>
              <a:p>
                <a:pPr lvl="1">
                  <a:buFont typeface="Wingdings" panose="05000000000000000000" pitchFamily="2" charset="2"/>
                  <a:buChar char="§"/>
                </a:pPr>
                <a:r>
                  <a:rPr lang="pt-BR" dirty="0"/>
                  <a:t>Em outras palavras, a regressão </a:t>
                </a:r>
                <a:r>
                  <a:rPr lang="pt-BR" b="1" i="1" dirty="0">
                    <a:solidFill>
                      <a:srgbClr val="00B050"/>
                    </a:solidFill>
                  </a:rPr>
                  <a:t>softmax estima a probabilidade de um exemplo de entrada pertencer a cada uma das Q possíveis classes</a:t>
                </a:r>
                <a:r>
                  <a:rPr lang="pt-BR" dirty="0"/>
                  <a:t>.</a:t>
                </a:r>
              </a:p>
              <a:p>
                <a:r>
                  <a:rPr lang="pt-BR" dirty="0"/>
                  <a:t>É uma generalização do regressor logístico para problemas com </a:t>
                </a:r>
                <a:r>
                  <a:rPr lang="pt-BR" b="1" i="1" dirty="0"/>
                  <a:t>múltiplas classes</a:t>
                </a:r>
                <a:r>
                  <a:rPr lang="pt-BR" dirty="0"/>
                  <a:t>, em geral,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ea typeface="Cambria Math" panose="02040503050406030204" pitchFamily="18" charset="0"/>
                      </a:rPr>
                      <m:t>&gt;2</m:t>
                    </m:r>
                  </m:oMath>
                </a14:m>
                <a:r>
                  <a:rPr lang="pt-BR" dirty="0"/>
                  <a:t>.</a:t>
                </a:r>
              </a:p>
              <a:p>
                <a:r>
                  <a:rPr lang="pt-BR" dirty="0"/>
                  <a:t>A ideia é treinar um </a:t>
                </a:r>
                <a:r>
                  <a:rPr lang="pt-BR" b="1" i="1" dirty="0">
                    <a:solidFill>
                      <a:srgbClr val="00B050"/>
                    </a:solidFill>
                  </a:rPr>
                  <a:t>único</a:t>
                </a:r>
                <a:r>
                  <a:rPr lang="pt-BR" dirty="0"/>
                  <a:t> classificador com </a:t>
                </a:r>
                <a14:m>
                  <m:oMath xmlns:m="http://schemas.openxmlformats.org/officeDocument/2006/math">
                    <m:r>
                      <a:rPr lang="pt-BR" b="0" i="1" smtClean="0">
                        <a:latin typeface="Cambria Math" panose="02040503050406030204" pitchFamily="18" charset="0"/>
                      </a:rPr>
                      <m:t>𝑄</m:t>
                    </m:r>
                  </m:oMath>
                </a14:m>
                <a:r>
                  <a:rPr lang="pt-BR" dirty="0"/>
                  <a:t> saídas, onde cada saída representa a </a:t>
                </a:r>
                <a:r>
                  <a:rPr lang="pt-BR" b="1" i="1" dirty="0">
                    <a:solidFill>
                      <a:srgbClr val="00B050"/>
                    </a:solidFill>
                  </a:rPr>
                  <a:t>probabilidade</a:t>
                </a:r>
                <a:r>
                  <a:rPr lang="pt-BR" dirty="0"/>
                  <a:t> de um exemplo pertencer a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Por exemplo, para um problema com 4 classes, teremos um único classificador, mas com 4 saídas.</a:t>
                </a:r>
              </a:p>
            </p:txBody>
          </p:sp>
        </mc:Choice>
        <mc:Fallback xmlns="">
          <p:sp>
            <p:nvSpPr>
              <p:cNvPr id="3" name="Espaço Reservado para Conteúdo 2">
                <a:extLst>
                  <a:ext uri="{FF2B5EF4-FFF2-40B4-BE49-F238E27FC236}">
                    <a16:creationId xmlns:a16="http://schemas.microsoft.com/office/drawing/2014/main" id="{B68F0D74-8673-A432-A1D7-BDEF7725851A}"/>
                  </a:ext>
                </a:extLst>
              </p:cNvPr>
              <p:cNvSpPr>
                <a:spLocks noGrp="1" noRot="1" noChangeAspect="1" noMove="1" noResize="1" noEditPoints="1" noAdjustHandles="1" noChangeArrowheads="1" noChangeShapeType="1" noTextEdit="1"/>
              </p:cNvSpPr>
              <p:nvPr>
                <p:ph idx="1"/>
              </p:nvPr>
            </p:nvSpPr>
            <p:spPr>
              <a:xfrm>
                <a:off x="838199" y="1825624"/>
                <a:ext cx="11059391" cy="5032375"/>
              </a:xfrm>
              <a:blipFill>
                <a:blip r:embed="rId3"/>
                <a:stretch>
                  <a:fillRect l="-937" t="-2663" r="-1433"/>
                </a:stretch>
              </a:blipFill>
            </p:spPr>
            <p:txBody>
              <a:bodyPr/>
              <a:lstStyle/>
              <a:p>
                <a:r>
                  <a:rPr lang="pt-BR">
                    <a:noFill/>
                  </a:rPr>
                  <a:t> </a:t>
                </a:r>
              </a:p>
            </p:txBody>
          </p:sp>
        </mc:Fallback>
      </mc:AlternateContent>
    </p:spTree>
    <p:extLst>
      <p:ext uri="{BB962C8B-B14F-4D97-AF65-F5344CB8AC3E}">
        <p14:creationId xmlns:p14="http://schemas.microsoft.com/office/powerpoint/2010/main" val="310767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F0958-530D-D942-BA01-15C1583DD1E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16F72-28FB-E27C-D129-16A944A87C67}"/>
                  </a:ext>
                </a:extLst>
              </p:cNvPr>
              <p:cNvSpPr>
                <a:spLocks noGrp="1"/>
              </p:cNvSpPr>
              <p:nvPr>
                <p:ph idx="1"/>
              </p:nvPr>
            </p:nvSpPr>
            <p:spPr>
              <a:xfrm>
                <a:off x="838199" y="1825624"/>
                <a:ext cx="11132127" cy="5032375"/>
              </a:xfrm>
            </p:spPr>
            <p:txBody>
              <a:bodyPr/>
              <a:lstStyle/>
              <a:p>
                <a:r>
                  <a:rPr lang="pt-BR" dirty="0"/>
                  <a:t>Prediz </a:t>
                </a:r>
                <a:r>
                  <a:rPr lang="pt-BR" b="1" i="1" dirty="0"/>
                  <a:t>apenas </a:t>
                </a:r>
                <a:r>
                  <a:rPr lang="pt-BR" b="1" i="1" dirty="0">
                    <a:solidFill>
                      <a:srgbClr val="FF0000"/>
                    </a:solidFill>
                  </a:rPr>
                  <a:t>uma</a:t>
                </a:r>
                <a:r>
                  <a:rPr lang="pt-BR" b="1" i="1" dirty="0"/>
                  <a:t> classe por classificação</a:t>
                </a:r>
                <a:r>
                  <a:rPr lang="pt-BR" dirty="0"/>
                  <a:t>, portanto, ele deve ser usado apenas com </a:t>
                </a:r>
                <a:r>
                  <a:rPr lang="pt-BR" b="1" i="1" dirty="0"/>
                  <a:t>classes mutuamente exclusivas </a:t>
                </a:r>
                <a:r>
                  <a:rPr lang="pt-BR" dirty="0"/>
                  <a:t>como por exemplo diferentes tipos de plantas, dígitos, carros, etc.</a:t>
                </a:r>
              </a:p>
              <a:p>
                <a:pPr lvl="1">
                  <a:buFont typeface="Wingdings" panose="05000000000000000000" pitchFamily="2" charset="2"/>
                  <a:buChar char="§"/>
                </a:pPr>
                <a:r>
                  <a:rPr lang="pt-BR" b="1" i="1" dirty="0"/>
                  <a:t>Classes mutuamente exclusivas</a:t>
                </a:r>
                <a:r>
                  <a:rPr lang="pt-BR" dirty="0"/>
                  <a:t>: exemplos pertencem a apenas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Já notícias e animais, por exemplo, podem pertencer a várias a várias classes ao mesmo tempo.</a:t>
                </a:r>
              </a:p>
              <a:p>
                <a:r>
                  <a:rPr lang="pt-BR" dirty="0"/>
                  <a:t>Para termos um </a:t>
                </a:r>
                <a:r>
                  <a:rPr lang="pt-BR" b="1" i="1" dirty="0">
                    <a:solidFill>
                      <a:srgbClr val="00B050"/>
                    </a:solidFill>
                  </a:rPr>
                  <a:t>único</a:t>
                </a:r>
                <a:r>
                  <a:rPr lang="pt-BR" dirty="0"/>
                  <a:t> classificador, o </a:t>
                </a:r>
                <a:r>
                  <a:rPr lang="pt-BR" b="1" i="1" dirty="0"/>
                  <a:t>regressor softmax </a:t>
                </a:r>
                <a:r>
                  <a:rPr lang="pt-BR" b="1" i="1" dirty="0">
                    <a:solidFill>
                      <a:srgbClr val="00B050"/>
                    </a:solidFill>
                  </a:rPr>
                  <a:t>possui uma função hipótese de classificação</a:t>
                </a:r>
                <a:r>
                  <a:rPr lang="pt-BR"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e, consequentemente, </a:t>
                </a:r>
                <a:r>
                  <a:rPr lang="pt-BR" b="1" i="1" dirty="0">
                    <a:solidFill>
                      <a:srgbClr val="00B050"/>
                    </a:solidFill>
                  </a:rPr>
                  <a:t>uma 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
                </a:r>
                <a:r>
                  <a:rPr lang="pt-BR" b="1" i="1" dirty="0">
                    <a:solidFill>
                      <a:srgbClr val="00B050"/>
                    </a:solidFill>
                  </a:rPr>
                  <a:t>para cada classe </a:t>
                </a:r>
                <a14:m>
                  <m:oMath xmlns:m="http://schemas.openxmlformats.org/officeDocument/2006/math">
                    <m:r>
                      <a:rPr lang="pt-BR" i="1">
                        <a:latin typeface="Cambria Math" panose="02040503050406030204" pitchFamily="18" charset="0"/>
                      </a:rPr>
                      <m:t>𝑞</m:t>
                    </m:r>
                  </m:oMath>
                </a14:m>
                <a:r>
                  <a:rPr lang="pt-BR" dirty="0"/>
                  <a:t>.</a:t>
                </a:r>
              </a:p>
            </p:txBody>
          </p:sp>
        </mc:Choice>
        <mc:Fallback xmlns="">
          <p:sp>
            <p:nvSpPr>
              <p:cNvPr id="3" name="Espaço Reservado para Conteúdo 2">
                <a:extLst>
                  <a:ext uri="{FF2B5EF4-FFF2-40B4-BE49-F238E27FC236}">
                    <a16:creationId xmlns:a16="http://schemas.microsoft.com/office/drawing/2014/main" id="{21416F72-28FB-E27C-D129-16A944A87C67}"/>
                  </a:ext>
                </a:extLst>
              </p:cNvPr>
              <p:cNvSpPr>
                <a:spLocks noGrp="1" noRot="1" noChangeAspect="1" noMove="1" noResize="1" noEditPoints="1" noAdjustHandles="1" noChangeArrowheads="1" noChangeShapeType="1" noTextEdit="1"/>
              </p:cNvSpPr>
              <p:nvPr>
                <p:ph idx="1"/>
              </p:nvPr>
            </p:nvSpPr>
            <p:spPr>
              <a:xfrm>
                <a:off x="838199" y="1825624"/>
                <a:ext cx="11132127" cy="5032375"/>
              </a:xfrm>
              <a:blipFill>
                <a:blip r:embed="rId3"/>
                <a:stretch>
                  <a:fillRect l="-930" t="-1937" r="-1478"/>
                </a:stretch>
              </a:blipFill>
            </p:spPr>
            <p:txBody>
              <a:bodyPr/>
              <a:lstStyle/>
              <a:p>
                <a:r>
                  <a:rPr lang="pt-BR">
                    <a:noFill/>
                  </a:rPr>
                  <a:t> </a:t>
                </a:r>
              </a:p>
            </p:txBody>
          </p:sp>
        </mc:Fallback>
      </mc:AlternateContent>
    </p:spTree>
    <p:extLst>
      <p:ext uri="{BB962C8B-B14F-4D97-AF65-F5344CB8AC3E}">
        <p14:creationId xmlns:p14="http://schemas.microsoft.com/office/powerpoint/2010/main" val="364397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47F25-5DD1-794E-8733-BFD771A2DE4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79BB7DC-99E7-8958-EC77-566B7E3C2BBB}"/>
                  </a:ext>
                </a:extLst>
              </p:cNvPr>
              <p:cNvSpPr>
                <a:spLocks noGrp="1"/>
              </p:cNvSpPr>
              <p:nvPr>
                <p:ph idx="1"/>
              </p:nvPr>
            </p:nvSpPr>
            <p:spPr>
              <a:xfrm>
                <a:off x="838200" y="1825624"/>
                <a:ext cx="11080174" cy="5032375"/>
              </a:xfrm>
            </p:spPr>
            <p:txBody>
              <a:bodyPr/>
              <a:lstStyle/>
              <a:p>
                <a:r>
                  <a:rPr lang="pt-BR" dirty="0"/>
                  <a:t>A </a:t>
                </a:r>
                <a:r>
                  <a:rPr lang="pt-BR" b="1" i="1" dirty="0"/>
                  <a:t>função hipótese de classificação </a:t>
                </a:r>
                <a:r>
                  <a:rPr lang="pt-BR" dirty="0"/>
                  <a:t>associada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a:t>
                </a:r>
                <a:r>
                  <a:rPr lang="pt-BR" b="1" i="1"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oMath>
                </a14:m>
                <a:r>
                  <a:rPr lang="pt-BR" dirty="0"/>
                  <a:t> é obtida passando-se a </a:t>
                </a:r>
                <a:r>
                  <a:rPr lang="pt-BR" b="1" i="1" dirty="0"/>
                  <a:t>função discriminante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através da </a:t>
                </a:r>
                <a:r>
                  <a:rPr lang="pt-BR" b="1" i="1" dirty="0"/>
                  <a:t>função softmax</a:t>
                </a:r>
                <a:r>
                  <a:rPr lang="pt-BR" dirty="0"/>
                  <a:t>,</a:t>
                </a:r>
              </a:p>
              <a:p>
                <a:pPr marL="0" indent="0" algn="ctr">
                  <a:buNone/>
                </a:pPr>
                <a14:m>
                  <m:oMathPara xmlns:m="http://schemas.openxmlformats.org/officeDocument/2006/math">
                    <m:oMathParaPr>
                      <m:jc m:val="centerGroup"/>
                    </m:oMathParaPr>
                    <m:oMath xmlns:m="http://schemas.openxmlformats.org/officeDocument/2006/math">
                      <m:r>
                        <a:rPr lang="pt-BR" sz="2400" i="1">
                          <a:latin typeface="Cambria Math" panose="02040503050406030204" pitchFamily="18" charset="0"/>
                        </a:rPr>
                        <m:t>𝑃</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𝐶</m:t>
                              </m:r>
                            </m:e>
                            <m:sub>
                              <m:r>
                                <a:rPr lang="pt-BR" sz="2400" i="1">
                                  <a:latin typeface="Cambria Math" panose="02040503050406030204" pitchFamily="18" charset="0"/>
                                </a:rPr>
                                <m:t>𝑞</m:t>
                              </m:r>
                            </m:sub>
                          </m:sSub>
                          <m:r>
                            <a:rPr lang="pt-BR" sz="2400" b="0" i="1" smtClean="0">
                              <a:latin typeface="Cambria Math" panose="02040503050406030204" pitchFamily="18" charset="0"/>
                            </a:rPr>
                            <m:t> </m:t>
                          </m:r>
                          <m:r>
                            <a:rPr lang="pt-BR" sz="2400" i="1">
                              <a:latin typeface="Cambria Math" panose="02040503050406030204" pitchFamily="18" charset="0"/>
                            </a:rPr>
                            <m:t>|</m:t>
                          </m:r>
                          <m:r>
                            <a:rPr lang="pt-BR" sz="2400" b="0" i="1" smtClean="0">
                              <a:latin typeface="Cambria Math" panose="02040503050406030204" pitchFamily="18" charset="0"/>
                            </a:rPr>
                            <m:t> </m:t>
                          </m:r>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b="0" i="1" smtClean="0">
                                  <a:latin typeface="Cambria Math" panose="02040503050406030204" pitchFamily="18" charset="0"/>
                                </a:rPr>
                                <m:t>𝑞</m:t>
                              </m:r>
                            </m:sub>
                          </m:sSub>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𝑗</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e>
                          </m:nary>
                        </m:den>
                      </m:f>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𝑗</m:t>
                                      </m:r>
                                    </m:sub>
                                  </m:sSub>
                                </m:sup>
                              </m:sSup>
                            </m:e>
                          </m:nary>
                        </m:den>
                      </m:f>
                      <m:r>
                        <a:rPr lang="pt-BR" sz="2400" b="1" i="1">
                          <a:latin typeface="Cambria Math" panose="02040503050406030204" pitchFamily="18" charset="0"/>
                          <a:ea typeface="Cambria Math" panose="02040503050406030204" pitchFamily="18" charset="0"/>
                        </a:rPr>
                        <m:t>∈</m:t>
                      </m:r>
                      <m:r>
                        <a:rPr lang="pt-BR" sz="2400" b="1" i="1">
                          <a:latin typeface="Cambria Math" panose="02040503050406030204" pitchFamily="18" charset="0"/>
                          <a:ea typeface="Cambria Math" panose="02040503050406030204" pitchFamily="18" charset="0"/>
                        </a:rPr>
                        <m:t>ℝ</m:t>
                      </m:r>
                      <m:r>
                        <a:rPr lang="pt-BR" sz="2400" b="1" i="1">
                          <a:latin typeface="Cambria Math" panose="02040503050406030204" pitchFamily="18" charset="0"/>
                          <a:ea typeface="Cambria Math" panose="02040503050406030204" pitchFamily="18" charset="0"/>
                        </a:rPr>
                        <m:t> </m:t>
                      </m:r>
                      <m:d>
                        <m:dPr>
                          <m:begChr m:val="["/>
                          <m:endChr m:val="]"/>
                          <m:ctrlPr>
                            <a:rPr lang="pt-BR" sz="2400" b="1" i="1">
                              <a:latin typeface="Cambria Math" panose="02040503050406030204" pitchFamily="18" charset="0"/>
                              <a:ea typeface="Cambria Math" panose="02040503050406030204" pitchFamily="18" charset="0"/>
                            </a:rPr>
                          </m:ctrlPr>
                        </m:dPr>
                        <m:e>
                          <m:r>
                            <a:rPr lang="pt-BR" sz="2400">
                              <a:latin typeface="Cambria Math" panose="02040503050406030204" pitchFamily="18" charset="0"/>
                            </a:rPr>
                            <m:t>0,</m:t>
                          </m:r>
                          <m:r>
                            <a:rPr lang="pt-BR" sz="2400" b="0" i="0" smtClean="0">
                              <a:latin typeface="Cambria Math" panose="02040503050406030204" pitchFamily="18" charset="0"/>
                            </a:rPr>
                            <m:t> </m:t>
                          </m:r>
                          <m:r>
                            <a:rPr lang="pt-BR" sz="2400">
                              <a:latin typeface="Cambria Math" panose="02040503050406030204" pitchFamily="18" charset="0"/>
                            </a:rPr>
                            <m:t>1</m:t>
                          </m:r>
                        </m:e>
                      </m:d>
                      <m:r>
                        <a:rPr lang="pt-BR" sz="2400" b="1" i="1" smtClean="0">
                          <a:latin typeface="Cambria Math" panose="02040503050406030204" pitchFamily="18" charset="0"/>
                        </a:rPr>
                        <m:t>,</m:t>
                      </m:r>
                    </m:oMath>
                  </m:oMathPara>
                </a14:m>
                <a:endParaRPr lang="pt-BR" sz="2400" i="1" dirty="0"/>
              </a:p>
              <a:p>
                <a:pPr marL="0" indent="0">
                  <a:buNone/>
                </a:pPr>
                <a:r>
                  <a:rPr lang="pt-BR" dirty="0"/>
                  <a:t>onde</a:t>
                </a:r>
                <a:r>
                  <a:rPr lang="pt-BR" i="1" dirty="0"/>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0</m:t>
                                      </m:r>
                                    </m:sub>
                                    <m:sup>
                                      <m:r>
                                        <a:rPr lang="pt-BR" i="1">
                                          <a:latin typeface="Cambria Math" panose="02040503050406030204" pitchFamily="18" charset="0"/>
                                        </a:rPr>
                                        <m:t>𝑞</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1</m:t>
                                      </m:r>
                                    </m:sub>
                                    <m:sup>
                                      <m:r>
                                        <a:rPr lang="pt-BR" i="1">
                                          <a:latin typeface="Cambria Math" panose="02040503050406030204" pitchFamily="18" charset="0"/>
                                        </a:rPr>
                                        <m:t>𝑞</m:t>
                                      </m:r>
                                    </m:sup>
                                  </m:sSubSup>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𝐾</m:t>
                                            </m:r>
                                          </m:sub>
                                          <m:sup>
                                            <m:r>
                                              <a:rPr lang="pt-BR" i="1">
                                                <a:latin typeface="Cambria Math" panose="02040503050406030204" pitchFamily="18" charset="0"/>
                                              </a:rPr>
                                              <m:t>𝑞</m:t>
                                            </m:r>
                                          </m:sup>
                                        </m:sSubSup>
                                      </m:e>
                                    </m:mr>
                                  </m:m>
                                </m:e>
                              </m:mr>
                            </m:m>
                          </m:e>
                        </m:d>
                      </m:e>
                      <m:sup>
                        <m:r>
                          <a:rPr lang="pt-BR" b="1" i="1">
                            <a:latin typeface="Cambria Math" panose="02040503050406030204" pitchFamily="18" charset="0"/>
                          </a:rPr>
                          <m:t>𝑻</m:t>
                        </m:r>
                      </m:sup>
                    </m:sSup>
                    <m:r>
                      <a:rPr lang="pt-BR" b="1" i="1" smtClean="0">
                        <a:latin typeface="Cambria Math" panose="02040503050406030204" pitchFamily="18" charset="0"/>
                        <a:ea typeface="Cambria Math" panose="02040503050406030204" pitchFamily="18" charset="0"/>
                      </a:rPr>
                      <m:t>∈</m:t>
                    </m:r>
                    <m:sSup>
                      <m:sSupPr>
                        <m:ctrlPr>
                          <a:rPr lang="pt-BR" b="1" i="1" smtClean="0">
                            <a:latin typeface="Cambria Math" panose="02040503050406030204" pitchFamily="18" charset="0"/>
                            <a:ea typeface="Cambria Math" panose="02040503050406030204" pitchFamily="18" charset="0"/>
                          </a:rPr>
                        </m:ctrlPr>
                      </m:sSupPr>
                      <m:e>
                        <m:r>
                          <a:rPr lang="pt-BR" b="1" i="1" smtClean="0">
                            <a:latin typeface="Cambria Math" panose="02040503050406030204" pitchFamily="18" charset="0"/>
                            <a:ea typeface="Cambria Math" panose="02040503050406030204" pitchFamily="18" charset="0"/>
                          </a:rPr>
                          <m:t>ℝ</m:t>
                        </m:r>
                      </m:e>
                      <m:sup>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+1×1</m:t>
                        </m:r>
                      </m:sup>
                    </m:sSup>
                  </m:oMath>
                </a14:m>
                <a:r>
                  <a:rPr lang="pt-BR" i="1" dirty="0"/>
                  <a:t> </a:t>
                </a:r>
                <a:r>
                  <a:rPr lang="pt-BR" dirty="0"/>
                  <a:t>é o </a:t>
                </a:r>
                <a:r>
                  <a:rPr lang="pt-BR" b="1" i="1" dirty="0"/>
                  <a:t>vetor (coluna) de pesos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a:t>
                </a:r>
                <a:r>
                  <a:rPr lang="pt-BR" b="1" i="1" dirty="0"/>
                  <a:t>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e </a:t>
                </a:r>
                <a14:m>
                  <m:oMath xmlns:m="http://schemas.openxmlformats.org/officeDocument/2006/math">
                    <m:r>
                      <a:rPr lang="pt-BR" i="1">
                        <a:latin typeface="Cambria Math" panose="02040503050406030204" pitchFamily="18" charset="0"/>
                      </a:rPr>
                      <m:t>𝑖</m:t>
                    </m:r>
                  </m:oMath>
                </a14:m>
                <a:r>
                  <a:rPr lang="pt-BR" dirty="0"/>
                  <a:t> indica o número da amostra.</a:t>
                </a:r>
              </a:p>
              <a:p>
                <a:r>
                  <a:rPr lang="pt-BR" sz="2800" dirty="0"/>
                  <a:t>O somatório de termos exponenciais no denominador </a:t>
                </a:r>
                <a:r>
                  <a:rPr lang="pt-BR" sz="2800" b="1" i="1" dirty="0">
                    <a:solidFill>
                      <a:srgbClr val="00B050"/>
                    </a:solidFill>
                  </a:rPr>
                  <a:t>normaliza</a:t>
                </a:r>
                <a:r>
                  <a:rPr lang="pt-BR" sz="2800" dirty="0"/>
                  <a:t> o valor da </a:t>
                </a:r>
                <a:r>
                  <a:rPr lang="pt-BR" sz="2800" i="1" dirty="0"/>
                  <a:t>q</a:t>
                </a:r>
                <a:r>
                  <a:rPr lang="pt-BR" sz="2800" dirty="0"/>
                  <a:t>-ésima saída de tal forma que o somatório das </a:t>
                </a:r>
                <a14:m>
                  <m:oMath xmlns:m="http://schemas.openxmlformats.org/officeDocument/2006/math">
                    <m:r>
                      <a:rPr lang="pt-BR" sz="2800" b="0" i="1" smtClean="0">
                        <a:latin typeface="Cambria Math" panose="02040503050406030204" pitchFamily="18" charset="0"/>
                      </a:rPr>
                      <m:t>𝑄</m:t>
                    </m:r>
                  </m:oMath>
                </a14:m>
                <a:r>
                  <a:rPr lang="pt-BR" sz="2800" dirty="0"/>
                  <a:t> saídas seja igual a 1.</a:t>
                </a:r>
              </a:p>
              <a:p>
                <a:r>
                  <a:rPr lang="pt-BR" sz="2800" dirty="0"/>
                  <a:t>Cada função discriminante tem seu próprio vetor de pesos, </a:t>
                </a:r>
                <a14:m>
                  <m:oMath xmlns:m="http://schemas.openxmlformats.org/officeDocument/2006/math">
                    <m:sSub>
                      <m:sSubPr>
                        <m:ctrlPr>
                          <a:rPr lang="pt-BR" b="1" i="1" smtClean="0">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sz="2800" dirty="0"/>
                  <a:t>.</a:t>
                </a:r>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D79BB7DC-99E7-8958-EC77-566B7E3C2BBB}"/>
                  </a:ext>
                </a:extLst>
              </p:cNvPr>
              <p:cNvSpPr>
                <a:spLocks noGrp="1" noRot="1" noChangeAspect="1" noMove="1" noResize="1" noEditPoints="1" noAdjustHandles="1" noChangeArrowheads="1" noChangeShapeType="1" noTextEdit="1"/>
              </p:cNvSpPr>
              <p:nvPr>
                <p:ph idx="1"/>
              </p:nvPr>
            </p:nvSpPr>
            <p:spPr>
              <a:xfrm>
                <a:off x="838200" y="1825624"/>
                <a:ext cx="11080174" cy="5032375"/>
              </a:xfrm>
              <a:blipFill>
                <a:blip r:embed="rId3"/>
                <a:stretch>
                  <a:fillRect l="-1156" t="-1332" r="-1816"/>
                </a:stretch>
              </a:blipFill>
            </p:spPr>
            <p:txBody>
              <a:bodyPr/>
              <a:lstStyle/>
              <a:p>
                <a:r>
                  <a:rPr lang="pt-BR">
                    <a:noFill/>
                  </a:rPr>
                  <a:t> </a:t>
                </a:r>
              </a:p>
            </p:txBody>
          </p:sp>
        </mc:Fallback>
      </mc:AlternateContent>
      <p:sp>
        <p:nvSpPr>
          <p:cNvPr id="4" name="Rectangle 11">
            <a:extLst>
              <a:ext uri="{FF2B5EF4-FFF2-40B4-BE49-F238E27FC236}">
                <a16:creationId xmlns:a16="http://schemas.microsoft.com/office/drawing/2014/main" id="{66F09A24-9061-8EA4-420D-13EC84B7C649}"/>
              </a:ext>
            </a:extLst>
          </p:cNvPr>
          <p:cNvSpPr/>
          <p:nvPr/>
        </p:nvSpPr>
        <p:spPr>
          <a:xfrm>
            <a:off x="7861300" y="3567113"/>
            <a:ext cx="1695450" cy="504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9154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A152F-93D8-11FA-9B7A-B62AE5BB648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3535727-BB24-BB15-5C03-3DA9A3F9A09A}"/>
                  </a:ext>
                </a:extLst>
              </p:cNvPr>
              <p:cNvSpPr>
                <a:spLocks noGrp="1"/>
              </p:cNvSpPr>
              <p:nvPr>
                <p:ph idx="1"/>
              </p:nvPr>
            </p:nvSpPr>
            <p:spPr>
              <a:xfrm>
                <a:off x="838200" y="1825624"/>
                <a:ext cx="11125200" cy="5032375"/>
              </a:xfrm>
            </p:spPr>
            <p:txBody>
              <a:bodyPr/>
              <a:lstStyle/>
              <a:p>
                <a:r>
                  <a:rPr lang="pt-BR" dirty="0"/>
                  <a:t>Assim como com o regressor logístico, podemos usar equações de </a:t>
                </a:r>
                <a:r>
                  <a:rPr lang="pt-BR" b="1" i="1" dirty="0"/>
                  <a:t>hiperplanos</a:t>
                </a:r>
                <a:r>
                  <a:rPr lang="pt-BR" dirty="0"/>
                  <a:t> ou </a:t>
                </a:r>
                <a:r>
                  <a:rPr lang="pt-BR" b="1" i="1" dirty="0"/>
                  <a:t>polinomiais</a:t>
                </a:r>
                <a:r>
                  <a:rPr lang="pt-BR" dirty="0"/>
                  <a:t> como </a:t>
                </a:r>
                <a:r>
                  <a:rPr lang="pt-BR" b="1" i="1" dirty="0"/>
                  <a:t>funções discriminantes</a:t>
                </a:r>
                <a:r>
                  <a:rPr lang="pt-BR" dirty="0"/>
                  <a:t>.</a:t>
                </a:r>
              </a:p>
              <a:p>
                <a:r>
                  <a:rPr lang="pt-BR" dirty="0"/>
                  <a:t>A </a:t>
                </a:r>
                <a:r>
                  <a:rPr lang="pt-BR" b="1" i="1" dirty="0"/>
                  <a:t>função softmax</a:t>
                </a:r>
                <a:r>
                  <a:rPr lang="pt-BR" dirty="0"/>
                  <a:t> estende a ideia do </a:t>
                </a:r>
                <a:r>
                  <a:rPr lang="pt-BR" b="1" i="1" dirty="0"/>
                  <a:t>regressor logístico </a:t>
                </a:r>
                <a:r>
                  <a:rPr lang="pt-BR" dirty="0"/>
                  <a:t>ao mundo multi-classes.</a:t>
                </a:r>
              </a:p>
              <a:p>
                <a:r>
                  <a:rPr lang="pt-BR" dirty="0"/>
                  <a:t>Ou seja, a </a:t>
                </a:r>
                <a:r>
                  <a:rPr lang="pt-BR" b="1" i="1" dirty="0"/>
                  <a:t>função softmax </a:t>
                </a:r>
                <a:r>
                  <a:rPr lang="pt-BR" dirty="0"/>
                  <a:t>atribui uma </a:t>
                </a:r>
                <a:r>
                  <a:rPr lang="pt-BR" b="1" i="1" dirty="0"/>
                  <a:t>probabilidade condicional</a:t>
                </a:r>
                <a:r>
                  <a:rPr lang="pt-BR" dirty="0"/>
                  <a:t>,</a:t>
                </a:r>
                <a:r>
                  <a:rPr lang="pt-BR" b="1" i="1" dirty="0"/>
                  <a:t> </a:t>
                </a: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r>
                          <a:rPr lang="pt-BR" i="1">
                            <a:latin typeface="Cambria Math" panose="02040503050406030204" pitchFamily="18" charset="0"/>
                          </a:rPr>
                          <m:t> |</m:t>
                        </m:r>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𝑞</m:t>
                            </m:r>
                          </m:sub>
                        </m:sSub>
                      </m:e>
                    </m:d>
                  </m:oMath>
                </a14:m>
                <a:r>
                  <a:rPr lang="pt-BR" dirty="0"/>
                  <a:t>, a cada classe, </a:t>
                </a:r>
                <a14:m>
                  <m:oMath xmlns:m="http://schemas.openxmlformats.org/officeDocument/2006/math">
                    <m:r>
                      <a:rPr lang="pt-BR" i="1">
                        <a:latin typeface="Cambria Math" panose="02040503050406030204" pitchFamily="18" charset="0"/>
                      </a:rPr>
                      <m:t>𝑞</m:t>
                    </m:r>
                  </m:oMath>
                </a14:m>
                <a:r>
                  <a:rPr lang="pt-BR" dirty="0"/>
                  <a:t>, em um problema com múltiplas classes, onde </a:t>
                </a:r>
                <a:r>
                  <a:rPr lang="pt-BR" b="1" i="1" dirty="0">
                    <a:solidFill>
                      <a:srgbClr val="00B050"/>
                    </a:solidFill>
                  </a:rPr>
                  <a:t>a soma destas </a:t>
                </a:r>
                <a14:m>
                  <m:oMath xmlns:m="http://schemas.openxmlformats.org/officeDocument/2006/math">
                    <m:r>
                      <a:rPr lang="pt-BR" b="1" i="1">
                        <a:solidFill>
                          <a:srgbClr val="00B050"/>
                        </a:solidFill>
                        <a:latin typeface="Cambria Math" panose="02040503050406030204" pitchFamily="18" charset="0"/>
                      </a:rPr>
                      <m:t>𝑸</m:t>
                    </m:r>
                  </m:oMath>
                </a14:m>
                <a:r>
                  <a:rPr lang="pt-BR" b="1" i="1" dirty="0">
                    <a:solidFill>
                      <a:srgbClr val="00B050"/>
                    </a:solidFill>
                  </a:rPr>
                  <a:t> probabilidades deve ser igual a 1</a:t>
                </a:r>
              </a:p>
              <a:p>
                <a:pPr marL="0" indent="0" algn="ctr">
                  <a:buNone/>
                </a:pP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e>
                    </m:d>
                    <m:r>
                      <a:rPr lang="pt-BR" b="0" i="1" smtClean="0">
                        <a:latin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b>
                          <m:sSubPr>
                            <m:ctrlPr>
                              <a:rPr lang="pt-BR" i="1">
                                <a:latin typeface="Cambria Math" panose="02040503050406030204" pitchFamily="18" charset="0"/>
                              </a:rPr>
                            </m:ctrlPr>
                          </m:sSubPr>
                          <m:e>
                            <m:r>
                              <a:rPr lang="pt-BR" b="1" i="1" smtClean="0">
                                <a:latin typeface="Cambria Math" panose="02040503050406030204" pitchFamily="18" charset="0"/>
                              </a:rPr>
                              <m:t>,</m:t>
                            </m:r>
                            <m:r>
                              <a:rPr lang="pt-BR" b="1" i="1">
                                <a:latin typeface="Cambria Math" panose="02040503050406030204" pitchFamily="18" charset="0"/>
                              </a:rPr>
                              <m:t>𝒂</m:t>
                            </m:r>
                          </m:e>
                          <m:sub>
                            <m:r>
                              <a:rPr lang="pt-BR" b="0" i="1" smtClean="0">
                                <a:latin typeface="Cambria Math" panose="02040503050406030204" pitchFamily="18" charset="0"/>
                              </a:rPr>
                              <m:t>1</m:t>
                            </m:r>
                          </m:sub>
                        </m:sSub>
                      </m:e>
                    </m:d>
                    <m:r>
                      <a:rPr lang="pt-BR" b="0" i="0"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r>
                          <a:rPr lang="pt-BR" b="0"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𝑄</m:t>
                            </m:r>
                            <m:r>
                              <a:rPr lang="pt-BR" b="0" i="1" smtClean="0">
                                <a:latin typeface="Cambria Math" panose="02040503050406030204" pitchFamily="18" charset="0"/>
                              </a:rPr>
                              <m:t>−1</m:t>
                            </m:r>
                          </m:sub>
                        </m:sSub>
                      </m:e>
                    </m:d>
                    <m:r>
                      <a:rPr lang="pt-BR" b="0" i="1" smtClean="0">
                        <a:latin typeface="Cambria Math" panose="02040503050406030204" pitchFamily="18" charset="0"/>
                      </a:rPr>
                      <m:t>=1</m:t>
                    </m:r>
                  </m:oMath>
                </a14:m>
                <a:r>
                  <a:rPr lang="pt-BR" dirty="0"/>
                  <a:t>.</a:t>
                </a:r>
              </a:p>
              <a:p>
                <a:r>
                  <a:rPr lang="pt-BR" dirty="0"/>
                  <a:t>Portanto, o objetivo é encontrar um </a:t>
                </a:r>
                <a:r>
                  <a:rPr lang="pt-BR" b="1" i="1" dirty="0"/>
                  <a:t>modelo</a:t>
                </a:r>
                <a:r>
                  <a:rPr lang="pt-BR" dirty="0"/>
                  <a:t> (i.e.,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hipótese) que </a:t>
                </a:r>
                <a:r>
                  <a:rPr lang="pt-BR" b="1" i="1" dirty="0">
                    <a:solidFill>
                      <a:srgbClr val="00B050"/>
                    </a:solidFill>
                  </a:rPr>
                  <a:t>atribua uma alta probabilidade para a classe alvo </a:t>
                </a:r>
                <a:r>
                  <a:rPr lang="pt-BR" dirty="0"/>
                  <a:t>e, consequentemente, </a:t>
                </a:r>
                <a:r>
                  <a:rPr lang="pt-BR" b="1" i="1" dirty="0">
                    <a:solidFill>
                      <a:srgbClr val="00B050"/>
                    </a:solidFill>
                  </a:rPr>
                  <a:t>uma baixa probabilidade para as demais classes</a:t>
                </a:r>
                <a:r>
                  <a:rPr lang="pt-BR" dirty="0"/>
                  <a:t>.</a:t>
                </a:r>
              </a:p>
              <a:p>
                <a:pPr marL="0" indent="0" algn="ctr">
                  <a:buNone/>
                </a:pPr>
                <a:endParaRPr lang="pt-BR" dirty="0"/>
              </a:p>
            </p:txBody>
          </p:sp>
        </mc:Choice>
        <mc:Fallback xmlns="">
          <p:sp>
            <p:nvSpPr>
              <p:cNvPr id="3" name="Espaço Reservado para Conteúdo 2">
                <a:extLst>
                  <a:ext uri="{FF2B5EF4-FFF2-40B4-BE49-F238E27FC236}">
                    <a16:creationId xmlns:a16="http://schemas.microsoft.com/office/drawing/2014/main" id="{B3535727-BB24-BB15-5C03-3DA9A3F9A09A}"/>
                  </a:ext>
                </a:extLst>
              </p:cNvPr>
              <p:cNvSpPr>
                <a:spLocks noGrp="1" noRot="1" noChangeAspect="1" noMove="1" noResize="1" noEditPoints="1" noAdjustHandles="1" noChangeArrowheads="1" noChangeShapeType="1" noTextEdit="1"/>
              </p:cNvSpPr>
              <p:nvPr>
                <p:ph idx="1"/>
              </p:nvPr>
            </p:nvSpPr>
            <p:spPr>
              <a:xfrm>
                <a:off x="838200" y="1825624"/>
                <a:ext cx="11125200" cy="5032375"/>
              </a:xfrm>
              <a:blipFill>
                <a:blip r:embed="rId3"/>
                <a:stretch>
                  <a:fillRect l="-986" t="-1937" r="-1534" b="-1453"/>
                </a:stretch>
              </a:blipFill>
            </p:spPr>
            <p:txBody>
              <a:bodyPr/>
              <a:lstStyle/>
              <a:p>
                <a:r>
                  <a:rPr lang="pt-BR">
                    <a:noFill/>
                  </a:rPr>
                  <a:t> </a:t>
                </a:r>
              </a:p>
            </p:txBody>
          </p:sp>
        </mc:Fallback>
      </mc:AlternateContent>
    </p:spTree>
    <p:extLst>
      <p:ext uri="{BB962C8B-B14F-4D97-AF65-F5344CB8AC3E}">
        <p14:creationId xmlns:p14="http://schemas.microsoft.com/office/powerpoint/2010/main" val="408671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EBCFD6-83A6-222F-09EA-9F68DDF7B617}"/>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33AC492-69A5-87DD-C4AF-2FEA6B38E4C8}"/>
                  </a:ext>
                </a:extLst>
              </p:cNvPr>
              <p:cNvSpPr>
                <a:spLocks noGrp="1"/>
              </p:cNvSpPr>
              <p:nvPr>
                <p:ph idx="1"/>
              </p:nvPr>
            </p:nvSpPr>
            <p:spPr>
              <a:xfrm>
                <a:off x="838200" y="1825624"/>
                <a:ext cx="11201400" cy="5032375"/>
              </a:xfrm>
            </p:spPr>
            <p:txBody>
              <a:bodyPr>
                <a:normAutofit lnSpcReduction="10000"/>
              </a:bodyPr>
              <a:lstStyle/>
              <a:p>
                <a:r>
                  <a:rPr lang="pt-BR" dirty="0"/>
                  <a:t>Assim como fizemos anteriormente, precisamos definir uma </a:t>
                </a:r>
                <a:r>
                  <a:rPr lang="pt-BR" b="1" i="1" dirty="0"/>
                  <a:t>função de erro</a:t>
                </a:r>
                <a:r>
                  <a:rPr lang="pt-BR" dirty="0"/>
                  <a:t> e </a:t>
                </a:r>
                <a:r>
                  <a:rPr lang="pt-BR" b="1" i="1" dirty="0"/>
                  <a:t>minimizá-la</a:t>
                </a:r>
                <a:r>
                  <a:rPr lang="pt-BR" dirty="0"/>
                  <a:t> para encontrarmos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a:t>
                </a:r>
                <a:r>
                  <a:rPr lang="pt-BR" b="1" i="1" dirty="0"/>
                  <a:t>funções hipótese</a:t>
                </a:r>
                <a:r>
                  <a:rPr lang="pt-BR" dirty="0"/>
                  <a:t> do classificador softmax.</a:t>
                </a:r>
              </a:p>
              <a:p>
                <a:r>
                  <a:rPr lang="pt-BR" dirty="0"/>
                  <a:t>A </a:t>
                </a:r>
                <a:r>
                  <a:rPr lang="pt-BR" b="1" i="1" dirty="0"/>
                  <a:t>função de erro médio </a:t>
                </a:r>
                <a:r>
                  <a:rPr lang="pt-BR" dirty="0"/>
                  <a:t>para a </a:t>
                </a:r>
                <a:r>
                  <a:rPr lang="pt-BR" b="1" i="1" dirty="0"/>
                  <a:t>regressão softmax </a:t>
                </a:r>
                <a:r>
                  <a:rPr lang="pt-BR" dirty="0"/>
                  <a:t>é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𝑞</m:t>
                            </m:r>
                            <m:r>
                              <a:rPr lang="pt-BR" i="1">
                                <a:latin typeface="Cambria Math" panose="02040503050406030204" pitchFamily="18" charset="0"/>
                              </a:rPr>
                              <m:t>=</m:t>
                            </m:r>
                            <m:r>
                              <a:rPr lang="pt-BR" b="0" i="1" smtClean="0">
                                <a:latin typeface="Cambria Math" panose="02040503050406030204" pitchFamily="18" charset="0"/>
                              </a:rPr>
                              <m:t>0</m:t>
                            </m:r>
                          </m:sub>
                          <m:sup>
                            <m:r>
                              <a:rPr lang="pt-BR" i="1">
                                <a:latin typeface="Cambria Math" panose="02040503050406030204" pitchFamily="18" charset="0"/>
                              </a:rPr>
                              <m:t>𝑄</m:t>
                            </m:r>
                            <m:r>
                              <a:rPr lang="pt-BR" b="0" i="1" smtClean="0">
                                <a:latin typeface="Cambria Math" panose="02040503050406030204" pitchFamily="18" charset="0"/>
                              </a:rPr>
                              <m:t>−1</m:t>
                            </m:r>
                          </m:sup>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𝑞</m:t>
                                </m:r>
                              </m:e>
                            </m:d>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e>
                    </m:nary>
                  </m:oMath>
                </a14:m>
                <a:r>
                  <a:rPr lang="pt-BR" i="1" dirty="0"/>
                  <a:t>,</a:t>
                </a:r>
              </a:p>
              <a:p>
                <a:pPr marL="0" indent="0">
                  <a:buNone/>
                </a:pPr>
                <a:r>
                  <a:rPr lang="pt-BR" dirty="0"/>
                  <a:t>onde 1{⋅} é a </a:t>
                </a:r>
                <a:r>
                  <a:rPr lang="pt-BR" b="1" i="1" dirty="0"/>
                  <a:t>função indicadora</a:t>
                </a:r>
                <a:r>
                  <a:rPr lang="pt-BR" dirty="0"/>
                  <a:t>, de modo que 1{uma condição verdadeira} = 1 e 1{uma condição falsa} = 0, </a:t>
                </a:r>
                <a14:m>
                  <m:oMath xmlns:m="http://schemas.openxmlformats.org/officeDocument/2006/math">
                    <m:r>
                      <a:rPr lang="pt-BR" b="1" i="1">
                        <a:latin typeface="Cambria Math" panose="02040503050406030204" pitchFamily="18" charset="0"/>
                      </a:rPr>
                      <m:t>𝑨</m:t>
                    </m:r>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i="1" dirty="0">
                            <a:latin typeface="Cambria Math" panose="02040503050406030204" pitchFamily="18" charset="0"/>
                            <a:ea typeface="Cambria Math" panose="02040503050406030204" pitchFamily="18" charset="0"/>
                          </a:rPr>
                          <m:t>𝐾</m:t>
                        </m:r>
                        <m:r>
                          <a:rPr lang="pt-BR" i="1" dirty="0">
                            <a:latin typeface="Cambria Math" panose="02040503050406030204" pitchFamily="18" charset="0"/>
                            <a:ea typeface="Cambria Math" panose="02040503050406030204" pitchFamily="18" charset="0"/>
                          </a:rPr>
                          <m:t>+1×</m:t>
                        </m:r>
                        <m:r>
                          <a:rPr lang="pt-BR" i="1" dirty="0">
                            <a:latin typeface="Cambria Math" panose="02040503050406030204" pitchFamily="18" charset="0"/>
                            <a:ea typeface="Cambria Math" panose="02040503050406030204" pitchFamily="18" charset="0"/>
                          </a:rPr>
                          <m:t>𝑄</m:t>
                        </m:r>
                      </m:sup>
                    </m:sSup>
                  </m:oMath>
                </a14:m>
                <a:r>
                  <a:rPr lang="pt-BR" dirty="0"/>
                  <a:t> é a matriz com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b="1" i="1" dirty="0"/>
                  <a:t> funções hipótese</a:t>
                </a:r>
                <a:r>
                  <a:rPr lang="pt-BR" dirty="0"/>
                  <a:t> e </a:t>
                </a:r>
                <a14:m>
                  <m:oMath xmlns:m="http://schemas.openxmlformats.org/officeDocument/2006/math">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oMath>
                </a14:m>
                <a:r>
                  <a:rPr lang="pt-BR" dirty="0"/>
                  <a:t> é o </a:t>
                </a:r>
                <a14:m>
                  <m:oMath xmlns:m="http://schemas.openxmlformats.org/officeDocument/2006/math">
                    <m:r>
                      <a:rPr lang="pt-BR" i="1">
                        <a:latin typeface="Cambria Math" panose="02040503050406030204" pitchFamily="18" charset="0"/>
                      </a:rPr>
                      <m:t>𝑖</m:t>
                    </m:r>
                  </m:oMath>
                </a14:m>
                <a:r>
                  <a:rPr lang="pt-BR" dirty="0"/>
                  <a:t>-ésimo valor esperado.</a:t>
                </a:r>
              </a:p>
              <a:p>
                <a:r>
                  <a:rPr lang="pt-BR" dirty="0"/>
                  <a:t>A matriz </a:t>
                </a:r>
                <a14:m>
                  <m:oMath xmlns:m="http://schemas.openxmlformats.org/officeDocument/2006/math">
                    <m:r>
                      <a:rPr lang="pt-BR" b="1" i="1">
                        <a:latin typeface="Cambria Math" panose="02040503050406030204" pitchFamily="18" charset="0"/>
                      </a:rPr>
                      <m:t>𝑨</m:t>
                    </m:r>
                  </m:oMath>
                </a14:m>
                <a:r>
                  <a:rPr lang="pt-BR" dirty="0"/>
                  <a:t> contém em suas colunas os vetores de pesos,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de cada umas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discriminantes</a:t>
                </a:r>
                <a:r>
                  <a:rPr lang="pt-BR" dirty="0"/>
                  <a:t>.</a:t>
                </a:r>
              </a:p>
              <a:p>
                <a:r>
                  <a:rPr lang="pt-BR" dirty="0"/>
                  <a:t>Essa função também é conhecida como </a:t>
                </a:r>
                <a:r>
                  <a:rPr lang="pt-BR" b="1" i="1" dirty="0">
                    <a:solidFill>
                      <a:srgbClr val="00B050"/>
                    </a:solidFill>
                  </a:rPr>
                  <a:t>função da entropia cruzada</a:t>
                </a:r>
                <a:r>
                  <a:rPr lang="pt-BR" dirty="0"/>
                  <a:t>.</a:t>
                </a:r>
              </a:p>
            </p:txBody>
          </p:sp>
        </mc:Choice>
        <mc:Fallback xmlns="">
          <p:sp>
            <p:nvSpPr>
              <p:cNvPr id="3" name="Espaço Reservado para Conteúdo 2">
                <a:extLst>
                  <a:ext uri="{FF2B5EF4-FFF2-40B4-BE49-F238E27FC236}">
                    <a16:creationId xmlns:a16="http://schemas.microsoft.com/office/drawing/2014/main" id="{133AC492-69A5-87DD-C4AF-2FEA6B38E4C8}"/>
                  </a:ext>
                </a:extLst>
              </p:cNvPr>
              <p:cNvSpPr>
                <a:spLocks noGrp="1" noRot="1" noChangeAspect="1" noMove="1" noResize="1" noEditPoints="1" noAdjustHandles="1" noChangeArrowheads="1" noChangeShapeType="1" noTextEdit="1"/>
              </p:cNvSpPr>
              <p:nvPr>
                <p:ph idx="1"/>
              </p:nvPr>
            </p:nvSpPr>
            <p:spPr>
              <a:xfrm>
                <a:off x="838200" y="1825624"/>
                <a:ext cx="11201400" cy="5032375"/>
              </a:xfrm>
              <a:blipFill>
                <a:blip r:embed="rId3"/>
                <a:stretch>
                  <a:fillRect l="-1143" t="-2663" r="-168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30AF08B-1D1C-CB3B-78DF-2FB94BE83C39}"/>
                  </a:ext>
                </a:extLst>
              </p:cNvPr>
              <p:cNvSpPr txBox="1"/>
              <p:nvPr/>
            </p:nvSpPr>
            <p:spPr>
              <a:xfrm>
                <a:off x="10255826" y="2737491"/>
                <a:ext cx="1840348" cy="656975"/>
              </a:xfrm>
              <a:prstGeom prst="rect">
                <a:avLst/>
              </a:prstGeom>
              <a:noFill/>
            </p:spPr>
            <p:txBody>
              <a:bodyPr wrap="square" rtlCol="0">
                <a:spAutoFit/>
              </a:bodyPr>
              <a:lstStyle/>
              <a:p>
                <a:pPr algn="ctr"/>
                <a:r>
                  <a:rPr lang="pt-BR" sz="1200" dirty="0"/>
                  <a:t>O erro tende a 0 quando </a:t>
                </a:r>
                <a14:m>
                  <m:oMath xmlns:m="http://schemas.openxmlformats.org/officeDocument/2006/math">
                    <m:sSubSup>
                      <m:sSubSupPr>
                        <m:ctrlPr>
                          <a:rPr lang="pt-BR" sz="1200" b="1" i="1">
                            <a:latin typeface="Cambria Math" panose="02040503050406030204" pitchFamily="18" charset="0"/>
                          </a:rPr>
                        </m:ctrlPr>
                      </m:sSubSupPr>
                      <m:e>
                        <m:r>
                          <a:rPr lang="pt-BR" sz="1200" i="1">
                            <a:latin typeface="Cambria Math" panose="02040503050406030204" pitchFamily="18" charset="0"/>
                          </a:rPr>
                          <m:t>h</m:t>
                        </m:r>
                      </m:e>
                      <m:sub>
                        <m:r>
                          <a:rPr lang="pt-BR" sz="1200" b="1" i="1">
                            <a:latin typeface="Cambria Math" panose="02040503050406030204" pitchFamily="18" charset="0"/>
                          </a:rPr>
                          <m:t>𝒂</m:t>
                        </m:r>
                      </m:sub>
                      <m:sup>
                        <m:r>
                          <a:rPr lang="pt-BR" sz="1200" i="1">
                            <a:latin typeface="Cambria Math" panose="02040503050406030204" pitchFamily="18" charset="0"/>
                          </a:rPr>
                          <m:t>𝑞</m:t>
                        </m:r>
                      </m:sup>
                    </m:sSubSup>
                    <m:d>
                      <m:dPr>
                        <m:ctrlPr>
                          <a:rPr lang="pt-BR" sz="1200" i="1">
                            <a:latin typeface="Cambria Math" panose="02040503050406030204" pitchFamily="18" charset="0"/>
                          </a:rPr>
                        </m:ctrlPr>
                      </m:dPr>
                      <m:e>
                        <m:r>
                          <a:rPr lang="pt-BR" sz="1200" b="1" i="1">
                            <a:latin typeface="Cambria Math" panose="02040503050406030204" pitchFamily="18" charset="0"/>
                          </a:rPr>
                          <m:t>𝒙</m:t>
                        </m:r>
                      </m:e>
                    </m:d>
                  </m:oMath>
                </a14:m>
                <a:r>
                  <a:rPr lang="pt-BR" sz="1200" dirty="0"/>
                  <a:t> tende a 1, caso contrário, o erro aumenta.</a:t>
                </a:r>
              </a:p>
            </p:txBody>
          </p:sp>
        </mc:Choice>
        <mc:Fallback xmlns="">
          <p:sp>
            <p:nvSpPr>
              <p:cNvPr id="4" name="TextBox 3">
                <a:extLst>
                  <a:ext uri="{FF2B5EF4-FFF2-40B4-BE49-F238E27FC236}">
                    <a16:creationId xmlns:a16="http://schemas.microsoft.com/office/drawing/2014/main" id="{430AF08B-1D1C-CB3B-78DF-2FB94BE83C39}"/>
                  </a:ext>
                </a:extLst>
              </p:cNvPr>
              <p:cNvSpPr txBox="1">
                <a:spLocks noRot="1" noChangeAspect="1" noMove="1" noResize="1" noEditPoints="1" noAdjustHandles="1" noChangeArrowheads="1" noChangeShapeType="1" noTextEdit="1"/>
              </p:cNvSpPr>
              <p:nvPr/>
            </p:nvSpPr>
            <p:spPr>
              <a:xfrm>
                <a:off x="10255826" y="2737491"/>
                <a:ext cx="1840348" cy="656975"/>
              </a:xfrm>
              <a:prstGeom prst="rect">
                <a:avLst/>
              </a:prstGeom>
              <a:blipFill>
                <a:blip r:embed="rId4"/>
                <a:stretch>
                  <a:fillRect b="-6481"/>
                </a:stretch>
              </a:blipFill>
            </p:spPr>
            <p:txBody>
              <a:bodyPr/>
              <a:lstStyle/>
              <a:p>
                <a:r>
                  <a:rPr lang="pt-BR">
                    <a:noFill/>
                  </a:rPr>
                  <a:t> </a:t>
                </a:r>
              </a:p>
            </p:txBody>
          </p:sp>
        </mc:Fallback>
      </mc:AlternateContent>
      <p:cxnSp>
        <p:nvCxnSpPr>
          <p:cNvPr id="5" name="Straight Arrow Connector 4">
            <a:extLst>
              <a:ext uri="{FF2B5EF4-FFF2-40B4-BE49-F238E27FC236}">
                <a16:creationId xmlns:a16="http://schemas.microsoft.com/office/drawing/2014/main" id="{7ADFCDFC-42ED-2E95-5F43-DF8574CF6A71}"/>
              </a:ext>
            </a:extLst>
          </p:cNvPr>
          <p:cNvCxnSpPr>
            <a:cxnSpLocks/>
          </p:cNvCxnSpPr>
          <p:nvPr/>
        </p:nvCxnSpPr>
        <p:spPr>
          <a:xfrm flipH="1">
            <a:off x="9824720" y="3065979"/>
            <a:ext cx="487680" cy="4216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71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EE090-DD33-6575-4FA7-70E4DD8E6119}"/>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59835C31-F047-4C77-EE04-457C9679811A}"/>
                  </a:ext>
                </a:extLst>
              </p:cNvPr>
              <p:cNvSpPr>
                <a:spLocks noGrp="1"/>
              </p:cNvSpPr>
              <p:nvPr>
                <p:ph idx="1"/>
              </p:nvPr>
            </p:nvSpPr>
            <p:spPr>
              <a:xfrm>
                <a:off x="838200" y="1825624"/>
                <a:ext cx="11144250" cy="5032375"/>
              </a:xfrm>
            </p:spPr>
            <p:txBody>
              <a:bodyPr/>
              <a:lstStyle/>
              <a:p>
                <a:r>
                  <a:rPr lang="pt-BR" dirty="0"/>
                  <a:t>Usando-se a codificação </a:t>
                </a:r>
                <a:r>
                  <a:rPr lang="pt-BR" b="1" i="1" dirty="0"/>
                  <a:t>one-hot</a:t>
                </a:r>
                <a:r>
                  <a:rPr lang="pt-BR" dirty="0"/>
                  <a:t>, a equação de erro médio pode ser reescrita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oMath>
                </a14:m>
                <a:r>
                  <a:rPr lang="pt-BR" i="1" dirty="0"/>
                  <a:t>,</a:t>
                </a:r>
              </a:p>
              <a:p>
                <a:pPr marL="0" indent="0">
                  <a:buNone/>
                </a:pPr>
                <a:r>
                  <a:rPr lang="pt-BR" dirty="0"/>
                  <a:t>onde </a:t>
                </a:r>
                <a14:m>
                  <m:oMath xmlns:m="http://schemas.openxmlformats.org/officeDocument/2006/math">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m>
                              <m:mPr>
                                <m:mcs>
                                  <m:mc>
                                    <m:mcPr>
                                      <m:count m:val="3"/>
                                      <m:mcJc m:val="center"/>
                                    </m:mcPr>
                                  </m:mc>
                                </m:mcs>
                                <m:ctrlPr>
                                  <a:rPr lang="pt-BR" i="1">
                                    <a:latin typeface="Cambria Math" panose="02040503050406030204" pitchFamily="18" charset="0"/>
                                  </a:rPr>
                                </m:ctrlPr>
                              </m:mPr>
                              <m:mr>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b="0" i="1" smtClean="0">
                                          <a:latin typeface="Cambria Math" panose="02040503050406030204" pitchFamily="18" charset="0"/>
                                        </a:rPr>
                                        <m:t>0</m:t>
                                      </m:r>
                                    </m:e>
                                  </m:d>
                                  <m:r>
                                    <a:rPr lang="pt-BR" i="1">
                                      <a:latin typeface="Cambria Math" panose="02040503050406030204" pitchFamily="18" charset="0"/>
                                    </a:rPr>
                                    <m:t>,</m:t>
                                  </m:r>
                                </m:e>
                                <m:e>
                                  <m:r>
                                    <a:rPr lang="pt-BR" i="1">
                                      <a:latin typeface="Cambria Math" panose="02040503050406030204" pitchFamily="18" charset="0"/>
                                      <a:ea typeface="Cambria Math" panose="02040503050406030204" pitchFamily="18" charset="0"/>
                                    </a:rPr>
                                    <m:t>⋯,</m:t>
                                  </m:r>
                                </m:e>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𝑄</m:t>
                                      </m:r>
                                      <m:r>
                                        <a:rPr lang="pt-BR" b="0" i="1" smtClean="0">
                                          <a:latin typeface="Cambria Math" panose="02040503050406030204" pitchFamily="18" charset="0"/>
                                        </a:rPr>
                                        <m:t>−1</m:t>
                                      </m:r>
                                    </m:e>
                                  </m:d>
                                </m:e>
                              </m:mr>
                            </m:m>
                          </m:e>
                        </m:d>
                      </m:e>
                      <m:sup>
                        <m:r>
                          <a:rPr lang="pt-BR" i="1">
                            <a:latin typeface="Cambria Math" panose="02040503050406030204" pitchFamily="18" charset="0"/>
                          </a:rPr>
                          <m:t>𝑇</m:t>
                        </m:r>
                      </m:sup>
                    </m:sSup>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oMath>
                </a14:m>
                <a:r>
                  <a:rPr lang="pt-BR" dirty="0"/>
                  <a:t> é um vetor coluna utilizando a codificação </a:t>
                </a:r>
                <a:r>
                  <a:rPr lang="pt-BR" b="1" i="1" dirty="0"/>
                  <a:t>one-hot</a:t>
                </a:r>
                <a:r>
                  <a:rPr lang="pt-BR" dirty="0"/>
                  <a:t> e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r>
                      <a:rPr lang="pt-BR" i="1" dirty="0">
                        <a:latin typeface="Cambria Math" panose="02040503050406030204" pitchFamily="18" charset="0"/>
                        <a:ea typeface="Cambria Math" panose="02040503050406030204" pitchFamily="18" charset="0"/>
                      </a:rPr>
                      <m:t> </m:t>
                    </m:r>
                  </m:oMath>
                </a14:m>
                <a:r>
                  <a:rPr lang="pt-BR" dirty="0"/>
                  <a:t>é um vetor coluna com as saídas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hipóteses de classificação</a:t>
                </a:r>
              </a:p>
              <a:p>
                <a:pPr marL="0" indent="0" algn="ctr">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oMath>
                  </m:oMathPara>
                </a14:m>
                <a:endParaRPr lang="pt-BR" b="1" i="1" dirty="0">
                  <a:latin typeface="Cambria Math" panose="02040503050406030204" pitchFamily="18" charset="0"/>
                </a:endParaRPr>
              </a:p>
              <a:p>
                <a:pPr marL="0" indent="0" algn="ctr">
                  <a:buNone/>
                </a:pPr>
                <a14:m>
                  <m:oMath xmlns:m="http://schemas.openxmlformats.org/officeDocument/2006/math">
                    <m:r>
                      <a:rPr lang="pt-BR" b="1" i="1" smtClean="0">
                        <a:latin typeface="Cambria Math" panose="02040503050406030204" pitchFamily="18" charset="0"/>
                      </a:rPr>
                      <m:t>                                </m:t>
                    </m:r>
                    <m:sSup>
                      <m:sSupPr>
                        <m:ctrlPr>
                          <a:rPr lang="pt-BR" b="1" i="1">
                            <a:latin typeface="Cambria Math" panose="02040503050406030204" pitchFamily="18" charset="0"/>
                          </a:rPr>
                        </m:ctrlPr>
                      </m:sSupPr>
                      <m:e>
                        <m:r>
                          <a:rPr lang="pt-BR" b="1" i="1" smtClean="0">
                            <a:latin typeface="Cambria Math" panose="02040503050406030204" pitchFamily="18" charset="0"/>
                          </a:rPr>
                          <m:t>             =</m:t>
                        </m:r>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r>
                                    <a:rPr lang="pt-BR" i="1">
                                      <a:latin typeface="Cambria Math" panose="02040503050406030204" pitchFamily="18" charset="0"/>
                                    </a:rPr>
                                    <m:t>)</m:t>
                                  </m:r>
                                </m:e>
                                <m:e>
                                  <m:r>
                                    <a:rPr lang="pt-BR" b="1" i="1">
                                      <a:latin typeface="Cambria Math" panose="02040503050406030204" pitchFamily="18" charset="0"/>
                                    </a:rPr>
                                    <m:t>⋯</m:t>
                                  </m:r>
                                </m:e>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m:t>
                                  </m:r>
                                </m:e>
                              </m:mr>
                            </m:m>
                          </m:e>
                        </m:d>
                      </m:e>
                      <m:sup>
                        <m:r>
                          <a:rPr lang="pt-BR" i="1">
                            <a:latin typeface="Cambria Math" panose="02040503050406030204" pitchFamily="18" charset="0"/>
                          </a:rPr>
                          <m:t>𝑇</m:t>
                        </m:r>
                      </m:sup>
                    </m:sSup>
                  </m:oMath>
                </a14:m>
                <a:r>
                  <a:rPr lang="pt-BR" dirty="0"/>
                  <a:t>.</a:t>
                </a:r>
              </a:p>
            </p:txBody>
          </p:sp>
        </mc:Choice>
        <mc:Fallback>
          <p:sp>
            <p:nvSpPr>
              <p:cNvPr id="3" name="Espaço Reservado para Conteúdo 2">
                <a:extLst>
                  <a:ext uri="{FF2B5EF4-FFF2-40B4-BE49-F238E27FC236}">
                    <a16:creationId xmlns:a16="http://schemas.microsoft.com/office/drawing/2014/main" id="{59835C31-F047-4C77-EE04-457C9679811A}"/>
                  </a:ext>
                </a:extLst>
              </p:cNvPr>
              <p:cNvSpPr>
                <a:spLocks noGrp="1" noRot="1" noChangeAspect="1" noMove="1" noResize="1" noEditPoints="1" noAdjustHandles="1" noChangeArrowheads="1" noChangeShapeType="1" noTextEdit="1"/>
              </p:cNvSpPr>
              <p:nvPr>
                <p:ph idx="1"/>
              </p:nvPr>
            </p:nvSpPr>
            <p:spPr>
              <a:xfrm>
                <a:off x="838200" y="1825624"/>
                <a:ext cx="11144250" cy="5032375"/>
              </a:xfrm>
              <a:blipFill>
                <a:blip r:embed="rId3"/>
                <a:stretch>
                  <a:fillRect l="-1149" t="-1937" r="-164"/>
                </a:stretch>
              </a:blipFill>
            </p:spPr>
            <p:txBody>
              <a:bodyPr/>
              <a:lstStyle/>
              <a:p>
                <a:r>
                  <a:rPr lang="pt-BR">
                    <a:noFill/>
                  </a:rPr>
                  <a:t> </a:t>
                </a:r>
              </a:p>
            </p:txBody>
          </p:sp>
        </mc:Fallback>
      </mc:AlternateContent>
    </p:spTree>
    <p:extLst>
      <p:ext uri="{BB962C8B-B14F-4D97-AF65-F5344CB8AC3E}">
        <p14:creationId xmlns:p14="http://schemas.microsoft.com/office/powerpoint/2010/main" val="198067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98F11-6F65-0753-89FE-F5ABED77B46A}"/>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EF4E6DC-E916-D97A-4D18-D469285C4F2C}"/>
                  </a:ext>
                </a:extLst>
              </p:cNvPr>
              <p:cNvSpPr>
                <a:spLocks noGrp="1"/>
              </p:cNvSpPr>
              <p:nvPr>
                <p:ph idx="1"/>
              </p:nvPr>
            </p:nvSpPr>
            <p:spPr>
              <a:xfrm>
                <a:off x="838200" y="1825624"/>
                <a:ext cx="11106150"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d>
                                <m:dPr>
                                  <m:ctrlPr>
                                    <a:rPr lang="pt-BR" b="1" i="1">
                                      <a:latin typeface="Cambria Math" panose="02040503050406030204" pitchFamily="18" charset="0"/>
                                    </a:rPr>
                                  </m:ctrlPr>
                                </m:dPr>
                                <m:e>
                                  <m:r>
                                    <a:rPr lang="pt-BR" i="1">
                                      <a:latin typeface="Cambria Math" panose="02040503050406030204" pitchFamily="18" charset="0"/>
                                    </a:rPr>
                                    <m:t>𝑖</m:t>
                                  </m:r>
                                </m:e>
                              </m:d>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r>
                        <a:rPr lang="pt-BR" b="1" i="1" smtClean="0">
                          <a:latin typeface="Cambria Math" panose="02040503050406030204" pitchFamily="18" charset="0"/>
                        </a:rPr>
                        <m:t>.</m:t>
                      </m:r>
                    </m:oMath>
                  </m:oMathPara>
                </a14:m>
                <a:endParaRPr lang="pt-BR" dirty="0"/>
              </a:p>
              <a:p>
                <a:r>
                  <a:rPr lang="pt-BR" dirty="0"/>
                  <a:t>Notem que quando existem apenas duas classes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 a </a:t>
                </a:r>
                <a:r>
                  <a:rPr lang="pt-BR" b="1" i="1" dirty="0"/>
                  <a:t>função de erro médio </a:t>
                </a:r>
                <a:r>
                  <a:rPr lang="pt-BR" dirty="0"/>
                  <a:t>é equivalente à </a:t>
                </a:r>
                <a:r>
                  <a:rPr lang="pt-BR" b="1" i="1" dirty="0"/>
                  <a:t>função de erro médio </a:t>
                </a:r>
                <a:r>
                  <a:rPr lang="pt-BR" dirty="0"/>
                  <a:t>do </a:t>
                </a:r>
                <a:r>
                  <a:rPr lang="pt-BR" b="1" i="1" dirty="0"/>
                  <a:t>regressor logístico</a:t>
                </a:r>
                <a:r>
                  <a:rPr lang="pt-BR" dirty="0"/>
                  <a:t>.</a:t>
                </a:r>
              </a:p>
              <a:p>
                <a:r>
                  <a:rPr lang="pt-BR" dirty="0"/>
                  <a:t>Ou seja, mesmo tendo sido pensado para o caso onde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o regressor softmax pode ser usado quando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a:t>
                </a:r>
              </a:p>
              <a:p>
                <a:r>
                  <a:rPr lang="pt-BR" dirty="0"/>
                  <a:t>Entretanto, existe um problema com essa função de erro médio.</a:t>
                </a:r>
              </a:p>
              <a:p>
                <a:r>
                  <a:rPr lang="pt-BR" dirty="0"/>
                  <a:t>A </a:t>
                </a:r>
                <a:r>
                  <a:rPr lang="pt-BR" b="1" i="1" dirty="0"/>
                  <a:t>função de erro médio </a:t>
                </a:r>
                <a:r>
                  <a:rPr lang="pt-BR" b="1" i="1" dirty="0">
                    <a:solidFill>
                      <a:srgbClr val="7030A0"/>
                    </a:solidFill>
                  </a:rPr>
                  <a:t>não é linear </a:t>
                </a:r>
                <a:r>
                  <a:rPr lang="pt-BR" dirty="0"/>
                  <a:t>e, portanto, </a:t>
                </a:r>
                <a:r>
                  <a:rPr lang="pt-BR" b="1" i="1" dirty="0">
                    <a:solidFill>
                      <a:srgbClr val="7030A0"/>
                    </a:solidFill>
                  </a:rPr>
                  <a:t>não existe uma forma fechada</a:t>
                </a:r>
                <a:r>
                  <a:rPr lang="pt-BR" b="1" i="1" dirty="0"/>
                  <a:t> </a:t>
                </a:r>
                <a:r>
                  <a:rPr lang="pt-BR" dirty="0"/>
                  <a:t>para encontramos os pesos.</a:t>
                </a:r>
              </a:p>
            </p:txBody>
          </p:sp>
        </mc:Choice>
        <mc:Fallback xmlns="">
          <p:sp>
            <p:nvSpPr>
              <p:cNvPr id="3" name="Espaço Reservado para Conteúdo 2">
                <a:extLst>
                  <a:ext uri="{FF2B5EF4-FFF2-40B4-BE49-F238E27FC236}">
                    <a16:creationId xmlns:a16="http://schemas.microsoft.com/office/drawing/2014/main" id="{FEF4E6DC-E916-D97A-4D18-D469285C4F2C}"/>
                  </a:ext>
                </a:extLst>
              </p:cNvPr>
              <p:cNvSpPr>
                <a:spLocks noGrp="1" noRot="1" noChangeAspect="1" noMove="1" noResize="1" noEditPoints="1" noAdjustHandles="1" noChangeArrowheads="1" noChangeShapeType="1" noTextEdit="1"/>
              </p:cNvSpPr>
              <p:nvPr>
                <p:ph idx="1"/>
              </p:nvPr>
            </p:nvSpPr>
            <p:spPr>
              <a:xfrm>
                <a:off x="838200" y="1825624"/>
                <a:ext cx="11106150" cy="5032375"/>
              </a:xfrm>
              <a:blipFill>
                <a:blip r:embed="rId3"/>
                <a:stretch>
                  <a:fillRect l="-988" r="-659"/>
                </a:stretch>
              </a:blipFill>
            </p:spPr>
            <p:txBody>
              <a:bodyPr/>
              <a:lstStyle/>
              <a:p>
                <a:r>
                  <a:rPr lang="pt-BR">
                    <a:noFill/>
                  </a:rPr>
                  <a:t> </a:t>
                </a:r>
              </a:p>
            </p:txBody>
          </p:sp>
        </mc:Fallback>
      </mc:AlternateContent>
    </p:spTree>
    <p:extLst>
      <p:ext uri="{BB962C8B-B14F-4D97-AF65-F5344CB8AC3E}">
        <p14:creationId xmlns:p14="http://schemas.microsoft.com/office/powerpoint/2010/main" val="123991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07923-28D2-8150-E304-526DA460D220}"/>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FACD180-C529-EB91-BD2D-B5F491B1E35C}"/>
                  </a:ext>
                </a:extLst>
              </p:cNvPr>
              <p:cNvSpPr>
                <a:spLocks noGrp="1"/>
              </p:cNvSpPr>
              <p:nvPr>
                <p:ph idx="1"/>
              </p:nvPr>
            </p:nvSpPr>
            <p:spPr>
              <a:xfrm>
                <a:off x="5867400" y="1825624"/>
                <a:ext cx="6162676" cy="5032375"/>
              </a:xfrm>
            </p:spPr>
            <p:txBody>
              <a:bodyPr/>
              <a:lstStyle/>
              <a:p>
                <a:r>
                  <a:rPr lang="pt-BR" dirty="0"/>
                  <a:t>Porém, ela é </a:t>
                </a:r>
                <a:r>
                  <a:rPr lang="pt-BR" b="1" i="1" dirty="0">
                    <a:solidFill>
                      <a:srgbClr val="00B050"/>
                    </a:solidFill>
                  </a:rPr>
                  <a:t>convexa</a:t>
                </a:r>
                <a:r>
                  <a:rPr lang="pt-BR" dirty="0"/>
                  <a:t> e, portanto, é </a:t>
                </a:r>
                <a:r>
                  <a:rPr lang="pt-BR" b="1" i="1" dirty="0">
                    <a:solidFill>
                      <a:srgbClr val="00B050"/>
                    </a:solidFill>
                  </a:rPr>
                  <a:t>garantido que o algoritmo do gradiente descendente encontre o mínimo global</a:t>
                </a:r>
                <a:r>
                  <a:rPr lang="pt-BR" dirty="0"/>
                  <a:t>.</a:t>
                </a:r>
              </a:p>
              <a:p>
                <a:r>
                  <a:rPr lang="pt-BR" dirty="0"/>
                  <a:t>Sendo assim, usaremos o algoritmo do </a:t>
                </a:r>
                <a:r>
                  <a:rPr lang="pt-BR" b="1" i="1" dirty="0">
                    <a:solidFill>
                      <a:srgbClr val="7030A0"/>
                    </a:solidFill>
                  </a:rPr>
                  <a:t>gradiente descendente </a:t>
                </a:r>
                <a:r>
                  <a:rPr lang="pt-BR" dirty="0"/>
                  <a:t>para encontrar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discriminantes que </a:t>
                </a:r>
                <a:r>
                  <a:rPr lang="pt-BR" b="1" i="1" dirty="0"/>
                  <a:t>minimizam </a:t>
                </a:r>
                <a:r>
                  <a:rPr lang="pt-BR" dirty="0"/>
                  <a:t>a </a:t>
                </a:r>
                <a:r>
                  <a:rPr lang="pt-BR" b="1" i="1" dirty="0"/>
                  <a:t>função de erro médio</a:t>
                </a:r>
                <a:r>
                  <a:rPr lang="pt-BR" dirty="0"/>
                  <a:t>.</a:t>
                </a:r>
              </a:p>
              <a:p>
                <a:pPr marL="0" indent="0">
                  <a:buNone/>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FFACD180-C529-EB91-BD2D-B5F491B1E35C}"/>
                  </a:ext>
                </a:extLst>
              </p:cNvPr>
              <p:cNvSpPr>
                <a:spLocks noGrp="1" noRot="1" noChangeAspect="1" noMove="1" noResize="1" noEditPoints="1" noAdjustHandles="1" noChangeArrowheads="1" noChangeShapeType="1" noTextEdit="1"/>
              </p:cNvSpPr>
              <p:nvPr>
                <p:ph idx="1"/>
              </p:nvPr>
            </p:nvSpPr>
            <p:spPr>
              <a:xfrm>
                <a:off x="5867400" y="1825624"/>
                <a:ext cx="6162676" cy="5032375"/>
              </a:xfrm>
              <a:blipFill>
                <a:blip r:embed="rId3"/>
                <a:stretch>
                  <a:fillRect l="-1782" t="-1937" r="-594"/>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6FC2BDE8-91E0-6379-9BA3-76511C6153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222" t="24652" r="11445" b="14963"/>
          <a:stretch/>
        </p:blipFill>
        <p:spPr bwMode="auto">
          <a:xfrm>
            <a:off x="568158" y="2428240"/>
            <a:ext cx="4704881" cy="3261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2771BE1F-7B74-36A4-AA69-9171B025A4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262" t="6293" r="29928" b="89004"/>
          <a:stretch/>
        </p:blipFill>
        <p:spPr bwMode="auto">
          <a:xfrm>
            <a:off x="1559157" y="2092960"/>
            <a:ext cx="2722881"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14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29962-9BFC-4174-AB35-CC23FA013168}"/>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D38055D-E355-F780-9CA0-0337EA0BE4FD}"/>
                  </a:ext>
                </a:extLst>
              </p:cNvPr>
              <p:cNvSpPr>
                <a:spLocks noGrp="1"/>
              </p:cNvSpPr>
              <p:nvPr>
                <p:ph idx="1"/>
              </p:nvPr>
            </p:nvSpPr>
            <p:spPr>
              <a:xfrm>
                <a:off x="838200" y="1825625"/>
                <a:ext cx="11163300" cy="5032375"/>
              </a:xfrm>
            </p:spPr>
            <p:txBody>
              <a:bodyPr>
                <a:normAutofit lnSpcReduction="10000"/>
              </a:bodyPr>
              <a:lstStyle/>
              <a:p>
                <a:r>
                  <a:rPr lang="pt-BR" dirty="0"/>
                  <a:t>A atualização dos </a:t>
                </a:r>
                <a:r>
                  <a:rPr lang="pt-BR" b="1" i="1" dirty="0"/>
                  <a:t>pesos</a:t>
                </a:r>
                <a:r>
                  <a:rPr lang="pt-BR" dirty="0"/>
                  <a:t> da </a:t>
                </a:r>
                <a:r>
                  <a:rPr lang="pt-BR" i="1" dirty="0"/>
                  <a:t>q</a:t>
                </a:r>
                <a:r>
                  <a:rPr lang="pt-BR" dirty="0"/>
                  <a:t>-</a:t>
                </a:r>
                <a:r>
                  <a:rPr lang="pt-BR" dirty="0" err="1"/>
                  <a:t>ésima</a:t>
                </a:r>
                <a:r>
                  <a:rPr lang="pt-BR" dirty="0"/>
                  <a:t> função discriminante,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0" i="1" smtClean="0">
                          <a:latin typeface="Cambria Math" panose="02040503050406030204" pitchFamily="18" charset="0"/>
                        </a:rPr>
                        <m:t>, </m:t>
                      </m:r>
                      <m:r>
                        <a:rPr lang="pt-BR" sz="2400" b="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𝑞</m:t>
                      </m:r>
                      <m:r>
                        <a:rPr lang="pt-BR" sz="2400" b="0" i="1" smtClean="0">
                          <a:latin typeface="Cambria Math" panose="02040503050406030204" pitchFamily="18" charset="0"/>
                          <a:ea typeface="Cambria Math" panose="02040503050406030204" pitchFamily="18" charset="0"/>
                        </a:rPr>
                        <m:t>.</m:t>
                      </m:r>
                    </m:oMath>
                  </m:oMathPara>
                </a14:m>
                <a:endParaRPr lang="pt-BR" sz="2400" dirty="0"/>
              </a:p>
              <a:p>
                <a:r>
                  <a:rPr lang="pt-BR" dirty="0"/>
                  <a:t>Considerando o </a:t>
                </a:r>
                <a:r>
                  <a:rPr lang="pt-BR" b="1" i="1" dirty="0"/>
                  <a:t>hiperplano</a:t>
                </a:r>
                <a:r>
                  <a:rPr lang="pt-BR" dirty="0"/>
                  <a:t> como </a:t>
                </a:r>
                <a:r>
                  <a:rPr lang="pt-BR" b="1" i="1" dirty="0"/>
                  <a:t>função discriminante</a:t>
                </a:r>
                <a:r>
                  <a:rPr lang="pt-BR" dirty="0"/>
                  <a:t>, a derivada da </a:t>
                </a:r>
                <a:r>
                  <a:rPr lang="pt-BR" b="1" i="1" dirty="0"/>
                  <a:t>função de erro médio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oMath>
                </a14:m>
                <a:r>
                  <a:rPr lang="pt-BR" dirty="0"/>
                  <a:t>, com respeito ao vetor de pesos,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1" i="1">
                          <a:latin typeface="Cambria Math" panose="02040503050406030204" pitchFamily="18" charset="0"/>
                        </a:rPr>
                        <m:t>=</m:t>
                      </m:r>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m:rPr>
                              <m:brk m:alnAt="23"/>
                            </m:rPr>
                            <a:rPr lang="pt-BR" sz="2400" i="1">
                              <a:latin typeface="Cambria Math" panose="02040503050406030204" pitchFamily="18" charset="0"/>
                            </a:rPr>
                            <m:t>𝑖</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1</m:t>
                              </m:r>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pt-BR" sz="2400" i="1">
                                          <a:latin typeface="Cambria Math" panose="02040503050406030204" pitchFamily="18" charset="0"/>
                                        </a:rPr>
                                      </m:ctrlPr>
                                    </m:dPr>
                                    <m:e>
                                      <m:r>
                                        <a:rPr lang="pt-BR" sz="2400" i="1">
                                          <a:latin typeface="Cambria Math" panose="02040503050406030204" pitchFamily="18" charset="0"/>
                                        </a:rPr>
                                        <m:t>𝑖</m:t>
                                      </m:r>
                                    </m:e>
                                  </m:d>
                                  <m:r>
                                    <a:rPr lang="pt-BR" sz="2400" i="1">
                                      <a:latin typeface="Cambria Math" panose="02040503050406030204" pitchFamily="18" charset="0"/>
                                    </a:rPr>
                                    <m:t>==</m:t>
                                  </m:r>
                                  <m:r>
                                    <a:rPr lang="pt-BR" sz="2400" b="0" i="1" smtClean="0">
                                      <a:latin typeface="Cambria Math" panose="02040503050406030204" pitchFamily="18" charset="0"/>
                                    </a:rPr>
                                    <m:t>𝑞</m:t>
                                  </m:r>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e>
                          </m:d>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nary>
                      <m:r>
                        <a:rPr lang="pt-BR" sz="2400" i="1">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r>
                            <a:rPr lang="pt-BR" sz="2400" b="1" i="1">
                              <a:latin typeface="Cambria Math" panose="02040503050406030204" pitchFamily="18" charset="0"/>
                            </a:rPr>
                            <m:t>𝑿</m:t>
                          </m:r>
                        </m:e>
                        <m:sup>
                          <m:r>
                            <a:rPr lang="pt-BR" sz="2400" i="1">
                              <a:latin typeface="Cambria Math" panose="02040503050406030204" pitchFamily="18" charset="0"/>
                            </a:rPr>
                            <m:t>𝑇</m:t>
                          </m:r>
                        </m:sup>
                      </m:sSup>
                      <m:d>
                        <m:dPr>
                          <m:ctrlPr>
                            <a:rPr lang="pt-BR" sz="2400" i="1">
                              <a:latin typeface="Cambria Math" panose="02040503050406030204" pitchFamily="18" charset="0"/>
                            </a:rPr>
                          </m:ctrlPr>
                        </m:dPr>
                        <m:e>
                          <m:sSub>
                            <m:sSubPr>
                              <m:ctrlPr>
                                <a:rPr lang="pt-BR" sz="2400" i="1" smtClean="0">
                                  <a:latin typeface="Cambria Math" panose="02040503050406030204" pitchFamily="18" charset="0"/>
                                </a:rPr>
                              </m:ctrlPr>
                            </m:sSubPr>
                            <m:e>
                              <m:r>
                                <a:rPr lang="pt-BR" sz="2400" b="1" i="1">
                                  <a:latin typeface="Cambria Math" panose="02040503050406030204" pitchFamily="18" charset="0"/>
                                </a:rPr>
                                <m:t>𝒚</m:t>
                              </m:r>
                            </m:e>
                            <m:sub>
                              <m:r>
                                <a:rPr lang="pt-BR" sz="2400" b="0" i="1" smtClean="0">
                                  <a:latin typeface="Cambria Math" panose="02040503050406030204" pitchFamily="18" charset="0"/>
                                </a:rPr>
                                <m:t>𝑞</m:t>
                              </m:r>
                            </m:sub>
                          </m:sSub>
                          <m:r>
                            <a:rPr lang="pt-BR" sz="2400" i="1">
                              <a:latin typeface="Cambria Math" panose="02040503050406030204" pitchFamily="18" charset="0"/>
                            </a:rPr>
                            <m:t>−</m:t>
                          </m:r>
                          <m:sSub>
                            <m:sSubPr>
                              <m:ctrlPr>
                                <a:rPr lang="pt-BR" sz="2400" i="1" smtClean="0">
                                  <a:latin typeface="Cambria Math" panose="02040503050406030204" pitchFamily="18" charset="0"/>
                                </a:rPr>
                              </m:ctrlPr>
                            </m:sSubPr>
                            <m:e>
                              <m:acc>
                                <m:accPr>
                                  <m:chr m:val="̂"/>
                                  <m:ctrlPr>
                                    <a:rPr lang="pt-BR" sz="2400" i="1">
                                      <a:latin typeface="Cambria Math" panose="02040503050406030204" pitchFamily="18" charset="0"/>
                                    </a:rPr>
                                  </m:ctrlPr>
                                </m:accPr>
                                <m:e>
                                  <m:r>
                                    <a:rPr lang="pt-BR" sz="2400" b="1" i="1">
                                      <a:latin typeface="Cambria Math" panose="02040503050406030204" pitchFamily="18" charset="0"/>
                                    </a:rPr>
                                    <m:t>𝒚</m:t>
                                  </m:r>
                                </m:e>
                              </m:acc>
                            </m:e>
                            <m:sub>
                              <m:r>
                                <a:rPr lang="pt-BR" sz="2400" b="0" i="1" smtClean="0">
                                  <a:latin typeface="Cambria Math" panose="02040503050406030204" pitchFamily="18" charset="0"/>
                                </a:rPr>
                                <m:t>𝑞</m:t>
                              </m:r>
                            </m:sub>
                          </m:sSub>
                        </m:e>
                      </m:d>
                      <m:r>
                        <a:rPr lang="pt-BR" sz="2400" b="0" i="1" smtClean="0">
                          <a:latin typeface="Cambria Math" panose="02040503050406030204" pitchFamily="18" charset="0"/>
                        </a:rPr>
                        <m:t>,</m:t>
                      </m:r>
                    </m:oMath>
                  </m:oMathPara>
                </a14:m>
                <a:endParaRPr lang="pt-BR" sz="2400" b="0" i="0" dirty="0">
                  <a:latin typeface="Calibri" panose="020F0502020204030204" pitchFamily="34" charset="0"/>
                </a:endParaRPr>
              </a:p>
              <a:p>
                <a:pPr marL="0" indent="0">
                  <a:buNone/>
                </a:pPr>
                <a:r>
                  <a:rPr lang="pt-BR" sz="2800" b="0" i="0" dirty="0">
                    <a:solidFill>
                      <a:srgbClr val="000000"/>
                    </a:solidFill>
                    <a:effectLst/>
                    <a:latin typeface="Calibri" panose="020F0502020204030204" pitchFamily="34" charset="0"/>
                  </a:rPr>
                  <a:t>onde </a:t>
                </a:r>
                <a14:m>
                  <m:oMath xmlns:m="http://schemas.openxmlformats.org/officeDocument/2006/math">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oMath>
                </a14:m>
                <a:r>
                  <a:rPr lang="pt-BR" sz="2800" b="0" i="0" dirty="0">
                    <a:solidFill>
                      <a:srgbClr val="000000"/>
                    </a:solidFill>
                    <a:effectLst/>
                    <a:latin typeface="CambriaMath"/>
                  </a:rPr>
                  <a:t> </a:t>
                </a:r>
                <a:r>
                  <a:rPr lang="pt-BR" sz="2800" b="0" i="0" dirty="0">
                    <a:solidFill>
                      <a:srgbClr val="000000"/>
                    </a:solidFill>
                    <a:effectLst/>
                    <a:latin typeface="Calibri" panose="020F0502020204030204" pitchFamily="34" charset="0"/>
                  </a:rPr>
                  <a:t>e </a:t>
                </a:r>
                <a14:m>
                  <m:oMath xmlns:m="http://schemas.openxmlformats.org/officeDocument/2006/math">
                    <m:sSub>
                      <m:sSubPr>
                        <m:ctrlPr>
                          <a:rPr lang="pt-BR" sz="2800" i="1">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i="1">
                            <a:latin typeface="Cambria Math" panose="02040503050406030204" pitchFamily="18" charset="0"/>
                          </a:rPr>
                          <m:t>𝑞</m:t>
                        </m:r>
                      </m:sub>
                    </m:sSub>
                  </m:oMath>
                </a14:m>
                <a:r>
                  <a:rPr lang="pt-BR" sz="2800" b="0" i="0" dirty="0">
                    <a:solidFill>
                      <a:srgbClr val="000000"/>
                    </a:solidFill>
                    <a:effectLst/>
                    <a:latin typeface="Calibri" panose="020F0502020204030204" pitchFamily="34" charset="0"/>
                  </a:rPr>
                  <a:t> são vetores coluna ambos com dimensão </a:t>
                </a:r>
                <a14:m>
                  <m:oMath xmlns:m="http://schemas.openxmlformats.org/officeDocument/2006/math">
                    <m:r>
                      <a:rPr lang="pt-BR" sz="2400" b="0" i="1" dirty="0" smtClean="0">
                        <a:latin typeface="Cambria Math" panose="02040503050406030204" pitchFamily="18" charset="0"/>
                        <a:ea typeface="Cambria Math" panose="02040503050406030204" pitchFamily="18" charset="0"/>
                      </a:rPr>
                      <m:t>𝑁</m:t>
                    </m:r>
                    <m:r>
                      <a:rPr lang="pt-BR" sz="2400" i="1" dirty="0">
                        <a:latin typeface="Cambria Math" panose="02040503050406030204" pitchFamily="18" charset="0"/>
                        <a:ea typeface="Cambria Math" panose="02040503050406030204" pitchFamily="18" charset="0"/>
                      </a:rPr>
                      <m:t>×1</m:t>
                    </m:r>
                  </m:oMath>
                </a14:m>
                <a:r>
                  <a:rPr lang="pt-BR" dirty="0"/>
                  <a:t> contendo os </a:t>
                </a:r>
                <a14:m>
                  <m:oMath xmlns:m="http://schemas.openxmlformats.org/officeDocument/2006/math">
                    <m:r>
                      <a:rPr lang="pt-BR" i="1">
                        <a:latin typeface="Cambria Math" panose="02040503050406030204" pitchFamily="18" charset="0"/>
                      </a:rPr>
                      <m:t>𝑞</m:t>
                    </m:r>
                  </m:oMath>
                </a14:m>
                <a:r>
                  <a:rPr lang="pt-BR" dirty="0"/>
                  <a:t>-</a:t>
                </a:r>
                <a:r>
                  <a:rPr lang="pt-BR" dirty="0" err="1"/>
                  <a:t>ésimos</a:t>
                </a:r>
                <a:r>
                  <a:rPr lang="pt-BR" dirty="0"/>
                  <a:t> elementos dos vetores </a:t>
                </a:r>
                <a:r>
                  <a:rPr lang="pt-BR" i="1" dirty="0" err="1"/>
                  <a:t>one</a:t>
                </a:r>
                <a:r>
                  <a:rPr lang="pt-BR" i="1" dirty="0"/>
                  <a:t>-hot</a:t>
                </a:r>
                <a:r>
                  <a:rPr lang="pt-BR" dirty="0"/>
                  <a:t> e de saída do regressor softmax para cada um dos </a:t>
                </a:r>
                <a14:m>
                  <m:oMath xmlns:m="http://schemas.openxmlformats.org/officeDocument/2006/math">
                    <m:r>
                      <a:rPr lang="pt-BR" i="1">
                        <a:latin typeface="Cambria Math" panose="02040503050406030204" pitchFamily="18" charset="0"/>
                      </a:rPr>
                      <m:t>𝑁</m:t>
                    </m:r>
                  </m:oMath>
                </a14:m>
                <a:r>
                  <a:rPr lang="pt-BR" dirty="0"/>
                  <a:t> vetores de atributo, respectivamente.</a:t>
                </a:r>
              </a:p>
            </p:txBody>
          </p:sp>
        </mc:Choice>
        <mc:Fallback xmlns="">
          <p:sp>
            <p:nvSpPr>
              <p:cNvPr id="3" name="Espaço Reservado para Conteúdo 2">
                <a:extLst>
                  <a:ext uri="{FF2B5EF4-FFF2-40B4-BE49-F238E27FC236}">
                    <a16:creationId xmlns:a16="http://schemas.microsoft.com/office/drawing/2014/main" id="{1D38055D-E355-F780-9CA0-0337EA0BE4FD}"/>
                  </a:ext>
                </a:extLst>
              </p:cNvPr>
              <p:cNvSpPr>
                <a:spLocks noGrp="1" noRot="1" noChangeAspect="1" noMove="1" noResize="1" noEditPoints="1" noAdjustHandles="1" noChangeArrowheads="1" noChangeShapeType="1" noTextEdit="1"/>
              </p:cNvSpPr>
              <p:nvPr>
                <p:ph idx="1"/>
              </p:nvPr>
            </p:nvSpPr>
            <p:spPr>
              <a:xfrm>
                <a:off x="838200" y="1825625"/>
                <a:ext cx="11163300" cy="5032375"/>
              </a:xfrm>
              <a:blipFill>
                <a:blip r:embed="rId3"/>
                <a:stretch>
                  <a:fillRect l="-1147" t="-2421"/>
                </a:stretch>
              </a:blipFill>
            </p:spPr>
            <p:txBody>
              <a:bodyPr/>
              <a:lstStyle/>
              <a:p>
                <a:r>
                  <a:rPr lang="pt-BR">
                    <a:noFill/>
                  </a:rPr>
                  <a:t> </a:t>
                </a:r>
              </a:p>
            </p:txBody>
          </p:sp>
        </mc:Fallback>
      </mc:AlternateContent>
      <p:sp>
        <p:nvSpPr>
          <p:cNvPr id="4" name="TextBox 3">
            <a:extLst>
              <a:ext uri="{FF2B5EF4-FFF2-40B4-BE49-F238E27FC236}">
                <a16:creationId xmlns:a16="http://schemas.microsoft.com/office/drawing/2014/main" id="{39A1F0A7-6FE4-5915-6E73-B4358D34F953}"/>
              </a:ext>
            </a:extLst>
          </p:cNvPr>
          <p:cNvSpPr txBox="1"/>
          <p:nvPr/>
        </p:nvSpPr>
        <p:spPr>
          <a:xfrm>
            <a:off x="10762472" y="4184205"/>
            <a:ext cx="700548" cy="430887"/>
          </a:xfrm>
          <a:prstGeom prst="rect">
            <a:avLst/>
          </a:prstGeom>
          <a:noFill/>
        </p:spPr>
        <p:txBody>
          <a:bodyPr wrap="square" rtlCol="0">
            <a:spAutoFit/>
          </a:bodyPr>
          <a:lstStyle/>
          <a:p>
            <a:pPr algn="ctr"/>
            <a:r>
              <a:rPr lang="pt-BR" sz="1100" dirty="0"/>
              <a:t>Forma matricial</a:t>
            </a:r>
          </a:p>
        </p:txBody>
      </p:sp>
      <p:cxnSp>
        <p:nvCxnSpPr>
          <p:cNvPr id="5" name="Straight Arrow Connector 5">
            <a:extLst>
              <a:ext uri="{FF2B5EF4-FFF2-40B4-BE49-F238E27FC236}">
                <a16:creationId xmlns:a16="http://schemas.microsoft.com/office/drawing/2014/main" id="{C9B616E8-B74F-0DC6-87F9-63CCB1AB4FE1}"/>
              </a:ext>
            </a:extLst>
          </p:cNvPr>
          <p:cNvCxnSpPr>
            <a:stCxn id="4" idx="1"/>
          </p:cNvCxnSpPr>
          <p:nvPr/>
        </p:nvCxnSpPr>
        <p:spPr>
          <a:xfrm flipH="1">
            <a:off x="10342144" y="4399649"/>
            <a:ext cx="420328" cy="322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87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008057" cy="5032376"/>
          </a:xfrm>
        </p:spPr>
        <p:txBody>
          <a:bodyPr>
            <a:normAutofit/>
          </a:bodyPr>
          <a:lstStyle/>
          <a:p>
            <a:r>
              <a:rPr lang="pt-BR" dirty="0"/>
              <a:t>Anteriormente, aprendemos uma nova </a:t>
            </a:r>
            <a:r>
              <a:rPr lang="pt-BR" b="1" i="1" dirty="0"/>
              <a:t>função de limiar</a:t>
            </a:r>
            <a:r>
              <a:rPr lang="pt-BR" dirty="0"/>
              <a:t>, chamada de </a:t>
            </a:r>
            <a:r>
              <a:rPr lang="pt-BR" b="1" i="1" dirty="0"/>
              <a:t>função logística</a:t>
            </a:r>
            <a:r>
              <a:rPr lang="pt-BR" dirty="0"/>
              <a:t>, com a qual foi possível encontrar uma solução para o problema de classificação usando o algoritmo do </a:t>
            </a:r>
            <a:r>
              <a:rPr lang="pt-BR" b="1" i="1" dirty="0"/>
              <a:t>gradiente descendente</a:t>
            </a:r>
            <a:r>
              <a:rPr lang="pt-BR" dirty="0"/>
              <a:t>.</a:t>
            </a:r>
          </a:p>
          <a:p>
            <a:r>
              <a:rPr lang="pt-BR" dirty="0"/>
              <a:t>Classificadores que utilizam a </a:t>
            </a:r>
            <a:r>
              <a:rPr lang="pt-BR" b="1" i="1" dirty="0"/>
              <a:t>função logística </a:t>
            </a:r>
            <a:r>
              <a:rPr lang="pt-BR" dirty="0"/>
              <a:t>como</a:t>
            </a:r>
            <a:r>
              <a:rPr lang="pt-BR" b="1" i="1" dirty="0"/>
              <a:t> função de limiar </a:t>
            </a:r>
            <a:r>
              <a:rPr lang="pt-BR" dirty="0"/>
              <a:t>são</a:t>
            </a:r>
            <a:r>
              <a:rPr lang="pt-BR" b="1" i="1" dirty="0"/>
              <a:t> </a:t>
            </a:r>
            <a:r>
              <a:rPr lang="pt-BR" dirty="0"/>
              <a:t>conhecidos como </a:t>
            </a:r>
            <a:r>
              <a:rPr lang="pt-BR" b="1" i="1" dirty="0"/>
              <a:t>regressores logísticos</a:t>
            </a:r>
            <a:r>
              <a:rPr lang="pt-BR" dirty="0"/>
              <a:t> e são utilizados em problemas de </a:t>
            </a:r>
            <a:r>
              <a:rPr lang="pt-BR" b="1" i="1" dirty="0"/>
              <a:t>classificação binária</a:t>
            </a:r>
            <a:r>
              <a:rPr lang="pt-BR" dirty="0"/>
              <a:t>, ou seja, problemas com apenas 2 classes, após a discretização do valor de saída.</a:t>
            </a:r>
          </a:p>
          <a:p>
            <a:r>
              <a:rPr lang="pt-BR" dirty="0"/>
              <a:t>Na sequência, veremos como lidar com problemas de classificação que envolvem mais de 2 classes, também chamados de </a:t>
            </a:r>
            <a:r>
              <a:rPr lang="pt-BR" b="1" i="1" dirty="0"/>
              <a:t>classificação multi-classes</a:t>
            </a:r>
            <a:r>
              <a:rPr lang="pt-BR" dirty="0"/>
              <a:t>.</a:t>
            </a:r>
          </a:p>
        </p:txBody>
      </p:sp>
    </p:spTree>
    <p:extLst>
      <p:ext uri="{BB962C8B-B14F-4D97-AF65-F5344CB8AC3E}">
        <p14:creationId xmlns:p14="http://schemas.microsoft.com/office/powerpoint/2010/main" val="844407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b="1" i="1">
                                  <a:latin typeface="Cambria Math" panose="02040503050406030204" pitchFamily="18" charset="0"/>
                                </a:rPr>
                                <m:t>𝒂</m:t>
                              </m:r>
                            </m:e>
                            <m:sub>
                              <m:r>
                                <a:rPr lang="pt-BR" sz="2800" i="1">
                                  <a:latin typeface="Cambria Math" panose="02040503050406030204" pitchFamily="18" charset="0"/>
                                </a:rPr>
                                <m:t>𝑞</m:t>
                              </m:r>
                            </m:sub>
                          </m:sSub>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a:latin typeface="Cambria Math" panose="02040503050406030204" pitchFamily="18" charset="0"/>
                            </a:rPr>
                          </m:ctrlPr>
                        </m:dPr>
                        <m:e>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r>
                            <a:rPr lang="pt-BR" sz="2800" i="1">
                              <a:latin typeface="Cambria Math" panose="02040503050406030204" pitchFamily="18" charset="0"/>
                            </a:rPr>
                            <m:t>−</m:t>
                          </m:r>
                          <m:sSub>
                            <m:sSubPr>
                              <m:ctrlPr>
                                <a:rPr lang="pt-BR" sz="2800" i="1" smtClean="0">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b="0" i="1" smtClean="0">
                                  <a:latin typeface="Cambria Math" panose="02040503050406030204" pitchFamily="18" charset="0"/>
                                </a:rPr>
                                <m:t>𝑞</m:t>
                              </m:r>
                            </m:sub>
                          </m:sSub>
                        </m:e>
                      </m:d>
                      <m:r>
                        <a:rPr lang="pt-BR" sz="2800" b="0" i="1" smtClean="0">
                          <a:latin typeface="Cambria Math" panose="02040503050406030204" pitchFamily="18" charset="0"/>
                        </a:rPr>
                        <m:t>.</m:t>
                      </m:r>
                    </m:oMath>
                  </m:oMathPara>
                </a14:m>
                <a:endParaRPr lang="pt-BR" dirty="0"/>
              </a:p>
              <a:p>
                <a:r>
                  <a:rPr lang="pt-BR" dirty="0"/>
                  <a:t>Notem que essa expressão do vetor gradiente é </a:t>
                </a:r>
                <a:r>
                  <a:rPr lang="pt-BR" b="1" i="1" dirty="0">
                    <a:solidFill>
                      <a:srgbClr val="00B050"/>
                    </a:solidFill>
                  </a:rPr>
                  <a:t>idêntica</a:t>
                </a:r>
                <a:r>
                  <a:rPr lang="pt-BR" dirty="0"/>
                  <a:t> àquela obtida para o caso da </a:t>
                </a:r>
                <a:r>
                  <a:rPr lang="pt-BR" b="1" i="1" dirty="0">
                    <a:solidFill>
                      <a:srgbClr val="00B050"/>
                    </a:solidFill>
                  </a:rPr>
                  <a:t>regressão logística</a:t>
                </a:r>
                <a:r>
                  <a:rPr lang="pt-BR" b="1" i="1" dirty="0"/>
                  <a:t>.</a:t>
                </a:r>
              </a:p>
              <a:p>
                <a:r>
                  <a:rPr lang="pt-BR" dirty="0"/>
                  <a:t>O vetor gradiente pode ser reescrito levando em consideração todos os </a:t>
                </a:r>
                <a14:m>
                  <m:oMath xmlns:m="http://schemas.openxmlformats.org/officeDocument/2006/math">
                    <m:r>
                      <a:rPr lang="pt-BR" i="1" smtClean="0">
                        <a:latin typeface="Cambria Math" panose="02040503050406030204" pitchFamily="18" charset="0"/>
                      </a:rPr>
                      <m:t>𝑄</m:t>
                    </m:r>
                    <m:r>
                      <a:rPr lang="pt-BR" i="1" smtClean="0">
                        <a:latin typeface="Cambria Math" panose="02040503050406030204" pitchFamily="18" charset="0"/>
                      </a:rPr>
                      <m:t> </m:t>
                    </m:r>
                  </m:oMath>
                </a14:m>
                <a:r>
                  <a:rPr lang="pt-BR" dirty="0"/>
                  <a:t>vetores de peso:</a:t>
                </a:r>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sSub>
                            <m:sSubPr>
                              <m:ctrlPr>
                                <a:rPr lang="pt-BR" b="1" i="1">
                                  <a:latin typeface="Cambria Math" panose="02040503050406030204" pitchFamily="18" charset="0"/>
                                </a:rPr>
                              </m:ctrlPr>
                            </m:sSubPr>
                            <m:e>
                              <m:r>
                                <a:rPr lang="pt-BR" b="1" i="1" smtClean="0">
                                  <a:latin typeface="Cambria Math" panose="02040503050406030204" pitchFamily="18" charset="0"/>
                                </a:rPr>
                                <m:t>𝑯</m:t>
                              </m:r>
                            </m:e>
                            <m:sub>
                              <m:r>
                                <a:rPr lang="pt-BR" b="1" i="1" smtClean="0">
                                  <a:latin typeface="Cambria Math" panose="02040503050406030204" pitchFamily="18" charset="0"/>
                                </a:rPr>
                                <m:t>𝑨</m:t>
                              </m:r>
                            </m:sub>
                          </m:sSub>
                        </m:e>
                      </m:d>
                      <m:r>
                        <a:rPr lang="pt-BR" sz="2800"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sz="2800" b="1" i="1" smtClean="0">
                        <a:latin typeface="Cambria Math" panose="02040503050406030204" pitchFamily="18" charset="0"/>
                      </a:rPr>
                      <m:t>𝒀</m:t>
                    </m:r>
                  </m:oMath>
                </a14:m>
                <a:r>
                  <a:rPr lang="pt-BR" dirty="0"/>
                  <a:t> e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𝑯</m:t>
                        </m:r>
                      </m:e>
                      <m:sub>
                        <m:r>
                          <a:rPr lang="pt-BR" b="1" i="1">
                            <a:latin typeface="Cambria Math" panose="02040503050406030204" pitchFamily="18" charset="0"/>
                          </a:rPr>
                          <m:t>𝑨</m:t>
                        </m:r>
                      </m:sub>
                    </m:sSub>
                  </m:oMath>
                </a14:m>
                <a:r>
                  <a:rPr lang="pt-BR" dirty="0"/>
                  <a:t> são matrizes com dimensão </a:t>
                </a:r>
                <a14:m>
                  <m:oMath xmlns:m="http://schemas.openxmlformats.org/officeDocument/2006/math">
                    <m:r>
                      <a:rPr lang="pt-BR" i="1" dirty="0">
                        <a:latin typeface="Cambria Math" panose="02040503050406030204" pitchFamily="18" charset="0"/>
                        <a:ea typeface="Cambria Math" panose="02040503050406030204" pitchFamily="18" charset="0"/>
                      </a:rPr>
                      <m:t>𝑁</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𝑄</m:t>
                    </m:r>
                  </m:oMath>
                </a14:m>
                <a:r>
                  <a:rPr lang="pt-BR" dirty="0"/>
                  <a:t> contendendo em cada linha os vetores </a:t>
                </a:r>
                <a14:m>
                  <m:oMath xmlns:m="http://schemas.openxmlformats.org/officeDocument/2006/math">
                    <m:sSup>
                      <m:sSupPr>
                        <m:ctrlPr>
                          <a:rPr lang="pt-BR" i="1" smtClean="0">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b="0" i="1" smtClean="0">
                            <a:latin typeface="Cambria Math" panose="02040503050406030204" pitchFamily="18" charset="0"/>
                          </a:rPr>
                          <m:t>𝑇</m:t>
                        </m:r>
                      </m:sup>
                    </m:sSup>
                  </m:oMath>
                </a14:m>
                <a:r>
                  <a:rPr lang="pt-BR" dirty="0"/>
                  <a:t>e </a:t>
                </a:r>
                <a14:m>
                  <m:oMath xmlns:m="http://schemas.openxmlformats.org/officeDocument/2006/math">
                    <m:sSup>
                      <m:sSupPr>
                        <m:ctrlPr>
                          <a:rPr lang="pt-BR" i="1" smtClean="0">
                            <a:latin typeface="Cambria Math" panose="02040503050406030204" pitchFamily="18" charset="0"/>
                          </a:rPr>
                        </m:ctrlPr>
                      </m:sSup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sup>
                        <m:r>
                          <a:rPr lang="pt-BR" b="0" i="1" smtClean="0">
                            <a:latin typeface="Cambria Math" panose="02040503050406030204" pitchFamily="18" charset="0"/>
                          </a:rPr>
                          <m:t>𝑇</m:t>
                        </m:r>
                      </m:sup>
                    </m:sSup>
                  </m:oMath>
                </a14:m>
                <a:r>
                  <a:rPr lang="pt-BR" dirty="0"/>
                  <a:t> para todos os </a:t>
                </a:r>
                <a14:m>
                  <m:oMath xmlns:m="http://schemas.openxmlformats.org/officeDocument/2006/math">
                    <m:r>
                      <a:rPr lang="pt-BR" i="1" dirty="0">
                        <a:latin typeface="Cambria Math" panose="02040503050406030204" pitchFamily="18" charset="0"/>
                        <a:ea typeface="Cambria Math" panose="02040503050406030204" pitchFamily="18" charset="0"/>
                      </a:rPr>
                      <m:t>𝑁</m:t>
                    </m:r>
                  </m:oMath>
                </a14:m>
                <a:r>
                  <a:rPr lang="pt-BR" dirty="0"/>
                  <a:t> exemplos, respectivamente.</a:t>
                </a:r>
              </a:p>
              <a:p>
                <a:endParaRPr lang="pt-BR" dirty="0"/>
              </a:p>
            </p:txBody>
          </p:sp>
        </mc:Choice>
        <mc:Fallback xmlns="">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1151" b="-484"/>
                </a:stretch>
              </a:blipFill>
            </p:spPr>
            <p:txBody>
              <a:bodyPr/>
              <a:lstStyle/>
              <a:p>
                <a:r>
                  <a:rPr lang="pt-BR">
                    <a:noFill/>
                  </a:rPr>
                  <a:t> </a:t>
                </a:r>
              </a:p>
            </p:txBody>
          </p:sp>
        </mc:Fallback>
      </mc:AlternateContent>
    </p:spTree>
    <p:extLst>
      <p:ext uri="{BB962C8B-B14F-4D97-AF65-F5344CB8AC3E}">
        <p14:creationId xmlns:p14="http://schemas.microsoft.com/office/powerpoint/2010/main" val="2914302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sSub>
                            <m:sSubPr>
                              <m:ctrlPr>
                                <a:rPr lang="pt-BR" b="1" i="1">
                                  <a:latin typeface="Cambria Math" panose="02040503050406030204" pitchFamily="18" charset="0"/>
                                </a:rPr>
                              </m:ctrlPr>
                            </m:sSubPr>
                            <m:e>
                              <m:r>
                                <a:rPr lang="pt-BR" b="1" i="1" smtClean="0">
                                  <a:latin typeface="Cambria Math" panose="02040503050406030204" pitchFamily="18" charset="0"/>
                                </a:rPr>
                                <m:t>𝑯</m:t>
                              </m:r>
                            </m:e>
                            <m:sub>
                              <m:r>
                                <a:rPr lang="pt-BR" b="1" i="1" smtClean="0">
                                  <a:latin typeface="Cambria Math" panose="02040503050406030204" pitchFamily="18" charset="0"/>
                                </a:rPr>
                                <m:t>𝑨</m:t>
                              </m:r>
                            </m:sub>
                          </m:sSub>
                        </m:e>
                      </m:d>
                    </m:oMath>
                  </m:oMathPara>
                </a14:m>
                <a:endParaRPr lang="pt-BR" dirty="0"/>
              </a:p>
              <a:p>
                <a:r>
                  <a:rPr lang="pt-BR" dirty="0"/>
                  <a:t>Como aconteceu com a regressão logística, notem que o </a:t>
                </a:r>
                <a:r>
                  <a:rPr lang="pt-BR" b="1" i="1" dirty="0"/>
                  <a:t>vetor gradiente </a:t>
                </a:r>
                <a:r>
                  <a:rPr lang="pt-BR" dirty="0"/>
                  <a:t>da</a:t>
                </a:r>
                <a:r>
                  <a:rPr lang="pt-BR" b="1" i="1" dirty="0"/>
                  <a:t> função de erro </a:t>
                </a:r>
                <a:r>
                  <a:rPr lang="pt-BR" b="1" i="1" dirty="0">
                    <a:solidFill>
                      <a:srgbClr val="00B050"/>
                    </a:solidFill>
                  </a:rPr>
                  <a:t>depende do formato da função discriminante </a:t>
                </a:r>
                <a:r>
                  <a:rPr lang="pt-BR" dirty="0"/>
                  <a:t>adotada.</a:t>
                </a:r>
              </a:p>
              <a:p>
                <a:r>
                  <a:rPr lang="pt-BR" dirty="0"/>
                  <a:t>Entretanto, como vimos antes, esta </a:t>
                </a:r>
                <a:r>
                  <a:rPr lang="pt-BR" b="1" i="1" dirty="0">
                    <a:solidFill>
                      <a:srgbClr val="00B050"/>
                    </a:solidFill>
                  </a:rPr>
                  <a:t>dependência afeta apenas a matriz de atributos</a:t>
                </a:r>
                <a:r>
                  <a:rPr lang="pt-BR" dirty="0"/>
                  <a:t>, </a:t>
                </a:r>
                <a14:m>
                  <m:oMath xmlns:m="http://schemas.openxmlformats.org/officeDocument/2006/math">
                    <m:r>
                      <a:rPr lang="pt-BR" b="1" i="1">
                        <a:latin typeface="Cambria Math" panose="02040503050406030204" pitchFamily="18" charset="0"/>
                      </a:rPr>
                      <m:t>𝑿</m:t>
                    </m:r>
                  </m:oMath>
                </a14:m>
                <a:r>
                  <a:rPr lang="pt-BR" dirty="0"/>
                  <a:t>.</a:t>
                </a:r>
              </a:p>
              <a:p>
                <a:r>
                  <a:rPr lang="pt-BR" sz="2800" b="0" i="0" dirty="0">
                    <a:solidFill>
                      <a:srgbClr val="000000"/>
                    </a:solidFill>
                    <a:effectLst/>
                    <a:latin typeface="Calibri" panose="020F0502020204030204" pitchFamily="34" charset="0"/>
                  </a:rPr>
                  <a:t>Portanto, </a:t>
                </a:r>
                <a:r>
                  <a:rPr lang="pt-BR" sz="2800" b="1" i="1" dirty="0">
                    <a:solidFill>
                      <a:srgbClr val="00B050"/>
                    </a:solidFill>
                    <a:effectLst/>
                    <a:latin typeface="Calibri" panose="020F0502020204030204" pitchFamily="34" charset="0"/>
                  </a:rPr>
                  <a:t>para formatos </a:t>
                </a:r>
                <a:r>
                  <a:rPr lang="pt-BR" sz="2800" b="0" i="0" dirty="0">
                    <a:solidFill>
                      <a:srgbClr val="000000"/>
                    </a:solidFill>
                    <a:effectLst/>
                    <a:latin typeface="Calibri" panose="020F0502020204030204" pitchFamily="34" charset="0"/>
                  </a:rPr>
                  <a:t>de </a:t>
                </a:r>
                <a:r>
                  <a:rPr lang="pt-BR" sz="2800" b="1" i="1" dirty="0">
                    <a:solidFill>
                      <a:srgbClr val="000000"/>
                    </a:solidFill>
                    <a:effectLst/>
                    <a:latin typeface="Calibri-BoldItalic"/>
                  </a:rPr>
                  <a:t>função discriminante</a:t>
                </a:r>
                <a:r>
                  <a:rPr lang="pt-BR" sz="2800" dirty="0">
                    <a:solidFill>
                      <a:srgbClr val="000000"/>
                    </a:solidFill>
                    <a:effectLst/>
                    <a:latin typeface="Calibri-BoldItalic"/>
                  </a:rPr>
                  <a:t> diferentes de um hiperplano</a:t>
                </a:r>
                <a:r>
                  <a:rPr lang="pt-BR" sz="2800" b="0" i="0" dirty="0">
                    <a:solidFill>
                      <a:srgbClr val="000000"/>
                    </a:solidFill>
                    <a:effectLst/>
                    <a:latin typeface="Calibri" panose="020F0502020204030204" pitchFamily="34" charset="0"/>
                  </a:rPr>
                  <a:t>, basta </a:t>
                </a:r>
                <a:r>
                  <a:rPr lang="pt-BR" sz="2800" b="1" i="1" dirty="0">
                    <a:solidFill>
                      <a:srgbClr val="00B050"/>
                    </a:solidFill>
                    <a:effectLst/>
                    <a:latin typeface="Calibri" panose="020F0502020204030204" pitchFamily="34" charset="0"/>
                  </a:rPr>
                  <a:t>criar a matriz de atributos</a:t>
                </a:r>
                <a:r>
                  <a:rPr lang="pt-BR" b="0" i="0" dirty="0">
                    <a:solidFill>
                      <a:srgbClr val="000000"/>
                    </a:solidFill>
                    <a:effectLst/>
                    <a:latin typeface="Calibri" panose="020F0502020204030204" pitchFamily="34" charset="0"/>
                  </a:rPr>
                  <a:t>, </a:t>
                </a:r>
                <a14:m>
                  <m:oMath xmlns:m="http://schemas.openxmlformats.org/officeDocument/2006/math">
                    <m:r>
                      <a:rPr lang="pt-BR" b="1" i="1" smtClean="0">
                        <a:latin typeface="Cambria Math" panose="02040503050406030204" pitchFamily="18" charset="0"/>
                      </a:rPr>
                      <m:t>𝑿</m:t>
                    </m:r>
                  </m:oMath>
                </a14:m>
                <a:r>
                  <a:rPr lang="pt-BR" i="0" dirty="0">
                    <a:latin typeface="Calibri" panose="020F0502020204030204" pitchFamily="34" charset="0"/>
                  </a:rPr>
                  <a:t>, </a:t>
                </a:r>
                <a:r>
                  <a:rPr lang="pt-BR" b="1" i="1" dirty="0">
                    <a:solidFill>
                      <a:srgbClr val="00B050"/>
                    </a:solidFill>
                    <a:latin typeface="Calibri" panose="020F0502020204030204" pitchFamily="34" charset="0"/>
                  </a:rPr>
                  <a:t>seguindo o formato da função</a:t>
                </a:r>
                <a:r>
                  <a:rPr lang="pt-BR" i="0" dirty="0">
                    <a:latin typeface="Calibri" panose="020F0502020204030204" pitchFamily="34" charset="0"/>
                  </a:rPr>
                  <a:t>.</a:t>
                </a:r>
                <a:endParaRPr lang="pt-BR" dirty="0"/>
              </a:p>
              <a:p>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987" r="-548"/>
                </a:stretch>
              </a:blipFill>
            </p:spPr>
            <p:txBody>
              <a:bodyPr/>
              <a:lstStyle/>
              <a:p>
                <a:r>
                  <a:rPr lang="pt-BR">
                    <a:noFill/>
                  </a:rPr>
                  <a:t> </a:t>
                </a:r>
              </a:p>
            </p:txBody>
          </p:sp>
        </mc:Fallback>
      </mc:AlternateContent>
    </p:spTree>
    <p:extLst>
      <p:ext uri="{BB962C8B-B14F-4D97-AF65-F5344CB8AC3E}">
        <p14:creationId xmlns:p14="http://schemas.microsoft.com/office/powerpoint/2010/main" val="2751797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289C7-E211-F0FB-5D03-01DCF930ACAE}"/>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9224D24-6597-F88C-6310-B2A8EEA5142E}"/>
                  </a:ext>
                </a:extLst>
              </p:cNvPr>
              <p:cNvSpPr>
                <a:spLocks noGrp="1"/>
              </p:cNvSpPr>
              <p:nvPr>
                <p:ph idx="1"/>
              </p:nvPr>
            </p:nvSpPr>
            <p:spPr>
              <a:xfrm>
                <a:off x="838200" y="1825624"/>
                <a:ext cx="11109290" cy="5032375"/>
              </a:xfrm>
            </p:spPr>
            <p:txBody>
              <a:bodyPr/>
              <a:lstStyle/>
              <a:p>
                <a:r>
                  <a:rPr lang="pt-BR" dirty="0"/>
                  <a:t>O regressor softmax apresenta duas propriedades:</a:t>
                </a:r>
              </a:p>
              <a:p>
                <a:pPr lvl="1">
                  <a:buFont typeface="Wingdings" panose="05000000000000000000" pitchFamily="2" charset="2"/>
                  <a:buChar char="§"/>
                </a:pPr>
                <a14:m>
                  <m:oMath xmlns:m="http://schemas.openxmlformats.org/officeDocument/2006/math">
                    <m:r>
                      <a:rPr lang="pt-BR" sz="2200">
                        <a:latin typeface="Cambria Math" panose="02040503050406030204" pitchFamily="18" charset="0"/>
                        <a:ea typeface="Cambria Math" panose="02040503050406030204" pitchFamily="18" charset="0"/>
                      </a:rPr>
                      <m:t>0</m:t>
                    </m:r>
                    <m:r>
                      <a:rPr lang="pt-BR" sz="2200" b="1" i="1">
                        <a:latin typeface="Cambria Math" panose="02040503050406030204" pitchFamily="18" charset="0"/>
                        <a:ea typeface="Cambria Math" panose="02040503050406030204" pitchFamily="18" charset="0"/>
                      </a:rPr>
                      <m:t>≤</m:t>
                    </m:r>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ea typeface="Cambria Math" panose="02040503050406030204" pitchFamily="18" charset="0"/>
                      </a:rPr>
                      <m:t>≤</m:t>
                    </m:r>
                    <m:r>
                      <a:rPr lang="pt-BR" sz="2200" i="1">
                        <a:latin typeface="Cambria Math" panose="02040503050406030204" pitchFamily="18" charset="0"/>
                        <a:ea typeface="Cambria Math" panose="02040503050406030204" pitchFamily="18" charset="0"/>
                      </a:rPr>
                      <m:t>1</m:t>
                    </m:r>
                  </m:oMath>
                </a14:m>
                <a:r>
                  <a:rPr lang="pt-BR" dirty="0"/>
                  <a:t>, ou seja, a saída 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função hipótese sempre será um valor dentro do intervalo [0, 1];</a:t>
                </a:r>
              </a:p>
              <a:p>
                <a:pPr lvl="1">
                  <a:buFont typeface="Wingdings" panose="05000000000000000000" pitchFamily="2" charset="2"/>
                  <a:buChar char="§"/>
                </a:pPr>
                <a14:m>
                  <m:oMath xmlns:m="http://schemas.openxmlformats.org/officeDocument/2006/math">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m:t>
                        </m:r>
                        <m:r>
                          <a:rPr lang="pt-BR" sz="2200" b="0" i="1" smtClean="0">
                            <a:latin typeface="Cambria Math" panose="02040503050406030204" pitchFamily="18" charset="0"/>
                          </a:rPr>
                          <m:t>0</m:t>
                        </m:r>
                      </m:sub>
                      <m:sup>
                        <m:r>
                          <a:rPr lang="pt-BR" sz="2200" i="1">
                            <a:latin typeface="Cambria Math" panose="02040503050406030204" pitchFamily="18" charset="0"/>
                          </a:rPr>
                          <m:t>𝑄</m:t>
                        </m:r>
                        <m:r>
                          <a:rPr lang="pt-BR" sz="2200" b="0" i="1" smtClean="0">
                            <a:latin typeface="Cambria Math" panose="02040503050406030204" pitchFamily="18" charset="0"/>
                          </a:rPr>
                          <m:t>−1</m:t>
                        </m:r>
                      </m:sup>
                      <m:e>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rPr>
                          <m:t>=</m:t>
                        </m:r>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m:t>
                            </m:r>
                            <m:r>
                              <a:rPr lang="pt-BR" sz="2200" b="0" i="1" smtClean="0">
                                <a:latin typeface="Cambria Math" panose="02040503050406030204" pitchFamily="18" charset="0"/>
                              </a:rPr>
                              <m:t>0</m:t>
                            </m:r>
                          </m:sub>
                          <m:sup>
                            <m:r>
                              <a:rPr lang="pt-BR" sz="2200" i="1">
                                <a:latin typeface="Cambria Math" panose="02040503050406030204" pitchFamily="18" charset="0"/>
                              </a:rPr>
                              <m:t>𝑄</m:t>
                            </m:r>
                            <m:r>
                              <a:rPr lang="pt-BR" sz="2200" b="0" i="1" smtClean="0">
                                <a:latin typeface="Cambria Math" panose="02040503050406030204" pitchFamily="18" charset="0"/>
                              </a:rPr>
                              <m:t>−1</m:t>
                            </m:r>
                          </m:sup>
                          <m:e>
                            <m:r>
                              <a:rPr lang="pt-BR" sz="2200" i="1">
                                <a:latin typeface="Cambria Math" panose="02040503050406030204" pitchFamily="18" charset="0"/>
                              </a:rPr>
                              <m:t>𝑃</m:t>
                            </m:r>
                            <m:d>
                              <m:dPr>
                                <m:endChr m:val="|"/>
                                <m:ctrlPr>
                                  <a:rPr lang="pt-BR" sz="2200" i="1">
                                    <a:latin typeface="Cambria Math" panose="02040503050406030204" pitchFamily="18" charset="0"/>
                                  </a:rPr>
                                </m:ctrlPr>
                              </m:dPr>
                              <m:e>
                                <m:sSub>
                                  <m:sSubPr>
                                    <m:ctrlPr>
                                      <a:rPr lang="pt-BR" sz="2200" i="1">
                                        <a:latin typeface="Cambria Math" panose="02040503050406030204" pitchFamily="18" charset="0"/>
                                      </a:rPr>
                                    </m:ctrlPr>
                                  </m:sSubPr>
                                  <m:e>
                                    <m:r>
                                      <a:rPr lang="pt-BR" sz="2200" i="1">
                                        <a:latin typeface="Cambria Math" panose="02040503050406030204" pitchFamily="18" charset="0"/>
                                      </a:rPr>
                                      <m:t>𝐶</m:t>
                                    </m:r>
                                  </m:e>
                                  <m:sub>
                                    <m:r>
                                      <a:rPr lang="pt-BR" sz="2200" i="1">
                                        <a:latin typeface="Cambria Math" panose="02040503050406030204" pitchFamily="18" charset="0"/>
                                      </a:rPr>
                                      <m:t>𝑞</m:t>
                                    </m:r>
                                  </m:sub>
                                </m:sSub>
                                <m:r>
                                  <a:rPr lang="pt-BR" sz="2200" i="1">
                                    <a:latin typeface="Cambria Math" panose="02040503050406030204" pitchFamily="18" charset="0"/>
                                  </a:rPr>
                                  <m:t> </m:t>
                                </m:r>
                              </m:e>
                            </m:d>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r>
                              <a:rPr lang="pt-BR" sz="2200" b="0" i="1" smtClean="0">
                                <a:latin typeface="Cambria Math" panose="02040503050406030204" pitchFamily="18" charset="0"/>
                              </a:rPr>
                              <m:t>;</m:t>
                            </m:r>
                            <m:sSub>
                              <m:sSubPr>
                                <m:ctrlPr>
                                  <a:rPr lang="pt-BR" sz="2200" i="1">
                                    <a:latin typeface="Cambria Math" panose="02040503050406030204" pitchFamily="18" charset="0"/>
                                  </a:rPr>
                                </m:ctrlPr>
                              </m:sSubPr>
                              <m:e>
                                <m:r>
                                  <a:rPr lang="pt-BR" sz="2200" b="1" i="1">
                                    <a:latin typeface="Cambria Math" panose="02040503050406030204" pitchFamily="18" charset="0"/>
                                  </a:rPr>
                                  <m:t>𝒂</m:t>
                                </m:r>
                              </m:e>
                              <m:sub>
                                <m:r>
                                  <a:rPr lang="pt-BR" sz="2200" i="1">
                                    <a:latin typeface="Cambria Math" panose="02040503050406030204" pitchFamily="18" charset="0"/>
                                  </a:rPr>
                                  <m:t>𝑞</m:t>
                                </m:r>
                              </m:sub>
                            </m:sSub>
                            <m:r>
                              <a:rPr lang="pt-BR" sz="2200" i="1">
                                <a:latin typeface="Cambria Math" panose="02040503050406030204" pitchFamily="18" charset="0"/>
                              </a:rPr>
                              <m:t>)</m:t>
                            </m:r>
                          </m:e>
                        </m:nary>
                        <m:r>
                          <a:rPr lang="pt-BR" sz="2200" i="1">
                            <a:latin typeface="Cambria Math" panose="02040503050406030204" pitchFamily="18" charset="0"/>
                          </a:rPr>
                          <m:t>=1</m:t>
                        </m:r>
                      </m:e>
                    </m:nary>
                  </m:oMath>
                </a14:m>
                <a:r>
                  <a:rPr lang="pt-BR" dirty="0"/>
                  <a:t>, ou seja, o somatório das </a:t>
                </a:r>
                <a:r>
                  <a:rPr lang="pt-BR" b="1" i="1" dirty="0"/>
                  <a:t>probabilidades condicionais</a:t>
                </a:r>
                <a:r>
                  <a:rPr lang="pt-BR" dirty="0"/>
                  <a:t> de todas 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classes é igual a 1.</a:t>
                </a:r>
              </a:p>
              <a:p>
                <a:r>
                  <a:rPr lang="pt-BR" dirty="0"/>
                  <a:t>Estas duas propriedades fazem com que o vetor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r>
                        <a:rPr lang="pt-BR" b="1" i="1">
                          <a:latin typeface="Cambria Math" panose="02040503050406030204" pitchFamily="18" charset="0"/>
                          <a:ea typeface="Cambria Math" panose="02040503050406030204" pitchFamily="18" charset="0"/>
                        </a:rPr>
                        <m:t>∈ </m:t>
                      </m:r>
                      <m:sSup>
                        <m:sSupPr>
                          <m:ctrlPr>
                            <a:rPr lang="pt-BR" b="1" i="1">
                              <a:latin typeface="Cambria Math" panose="02040503050406030204" pitchFamily="18" charset="0"/>
                              <a:ea typeface="Cambria Math" panose="02040503050406030204" pitchFamily="18" charset="0"/>
                            </a:rPr>
                          </m:ctrlPr>
                        </m:sSupPr>
                        <m:e>
                          <m:r>
                            <a:rPr lang="pt-BR" b="1" i="1">
                              <a:latin typeface="Cambria Math" panose="02040503050406030204" pitchFamily="18" charset="0"/>
                              <a:ea typeface="Cambria Math" panose="02040503050406030204" pitchFamily="18" charset="0"/>
                            </a:rPr>
                            <m:t>ℝ</m:t>
                          </m:r>
                        </m:e>
                        <m:sup>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×1</m:t>
                          </m:r>
                        </m:sup>
                      </m:sSup>
                      <m:r>
                        <a:rPr lang="pt-BR" b="1" i="1">
                          <a:latin typeface="Cambria Math" panose="02040503050406030204" pitchFamily="18" charset="0"/>
                          <a:ea typeface="Cambria Math" panose="02040503050406030204" pitchFamily="18" charset="0"/>
                        </a:rPr>
                        <m:t>,</m:t>
                      </m:r>
                    </m:oMath>
                  </m:oMathPara>
                </a14:m>
                <a:endParaRPr lang="pt-BR" dirty="0"/>
              </a:p>
              <a:p>
                <a:pPr marL="0" indent="0">
                  <a:buNone/>
                </a:pPr>
                <a:r>
                  <a:rPr lang="pt-BR" dirty="0"/>
                  <a:t>que contém todas as saídas do regressor softmax atenda os requisitos de uma </a:t>
                </a:r>
                <a:r>
                  <a:rPr lang="pt-BR" b="1" i="1" dirty="0"/>
                  <a:t>função massa de probabilidade multinomial.</a:t>
                </a:r>
                <a:endParaRPr lang="pt-BR" dirty="0"/>
              </a:p>
            </p:txBody>
          </p:sp>
        </mc:Choice>
        <mc:Fallback xmlns="">
          <p:sp>
            <p:nvSpPr>
              <p:cNvPr id="3" name="Espaço Reservado para Conteúdo 2">
                <a:extLst>
                  <a:ext uri="{FF2B5EF4-FFF2-40B4-BE49-F238E27FC236}">
                    <a16:creationId xmlns:a16="http://schemas.microsoft.com/office/drawing/2014/main" id="{89224D24-6597-F88C-6310-B2A8EEA5142E}"/>
                  </a:ext>
                </a:extLst>
              </p:cNvPr>
              <p:cNvSpPr>
                <a:spLocks noGrp="1" noRot="1" noChangeAspect="1" noMove="1" noResize="1" noEditPoints="1" noAdjustHandles="1" noChangeArrowheads="1" noChangeShapeType="1" noTextEdit="1"/>
              </p:cNvSpPr>
              <p:nvPr>
                <p:ph idx="1"/>
              </p:nvPr>
            </p:nvSpPr>
            <p:spPr>
              <a:xfrm>
                <a:off x="838200" y="1825624"/>
                <a:ext cx="11109290" cy="5032375"/>
              </a:xfrm>
              <a:blipFill>
                <a:blip r:embed="rId3"/>
                <a:stretch>
                  <a:fillRect l="-1153" t="-1937" r="-494"/>
                </a:stretch>
              </a:blipFill>
            </p:spPr>
            <p:txBody>
              <a:bodyPr/>
              <a:lstStyle/>
              <a:p>
                <a:r>
                  <a:rPr lang="pt-BR">
                    <a:noFill/>
                  </a:rPr>
                  <a:t> </a:t>
                </a:r>
              </a:p>
            </p:txBody>
          </p:sp>
        </mc:Fallback>
      </mc:AlternateContent>
    </p:spTree>
    <p:extLst>
      <p:ext uri="{BB962C8B-B14F-4D97-AF65-F5344CB8AC3E}">
        <p14:creationId xmlns:p14="http://schemas.microsoft.com/office/powerpoint/2010/main" val="101834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F1FD81-6095-2AF0-8691-34E55B8A93B5}"/>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B734B24-DA50-860B-5D55-C33F6F451B6F}"/>
                  </a:ext>
                </a:extLst>
              </p:cNvPr>
              <p:cNvSpPr>
                <a:spLocks noGrp="1"/>
              </p:cNvSpPr>
              <p:nvPr>
                <p:ph idx="1"/>
              </p:nvPr>
            </p:nvSpPr>
            <p:spPr>
              <a:xfrm>
                <a:off x="838200" y="1825624"/>
                <a:ext cx="11188700" cy="5032375"/>
              </a:xfrm>
            </p:spPr>
            <p:txBody>
              <a:bodyPr>
                <a:normAutofit/>
              </a:bodyPr>
              <a:lstStyle/>
              <a:p>
                <a:r>
                  <a:rPr lang="pt-BR" dirty="0">
                    <a:solidFill>
                      <a:schemeClr val="tx1"/>
                    </a:solidFill>
                  </a:rPr>
                  <a:t>Após o treinamento, durante a </a:t>
                </a:r>
                <a:r>
                  <a:rPr lang="pt-BR" b="1" i="1" dirty="0">
                    <a:solidFill>
                      <a:srgbClr val="00B050"/>
                    </a:solidFill>
                  </a:rPr>
                  <a:t>fase de predição</a:t>
                </a:r>
                <a:r>
                  <a:rPr lang="pt-BR" dirty="0">
                    <a:solidFill>
                      <a:schemeClr val="tx1"/>
                    </a:solidFill>
                  </a:rPr>
                  <a:t>, o classificador atribui ao exemplo de entrada, </a:t>
                </a:r>
                <a14:m>
                  <m:oMath xmlns:m="http://schemas.openxmlformats.org/officeDocument/2006/math">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oMath>
                </a14:m>
                <a:r>
                  <a:rPr lang="pt-BR" dirty="0">
                    <a:solidFill>
                      <a:schemeClr val="tx1"/>
                    </a:solidFill>
                  </a:rPr>
                  <a:t>,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com a </a:t>
                </a:r>
                <a:r>
                  <a:rPr lang="pt-BR" b="1" i="1" dirty="0">
                    <a:solidFill>
                      <a:schemeClr val="tx1"/>
                    </a:solidFill>
                  </a:rPr>
                  <a:t>maior probabilidade estimada</a:t>
                </a:r>
                <a:r>
                  <a:rPr lang="pt-BR" dirty="0">
                    <a:solidFill>
                      <a:schemeClr val="tx1"/>
                    </a:solidFill>
                  </a:rPr>
                  <a:t>, ou seja, atribui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da função hipótese com maior valor:</a:t>
                </a:r>
                <a:endParaRPr lang="pt-BR" sz="16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Sup>
                            <m:sSubSupPr>
                              <m:ctrlPr>
                                <a:rPr lang="pt-BR" b="1" i="1">
                                  <a:solidFill>
                                    <a:schemeClr val="tx1"/>
                                  </a:solidFill>
                                  <a:latin typeface="Cambria Math" panose="02040503050406030204" pitchFamily="18" charset="0"/>
                                </a:rPr>
                              </m:ctrlPr>
                            </m:sSubSupPr>
                            <m:e>
                              <m:r>
                                <a:rPr lang="pt-BR" i="1">
                                  <a:solidFill>
                                    <a:schemeClr val="tx1"/>
                                  </a:solidFill>
                                  <a:latin typeface="Cambria Math" panose="02040503050406030204" pitchFamily="18" charset="0"/>
                                </a:rPr>
                                <m:t>h</m:t>
                              </m:r>
                            </m:e>
                            <m:sub>
                              <m:r>
                                <a:rPr lang="pt-BR" b="1" i="1">
                                  <a:solidFill>
                                    <a:schemeClr val="tx1"/>
                                  </a:solidFill>
                                  <a:latin typeface="Cambria Math" panose="02040503050406030204" pitchFamily="18" charset="0"/>
                                </a:rPr>
                                <m:t>𝒂</m:t>
                              </m:r>
                            </m:sub>
                            <m:sup>
                              <m:r>
                                <a:rPr lang="pt-BR" i="1">
                                  <a:solidFill>
                                    <a:schemeClr val="tx1"/>
                                  </a:solidFill>
                                  <a:latin typeface="Cambria Math" panose="02040503050406030204" pitchFamily="18" charset="0"/>
                                </a:rPr>
                                <m:t>𝑞</m:t>
                              </m:r>
                            </m:sup>
                          </m:sSubSup>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b="1" i="1" smtClean="0">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r>
                            <a:rPr lang="pt-BR" i="1">
                              <a:solidFill>
                                <a:schemeClr val="tx1"/>
                              </a:solidFill>
                              <a:latin typeface="Cambria Math" panose="02040503050406030204" pitchFamily="18" charset="0"/>
                            </a:rPr>
                            <m:t>𝑃</m:t>
                          </m:r>
                          <m:d>
                            <m:dPr>
                              <m:endChr m:val="|"/>
                              <m:ctrlPr>
                                <a:rPr lang="pt-BR" i="1">
                                  <a:solidFill>
                                    <a:schemeClr val="tx1"/>
                                  </a:solidFill>
                                  <a:latin typeface="Cambria Math" panose="02040503050406030204" pitchFamily="18" charset="0"/>
                                </a:rPr>
                              </m:ctrlPr>
                            </m:d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b="0" i="1" smtClean="0">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 </m:t>
                              </m:r>
                            </m:e>
                          </m:d>
                          <m:r>
                            <a:rPr lang="pt-BR" b="1" i="1">
                              <a:solidFill>
                                <a:schemeClr val="tx1"/>
                              </a:solidFill>
                              <a:latin typeface="Cambria Math" panose="02040503050406030204" pitchFamily="18" charset="0"/>
                            </a:rPr>
                            <m:t> </m:t>
                          </m:r>
                          <m:r>
                            <a:rPr lang="pt-BR" b="1" i="1">
                              <a:solidFill>
                                <a:schemeClr val="tx1"/>
                              </a:solidFill>
                              <a:latin typeface="Cambria Math" panose="02040503050406030204" pitchFamily="18" charset="0"/>
                            </a:rPr>
                            <m:t>𝒙</m:t>
                          </m:r>
                          <m:d>
                            <m:dPr>
                              <m:ctrlPr>
                                <a:rPr lang="pt-BR" b="0"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𝑖</m:t>
                              </m:r>
                            </m:e>
                          </m:d>
                          <m:r>
                            <a:rPr lang="pt-BR" b="0" i="1" smtClean="0">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b="0" i="1" smtClean="0">
                                  <a:solidFill>
                                    <a:schemeClr val="tx1"/>
                                  </a:solidFill>
                                  <a:latin typeface="Cambria Math" panose="02040503050406030204" pitchFamily="18" charset="0"/>
                                </a:rPr>
                                <m:t>𝑞</m:t>
                              </m:r>
                            </m:sub>
                          </m:sSub>
                          <m:r>
                            <a:rPr lang="pt-BR" b="0" i="1" smtClean="0">
                              <a:solidFill>
                                <a:schemeClr val="tx1"/>
                              </a:solidFill>
                              <a:latin typeface="Cambria Math" panose="02040503050406030204" pitchFamily="18" charset="0"/>
                            </a:rPr>
                            <m:t>)</m:t>
                          </m:r>
                        </m:e>
                      </m:func>
                      <m:r>
                        <a:rPr lang="pt-BR" b="0" i="1" smtClean="0">
                          <a:solidFill>
                            <a:schemeClr val="tx1"/>
                          </a:solidFill>
                          <a:latin typeface="Cambria Math" panose="02040503050406030204" pitchFamily="18" charset="0"/>
                        </a:rPr>
                        <m:t>.</m:t>
                      </m:r>
                    </m:oMath>
                  </m:oMathPara>
                </a14:m>
                <a:endParaRPr lang="pt-BR" b="0" dirty="0">
                  <a:solidFill>
                    <a:schemeClr val="tx1"/>
                  </a:solidFill>
                </a:endParaRPr>
              </a:p>
              <a:p>
                <a:r>
                  <a:rPr lang="pt-BR" dirty="0">
                    <a:solidFill>
                      <a:schemeClr val="tx1"/>
                    </a:solidFill>
                  </a:rPr>
                  <a:t>Uma outra forma de reescrevermos o problema de maximização acima é lembrarmos que a </a:t>
                </a:r>
                <a:r>
                  <a:rPr lang="pt-BR" b="1" i="1" dirty="0">
                    <a:solidFill>
                      <a:srgbClr val="00B050"/>
                    </a:solidFill>
                  </a:rPr>
                  <a:t>classe com maior probabilidade </a:t>
                </a:r>
                <a:r>
                  <a:rPr lang="pt-BR" dirty="0">
                    <a:solidFill>
                      <a:schemeClr val="tx1"/>
                    </a:solidFill>
                  </a:rPr>
                  <a:t>é simplesmente a </a:t>
                </a:r>
                <a:r>
                  <a:rPr lang="pt-BR" b="1" i="1" dirty="0">
                    <a:solidFill>
                      <a:srgbClr val="00B050"/>
                    </a:solidFill>
                  </a:rPr>
                  <a:t>classe com maior valor de função discriminante</a:t>
                </a:r>
                <a:r>
                  <a:rPr lang="pt-BR" dirty="0">
                    <a:solidFill>
                      <a:schemeClr val="tx1"/>
                    </a:solidFill>
                  </a:rPr>
                  <a:t>, </a:t>
                </a:r>
                <a14:m>
                  <m:oMath xmlns:m="http://schemas.openxmlformats.org/officeDocument/2006/math">
                    <m:sSup>
                      <m:sSupPr>
                        <m:ctrlPr>
                          <a:rPr lang="pt-BR" i="1">
                            <a:solidFill>
                              <a:schemeClr val="tx1"/>
                            </a:solidFill>
                            <a:latin typeface="Cambria Math" panose="02040503050406030204" pitchFamily="18" charset="0"/>
                          </a:rPr>
                        </m:ctrlPr>
                      </m:sSup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r>
                          <a:rPr lang="pt-BR" b="1"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oMath>
                </a14:m>
                <a:endParaRPr lang="pt-BR" sz="16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p>
                            <m:sSupPr>
                              <m:ctrlPr>
                                <a:rPr lang="pt-BR" i="1">
                                  <a:solidFill>
                                    <a:schemeClr val="tx1"/>
                                  </a:solidFill>
                                  <a:latin typeface="Cambria Math" panose="02040503050406030204" pitchFamily="18" charset="0"/>
                                </a:rPr>
                              </m:ctrlPr>
                            </m:sSupPr>
                            <m:e>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r>
                                <a:rPr lang="pt-BR" i="1">
                                  <a:solidFill>
                                    <a:schemeClr val="tx1"/>
                                  </a:solidFill>
                                  <a:latin typeface="Cambria Math" panose="02040503050406030204" pitchFamily="18" charset="0"/>
                                </a:rPr>
                                <m:t>𝑖</m:t>
                              </m:r>
                              <m:r>
                                <a:rPr lang="pt-BR" i="1">
                                  <a:solidFill>
                                    <a:schemeClr val="tx1"/>
                                  </a:solidFill>
                                  <a:latin typeface="Cambria Math" panose="02040503050406030204" pitchFamily="18" charset="0"/>
                                </a:rPr>
                                <m:t>)</m:t>
                              </m:r>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e>
                      </m:func>
                      <m:r>
                        <a:rPr lang="pt-BR" b="0" i="0" smtClean="0">
                          <a:solidFill>
                            <a:schemeClr val="tx1"/>
                          </a:solidFill>
                          <a:latin typeface="Cambria Math" panose="02040503050406030204" pitchFamily="18" charset="0"/>
                        </a:rPr>
                        <m:t>.</m:t>
                      </m:r>
                    </m:oMath>
                  </m:oMathPara>
                </a14:m>
                <a:endParaRPr lang="pt-BR" dirty="0">
                  <a:solidFill>
                    <a:schemeClr val="tx1"/>
                  </a:solidFill>
                </a:endParaRPr>
              </a:p>
              <a:p>
                <a:r>
                  <a:rPr lang="pt-BR" b="1" dirty="0">
                    <a:solidFill>
                      <a:schemeClr val="tx1"/>
                    </a:solidFill>
                  </a:rPr>
                  <a:t>OBS</a:t>
                </a:r>
                <a:r>
                  <a:rPr lang="pt-BR" dirty="0">
                    <a:solidFill>
                      <a:schemeClr val="tx1"/>
                    </a:solidFill>
                  </a:rPr>
                  <a:t>.: A </a:t>
                </a:r>
                <a:r>
                  <a:rPr lang="pt-BR" b="1" i="1" dirty="0">
                    <a:solidFill>
                      <a:srgbClr val="00B050"/>
                    </a:solidFill>
                  </a:rPr>
                  <a:t>normalização</a:t>
                </a:r>
                <a:r>
                  <a:rPr lang="pt-BR" dirty="0">
                    <a:solidFill>
                      <a:schemeClr val="tx1"/>
                    </a:solidFill>
                  </a:rPr>
                  <a:t> é </a:t>
                </a:r>
                <a:r>
                  <a:rPr lang="pt-BR" b="0" i="0" dirty="0">
                    <a:solidFill>
                      <a:schemeClr val="tx1"/>
                    </a:solidFill>
                    <a:effectLst/>
                  </a:rPr>
                  <a:t>fundamental para garantir que as saídas do modelo sejam </a:t>
                </a:r>
                <a:r>
                  <a:rPr lang="pt-BR" b="1" i="1" dirty="0">
                    <a:solidFill>
                      <a:srgbClr val="00B050"/>
                    </a:solidFill>
                    <a:effectLst/>
                  </a:rPr>
                  <a:t>interpretáveis como probabilidades </a:t>
                </a:r>
                <a:r>
                  <a:rPr lang="pt-BR" b="0" i="0" dirty="0">
                    <a:solidFill>
                      <a:schemeClr val="tx1"/>
                    </a:solidFill>
                    <a:effectLst/>
                  </a:rPr>
                  <a:t>e para </a:t>
                </a:r>
                <a:r>
                  <a:rPr lang="pt-BR" b="1" i="1" dirty="0">
                    <a:solidFill>
                      <a:srgbClr val="00B050"/>
                    </a:solidFill>
                    <a:effectLst/>
                  </a:rPr>
                  <a:t>garantir um treinamento estável</a:t>
                </a:r>
                <a:r>
                  <a:rPr lang="pt-BR" b="0" i="0" dirty="0">
                    <a:effectLst/>
                  </a:rPr>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BB734B24-DA50-860B-5D55-C33F6F451B6F}"/>
                  </a:ext>
                </a:extLst>
              </p:cNvPr>
              <p:cNvSpPr>
                <a:spLocks noGrp="1" noRot="1" noChangeAspect="1" noMove="1" noResize="1" noEditPoints="1" noAdjustHandles="1" noChangeArrowheads="1" noChangeShapeType="1" noTextEdit="1"/>
              </p:cNvSpPr>
              <p:nvPr>
                <p:ph idx="1"/>
              </p:nvPr>
            </p:nvSpPr>
            <p:spPr>
              <a:xfrm>
                <a:off x="838200" y="1825624"/>
                <a:ext cx="11188700" cy="5032375"/>
              </a:xfrm>
              <a:blipFill>
                <a:blip r:embed="rId3"/>
                <a:stretch>
                  <a:fillRect l="-981" t="-1937" r="-327" b="-2785"/>
                </a:stretch>
              </a:blipFill>
            </p:spPr>
            <p:txBody>
              <a:bodyPr/>
              <a:lstStyle/>
              <a:p>
                <a:r>
                  <a:rPr lang="pt-BR">
                    <a:noFill/>
                  </a:rPr>
                  <a:t> </a:t>
                </a:r>
              </a:p>
            </p:txBody>
          </p:sp>
        </mc:Fallback>
      </mc:AlternateContent>
    </p:spTree>
    <p:extLst>
      <p:ext uri="{BB962C8B-B14F-4D97-AF65-F5344CB8AC3E}">
        <p14:creationId xmlns:p14="http://schemas.microsoft.com/office/powerpoint/2010/main" val="2096909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75046-E9DF-FCC8-C62B-B00332089713}"/>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4721BB7-DBA3-D8BF-7F98-ED91BD59DAEC}"/>
                  </a:ext>
                </a:extLst>
              </p:cNvPr>
              <p:cNvSpPr>
                <a:spLocks noGrp="1"/>
              </p:cNvSpPr>
              <p:nvPr>
                <p:ph idx="1"/>
              </p:nvPr>
            </p:nvSpPr>
            <p:spPr>
              <a:xfrm>
                <a:off x="6096000" y="1825624"/>
                <a:ext cx="5979736" cy="5032375"/>
              </a:xfrm>
            </p:spPr>
            <p:txBody>
              <a:bodyPr>
                <a:normAutofit lnSpcReduction="10000"/>
              </a:bodyPr>
              <a:lstStyle/>
              <a:p>
                <a:r>
                  <a:rPr lang="pt-BR" dirty="0"/>
                  <a:t>A arquitetura de um </a:t>
                </a:r>
                <a:r>
                  <a:rPr lang="pt-BR" b="1" i="1" dirty="0"/>
                  <a:t>regressor softmax </a:t>
                </a:r>
                <a:r>
                  <a:rPr lang="pt-BR" dirty="0"/>
                  <a:t>para um problema com três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=3</m:t>
                    </m:r>
                  </m:oMath>
                </a14:m>
                <a:r>
                  <a:rPr lang="pt-BR" dirty="0"/>
                  <a:t>) e dois atributos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é mostrada ao lado.</a:t>
                </a:r>
              </a:p>
              <a:p>
                <a:r>
                  <a:rPr lang="pt-BR" dirty="0"/>
                  <a:t>A ideia por trás da </a:t>
                </a:r>
                <a:r>
                  <a:rPr lang="pt-BR" b="1" i="1" dirty="0"/>
                  <a:t>regressão softmax </a:t>
                </a:r>
                <a:r>
                  <a:rPr lang="pt-BR" dirty="0"/>
                  <a:t>é bastante simples: </a:t>
                </a:r>
              </a:p>
              <a:p>
                <a:pPr lvl="1">
                  <a:buFont typeface="Wingdings" panose="05000000000000000000" pitchFamily="2" charset="2"/>
                  <a:buChar char="§"/>
                </a:pPr>
                <a:r>
                  <a:rPr lang="pt-BR" dirty="0"/>
                  <a:t>dado um exemplo de entrada,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a:t>
                </a:r>
              </a:p>
              <a:p>
                <a:pPr lvl="1">
                  <a:buFont typeface="Wingdings" panose="05000000000000000000" pitchFamily="2" charset="2"/>
                  <a:buChar char="§"/>
                </a:pPr>
                <a:r>
                  <a:rPr lang="pt-BR" dirty="0"/>
                  <a:t>o regressor softmax calcula uma “</a:t>
                </a:r>
                <a:r>
                  <a:rPr lang="pt-BR" b="1" i="1" dirty="0"/>
                  <a:t>pontuação</a:t>
                </a:r>
                <a:r>
                  <a:rPr lang="pt-BR" i="1" dirty="0"/>
                  <a:t>”</a:t>
                </a:r>
                <a:r>
                  <a:rPr lang="pt-BR" dirty="0"/>
                  <a:t>, para cada classe </a:t>
                </a:r>
                <a14:m>
                  <m:oMath xmlns:m="http://schemas.openxmlformats.org/officeDocument/2006/math">
                    <m:r>
                      <a:rPr lang="pt-BR" i="1">
                        <a:latin typeface="Cambria Math" panose="02040503050406030204" pitchFamily="18" charset="0"/>
                      </a:rPr>
                      <m:t>𝑞</m:t>
                    </m:r>
                  </m:oMath>
                </a14:m>
                <a:r>
                  <a:rPr lang="pt-BR" dirty="0"/>
                  <a:t>, i.e., as saídas das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funções discriminantes </a:t>
                </a:r>
                <a14:m>
                  <m:oMath xmlns:m="http://schemas.openxmlformats.org/officeDocument/2006/math">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d>
                          <m:dPr>
                            <m:ctrlPr>
                              <a:rPr lang="pt-BR" b="1" i="1">
                                <a:latin typeface="Cambria Math" panose="02040503050406030204" pitchFamily="18" charset="0"/>
                              </a:rPr>
                            </m:ctrlPr>
                          </m:dPr>
                          <m:e>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d>
                        <m:r>
                          <a:rPr lang="pt-BR" b="1" i="1">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0" i="0"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𝑞</m:t>
                    </m:r>
                  </m:oMath>
                </a14:m>
                <a:r>
                  <a:rPr lang="pt-BR" dirty="0"/>
                  <a:t>.</a:t>
                </a:r>
              </a:p>
              <a:p>
                <a:pPr lvl="1">
                  <a:buFont typeface="Wingdings" panose="05000000000000000000" pitchFamily="2" charset="2"/>
                  <a:buChar char="§"/>
                </a:pPr>
                <a:r>
                  <a:rPr lang="pt-BR" dirty="0"/>
                  <a:t>e, em seguida, estima a probabilidade de cada classe aplicando a função softmax às “</a:t>
                </a:r>
                <a:r>
                  <a:rPr lang="pt-BR" b="1" i="1" dirty="0"/>
                  <a:t>pontuações</a:t>
                </a:r>
                <a:r>
                  <a:rPr lang="pt-BR" i="1" dirty="0"/>
                  <a:t>”</a:t>
                </a:r>
                <a:r>
                  <a:rPr lang="pt-BR" dirty="0"/>
                  <a:t>.</a:t>
                </a:r>
              </a:p>
            </p:txBody>
          </p:sp>
        </mc:Choice>
        <mc:Fallback xmlns="">
          <p:sp>
            <p:nvSpPr>
              <p:cNvPr id="3" name="Espaço Reservado para Conteúdo 2">
                <a:extLst>
                  <a:ext uri="{FF2B5EF4-FFF2-40B4-BE49-F238E27FC236}">
                    <a16:creationId xmlns:a16="http://schemas.microsoft.com/office/drawing/2014/main" id="{24721BB7-DBA3-D8BF-7F98-ED91BD59DAEC}"/>
                  </a:ext>
                </a:extLst>
              </p:cNvPr>
              <p:cNvSpPr>
                <a:spLocks noGrp="1" noRot="1" noChangeAspect="1" noMove="1" noResize="1" noEditPoints="1" noAdjustHandles="1" noChangeArrowheads="1" noChangeShapeType="1" noTextEdit="1"/>
              </p:cNvSpPr>
              <p:nvPr>
                <p:ph idx="1"/>
              </p:nvPr>
            </p:nvSpPr>
            <p:spPr>
              <a:xfrm>
                <a:off x="6096000" y="1825624"/>
                <a:ext cx="5979736" cy="5032375"/>
              </a:xfrm>
              <a:blipFill>
                <a:blip r:embed="rId3"/>
                <a:stretch>
                  <a:fillRect l="-1835" t="-2663" r="-1937"/>
                </a:stretch>
              </a:blipFill>
            </p:spPr>
            <p:txBody>
              <a:bodyPr/>
              <a:lstStyle/>
              <a:p>
                <a:r>
                  <a:rPr lang="pt-BR">
                    <a:noFill/>
                  </a:rPr>
                  <a:t> </a:t>
                </a:r>
              </a:p>
            </p:txBody>
          </p:sp>
        </mc:Fallback>
      </mc:AlternateContent>
      <p:sp>
        <p:nvSpPr>
          <p:cNvPr id="5" name="Rectangle 2">
            <a:extLst>
              <a:ext uri="{FF2B5EF4-FFF2-40B4-BE49-F238E27FC236}">
                <a16:creationId xmlns:a16="http://schemas.microsoft.com/office/drawing/2014/main" id="{0357C04D-3666-45D0-A263-597819F48D09}"/>
              </a:ext>
            </a:extLst>
          </p:cNvPr>
          <p:cNvSpPr/>
          <p:nvPr/>
        </p:nvSpPr>
        <p:spPr>
          <a:xfrm>
            <a:off x="0" y="6581001"/>
            <a:ext cx="3490956" cy="276999"/>
          </a:xfrm>
          <a:prstGeom prst="rect">
            <a:avLst/>
          </a:prstGeom>
        </p:spPr>
        <p:txBody>
          <a:bodyPr wrap="none">
            <a:spAutoFit/>
          </a:bodyPr>
          <a:lstStyle/>
          <a:p>
            <a:r>
              <a:rPr lang="pt-BR" sz="1200" dirty="0">
                <a:hlinkClick r:id="rId4"/>
              </a:rPr>
              <a:t>Exemplo: </a:t>
            </a:r>
            <a:r>
              <a:rPr lang="pt-BR" sz="1200" dirty="0" err="1">
                <a:hlinkClick r:id="rId4"/>
              </a:rPr>
              <a:t>softmax_regressor_with_scikit_learn.ipynb</a:t>
            </a:r>
            <a:endParaRPr lang="pt-BR" sz="1200" b="1" dirty="0"/>
          </a:p>
        </p:txBody>
      </p:sp>
      <p:pic>
        <p:nvPicPr>
          <p:cNvPr id="6" name="Imagem 5">
            <a:extLst>
              <a:ext uri="{FF2B5EF4-FFF2-40B4-BE49-F238E27FC236}">
                <a16:creationId xmlns:a16="http://schemas.microsoft.com/office/drawing/2014/main" id="{FF78CF76-EB26-3FAE-0391-E452288FA2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36" y="2370360"/>
            <a:ext cx="6026404" cy="3044920"/>
          </a:xfrm>
          <a:prstGeom prst="rect">
            <a:avLst/>
          </a:prstGeom>
        </p:spPr>
      </p:pic>
    </p:spTree>
    <p:extLst>
      <p:ext uri="{BB962C8B-B14F-4D97-AF65-F5344CB8AC3E}">
        <p14:creationId xmlns:p14="http://schemas.microsoft.com/office/powerpoint/2010/main" val="3382940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1089640" cy="5032375"/>
          </a:xfrm>
        </p:spPr>
        <p:txBody>
          <a:bodyPr/>
          <a:lstStyle/>
          <a:p>
            <a:r>
              <a:rPr lang="pt-BR" b="1" dirty="0"/>
              <a:t>Quiz</a:t>
            </a:r>
            <a:r>
              <a:rPr lang="pt-BR" dirty="0"/>
              <a:t>: “</a:t>
            </a:r>
            <a:r>
              <a:rPr lang="pt-BR" i="1" dirty="0"/>
              <a:t>T320 - Quiz - Classificação (Parte IV)</a:t>
            </a:r>
            <a:r>
              <a:rPr lang="pt-BR" dirty="0"/>
              <a:t>” que se encontra no MS Teams.</a:t>
            </a:r>
          </a:p>
          <a:p>
            <a:r>
              <a:rPr lang="pt-BR" b="1" dirty="0"/>
              <a:t>Exercício Prático</a:t>
            </a:r>
            <a:r>
              <a:rPr lang="pt-BR" dirty="0"/>
              <a:t>: </a:t>
            </a:r>
            <a:r>
              <a:rPr lang="pt-BR" b="1" dirty="0">
                <a:hlinkClick r:id="rId3"/>
              </a:rPr>
              <a:t>Laboratório #4</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a:t>
            </a:r>
            <a:r>
              <a:rPr lang="pt-BR">
                <a:hlinkClick r:id="rId4"/>
              </a:rPr>
              <a:t>laboratórios</a:t>
            </a:r>
            <a:r>
              <a:rPr lang="pt-BR"/>
              <a:t>.</a:t>
            </a:r>
            <a:endParaRPr lang="pt-BR" dirty="0"/>
          </a:p>
        </p:txBody>
      </p:sp>
    </p:spTree>
    <p:extLst>
      <p:ext uri="{BB962C8B-B14F-4D97-AF65-F5344CB8AC3E}">
        <p14:creationId xmlns:p14="http://schemas.microsoft.com/office/powerpoint/2010/main" val="2037160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38800" y="1784680"/>
                <a:ext cx="6357730" cy="5073320"/>
              </a:xfrm>
            </p:spPr>
            <p:txBody>
              <a:bodyPr>
                <a:normAutofit lnSpcReduction="10000"/>
              </a:bodyPr>
              <a:lstStyle/>
              <a:p>
                <a:r>
                  <a:rPr lang="pt-BR" dirty="0"/>
                  <a:t>Até agora, nós vimos como classificar utilizando </a:t>
                </a:r>
                <a:r>
                  <a:rPr lang="pt-BR" b="1" i="1" dirty="0"/>
                  <a:t>regressão logística</a:t>
                </a:r>
                <a:r>
                  <a:rPr lang="pt-BR" dirty="0"/>
                  <a:t>.</a:t>
                </a:r>
              </a:p>
              <a:p>
                <a:r>
                  <a:rPr lang="pt-BR" dirty="0"/>
                  <a:t>Nesse caso, os dados pertencem a apenas 2 classes (i.e.,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=2</m:t>
                    </m:r>
                  </m:oMath>
                </a14:m>
                <a:r>
                  <a:rPr lang="pt-BR" dirty="0"/>
                  <a:t>).</a:t>
                </a:r>
              </a:p>
              <a:p>
                <a:r>
                  <a:rPr lang="pt-BR" dirty="0"/>
                  <a:t>Porém, e quando o problema possuir mais de 2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a:t>
                </a:r>
              </a:p>
              <a:p>
                <a:r>
                  <a:rPr lang="pt-BR" dirty="0"/>
                  <a:t>Por exemplo</a:t>
                </a:r>
              </a:p>
              <a:p>
                <a:pPr lvl="1">
                  <a:buFont typeface="Wingdings" panose="05000000000000000000" pitchFamily="2" charset="2"/>
                  <a:buChar char="§"/>
                </a:pPr>
                <a:r>
                  <a:rPr lang="pt-BR" dirty="0"/>
                  <a:t>Reconhecimento de dígitos escritos </a:t>
                </a:r>
                <a:r>
                  <a:rPr lang="nl-BE" dirty="0"/>
                  <a:t>à</a:t>
                </a:r>
                <a:r>
                  <a:rPr lang="pt-BR" dirty="0"/>
                  <a:t> mão: 10 dígitos.</a:t>
                </a:r>
              </a:p>
              <a:p>
                <a:pPr lvl="1">
                  <a:buFont typeface="Wingdings" panose="05000000000000000000" pitchFamily="2" charset="2"/>
                  <a:buChar char="§"/>
                </a:pPr>
                <a:r>
                  <a:rPr lang="pt-BR" dirty="0"/>
                  <a:t>Classificação de texto: Esportes, Economia, Política, Entretenimento, etc.</a:t>
                </a:r>
              </a:p>
              <a:p>
                <a:pPr lvl="1">
                  <a:buFont typeface="Wingdings" panose="05000000000000000000" pitchFamily="2" charset="2"/>
                  <a:buChar char="§"/>
                </a:pPr>
                <a:r>
                  <a:rPr lang="pt-BR" dirty="0"/>
                  <a:t>Classificação de sentimentos: Neutro, Positivo, Negativo.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38800" y="1784680"/>
                <a:ext cx="6357730" cy="5073320"/>
              </a:xfrm>
              <a:blipFill>
                <a:blip r:embed="rId2"/>
                <a:stretch>
                  <a:fillRect l="-1726" t="-2764"/>
                </a:stretch>
              </a:blipFill>
            </p:spPr>
            <p:txBody>
              <a:bodyPr/>
              <a:lstStyle/>
              <a:p>
                <a:r>
                  <a:rPr lang="pt-BR">
                    <a:noFill/>
                  </a:rPr>
                  <a:t> </a:t>
                </a:r>
              </a:p>
            </p:txBody>
          </p:sp>
        </mc:Fallback>
      </mc:AlternateContent>
      <p:pic>
        <p:nvPicPr>
          <p:cNvPr id="4" name="Picture 2" descr="Ana Barros (@anathinker) | Twitter">
            <a:extLst>
              <a:ext uri="{FF2B5EF4-FFF2-40B4-BE49-F238E27FC236}">
                <a16:creationId xmlns:a16="http://schemas.microsoft.com/office/drawing/2014/main" id="{AF3F0044-4F7D-98F6-34C1-8351487DF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nalyzing Text Classification Techniques on Youtube Data">
            <a:extLst>
              <a:ext uri="{FF2B5EF4-FFF2-40B4-BE49-F238E27FC236}">
                <a16:creationId xmlns:a16="http://schemas.microsoft.com/office/drawing/2014/main" id="{0E6041F8-AB14-54C0-C790-0288A3AC8F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ntiment Fig 1">
            <a:extLst>
              <a:ext uri="{FF2B5EF4-FFF2-40B4-BE49-F238E27FC236}">
                <a16:creationId xmlns:a16="http://schemas.microsoft.com/office/drawing/2014/main" id="{1E7CC96F-55AB-1482-92F6-240F8E2E0D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83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97415" y="1784680"/>
                <a:ext cx="6375969" cy="5073320"/>
              </a:xfrm>
            </p:spPr>
            <p:txBody>
              <a:bodyPr>
                <a:normAutofit lnSpcReduction="10000"/>
              </a:bodyPr>
              <a:lstStyle/>
              <a:p>
                <a:r>
                  <a:rPr lang="pt-BR" dirty="0"/>
                  <a:t>Quando </a:t>
                </a:r>
                <a14:m>
                  <m:oMath xmlns:m="http://schemas.openxmlformats.org/officeDocument/2006/math">
                    <m:r>
                      <a:rPr lang="pt-BR" i="1" smtClean="0">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chamamos o problema de classificação </a:t>
                </a:r>
                <a:r>
                  <a:rPr lang="pt-BR" b="1" i="1" dirty="0">
                    <a:solidFill>
                      <a:srgbClr val="00B050"/>
                    </a:solidFill>
                  </a:rPr>
                  <a:t>multi-classes</a:t>
                </a:r>
                <a:r>
                  <a:rPr lang="pt-BR" dirty="0"/>
                  <a:t>.</a:t>
                </a:r>
              </a:p>
              <a:p>
                <a:r>
                  <a:rPr lang="pt-BR" dirty="0"/>
                  <a:t>Existem algumas abordagens para a </a:t>
                </a:r>
                <a:r>
                  <a:rPr lang="pt-BR" b="1" i="1" dirty="0"/>
                  <a:t>classificação multi-classe</a:t>
                </a:r>
                <a:r>
                  <a:rPr lang="pt-BR" dirty="0"/>
                  <a:t>:</a:t>
                </a:r>
              </a:p>
              <a:p>
                <a:pPr lvl="1">
                  <a:buFont typeface="Wingdings" panose="05000000000000000000" pitchFamily="2" charset="2"/>
                  <a:buChar char="§"/>
                </a:pPr>
                <a:r>
                  <a:rPr lang="pt-BR" dirty="0"/>
                  <a:t>Um-Contra-o-Resto</a:t>
                </a:r>
              </a:p>
              <a:p>
                <a:pPr lvl="1">
                  <a:buFont typeface="Wingdings" panose="05000000000000000000" pitchFamily="2" charset="2"/>
                  <a:buChar char="§"/>
                </a:pPr>
                <a:r>
                  <a:rPr lang="pt-BR" dirty="0"/>
                  <a:t>Um-Contra-Um</a:t>
                </a:r>
              </a:p>
              <a:p>
                <a:pPr lvl="1">
                  <a:buFont typeface="Wingdings" panose="05000000000000000000" pitchFamily="2" charset="2"/>
                  <a:buChar char="§"/>
                </a:pPr>
                <a:r>
                  <a:rPr lang="pt-BR" dirty="0"/>
                  <a:t>Regressão Softmax</a:t>
                </a:r>
              </a:p>
              <a:p>
                <a:r>
                  <a:rPr lang="pt-BR" dirty="0"/>
                  <a:t>As duas primeiras podem ser aplicadas a qualquer tipo de </a:t>
                </a:r>
                <a:r>
                  <a:rPr lang="pt-BR" b="1" i="1" dirty="0"/>
                  <a:t>classificador binário</a:t>
                </a:r>
                <a:r>
                  <a:rPr lang="pt-BR" dirty="0"/>
                  <a:t> e não apenas ao </a:t>
                </a:r>
                <a:r>
                  <a:rPr lang="pt-BR" b="1" i="1" dirty="0"/>
                  <a:t>regressor logístico</a:t>
                </a:r>
                <a:r>
                  <a:rPr lang="pt-BR" dirty="0"/>
                  <a:t>.</a:t>
                </a:r>
              </a:p>
              <a:p>
                <a:r>
                  <a:rPr lang="pt-BR" dirty="0"/>
                  <a:t>A terceira abordagem é uma generalização do </a:t>
                </a:r>
                <a:r>
                  <a:rPr lang="pt-BR" b="1" i="1" dirty="0"/>
                  <a:t>classificador logístico </a:t>
                </a:r>
                <a:r>
                  <a:rPr lang="pt-BR" dirty="0"/>
                  <a:t>para problemas multi-classe.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97415" y="1784680"/>
                <a:ext cx="6375969" cy="5073320"/>
              </a:xfrm>
              <a:blipFill>
                <a:blip r:embed="rId2"/>
                <a:stretch>
                  <a:fillRect l="-1721" t="-2764" r="-1243" b="-1322"/>
                </a:stretch>
              </a:blipFill>
            </p:spPr>
            <p:txBody>
              <a:bodyPr/>
              <a:lstStyle/>
              <a:p>
                <a:r>
                  <a:rPr lang="pt-BR">
                    <a:noFill/>
                  </a:rPr>
                  <a:t> </a:t>
                </a:r>
              </a:p>
            </p:txBody>
          </p:sp>
        </mc:Fallback>
      </mc:AlternateContent>
      <p:pic>
        <p:nvPicPr>
          <p:cNvPr id="7" name="Picture 2" descr="Ana Barros (@anathinker) | Twitter">
            <a:extLst>
              <a:ext uri="{FF2B5EF4-FFF2-40B4-BE49-F238E27FC236}">
                <a16:creationId xmlns:a16="http://schemas.microsoft.com/office/drawing/2014/main" id="{A2D479C7-0684-420F-2CCD-64C3DB79F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nalyzing Text Classification Techniques on Youtube Data">
            <a:extLst>
              <a:ext uri="{FF2B5EF4-FFF2-40B4-BE49-F238E27FC236}">
                <a16:creationId xmlns:a16="http://schemas.microsoft.com/office/drawing/2014/main" id="{A59F8A2C-ACDF-09C7-B528-9064CEF3B8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entiment Fig 1">
            <a:extLst>
              <a:ext uri="{FF2B5EF4-FFF2-40B4-BE49-F238E27FC236}">
                <a16:creationId xmlns:a16="http://schemas.microsoft.com/office/drawing/2014/main" id="{E178FF16-CC3F-C34B-6C8B-874BC4FA61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17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06997-C98C-FF52-62A1-725EEA7A8A7E}"/>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0B99F56-FF18-D044-7799-0502D4F6A5FB}"/>
                  </a:ext>
                </a:extLst>
              </p:cNvPr>
              <p:cNvSpPr>
                <a:spLocks noGrp="1"/>
              </p:cNvSpPr>
              <p:nvPr>
                <p:ph idx="1"/>
              </p:nvPr>
            </p:nvSpPr>
            <p:spPr>
              <a:xfrm>
                <a:off x="838200" y="1825624"/>
                <a:ext cx="11198087" cy="5032375"/>
              </a:xfrm>
            </p:spPr>
            <p:txBody>
              <a:bodyPr/>
              <a:lstStyle/>
              <a:p>
                <a:r>
                  <a:rPr lang="pt-BR" dirty="0"/>
                  <a:t>Nesta abordagem, treina-se </a:t>
                </a:r>
                <a:r>
                  <a:rPr lang="pt-BR" b="1" i="1" dirty="0">
                    <a:solidFill>
                      <a:srgbClr val="00B050"/>
                    </a:solidFill>
                  </a:rPr>
                  <a:t>um classificador</a:t>
                </a:r>
                <a:r>
                  <a:rPr lang="pt-BR" dirty="0">
                    <a:solidFill>
                      <a:srgbClr val="00B050"/>
                    </a:solidFill>
                  </a:rPr>
                  <a:t> </a:t>
                </a:r>
                <a:r>
                  <a:rPr lang="pt-BR" b="1" i="1" dirty="0">
                    <a:solidFill>
                      <a:srgbClr val="7030A0"/>
                    </a:solidFill>
                  </a:rPr>
                  <a:t>binário</a:t>
                </a:r>
                <a:r>
                  <a:rPr lang="pt-BR" dirty="0"/>
                  <a:t> para cada classe </a:t>
                </a:r>
                <a14:m>
                  <m:oMath xmlns:m="http://schemas.openxmlformats.org/officeDocument/2006/math">
                    <m:r>
                      <a:rPr lang="pt-BR" i="1">
                        <a:latin typeface="Cambria Math" panose="02040503050406030204" pitchFamily="18" charset="0"/>
                      </a:rPr>
                      <m:t>𝑞</m:t>
                    </m:r>
                  </m:oMath>
                </a14:m>
                <a:r>
                  <a:rPr lang="pt-BR" dirty="0"/>
                  <a:t>, para predizer a probabilidade </a:t>
                </a:r>
                <a14:m>
                  <m:oMath xmlns:m="http://schemas.openxmlformats.org/officeDocument/2006/math">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e>
                    </m:d>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𝒂</m:t>
                    </m:r>
                    <m:r>
                      <a:rPr lang="pt-BR" i="1">
                        <a:latin typeface="Cambria Math" panose="02040503050406030204" pitchFamily="18" charset="0"/>
                      </a:rPr>
                      <m:t>)</m:t>
                    </m:r>
                    <m:r>
                      <a:rPr lang="pt-BR" b="1" i="1">
                        <a:latin typeface="Cambria Math" panose="02040503050406030204" pitchFamily="18" charset="0"/>
                      </a:rPr>
                      <m:t>,</m:t>
                    </m:r>
                    <m:r>
                      <a:rPr lang="pt-BR" b="1"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𝑞</m:t>
                    </m:r>
                    <m:r>
                      <a:rPr lang="pt-BR" i="1">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m:t>
                    </m:r>
                  </m:oMath>
                </a14:m>
                <a:r>
                  <a:rPr lang="pt-BR" dirty="0"/>
                  <a:t>, 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𝑞</m:t>
                        </m:r>
                      </m:sub>
                    </m:sSub>
                  </m:oMath>
                </a14:m>
                <a:r>
                  <a:rPr lang="pt-BR" dirty="0"/>
                  <a:t> é a classe positiva e as demais formam a classe negativa.</a:t>
                </a:r>
                <a:endParaRPr lang="pt-BR" b="0" dirty="0"/>
              </a:p>
              <a:p>
                <a:r>
                  <a:rPr lang="pt-BR" dirty="0"/>
                  <a:t>Em outras palavras, treina-se </a:t>
                </a:r>
                <a14:m>
                  <m:oMath xmlns:m="http://schemas.openxmlformats.org/officeDocument/2006/math">
                    <m:r>
                      <a:rPr lang="pt-BR" b="0" i="1" smtClean="0">
                        <a:latin typeface="Cambria Math" panose="02040503050406030204" pitchFamily="18" charset="0"/>
                      </a:rPr>
                      <m:t>𝑄</m:t>
                    </m:r>
                  </m:oMath>
                </a14:m>
                <a:r>
                  <a:rPr lang="pt-BR" b="0" dirty="0"/>
                  <a:t> </a:t>
                </a:r>
                <a:r>
                  <a:rPr lang="pt-BR" b="1" i="1" dirty="0"/>
                  <a:t>classificadores binários</a:t>
                </a:r>
                <a:r>
                  <a:rPr lang="pt-BR" dirty="0"/>
                  <a:t>,</a:t>
                </a:r>
                <a:r>
                  <a:rPr lang="pt-BR" b="1" i="1" dirty="0"/>
                  <a:t> </a:t>
                </a:r>
                <a:r>
                  <a:rPr lang="pt-BR" b="0" dirty="0"/>
                  <a:t>onde para cada classificador, a classe positiva é a </a:t>
                </a:r>
                <a14:m>
                  <m:oMath xmlns:m="http://schemas.openxmlformats.org/officeDocument/2006/math">
                    <m:r>
                      <a:rPr lang="pt-BR" i="1">
                        <a:latin typeface="Cambria Math" panose="02040503050406030204" pitchFamily="18" charset="0"/>
                      </a:rPr>
                      <m:t>𝑞</m:t>
                    </m:r>
                  </m:oMath>
                </a14:m>
                <a:r>
                  <a:rPr lang="pt-BR" b="0" dirty="0"/>
                  <a:t>-</a:t>
                </a:r>
                <a:r>
                  <a:rPr lang="pt-BR" b="0" dirty="0" err="1"/>
                  <a:t>ésima</a:t>
                </a:r>
                <a:r>
                  <a:rPr lang="pt-BR" b="0" dirty="0"/>
                  <a:t> classe e a classe negativa</a:t>
                </a:r>
                <a:r>
                  <a:rPr lang="pt-BR" dirty="0"/>
                  <a:t> </a:t>
                </a:r>
                <a:r>
                  <a:rPr lang="pt-BR" b="0" dirty="0"/>
                  <a:t>é a junção de todas as outras,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m:t>
                    </m:r>
                  </m:oMath>
                </a14:m>
                <a:r>
                  <a:rPr lang="pt-BR" b="0" dirty="0"/>
                  <a:t>, classes.</a:t>
                </a:r>
              </a:p>
              <a:p>
                <a:r>
                  <a:rPr lang="pt-BR" dirty="0">
                    <a:solidFill>
                      <a:schemeClr val="tx1"/>
                    </a:solidFill>
                  </a:rPr>
                  <a:t>Fazendo isso, nós </a:t>
                </a:r>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problemas binários</a:t>
                </a:r>
                <a:r>
                  <a:rPr lang="pt-BR" dirty="0">
                    <a:solidFill>
                      <a:schemeClr val="tx1"/>
                    </a:solidFill>
                  </a:rPr>
                  <a:t>.</a:t>
                </a:r>
              </a:p>
              <a:p>
                <a:r>
                  <a:rPr lang="pt-BR" dirty="0"/>
                  <a:t>Cada um dos </a:t>
                </a:r>
                <a14:m>
                  <m:oMath xmlns:m="http://schemas.openxmlformats.org/officeDocument/2006/math">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 </m:t>
                    </m:r>
                  </m:oMath>
                </a14:m>
                <a:r>
                  <a:rPr lang="pt-BR" dirty="0"/>
                  <a:t>classificadores binários é representado pela função hipótese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b="0" dirty="0"/>
                  <a:t>.</a:t>
                </a:r>
              </a:p>
            </p:txBody>
          </p:sp>
        </mc:Choice>
        <mc:Fallback xmlns="">
          <p:sp>
            <p:nvSpPr>
              <p:cNvPr id="3" name="Espaço Reservado para Conteúdo 2">
                <a:extLst>
                  <a:ext uri="{FF2B5EF4-FFF2-40B4-BE49-F238E27FC236}">
                    <a16:creationId xmlns:a16="http://schemas.microsoft.com/office/drawing/2014/main" id="{50B99F56-FF18-D044-7799-0502D4F6A5FB}"/>
                  </a:ext>
                </a:extLst>
              </p:cNvPr>
              <p:cNvSpPr>
                <a:spLocks noGrp="1" noRot="1" noChangeAspect="1" noMove="1" noResize="1" noEditPoints="1" noAdjustHandles="1" noChangeArrowheads="1" noChangeShapeType="1" noTextEdit="1"/>
              </p:cNvSpPr>
              <p:nvPr>
                <p:ph idx="1"/>
              </p:nvPr>
            </p:nvSpPr>
            <p:spPr>
              <a:xfrm>
                <a:off x="838200" y="1825624"/>
                <a:ext cx="11198087" cy="5032375"/>
              </a:xfrm>
              <a:blipFill>
                <a:blip r:embed="rId3"/>
                <a:stretch>
                  <a:fillRect l="-980" t="-1937" r="-54"/>
                </a:stretch>
              </a:blipFill>
            </p:spPr>
            <p:txBody>
              <a:bodyPr/>
              <a:lstStyle/>
              <a:p>
                <a:r>
                  <a:rPr lang="pt-BR">
                    <a:noFill/>
                  </a:rPr>
                  <a:t> </a:t>
                </a:r>
              </a:p>
            </p:txBody>
          </p:sp>
        </mc:Fallback>
      </mc:AlternateContent>
    </p:spTree>
    <p:extLst>
      <p:ext uri="{BB962C8B-B14F-4D97-AF65-F5344CB8AC3E}">
        <p14:creationId xmlns:p14="http://schemas.microsoft.com/office/powerpoint/2010/main" val="177651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4148F-5E93-6FF0-6B66-AC9E3B82640A}"/>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4787C4F-F235-6888-5AFF-2CB1361FF6FD}"/>
                  </a:ext>
                </a:extLst>
              </p:cNvPr>
              <p:cNvSpPr>
                <a:spLocks noGrp="1"/>
              </p:cNvSpPr>
              <p:nvPr>
                <p:ph idx="1"/>
              </p:nvPr>
            </p:nvSpPr>
            <p:spPr>
              <a:xfrm>
                <a:off x="838199" y="1825625"/>
                <a:ext cx="11178209" cy="5032375"/>
              </a:xfrm>
            </p:spPr>
            <p:txBody>
              <a:bodyPr>
                <a:normAutofit/>
              </a:bodyPr>
              <a:lstStyle/>
              <a:p>
                <a:r>
                  <a:rPr lang="pt-BR" dirty="0"/>
                  <a:t>Portanto, o </a:t>
                </a:r>
                <a14:m>
                  <m:oMath xmlns:m="http://schemas.openxmlformats.org/officeDocument/2006/math">
                    <m:r>
                      <a:rPr lang="pt-BR" i="1">
                        <a:latin typeface="Cambria Math" panose="02040503050406030204" pitchFamily="18" charset="0"/>
                      </a:rPr>
                      <m:t>𝑞</m:t>
                    </m:r>
                  </m:oMath>
                </a14:m>
                <a:r>
                  <a:rPr lang="pt-BR" dirty="0"/>
                  <a:t>-</a:t>
                </a:r>
                <a:r>
                  <a:rPr lang="pt-BR" dirty="0" err="1"/>
                  <a:t>ésimo</a:t>
                </a:r>
                <a:r>
                  <a:rPr lang="pt-BR" dirty="0"/>
                  <a:t> </a:t>
                </a:r>
                <a:r>
                  <a:rPr lang="pt-BR" i="1" dirty="0"/>
                  <a:t>classificador</a:t>
                </a:r>
                <a:r>
                  <a:rPr lang="pt-BR" dirty="0"/>
                  <a:t> deve indicar a classe positiva caso o exemplo pertença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ou à classe negativa caso o exemplo pertença a qualquer uma das outras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−1 </m:t>
                    </m:r>
                  </m:oMath>
                </a14:m>
                <a:r>
                  <a:rPr lang="pt-BR" dirty="0"/>
                  <a:t>classes.</a:t>
                </a:r>
                <a:endParaRPr lang="pt-BR" b="0" dirty="0"/>
              </a:p>
              <a:p>
                <a:r>
                  <a:rPr lang="pt-BR" dirty="0"/>
                  <a:t>Após o treinamento, para cada exemplo de entrada,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oMath>
                </a14:m>
                <a:r>
                  <a:rPr lang="pt-BR" dirty="0"/>
                  <a:t>, realiza-se </a:t>
                </a:r>
                <a14:m>
                  <m:oMath xmlns:m="http://schemas.openxmlformats.org/officeDocument/2006/math">
                    <m:r>
                      <a:rPr lang="pt-BR" i="1">
                        <a:latin typeface="Cambria Math" panose="02040503050406030204" pitchFamily="18" charset="0"/>
                      </a:rPr>
                      <m:t>𝑄</m:t>
                    </m:r>
                  </m:oMath>
                </a14:m>
                <a:r>
                  <a:rPr lang="pt-BR" dirty="0"/>
                  <a:t> predições e escolhe-se a classe que maximize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endParaRPr lang="pt-BR" dirty="0"/>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𝐶</m:t>
                        </m:r>
                      </m:e>
                      <m:sub>
                        <m:r>
                          <a:rPr lang="pt-BR" b="0" i="1" smtClean="0">
                            <a:latin typeface="Cambria Math" panose="02040503050406030204" pitchFamily="18" charset="0"/>
                          </a:rPr>
                          <m:t>𝑞</m:t>
                        </m:r>
                      </m:sub>
                    </m:sSub>
                    <m:r>
                      <a:rPr lang="pt-BR" b="0" i="1" smtClean="0">
                        <a:latin typeface="Cambria Math" panose="02040503050406030204" pitchFamily="18" charset="0"/>
                      </a:rPr>
                      <m:t>= </m:t>
                    </m:r>
                  </m:oMath>
                </a14:m>
                <a:r>
                  <a:rPr lang="pt-BR" dirty="0">
                    <a:latin typeface="Cambria Math" panose="02040503050406030204" pitchFamily="18" charset="0"/>
                  </a:rPr>
                  <a:t>arg</a:t>
                </a:r>
                <a:r>
                  <a:rPr lang="pt-BR" dirty="0"/>
                  <a:t> </a:t>
                </a:r>
                <a14:m>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max</m:t>
                            </m:r>
                          </m:e>
                          <m:lim>
                            <m:r>
                              <a:rPr lang="pt-BR" b="0" i="1" smtClean="0">
                                <a:latin typeface="Cambria Math" panose="02040503050406030204" pitchFamily="18" charset="0"/>
                              </a:rPr>
                              <m:t>𝑞</m:t>
                            </m:r>
                          </m:lim>
                        </m:limLow>
                      </m:fNa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func>
                  </m:oMath>
                </a14:m>
                <a:r>
                  <a:rPr lang="pt-BR" dirty="0"/>
                  <a:t>.</a:t>
                </a:r>
              </a:p>
              <a:p>
                <a:r>
                  <a:rPr lang="pt-BR" dirty="0"/>
                  <a:t>A </a:t>
                </a:r>
                <a:r>
                  <a:rPr lang="pt-BR" b="1" i="1" dirty="0"/>
                  <a:t>vantagem</a:t>
                </a:r>
                <a:r>
                  <a:rPr lang="pt-BR" dirty="0"/>
                  <a:t> desta abordagem é que treina-se apenas </a:t>
                </a:r>
                <a14:m>
                  <m:oMath xmlns:m="http://schemas.openxmlformats.org/officeDocument/2006/math">
                    <m:r>
                      <a:rPr lang="pt-BR" i="1">
                        <a:latin typeface="Cambria Math" panose="02040503050406030204" pitchFamily="18" charset="0"/>
                      </a:rPr>
                      <m:t>𝑄</m:t>
                    </m:r>
                  </m:oMath>
                </a14:m>
                <a:r>
                  <a:rPr lang="pt-BR" dirty="0"/>
                  <a:t> </a:t>
                </a:r>
                <a:r>
                  <a:rPr lang="pt-BR" b="1" i="1" dirty="0"/>
                  <a:t>classificadores</a:t>
                </a:r>
                <a:r>
                  <a:rPr lang="pt-BR" dirty="0"/>
                  <a:t>.</a:t>
                </a:r>
              </a:p>
              <a:p>
                <a:r>
                  <a:rPr lang="pt-BR" dirty="0"/>
                  <a:t>Uma </a:t>
                </a:r>
                <a:r>
                  <a:rPr lang="pt-BR" b="1" i="1" dirty="0"/>
                  <a:t>desvantagem</a:t>
                </a:r>
                <a:r>
                  <a:rPr lang="pt-BR" dirty="0"/>
                  <a:t> é que cada </a:t>
                </a:r>
                <a:r>
                  <a:rPr lang="pt-BR" b="1" i="1" dirty="0"/>
                  <a:t>classificador binário </a:t>
                </a:r>
                <a:r>
                  <a:rPr lang="pt-BR" dirty="0"/>
                  <a:t>precisa ser treinado com um conjunto negativo que é </a:t>
                </a:r>
                <a14:m>
                  <m:oMath xmlns:m="http://schemas.openxmlformats.org/officeDocument/2006/math">
                    <m:r>
                      <a:rPr lang="pt-BR" i="1">
                        <a:latin typeface="Cambria Math" panose="02040503050406030204" pitchFamily="18" charset="0"/>
                      </a:rPr>
                      <m:t>𝑄</m:t>
                    </m:r>
                  </m:oMath>
                </a14:m>
                <a:r>
                  <a:rPr lang="pt-BR" dirty="0"/>
                  <a:t>-1 vezes maior, o que pode </a:t>
                </a:r>
                <a:r>
                  <a:rPr lang="pt-BR" b="1" i="1" dirty="0">
                    <a:solidFill>
                      <a:srgbClr val="FF0000"/>
                    </a:solidFill>
                  </a:rPr>
                  <a:t>aumentar o tempo de treinamento</a:t>
                </a:r>
                <a:r>
                  <a:rPr lang="pt-BR" dirty="0"/>
                  <a:t> e a </a:t>
                </a:r>
                <a:r>
                  <a:rPr lang="pt-BR" b="1" i="1" dirty="0">
                    <a:solidFill>
                      <a:srgbClr val="FF0000"/>
                    </a:solidFill>
                  </a:rPr>
                  <a:t>possibilidade de classes desbalanceadas</a:t>
                </a:r>
                <a:r>
                  <a:rPr lang="pt-BR" dirty="0"/>
                  <a:t>.</a:t>
                </a:r>
              </a:p>
            </p:txBody>
          </p:sp>
        </mc:Choice>
        <mc:Fallback xmlns="">
          <p:sp>
            <p:nvSpPr>
              <p:cNvPr id="3" name="Espaço Reservado para Conteúdo 2">
                <a:extLst>
                  <a:ext uri="{FF2B5EF4-FFF2-40B4-BE49-F238E27FC236}">
                    <a16:creationId xmlns:a16="http://schemas.microsoft.com/office/drawing/2014/main" id="{A4787C4F-F235-6888-5AFF-2CB1361FF6FD}"/>
                  </a:ext>
                </a:extLst>
              </p:cNvPr>
              <p:cNvSpPr>
                <a:spLocks noGrp="1" noRot="1" noChangeAspect="1" noMove="1" noResize="1" noEditPoints="1" noAdjustHandles="1" noChangeArrowheads="1" noChangeShapeType="1" noTextEdit="1"/>
              </p:cNvSpPr>
              <p:nvPr>
                <p:ph idx="1"/>
              </p:nvPr>
            </p:nvSpPr>
            <p:spPr>
              <a:xfrm>
                <a:off x="838199" y="1825625"/>
                <a:ext cx="11178209" cy="5032375"/>
              </a:xfrm>
              <a:blipFill>
                <a:blip r:embed="rId3"/>
                <a:stretch>
                  <a:fillRect l="-927" t="-1937" r="-1527"/>
                </a:stretch>
              </a:blipFill>
            </p:spPr>
            <p:txBody>
              <a:bodyPr/>
              <a:lstStyle/>
              <a:p>
                <a:r>
                  <a:rPr lang="pt-BR">
                    <a:noFill/>
                  </a:rPr>
                  <a:t> </a:t>
                </a:r>
              </a:p>
            </p:txBody>
          </p:sp>
        </mc:Fallback>
      </mc:AlternateContent>
    </p:spTree>
    <p:extLst>
      <p:ext uri="{BB962C8B-B14F-4D97-AF65-F5344CB8AC3E}">
        <p14:creationId xmlns:p14="http://schemas.microsoft.com/office/powerpoint/2010/main" val="231245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a:spLocks noGrp="1"/>
          </p:cNvSpPr>
          <p:nvPr>
            <p:ph type="title"/>
          </p:nvPr>
        </p:nvSpPr>
        <p:spPr>
          <a:xfrm>
            <a:off x="838200" y="365125"/>
            <a:ext cx="10515600" cy="1325563"/>
          </a:xfrm>
        </p:spPr>
        <p:txBody>
          <a:bodyPr/>
          <a:lstStyle/>
          <a:p>
            <a:r>
              <a:rPr lang="pt-BR" dirty="0"/>
              <a:t>Um-Contra-o-Resto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243" y="124681"/>
            <a:ext cx="8053514" cy="6608637"/>
          </a:xfrm>
          <a:prstGeom prst="rect">
            <a:avLst/>
          </a:prstGeom>
        </p:spPr>
      </p:pic>
      <p:sp>
        <p:nvSpPr>
          <p:cNvPr id="5" name="Mais 4"/>
          <p:cNvSpPr/>
          <p:nvPr/>
        </p:nvSpPr>
        <p:spPr>
          <a:xfrm>
            <a:off x="6563762"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563762" y="3895876"/>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0" name="Conector reto 9"/>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1" name="Rectangle 2"/>
              <p:cNvSpPr/>
              <p:nvPr/>
            </p:nvSpPr>
            <p:spPr>
              <a:xfrm>
                <a:off x="2593619" y="4410101"/>
                <a:ext cx="1470980" cy="646331"/>
              </a:xfrm>
              <a:prstGeom prst="rect">
                <a:avLst/>
              </a:prstGeom>
            </p:spPr>
            <p:txBody>
              <a:bodyPr wrap="none">
                <a:spAutoFit/>
              </a:bodyPr>
              <a:lstStyle/>
              <a:p>
                <a14:m>
                  <m:oMath xmlns:m="http://schemas.openxmlformats.org/officeDocument/2006/math">
                    <m:r>
                      <a:rPr lang="pt-BR" sz="3600" b="0" i="1" smtClean="0">
                        <a:latin typeface="Cambria Math" panose="02040503050406030204" pitchFamily="18" charset="0"/>
                      </a:rPr>
                      <m:t>𝑄</m:t>
                    </m:r>
                    <m:r>
                      <a:rPr lang="pt-BR" sz="3600" i="1">
                        <a:latin typeface="Cambria Math" panose="02040503050406030204" pitchFamily="18" charset="0"/>
                      </a:rPr>
                      <m:t>=3</m:t>
                    </m:r>
                  </m:oMath>
                </a14:m>
                <a:r>
                  <a:rPr lang="pt-BR" sz="3600" dirty="0"/>
                  <a:t> </a:t>
                </a:r>
              </a:p>
            </p:txBody>
          </p:sp>
        </mc:Choice>
        <mc:Fallback xmlns="">
          <p:sp>
            <p:nvSpPr>
              <p:cNvPr id="11" name="Rectangle 2"/>
              <p:cNvSpPr>
                <a:spLocks noRot="1" noChangeAspect="1" noMove="1" noResize="1" noEditPoints="1" noAdjustHandles="1" noChangeArrowheads="1" noChangeShapeType="1" noTextEdit="1"/>
              </p:cNvSpPr>
              <p:nvPr/>
            </p:nvSpPr>
            <p:spPr>
              <a:xfrm>
                <a:off x="2593619" y="4410101"/>
                <a:ext cx="1470980" cy="646331"/>
              </a:xfrm>
              <a:prstGeom prst="rect">
                <a:avLst/>
              </a:prstGeom>
              <a:blipFill rotWithShape="0">
                <a:blip r:embed="rId3"/>
                <a:stretch>
                  <a:fillRect/>
                </a:stretch>
              </a:blipFill>
            </p:spPr>
            <p:txBody>
              <a:bodyPr/>
              <a:lstStyle/>
              <a:p>
                <a:r>
                  <a:rPr lang="pt-BR">
                    <a:noFill/>
                  </a:rPr>
                  <a:t> </a:t>
                </a:r>
              </a:p>
            </p:txBody>
          </p:sp>
        </mc:Fallback>
      </mc:AlternateContent>
      <p:sp>
        <p:nvSpPr>
          <p:cNvPr id="4" name="CaixaDeTexto 3"/>
          <p:cNvSpPr txBox="1"/>
          <p:nvPr/>
        </p:nvSpPr>
        <p:spPr>
          <a:xfrm>
            <a:off x="9813747" y="760395"/>
            <a:ext cx="934156" cy="369332"/>
          </a:xfrm>
          <a:prstGeom prst="rect">
            <a:avLst/>
          </a:prstGeom>
          <a:noFill/>
        </p:spPr>
        <p:txBody>
          <a:bodyPr wrap="square" rtlCol="0">
            <a:spAutoFit/>
          </a:bodyPr>
          <a:lstStyle/>
          <a:p>
            <a:r>
              <a:rPr lang="pt-BR" dirty="0"/>
              <a:t>= 0.55</a:t>
            </a:r>
          </a:p>
        </p:txBody>
      </p:sp>
      <p:sp>
        <p:nvSpPr>
          <p:cNvPr id="13" name="CaixaDeTexto 12"/>
          <p:cNvSpPr txBox="1"/>
          <p:nvPr/>
        </p:nvSpPr>
        <p:spPr>
          <a:xfrm>
            <a:off x="9907481" y="3205833"/>
            <a:ext cx="934156" cy="369332"/>
          </a:xfrm>
          <a:prstGeom prst="rect">
            <a:avLst/>
          </a:prstGeom>
          <a:noFill/>
        </p:spPr>
        <p:txBody>
          <a:bodyPr wrap="square" rtlCol="0">
            <a:spAutoFit/>
          </a:bodyPr>
          <a:lstStyle/>
          <a:p>
            <a:r>
              <a:rPr lang="pt-BR" dirty="0"/>
              <a:t>= 0.05</a:t>
            </a:r>
          </a:p>
        </p:txBody>
      </p:sp>
      <p:sp>
        <p:nvSpPr>
          <p:cNvPr id="14" name="CaixaDeTexto 13"/>
          <p:cNvSpPr txBox="1"/>
          <p:nvPr/>
        </p:nvSpPr>
        <p:spPr>
          <a:xfrm>
            <a:off x="9949002" y="5412850"/>
            <a:ext cx="934156" cy="369332"/>
          </a:xfrm>
          <a:prstGeom prst="rect">
            <a:avLst/>
          </a:prstGeom>
          <a:noFill/>
        </p:spPr>
        <p:txBody>
          <a:bodyPr wrap="square" rtlCol="0">
            <a:spAutoFit/>
          </a:bodyPr>
          <a:lstStyle/>
          <a:p>
            <a:r>
              <a:rPr lang="pt-BR" dirty="0"/>
              <a:t>= 0.85</a:t>
            </a:r>
          </a:p>
        </p:txBody>
      </p:sp>
      <mc:AlternateContent xmlns:mc="http://schemas.openxmlformats.org/markup-compatibility/2006" xmlns:a14="http://schemas.microsoft.com/office/drawing/2010/main">
        <mc:Choice Requires="a14">
          <p:sp>
            <p:nvSpPr>
              <p:cNvPr id="15" name="CaixaDeTexto 14"/>
              <p:cNvSpPr txBox="1"/>
              <p:nvPr/>
            </p:nvSpPr>
            <p:spPr>
              <a:xfrm rot="18820041">
                <a:off x="4744097" y="1926268"/>
                <a:ext cx="11772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rot="18820041">
                <a:off x="4744097" y="1926268"/>
                <a:ext cx="1177245" cy="36933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5266606" y="3055975"/>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7" name="CaixaDeTexto 16"/>
              <p:cNvSpPr txBox="1">
                <a:spLocks noRot="1" noChangeAspect="1" noMove="1" noResize="1" noEditPoints="1" noAdjustHandles="1" noChangeArrowheads="1" noChangeShapeType="1" noTextEdit="1"/>
              </p:cNvSpPr>
              <p:nvPr/>
            </p:nvSpPr>
            <p:spPr>
              <a:xfrm>
                <a:off x="5266606" y="3055975"/>
                <a:ext cx="834716"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rot="3161796">
                <a:off x="4937067" y="4548599"/>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8" name="CaixaDeTexto 17"/>
              <p:cNvSpPr txBox="1">
                <a:spLocks noRot="1" noChangeAspect="1" noMove="1" noResize="1" noEditPoints="1" noAdjustHandles="1" noChangeArrowheads="1" noChangeShapeType="1" noTextEdit="1"/>
              </p:cNvSpPr>
              <p:nvPr/>
            </p:nvSpPr>
            <p:spPr>
              <a:xfrm rot="3161796">
                <a:off x="4937067" y="4548599"/>
                <a:ext cx="834716" cy="369332"/>
              </a:xfrm>
              <a:prstGeom prst="rect">
                <a:avLst/>
              </a:prstGeom>
              <a:blipFill rotWithShape="0">
                <a:blip r:embed="rId6"/>
                <a:stretch>
                  <a:fillRect b="-2041"/>
                </a:stretch>
              </a:blipFill>
            </p:spPr>
            <p:txBody>
              <a:bodyPr/>
              <a:lstStyle/>
              <a:p>
                <a:r>
                  <a:rPr lang="pt-BR">
                    <a:noFill/>
                  </a:rPr>
                  <a:t> </a:t>
                </a:r>
              </a:p>
            </p:txBody>
          </p:sp>
        </mc:Fallback>
      </mc:AlternateContent>
      <p:grpSp>
        <p:nvGrpSpPr>
          <p:cNvPr id="12" name="Grupo 11"/>
          <p:cNvGrpSpPr/>
          <p:nvPr/>
        </p:nvGrpSpPr>
        <p:grpSpPr>
          <a:xfrm>
            <a:off x="10664225" y="1781750"/>
            <a:ext cx="1379149" cy="523220"/>
            <a:chOff x="10535409" y="1632368"/>
            <a:chExt cx="1379149" cy="523220"/>
          </a:xfrm>
        </p:grpSpPr>
        <p:sp>
          <p:nvSpPr>
            <p:cNvPr id="6" name="CaixaDeTexto 5"/>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19" name="Mais 18"/>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0" name="CaixaDeTexto 19"/>
          <p:cNvSpPr txBox="1"/>
          <p:nvPr/>
        </p:nvSpPr>
        <p:spPr>
          <a:xfrm>
            <a:off x="1401839" y="5176259"/>
            <a:ext cx="4065127" cy="830997"/>
          </a:xfrm>
          <a:prstGeom prst="rect">
            <a:avLst/>
          </a:prstGeom>
          <a:noFill/>
        </p:spPr>
        <p:txBody>
          <a:bodyPr wrap="square" rtlCol="0">
            <a:spAutoFit/>
          </a:bodyPr>
          <a:lstStyle/>
          <a:p>
            <a:pPr algn="ctr"/>
            <a:r>
              <a:rPr lang="pt-BR" sz="2400" dirty="0"/>
              <a:t>Passamos a ter </a:t>
            </a:r>
            <a:r>
              <a:rPr lang="pt-BR" sz="2400" b="1" i="1" dirty="0"/>
              <a:t>3 classificadores binários</a:t>
            </a:r>
            <a:r>
              <a:rPr lang="pt-BR" sz="2400" dirty="0"/>
              <a:t>.</a:t>
            </a:r>
            <a:endParaRPr lang="pt-BR" sz="2400" b="1" i="1" dirty="0"/>
          </a:p>
        </p:txBody>
      </p:sp>
      <p:sp>
        <p:nvSpPr>
          <p:cNvPr id="21" name="Mais 7">
            <a:extLst>
              <a:ext uri="{FF2B5EF4-FFF2-40B4-BE49-F238E27FC236}">
                <a16:creationId xmlns:a16="http://schemas.microsoft.com/office/drawing/2014/main" id="{7B31CAF2-5F3C-E55A-EC75-167BCE74F1F7}"/>
              </a:ext>
            </a:extLst>
          </p:cNvPr>
          <p:cNvSpPr/>
          <p:nvPr/>
        </p:nvSpPr>
        <p:spPr>
          <a:xfrm>
            <a:off x="6590921" y="611411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890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5D040-A3FE-41E3-3BD0-3C0548CFEAD3}"/>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BAFA38F-B924-7049-765D-660ED8C4845B}"/>
                  </a:ext>
                </a:extLst>
              </p:cNvPr>
              <p:cNvSpPr>
                <a:spLocks noGrp="1"/>
              </p:cNvSpPr>
              <p:nvPr>
                <p:ph idx="1"/>
              </p:nvPr>
            </p:nvSpPr>
            <p:spPr>
              <a:xfrm>
                <a:off x="838200" y="1825625"/>
                <a:ext cx="11025554" cy="5032376"/>
              </a:xfrm>
            </p:spPr>
            <p:txBody>
              <a:bodyPr/>
              <a:lstStyle/>
              <a:p>
                <a:r>
                  <a:rPr lang="pt-BR" dirty="0"/>
                  <a:t>Nesta abordagem, treina-se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m:t>
                    </m:r>
                    <m:r>
                      <a:rPr lang="pt-BR" b="0" i="1" smtClean="0">
                        <a:latin typeface="Cambria Math" panose="02040503050406030204" pitchFamily="18" charset="0"/>
                      </a:rPr>
                      <m:t>𝑄</m:t>
                    </m:r>
                    <m:r>
                      <a:rPr lang="pt-BR" b="0" i="1" smtClean="0">
                        <a:latin typeface="Cambria Math" panose="02040503050406030204" pitchFamily="18" charset="0"/>
                      </a:rPr>
                      <m:t>−1)/2</m:t>
                    </m:r>
                  </m:oMath>
                </a14:m>
                <a:r>
                  <a:rPr lang="pt-BR" dirty="0"/>
                  <a:t> </a:t>
                </a:r>
                <a:r>
                  <a:rPr lang="pt-BR" b="1" i="1" dirty="0"/>
                  <a:t>classificadores binários</a:t>
                </a:r>
                <a:r>
                  <a:rPr lang="pt-BR" dirty="0"/>
                  <a:t>. </a:t>
                </a:r>
              </a:p>
              <a:p>
                <a:r>
                  <a:rPr lang="pt-BR" dirty="0"/>
                  <a:t>Cada </a:t>
                </a:r>
                <a:r>
                  <a:rPr lang="pt-BR" b="1" i="1" dirty="0"/>
                  <a:t>classificador</a:t>
                </a:r>
                <a:r>
                  <a:rPr lang="pt-BR" dirty="0"/>
                  <a:t> é treinado para classificar os exemplos pertencentes a </a:t>
                </a:r>
                <a:r>
                  <a:rPr lang="pt-BR" b="1" i="1" dirty="0">
                    <a:solidFill>
                      <a:srgbClr val="00B050"/>
                    </a:solidFill>
                  </a:rPr>
                  <a:t>cada um dos possíveis </a:t>
                </a:r>
                <a:r>
                  <a:rPr lang="pt-BR" b="1" i="1" dirty="0">
                    <a:solidFill>
                      <a:srgbClr val="7030A0"/>
                    </a:solidFill>
                  </a:rPr>
                  <a:t>pares</a:t>
                </a:r>
                <a:r>
                  <a:rPr lang="pt-BR" b="1" i="1" dirty="0">
                    <a:solidFill>
                      <a:srgbClr val="00B050"/>
                    </a:solidFill>
                  </a:rPr>
                  <a:t> de classes</a:t>
                </a:r>
                <a:r>
                  <a:rPr lang="pt-BR" dirty="0"/>
                  <a:t>.</a:t>
                </a:r>
              </a:p>
              <a:p>
                <a:pPr lvl="1">
                  <a:buFont typeface="Wingdings" panose="05000000000000000000" pitchFamily="2" charset="2"/>
                  <a:buChar char="§"/>
                </a:pPr>
                <a:r>
                  <a:rPr lang="pt-BR" dirty="0"/>
                  <a:t>Por exemplo, se </a:t>
                </a:r>
                <a14:m>
                  <m:oMath xmlns:m="http://schemas.openxmlformats.org/officeDocument/2006/math">
                    <m:r>
                      <a:rPr lang="pt-BR" i="1">
                        <a:latin typeface="Cambria Math" panose="02040503050406030204" pitchFamily="18" charset="0"/>
                      </a:rPr>
                      <m:t>𝑄</m:t>
                    </m:r>
                    <m:r>
                      <a:rPr lang="pt-BR" b="0" i="0" smtClean="0">
                        <a:latin typeface="Cambria Math" panose="02040503050406030204" pitchFamily="18" charset="0"/>
                      </a:rPr>
                      <m:t>=4</m:t>
                    </m:r>
                  </m:oMath>
                </a14:m>
                <a:r>
                  <a:rPr lang="pt-BR" dirty="0"/>
                  <a:t>, então treina-se 6 </a:t>
                </a:r>
                <a:r>
                  <a:rPr lang="pt-BR" b="1" i="1" dirty="0"/>
                  <a:t>classificadores</a:t>
                </a:r>
                <a:r>
                  <a:rPr lang="pt-BR" dirty="0"/>
                  <a:t> para classificar entre</a:t>
                </a:r>
                <a14:m>
                  <m:oMath xmlns:m="http://schemas.openxmlformats.org/officeDocument/2006/math">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p>
              <a:p>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𝟏</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𝟐</m:t>
                    </m:r>
                  </m:oMath>
                </a14:m>
                <a:r>
                  <a:rPr lang="pt-BR" b="1" i="1" dirty="0">
                    <a:solidFill>
                      <a:srgbClr val="00B050"/>
                    </a:solidFill>
                  </a:rPr>
                  <a:t> problemas binários.</a:t>
                </a:r>
              </a:p>
              <a:p>
                <a:r>
                  <a:rPr lang="pt-BR" dirty="0"/>
                  <a:t>No final, cada exemplo é classificado conforme o </a:t>
                </a:r>
                <a:r>
                  <a:rPr lang="pt-BR" b="1" i="1" dirty="0"/>
                  <a:t>voto majoritário </a:t>
                </a:r>
                <a:r>
                  <a:rPr lang="pt-BR" dirty="0"/>
                  <a:t>entre os </a:t>
                </a:r>
                <a:r>
                  <a:rPr lang="pt-BR" b="1" i="1" dirty="0"/>
                  <a:t>classificadores</a:t>
                </a:r>
                <a:r>
                  <a:rPr lang="pt-BR" dirty="0"/>
                  <a:t>.</a:t>
                </a:r>
              </a:p>
              <a:p>
                <a:r>
                  <a:rPr lang="pt-BR" dirty="0"/>
                  <a:t>Ou seja, a classe que receber mais votos é a classe atribuída ao exemplo.</a:t>
                </a:r>
              </a:p>
              <a:p>
                <a:pPr lvl="1">
                  <a:buFont typeface="Wingdings" panose="05000000000000000000" pitchFamily="2" charset="2"/>
                  <a:buChar char="§"/>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3BAFA38F-B924-7049-765D-660ED8C4845B}"/>
                  </a:ext>
                </a:extLst>
              </p:cNvPr>
              <p:cNvSpPr>
                <a:spLocks noGrp="1" noRot="1" noChangeAspect="1" noMove="1" noResize="1" noEditPoints="1" noAdjustHandles="1" noChangeArrowheads="1" noChangeShapeType="1" noTextEdit="1"/>
              </p:cNvSpPr>
              <p:nvPr>
                <p:ph idx="1"/>
              </p:nvPr>
            </p:nvSpPr>
            <p:spPr>
              <a:xfrm>
                <a:off x="838200" y="1825625"/>
                <a:ext cx="11025554" cy="5032376"/>
              </a:xfrm>
              <a:blipFill>
                <a:blip r:embed="rId3"/>
                <a:stretch>
                  <a:fillRect l="-996" t="-1937" r="-1881"/>
                </a:stretch>
              </a:blipFill>
            </p:spPr>
            <p:txBody>
              <a:bodyPr/>
              <a:lstStyle/>
              <a:p>
                <a:r>
                  <a:rPr lang="pt-BR">
                    <a:noFill/>
                  </a:rPr>
                  <a:t> </a:t>
                </a:r>
              </a:p>
            </p:txBody>
          </p:sp>
        </mc:Fallback>
      </mc:AlternateContent>
    </p:spTree>
    <p:extLst>
      <p:ext uri="{BB962C8B-B14F-4D97-AF65-F5344CB8AC3E}">
        <p14:creationId xmlns:p14="http://schemas.microsoft.com/office/powerpoint/2010/main" val="61270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5EDE22-7739-3353-3DBC-8480197DC616}"/>
              </a:ext>
            </a:extLst>
          </p:cNvPr>
          <p:cNvSpPr>
            <a:spLocks noGrp="1"/>
          </p:cNvSpPr>
          <p:nvPr>
            <p:ph type="title"/>
          </p:nvPr>
        </p:nvSpPr>
        <p:spPr/>
        <p:txBody>
          <a:bodyPr/>
          <a:lstStyle/>
          <a:p>
            <a:r>
              <a:rPr lang="pt-BR" dirty="0"/>
              <a:t>Um-Contra-Um</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2145CEE8-2FB2-6EEA-841B-CC93323A97A6}"/>
                  </a:ext>
                </a:extLst>
              </p:cNvPr>
              <p:cNvSpPr>
                <a:spLocks noGrp="1"/>
              </p:cNvSpPr>
              <p:nvPr>
                <p:ph idx="1"/>
              </p:nvPr>
            </p:nvSpPr>
            <p:spPr>
              <a:xfrm>
                <a:off x="838199" y="1825624"/>
                <a:ext cx="11037277" cy="5032376"/>
              </a:xfrm>
            </p:spPr>
            <p:txBody>
              <a:bodyPr/>
              <a:lstStyle/>
              <a:p>
                <a:r>
                  <a:rPr lang="pt-BR" dirty="0"/>
                  <a:t>A principal </a:t>
                </a:r>
                <a:r>
                  <a:rPr lang="pt-BR" b="1" i="1" dirty="0">
                    <a:solidFill>
                      <a:srgbClr val="00B050"/>
                    </a:solidFill>
                  </a:rPr>
                  <a:t>vantagem</a:t>
                </a:r>
                <a:r>
                  <a:rPr lang="pt-BR" dirty="0"/>
                  <a:t> dessa abordagem</a:t>
                </a:r>
                <a:r>
                  <a:rPr lang="pt-BR" b="1" i="1" dirty="0"/>
                  <a:t> </a:t>
                </a:r>
                <a:r>
                  <a:rPr lang="pt-BR" dirty="0"/>
                  <a:t>é que cada classificador precisa ser </a:t>
                </a:r>
                <a:r>
                  <a:rPr lang="pt-BR" b="1" i="1" dirty="0">
                    <a:solidFill>
                      <a:srgbClr val="00B050"/>
                    </a:solidFill>
                  </a:rPr>
                  <a:t>treinado apenas com as duas classes</a:t>
                </a:r>
                <a:r>
                  <a:rPr lang="pt-BR" dirty="0"/>
                  <a:t> que ele deve distinguir, portanto, a </a:t>
                </a:r>
                <a:r>
                  <a:rPr lang="pt-BR" b="1" i="1" dirty="0">
                    <a:solidFill>
                      <a:srgbClr val="00B050"/>
                    </a:solidFill>
                  </a:rPr>
                  <a:t>chance de desbalanceamento é menor</a:t>
                </a:r>
                <a:r>
                  <a:rPr lang="pt-BR" dirty="0"/>
                  <a:t>.</a:t>
                </a:r>
              </a:p>
              <a:p>
                <a:r>
                  <a:rPr lang="pt-BR" dirty="0"/>
                  <a:t>Além disso, o </a:t>
                </a:r>
                <a:r>
                  <a:rPr lang="pt-BR" b="1" i="1" dirty="0">
                    <a:solidFill>
                      <a:srgbClr val="00B050"/>
                    </a:solidFill>
                  </a:rPr>
                  <a:t>tempo de treinamento de cada classificador também é menor</a:t>
                </a:r>
                <a:r>
                  <a:rPr lang="pt-BR" dirty="0"/>
                  <a:t>, pois treina-se cada um deles com pares de classes.</a:t>
                </a:r>
              </a:p>
              <a:p>
                <a:r>
                  <a:rPr lang="pt-BR" dirty="0"/>
                  <a:t>A </a:t>
                </a:r>
                <a:r>
                  <a:rPr lang="pt-BR" b="1" i="1" dirty="0">
                    <a:solidFill>
                      <a:srgbClr val="7030A0"/>
                    </a:solidFill>
                  </a:rPr>
                  <a:t>desvantagem</a:t>
                </a:r>
                <a:r>
                  <a:rPr lang="pt-BR" dirty="0"/>
                  <a:t> é que, por exemplo, se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=10</m:t>
                    </m:r>
                  </m:oMath>
                </a14:m>
                <a:r>
                  <a:rPr lang="pt-BR" dirty="0"/>
                  <a:t>, temos que treinar 45 classificadores.</a:t>
                </a:r>
              </a:p>
              <a:p>
                <a:r>
                  <a:rPr lang="pt-BR" dirty="0"/>
                  <a:t>Consequentemente, o </a:t>
                </a:r>
                <a:r>
                  <a:rPr lang="pt-BR" b="1" i="1" dirty="0">
                    <a:solidFill>
                      <a:srgbClr val="FF0000"/>
                    </a:solidFill>
                  </a:rPr>
                  <a:t>tempo total de treinamento pode ser alto</a:t>
                </a:r>
                <a:r>
                  <a:rPr lang="pt-BR" dirty="0"/>
                  <a:t>.</a:t>
                </a:r>
              </a:p>
            </p:txBody>
          </p:sp>
        </mc:Choice>
        <mc:Fallback>
          <p:sp>
            <p:nvSpPr>
              <p:cNvPr id="3" name="Espaço Reservado para Conteúdo 2">
                <a:extLst>
                  <a:ext uri="{FF2B5EF4-FFF2-40B4-BE49-F238E27FC236}">
                    <a16:creationId xmlns:a16="http://schemas.microsoft.com/office/drawing/2014/main" id="{2145CEE8-2FB2-6EEA-841B-CC93323A97A6}"/>
                  </a:ext>
                </a:extLst>
              </p:cNvPr>
              <p:cNvSpPr>
                <a:spLocks noGrp="1" noRot="1" noChangeAspect="1" noMove="1" noResize="1" noEditPoints="1" noAdjustHandles="1" noChangeArrowheads="1" noChangeShapeType="1" noTextEdit="1"/>
              </p:cNvSpPr>
              <p:nvPr>
                <p:ph idx="1"/>
              </p:nvPr>
            </p:nvSpPr>
            <p:spPr>
              <a:xfrm>
                <a:off x="838199" y="1825624"/>
                <a:ext cx="11037277" cy="5032376"/>
              </a:xfrm>
              <a:blipFill>
                <a:blip r:embed="rId3"/>
                <a:stretch>
                  <a:fillRect l="-939" t="-1937"/>
                </a:stretch>
              </a:blipFill>
            </p:spPr>
            <p:txBody>
              <a:bodyPr/>
              <a:lstStyle/>
              <a:p>
                <a:r>
                  <a:rPr lang="pt-BR">
                    <a:noFill/>
                  </a:rPr>
                  <a:t> </a:t>
                </a:r>
              </a:p>
            </p:txBody>
          </p:sp>
        </mc:Fallback>
      </mc:AlternateContent>
    </p:spTree>
    <p:extLst>
      <p:ext uri="{BB962C8B-B14F-4D97-AF65-F5344CB8AC3E}">
        <p14:creationId xmlns:p14="http://schemas.microsoft.com/office/powerpoint/2010/main" val="193706656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12262</TotalTime>
  <Words>5240</Words>
  <Application>Microsoft Office PowerPoint</Application>
  <PresentationFormat>Widescreen</PresentationFormat>
  <Paragraphs>311</Paragraphs>
  <Slides>26</Slides>
  <Notes>21</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26</vt:i4>
      </vt:variant>
    </vt:vector>
  </HeadingPairs>
  <TitlesOfParts>
    <vt:vector size="36" baseType="lpstr">
      <vt:lpstr>Arial</vt:lpstr>
      <vt:lpstr>Calibri</vt:lpstr>
      <vt:lpstr>Calibri Light</vt:lpstr>
      <vt:lpstr>Calibri-BoldItalic</vt:lpstr>
      <vt:lpstr>Cambria Math</vt:lpstr>
      <vt:lpstr>CambriaMath</vt:lpstr>
      <vt:lpstr>Google Sans</vt:lpstr>
      <vt:lpstr>Söhne</vt:lpstr>
      <vt:lpstr>Wingdings</vt:lpstr>
      <vt:lpstr>Tema do Office</vt:lpstr>
      <vt:lpstr>T320 - Introdução ao Aprendizado de Máquina II: Classificação (Parte IV)</vt:lpstr>
      <vt:lpstr>Recapitulando</vt:lpstr>
      <vt:lpstr>Casos multi-classe</vt:lpstr>
      <vt:lpstr>Casos multi-classe</vt:lpstr>
      <vt:lpstr>Um-Contra-o-Resto</vt:lpstr>
      <vt:lpstr>Um-Contra-o-Resto</vt:lpstr>
      <vt:lpstr>Um-Contra-o-Resto</vt:lpstr>
      <vt:lpstr>Um-Contra-Um</vt:lpstr>
      <vt:lpstr>Um-Contra-Um</vt:lpstr>
      <vt:lpstr>Um-Contra-Um</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Tarefas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1814</cp:revision>
  <dcterms:created xsi:type="dcterms:W3CDTF">2020-01-20T13:50:05Z</dcterms:created>
  <dcterms:modified xsi:type="dcterms:W3CDTF">2024-03-23T12:43:45Z</dcterms:modified>
</cp:coreProperties>
</file>