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00" r:id="rId2"/>
    <p:sldId id="292" r:id="rId3"/>
    <p:sldId id="372" r:id="rId4"/>
    <p:sldId id="553" r:id="rId5"/>
    <p:sldId id="374" r:id="rId6"/>
    <p:sldId id="375" r:id="rId7"/>
    <p:sldId id="554" r:id="rId8"/>
    <p:sldId id="377" r:id="rId9"/>
    <p:sldId id="379" r:id="rId10"/>
    <p:sldId id="380" r:id="rId11"/>
    <p:sldId id="381" r:id="rId12"/>
    <p:sldId id="376" r:id="rId13"/>
    <p:sldId id="373" r:id="rId14"/>
    <p:sldId id="382" r:id="rId15"/>
    <p:sldId id="384" r:id="rId16"/>
    <p:sldId id="383" r:id="rId17"/>
    <p:sldId id="386" r:id="rId18"/>
    <p:sldId id="385" r:id="rId19"/>
    <p:sldId id="388" r:id="rId20"/>
    <p:sldId id="387" r:id="rId21"/>
    <p:sldId id="389" r:id="rId22"/>
    <p:sldId id="391" r:id="rId23"/>
    <p:sldId id="392" r:id="rId24"/>
    <p:sldId id="359" r:id="rId25"/>
    <p:sldId id="558" r:id="rId26"/>
    <p:sldId id="394" r:id="rId27"/>
    <p:sldId id="529" r:id="rId28"/>
    <p:sldId id="530" r:id="rId29"/>
    <p:sldId id="559" r:id="rId30"/>
    <p:sldId id="393" r:id="rId31"/>
    <p:sldId id="491" r:id="rId32"/>
    <p:sldId id="492" r:id="rId33"/>
    <p:sldId id="539" r:id="rId34"/>
    <p:sldId id="561" r:id="rId35"/>
    <p:sldId id="560" r:id="rId36"/>
    <p:sldId id="543" r:id="rId37"/>
    <p:sldId id="360" r:id="rId38"/>
    <p:sldId id="544" r:id="rId39"/>
    <p:sldId id="546" r:id="rId40"/>
    <p:sldId id="545" r:id="rId41"/>
    <p:sldId id="548" r:id="rId42"/>
    <p:sldId id="555" r:id="rId43"/>
    <p:sldId id="556" r:id="rId44"/>
    <p:sldId id="557" r:id="rId45"/>
    <p:sldId id="549" r:id="rId46"/>
    <p:sldId id="550" r:id="rId47"/>
    <p:sldId id="551" r:id="rId48"/>
    <p:sldId id="547" r:id="rId49"/>
    <p:sldId id="552" r:id="rId50"/>
    <p:sldId id="363" r:id="rId51"/>
    <p:sldId id="269" r:id="rId52"/>
    <p:sldId id="303" r:id="rId53"/>
    <p:sldId id="271" r:id="rId54"/>
    <p:sldId id="365" r:id="rId55"/>
    <p:sldId id="369" r:id="rId56"/>
    <p:sldId id="370" r:id="rId5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94" d="100"/>
          <a:sy n="94"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26/10/2024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34099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243666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31</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33</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2058114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2209363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42</a:t>
            </a:fld>
            <a:endParaRPr lang="pt-BR"/>
          </a:p>
        </p:txBody>
      </p:sp>
    </p:spTree>
    <p:extLst>
      <p:ext uri="{BB962C8B-B14F-4D97-AF65-F5344CB8AC3E}">
        <p14:creationId xmlns:p14="http://schemas.microsoft.com/office/powerpoint/2010/main" val="2736767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45</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46</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669621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48</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49</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55</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266618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71262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26/10/2024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26/10/2024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26/10/2024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26/10/2024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26/10/2024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26/10/2024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26/10/2024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26/10/2024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26/10/2024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26/10/2024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26/10/2024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26/10/2024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6.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26.png"/><Relationship Id="rId7" Type="http://schemas.openxmlformats.org/officeDocument/2006/relationships/image" Target="../media/image181.png"/><Relationship Id="rId12"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34.png"/><Relationship Id="rId5" Type="http://schemas.openxmlformats.org/officeDocument/2006/relationships/image" Target="../media/image251.png"/><Relationship Id="rId10" Type="http://schemas.openxmlformats.org/officeDocument/2006/relationships/image" Target="../media/image260.png"/><Relationship Id="rId4" Type="http://schemas.openxmlformats.org/officeDocument/2006/relationships/image" Target="../media/image242.png"/><Relationship Id="rId9" Type="http://schemas.openxmlformats.org/officeDocument/2006/relationships/image" Target="../media/image200.png"/></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40.png"/><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01.png"/><Relationship Id="rId7"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7.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32.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2.png"/><Relationship Id="rId11" Type="http://schemas.openxmlformats.org/officeDocument/2006/relationships/image" Target="../media/image53.png"/><Relationship Id="rId5" Type="http://schemas.openxmlformats.org/officeDocument/2006/relationships/image" Target="../media/image471.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8.png"/><Relationship Id="rId9" Type="http://schemas.openxmlformats.org/officeDocument/2006/relationships/image" Target="../media/image51.png"/><Relationship Id="rId14"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simovinstitute.org/author/fjodorvanvee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1.png"/><Relationship Id="rId7" Type="http://schemas.openxmlformats.org/officeDocument/2006/relationships/image" Target="../media/image6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6.png"/><Relationship Id="rId4" Type="http://schemas.openxmlformats.org/officeDocument/2006/relationships/image" Target="../media/image62.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9.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50.png"/><Relationship Id="rId7"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71.png"/><Relationship Id="rId10" Type="http://schemas.openxmlformats.org/officeDocument/2006/relationships/image" Target="../media/image610.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5.jpeg"/><Relationship Id="rId7" Type="http://schemas.openxmlformats.org/officeDocument/2006/relationships/image" Target="../media/image79.jpeg"/><Relationship Id="rId2" Type="http://schemas.openxmlformats.org/officeDocument/2006/relationships/image" Target="../media/image74.jpe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jpeg"/><Relationship Id="rId4" Type="http://schemas.openxmlformats.org/officeDocument/2006/relationships/image" Target="../media/image7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0.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55.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56.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de ativação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de ativação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de ativação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de ativação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7030A0"/>
                </a:solidFill>
              </a:rPr>
              <a:t>problema</a:t>
            </a:r>
            <a:r>
              <a:rPr lang="pt-BR" sz="4000" b="1" i="1" dirty="0">
                <a:solidFill>
                  <a:srgbClr val="00B050"/>
                </a:solidFill>
              </a:rPr>
              <a:t>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solidFill>
                  <a:srgbClr val="7030A0"/>
                </a:solidFill>
              </a:rPr>
              <a:t>métodos de aprendizado baseados no gradiente descendente</a:t>
            </a:r>
            <a:r>
              <a:rPr lang="pt-BR" dirty="0"/>
              <a:t> e nós usando </a:t>
            </a:r>
            <a:r>
              <a:rPr lang="pt-BR" b="1" i="1" dirty="0">
                <a:solidFill>
                  <a:schemeClr val="accent2"/>
                </a:solidFill>
              </a:rPr>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09961" cy="5032376"/>
          </a:xfrm>
        </p:spPr>
        <p:txBody>
          <a:bodyPr>
            <a:normAutofit lnSpcReduction="10000"/>
          </a:bodyPr>
          <a:lstStyle/>
          <a:p>
            <a:r>
              <a:rPr lang="pt-BR" dirty="0"/>
              <a:t>Fizemos uma analogia entre um neurônio </a:t>
            </a:r>
            <a:r>
              <a:rPr lang="pt-BR" dirty="0" err="1"/>
              <a:t>biolégico</a:t>
            </a:r>
            <a:r>
              <a:rPr lang="pt-BR" dirty="0"/>
              <a:t>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dá origem ao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àqueles pesos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os elementos do </a:t>
            </a:r>
            <a:r>
              <a:rPr lang="pt-BR" b="1" i="1" dirty="0">
                <a:solidFill>
                  <a:srgbClr val="00B050"/>
                </a:solidFill>
              </a:rPr>
              <a:t>vetor </a:t>
            </a:r>
            <a:r>
              <a:rPr lang="pt-BR" sz="2800" b="1" i="1" dirty="0">
                <a:solidFill>
                  <a:srgbClr val="00B050"/>
                </a:solidFill>
              </a:rPr>
              <a:t>gradiente se tornem cada vez menores</a:t>
            </a:r>
            <a:r>
              <a:rPr lang="pt-BR" sz="2800" dirty="0"/>
              <a:t> conforme ele é calculado para as </a:t>
            </a:r>
            <a:r>
              <a:rPr lang="pt-BR" sz="2800" b="1" i="1" dirty="0">
                <a:solidFill>
                  <a:schemeClr val="accent2"/>
                </a:solidFill>
              </a:rPr>
              <a:t>camadas próximas à entrada da rede</a:t>
            </a:r>
            <a:r>
              <a:rPr lang="pt-BR" sz="2800" dirty="0"/>
              <a:t>,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980" t="-3587" r="-114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517" y="3776646"/>
            <a:ext cx="7708965" cy="2716229"/>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5"/>
            <a:ext cx="11198469" cy="4535169"/>
          </a:xfrm>
        </p:spPr>
        <p:txBody>
          <a:bodyPr>
            <a:normAutofit/>
          </a:bodyPr>
          <a:lstStyle/>
          <a:p>
            <a:r>
              <a:rPr lang="pt-BR" dirty="0"/>
              <a:t>Assim, os </a:t>
            </a:r>
            <a:r>
              <a:rPr lang="pt-BR" b="1" i="1" dirty="0">
                <a:solidFill>
                  <a:schemeClr val="accent2"/>
                </a:solidFill>
              </a:rPr>
              <a:t>nós das camadas iniciais</a:t>
            </a:r>
            <a:r>
              <a:rPr lang="pt-BR" b="1" i="1" dirty="0"/>
              <a:t>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p>
          <a:p>
            <a:r>
              <a:rPr lang="pt-BR" dirty="0"/>
              <a:t>Vejamos um exemplo.</a:t>
            </a:r>
          </a:p>
        </p:txBody>
      </p:sp>
      <p:pic>
        <p:nvPicPr>
          <p:cNvPr id="5" name="Picture 3">
            <a:extLst>
              <a:ext uri="{FF2B5EF4-FFF2-40B4-BE49-F238E27FC236}">
                <a16:creationId xmlns:a16="http://schemas.microsoft.com/office/drawing/2014/main" id="{64E2B2C6-0766-61B1-C05E-47E049BD9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2951" y="4020486"/>
            <a:ext cx="7708965" cy="2716229"/>
          </a:xfrm>
          <a:prstGeom prst="rect">
            <a:avLst/>
          </a:prstGeom>
        </p:spPr>
      </p:pic>
    </p:spTree>
    <p:extLst>
      <p:ext uri="{BB962C8B-B14F-4D97-AF65-F5344CB8AC3E}">
        <p14:creationId xmlns:p14="http://schemas.microsoft.com/office/powerpoint/2010/main" val="326077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912980"/>
                <a:ext cx="11199725" cy="3945019"/>
              </a:xfrm>
            </p:spPr>
            <p:txBody>
              <a:bodyPr>
                <a:normAutofit lnSpcReduction="10000"/>
              </a:bodyPr>
              <a:lstStyle/>
              <a:p>
                <a:pPr marL="0" indent="0">
                  <a:buNone/>
                </a:pPr>
                <a:r>
                  <a:rPr lang="pt-BR" b="1" dirty="0"/>
                  <a:t>Considerações</a:t>
                </a:r>
                <a:r>
                  <a:rPr lang="pt-BR" dirty="0"/>
                  <a:t>: </a:t>
                </a:r>
              </a:p>
              <a:p>
                <a:pPr marL="285750" indent="-285750"/>
                <a:r>
                  <a:rPr lang="pt-BR" dirty="0"/>
                  <a:t>Problema de regressão.</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912980"/>
                <a:ext cx="11199725" cy="3945019"/>
              </a:xfrm>
              <a:blipFill>
                <a:blip r:embed="rId3"/>
                <a:stretch>
                  <a:fillRect l="-1088" t="-3555" b="-773"/>
                </a:stretch>
              </a:blipFill>
            </p:spPr>
            <p:txBody>
              <a:bodyPr/>
              <a:lstStyle/>
              <a:p>
                <a:r>
                  <a:rPr lang="pt-BR">
                    <a:noFill/>
                  </a:rPr>
                  <a:t> </a:t>
                </a:r>
              </a:p>
            </p:txBody>
          </p:sp>
        </mc:Fallback>
      </mc:AlternateContent>
      <p:grpSp>
        <p:nvGrpSpPr>
          <p:cNvPr id="15" name="Agrupar 14">
            <a:extLst>
              <a:ext uri="{FF2B5EF4-FFF2-40B4-BE49-F238E27FC236}">
                <a16:creationId xmlns:a16="http://schemas.microsoft.com/office/drawing/2014/main" id="{1FCA792B-89AC-CDBC-BB0E-F3380AF562C9}"/>
              </a:ext>
            </a:extLst>
          </p:cNvPr>
          <p:cNvGrpSpPr/>
          <p:nvPr/>
        </p:nvGrpSpPr>
        <p:grpSpPr>
          <a:xfrm>
            <a:off x="4232265" y="1527301"/>
            <a:ext cx="3188707" cy="1140745"/>
            <a:chOff x="4232265" y="1669541"/>
            <a:chExt cx="3188707" cy="1140745"/>
          </a:xfrm>
        </p:grpSpPr>
        <p:grpSp>
          <p:nvGrpSpPr>
            <p:cNvPr id="12" name="Agrupar 11">
              <a:extLst>
                <a:ext uri="{FF2B5EF4-FFF2-40B4-BE49-F238E27FC236}">
                  <a16:creationId xmlns:a16="http://schemas.microsoft.com/office/drawing/2014/main" id="{0B1D12EA-77E9-1900-83B1-F8EDB98D0FB9}"/>
                </a:ext>
              </a:extLst>
            </p:cNvPr>
            <p:cNvGrpSpPr/>
            <p:nvPr/>
          </p:nvGrpSpPr>
          <p:grpSpPr>
            <a:xfrm>
              <a:off x="4232265" y="1669541"/>
              <a:ext cx="3188707" cy="1130256"/>
              <a:chOff x="4232265" y="1669541"/>
              <a:chExt cx="3188707" cy="1130256"/>
            </a:xfrm>
          </p:grpSpPr>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935E52E6-CE73-3BFC-1A10-1636BCE01368}"/>
                      </a:ext>
                    </a:extLst>
                  </p:cNvPr>
                  <p:cNvSpPr txBox="1"/>
                  <p:nvPr/>
                </p:nvSpPr>
                <p:spPr>
                  <a:xfrm>
                    <a:off x="5920640" y="241047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xmlns="">
              <p:sp>
                <p:nvSpPr>
                  <p:cNvPr id="5" name="CaixaDeTexto 4">
                    <a:extLst>
                      <a:ext uri="{FF2B5EF4-FFF2-40B4-BE49-F238E27FC236}">
                        <a16:creationId xmlns:a16="http://schemas.microsoft.com/office/drawing/2014/main" id="{935E52E6-CE73-3BFC-1A10-1636BCE01368}"/>
                      </a:ext>
                    </a:extLst>
                  </p:cNvPr>
                  <p:cNvSpPr txBox="1">
                    <a:spLocks noRot="1" noChangeAspect="1" noMove="1" noResize="1" noEditPoints="1" noAdjustHandles="1" noChangeArrowheads="1" noChangeShapeType="1" noTextEdit="1"/>
                  </p:cNvSpPr>
                  <p:nvPr/>
                </p:nvSpPr>
                <p:spPr>
                  <a:xfrm>
                    <a:off x="5920640" y="2410474"/>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BF796622-77DA-F94D-3FB9-4435B4B9FA04}"/>
                  </a:ext>
                </a:extLst>
              </p:cNvPr>
              <p:cNvCxnSpPr>
                <a:cxnSpLocks/>
              </p:cNvCxnSpPr>
              <p:nvPr/>
            </p:nvCxnSpPr>
            <p:spPr>
              <a:xfrm flipV="1">
                <a:off x="6159651" y="223097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07C97C3B-9701-227D-EA96-16391984D7C5}"/>
                      </a:ext>
                    </a:extLst>
                  </p:cNvPr>
                  <p:cNvSpPr txBox="1"/>
                  <p:nvPr/>
                </p:nvSpPr>
                <p:spPr>
                  <a:xfrm>
                    <a:off x="4966093" y="2430465"/>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xmlns="">
              <p:sp>
                <p:nvSpPr>
                  <p:cNvPr id="10" name="CaixaDeTexto 9">
                    <a:extLst>
                      <a:ext uri="{FF2B5EF4-FFF2-40B4-BE49-F238E27FC236}">
                        <a16:creationId xmlns:a16="http://schemas.microsoft.com/office/drawing/2014/main" id="{07C97C3B-9701-227D-EA96-16391984D7C5}"/>
                      </a:ext>
                    </a:extLst>
                  </p:cNvPr>
                  <p:cNvSpPr txBox="1">
                    <a:spLocks noRot="1" noChangeAspect="1" noMove="1" noResize="1" noEditPoints="1" noAdjustHandles="1" noChangeArrowheads="1" noChangeShapeType="1" noTextEdit="1"/>
                  </p:cNvSpPr>
                  <p:nvPr/>
                </p:nvSpPr>
                <p:spPr>
                  <a:xfrm>
                    <a:off x="4966093" y="2430465"/>
                    <a:ext cx="436880" cy="369332"/>
                  </a:xfrm>
                  <a:prstGeom prst="rect">
                    <a:avLst/>
                  </a:prstGeom>
                  <a:blipFill>
                    <a:blip r:embed="rId11"/>
                    <a:stretch>
                      <a:fillRect b="-666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B8CE59AB-EFA4-BE72-C93C-8AC58E8A177E}"/>
                  </a:ext>
                </a:extLst>
              </p:cNvPr>
              <p:cNvCxnSpPr>
                <a:cxnSpLocks/>
              </p:cNvCxnSpPr>
              <p:nvPr/>
            </p:nvCxnSpPr>
            <p:spPr>
              <a:xfrm flipV="1">
                <a:off x="5205104" y="2250966"/>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2B59D627-BC7C-4BAA-A482-01860830DBC8}"/>
                    </a:ext>
                  </a:extLst>
                </p:cNvPr>
                <p:cNvSpPr txBox="1"/>
                <p:nvPr/>
              </p:nvSpPr>
              <p:spPr>
                <a:xfrm>
                  <a:off x="5522202" y="244095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xmlns="">
            <p:sp>
              <p:nvSpPr>
                <p:cNvPr id="13" name="CaixaDeTexto 12">
                  <a:extLst>
                    <a:ext uri="{FF2B5EF4-FFF2-40B4-BE49-F238E27FC236}">
                      <a16:creationId xmlns:a16="http://schemas.microsoft.com/office/drawing/2014/main" id="{2B59D627-BC7C-4BAA-A482-01860830DBC8}"/>
                    </a:ext>
                  </a:extLst>
                </p:cNvPr>
                <p:cNvSpPr txBox="1">
                  <a:spLocks noRot="1" noChangeAspect="1" noMove="1" noResize="1" noEditPoints="1" noAdjustHandles="1" noChangeArrowheads="1" noChangeShapeType="1" noTextEdit="1"/>
                </p:cNvSpPr>
                <p:nvPr/>
              </p:nvSpPr>
              <p:spPr>
                <a:xfrm>
                  <a:off x="5522202" y="2440954"/>
                  <a:ext cx="436880" cy="369332"/>
                </a:xfrm>
                <a:prstGeom prst="rect">
                  <a:avLst/>
                </a:prstGeom>
                <a:blipFill>
                  <a:blip r:embed="rId12"/>
                  <a:stretch>
                    <a:fillRect/>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CA00D3AE-CB5F-B8D4-5507-749E51E3DF47}"/>
                </a:ext>
              </a:extLst>
            </p:cNvPr>
            <p:cNvCxnSpPr>
              <a:cxnSpLocks/>
            </p:cNvCxnSpPr>
            <p:nvPr/>
          </p:nvCxnSpPr>
          <p:spPr>
            <a:xfrm flipV="1">
              <a:off x="5761213" y="226145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868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a:t>
                </a:r>
                <a:r>
                  <a:rPr lang="pt-BR" b="1" i="1" dirty="0">
                    <a:solidFill>
                      <a:srgbClr val="00B050"/>
                    </a:solidFill>
                  </a:rPr>
                  <a:t>primeira camada</a:t>
                </a:r>
                <a:r>
                  <a:rPr lang="pt-BR" dirty="0"/>
                  <a:t> de uma </a:t>
                </a:r>
                <a:r>
                  <a:rPr lang="pt-BR" b="1" i="1" dirty="0">
                    <a:solidFill>
                      <a:srgbClr val="00B050"/>
                    </a:solidFill>
                  </a:rPr>
                  <a:t>rede neural com </a:t>
                </a:r>
                <a14:m>
                  <m:oMath xmlns:m="http://schemas.openxmlformats.org/officeDocument/2006/math">
                    <m:r>
                      <a:rPr lang="pt-BR" b="1" i="1">
                        <a:solidFill>
                          <a:srgbClr val="00B050"/>
                        </a:solidFill>
                        <a:latin typeface="Cambria Math" panose="02040503050406030204" pitchFamily="18" charset="0"/>
                      </a:rPr>
                      <m:t>𝑴</m:t>
                    </m:r>
                  </m:oMath>
                </a14:m>
                <a:r>
                  <a:rPr lang="pt-BR" b="1" i="1" dirty="0">
                    <a:solidFill>
                      <a:srgbClr val="00B050"/>
                    </a:solidFill>
                  </a:rPr>
                  <a:t> camadas</a:t>
                </a:r>
                <a:r>
                  <a:rPr lang="pt-BR" dirty="0"/>
                  <a:t>, terá as derivadas parciais da função de erro em relação a seus pesos compostas pela </a:t>
                </a:r>
                <a:r>
                  <a:rPr lang="pt-BR" b="1" i="1" dirty="0">
                    <a:solidFill>
                      <a:srgbClr val="00B050"/>
                    </a:solidFill>
                  </a:rPr>
                  <a:t>multiplicação de </a:t>
                </a:r>
                <a14:m>
                  <m:oMath xmlns:m="http://schemas.openxmlformats.org/officeDocument/2006/math">
                    <m:r>
                      <a:rPr lang="pt-BR" b="1" i="1" smtClean="0">
                        <a:solidFill>
                          <a:srgbClr val="00B050"/>
                        </a:solidFill>
                        <a:latin typeface="Cambria Math" panose="02040503050406030204" pitchFamily="18" charset="0"/>
                      </a:rPr>
                      <m:t>𝑴</m:t>
                    </m:r>
                  </m:oMath>
                </a14:m>
                <a:r>
                  <a:rPr lang="pt-BR" b="1" i="1" dirty="0">
                    <a:solidFill>
                      <a:srgbClr val="00B050"/>
                    </a:solidFill>
                  </a:rPr>
                  <a:t> termos no máximo iguais a 0.25</a:t>
                </a:r>
                <a:r>
                  <a:rPr lang="pt-BR" dirty="0"/>
                  <a:t>.</a:t>
                </a:r>
              </a:p>
              <a:p>
                <a:r>
                  <a:rPr lang="pt-BR" dirty="0"/>
                  <a:t>Isso faz com que as </a:t>
                </a:r>
                <a:r>
                  <a:rPr lang="pt-BR" b="1" i="1" dirty="0">
                    <a:solidFill>
                      <a:schemeClr val="accent2"/>
                    </a:solidFill>
                  </a:rPr>
                  <a:t>primeiras camadas aprendam lentamente ou nem aprendam</a:t>
                </a:r>
                <a:r>
                  <a:rPr lang="pt-BR" dirty="0"/>
                  <a:t>, pois têm </a:t>
                </a:r>
                <a:r>
                  <a:rPr lang="pt-BR" b="1" i="1" dirty="0">
                    <a:solidFill>
                      <a:srgbClr val="7030A0"/>
                    </a:solidFill>
                  </a:rPr>
                  <a:t>derivadas muito pequenas</a:t>
                </a:r>
                <a:r>
                  <a:rPr lang="pt-BR" dirty="0"/>
                  <a:t>, </a:t>
                </a:r>
                <a:r>
                  <a:rPr lang="pt-BR" b="1" i="1" dirty="0">
                    <a:solidFill>
                      <a:schemeClr val="accent5"/>
                    </a:solidFill>
                  </a:rPr>
                  <a:t>tendendo a zero</a:t>
                </a:r>
                <a:r>
                  <a:rPr lang="pt-BR" dirty="0"/>
                  <a:t>.</a:t>
                </a:r>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8" y="744463"/>
            <a:ext cx="3180204"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641838" y="2682925"/>
            <a:ext cx="10908323" cy="1492149"/>
          </a:xfrm>
        </p:spPr>
        <p:txBody>
          <a:bodyPr>
            <a:normAutofit/>
          </a:bodyPr>
          <a:lstStyle/>
          <a:p>
            <a:pPr marL="0" indent="0" algn="ctr">
              <a:buNone/>
            </a:pPr>
            <a:r>
              <a:rPr lang="pt-BR" sz="4800" b="1" i="1" dirty="0"/>
              <a:t>Como mitigar esse problema?</a:t>
            </a:r>
          </a:p>
        </p:txBody>
      </p:sp>
    </p:spTree>
    <p:extLst>
      <p:ext uri="{BB962C8B-B14F-4D97-AF65-F5344CB8AC3E}">
        <p14:creationId xmlns:p14="http://schemas.microsoft.com/office/powerpoint/2010/main" val="399549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Uma </a:t>
            </a:r>
            <a:r>
              <a:rPr lang="pt-BR" b="1" i="1" dirty="0"/>
              <a:t>rede neural artificial (RNA)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(i.e.,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dirty="0" err="1"/>
              <a:t>RNAs</a:t>
            </a:r>
            <a:r>
              <a:rPr lang="pt-BR" dirty="0"/>
              <a:t> são formadas por uma ou mais camadas.</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767924" y="1825624"/>
                <a:ext cx="7233578" cy="5032375"/>
              </a:xfrm>
            </p:spPr>
            <p:txBody>
              <a:bodyPr>
                <a:normAutofit/>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767924" y="1825624"/>
                <a:ext cx="7233578" cy="5032375"/>
              </a:xfrm>
              <a:blipFill>
                <a:blip r:embed="rId3"/>
                <a:stretch>
                  <a:fillRect l="-1516"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EB893F40-D97D-A573-25BC-816CAB494F86}"/>
              </a:ext>
            </a:extLst>
          </p:cNvPr>
          <p:cNvGrpSpPr/>
          <p:nvPr/>
        </p:nvGrpSpPr>
        <p:grpSpPr>
          <a:xfrm>
            <a:off x="383107" y="2420599"/>
            <a:ext cx="3918072" cy="3242569"/>
            <a:chOff x="596467" y="2379959"/>
            <a:chExt cx="3918072" cy="3242569"/>
          </a:xfrm>
        </p:grpSpPr>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grpSp>
    </p:spTree>
    <p:extLst>
      <p:ext uri="{BB962C8B-B14F-4D97-AF65-F5344CB8AC3E}">
        <p14:creationId xmlns:p14="http://schemas.microsoft.com/office/powerpoint/2010/main" val="178674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a:t>
                </a:r>
                <a:r>
                  <a:rPr lang="pt-BR" b="1" i="1" dirty="0">
                    <a:solidFill>
                      <a:srgbClr val="00B050"/>
                    </a:solidFill>
                  </a:rPr>
                  <a:t>variantes da função </a:t>
                </a:r>
                <a:r>
                  <a:rPr lang="pt-BR" b="1" i="1" dirty="0" err="1">
                    <a:solidFill>
                      <a:srgbClr val="00B050"/>
                    </a:solidFill>
                  </a:rPr>
                  <a:t>ReLU</a:t>
                </a:r>
                <a:r>
                  <a:rPr lang="pt-BR" dirty="0"/>
                  <a:t> que </a:t>
                </a:r>
                <a:r>
                  <a:rPr lang="pt-BR" b="1" i="1" dirty="0">
                    <a:solidFill>
                      <a:schemeClr val="accent5"/>
                    </a:solidFill>
                  </a:rPr>
                  <a:t>possuam derivada diferente de zero para </a:t>
                </a:r>
                <a14:m>
                  <m:oMath xmlns:m="http://schemas.openxmlformats.org/officeDocument/2006/math">
                    <m:r>
                      <a:rPr lang="pt-BR" b="1" i="1">
                        <a:solidFill>
                          <a:schemeClr val="accent5"/>
                        </a:solidFill>
                        <a:latin typeface="Cambria Math" panose="02040503050406030204" pitchFamily="18" charset="0"/>
                      </a:rPr>
                      <m:t>𝒈</m:t>
                    </m:r>
                    <m:d>
                      <m:dPr>
                        <m:ctrlPr>
                          <a:rPr lang="pt-BR" b="1" i="1">
                            <a:solidFill>
                              <a:schemeClr val="accent5"/>
                            </a:solidFill>
                            <a:latin typeface="Cambria Math" panose="02040503050406030204" pitchFamily="18" charset="0"/>
                          </a:rPr>
                        </m:ctrlPr>
                      </m:dPr>
                      <m:e>
                        <m:r>
                          <a:rPr lang="pt-BR" b="1" i="1">
                            <a:solidFill>
                              <a:schemeClr val="accent5"/>
                            </a:solidFill>
                            <a:latin typeface="Cambria Math" panose="02040503050406030204" pitchFamily="18" charset="0"/>
                          </a:rPr>
                          <m:t>𝒙</m:t>
                        </m:r>
                      </m:e>
                    </m:d>
                    <m:r>
                      <a:rPr lang="pt-BR" b="1" i="1">
                        <a:solidFill>
                          <a:schemeClr val="accent5"/>
                        </a:solidFill>
                        <a:latin typeface="Cambria Math" panose="02040503050406030204" pitchFamily="18" charset="0"/>
                      </a:rPr>
                      <m:t>&lt;</m:t>
                    </m:r>
                    <m:r>
                      <a:rPr lang="pt-BR" b="1" i="1">
                        <a:solidFill>
                          <a:schemeClr val="accent5"/>
                        </a:solidFill>
                        <a:latin typeface="Cambria Math" panose="02040503050406030204" pitchFamily="18" charset="0"/>
                      </a:rPr>
                      <m:t>𝟎</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26349-A7BE-499C-8397-6417B176CCDF}"/>
              </a:ext>
            </a:extLst>
          </p:cNvPr>
          <p:cNvSpPr>
            <a:spLocks noGrp="1"/>
          </p:cNvSpPr>
          <p:nvPr>
            <p:ph type="title"/>
          </p:nvPr>
        </p:nvSpPr>
        <p:spPr/>
        <p:txBody>
          <a:bodyPr/>
          <a:lstStyle/>
          <a:p>
            <a:r>
              <a:rPr lang="pt-BR" dirty="0"/>
              <a:t>Explosão do gradiente</a:t>
            </a:r>
            <a:r>
              <a:rPr lang="en-US" dirty="0"/>
              <a:t> </a:t>
            </a:r>
            <a:endParaRPr lang="pt-BR" dirty="0"/>
          </a:p>
        </p:txBody>
      </p:sp>
      <p:sp>
        <p:nvSpPr>
          <p:cNvPr id="3" name="Espaço Reservado para Conteúdo 2">
            <a:extLst>
              <a:ext uri="{FF2B5EF4-FFF2-40B4-BE49-F238E27FC236}">
                <a16:creationId xmlns:a16="http://schemas.microsoft.com/office/drawing/2014/main" id="{A390FEFD-F331-53A0-B441-F413CF36E07C}"/>
              </a:ext>
            </a:extLst>
          </p:cNvPr>
          <p:cNvSpPr>
            <a:spLocks noGrp="1"/>
          </p:cNvSpPr>
          <p:nvPr>
            <p:ph idx="1"/>
          </p:nvPr>
        </p:nvSpPr>
        <p:spPr>
          <a:xfrm>
            <a:off x="4958080" y="1825624"/>
            <a:ext cx="7061200" cy="5032375"/>
          </a:xfrm>
        </p:spPr>
        <p:txBody>
          <a:bodyPr>
            <a:normAutofit/>
          </a:bodyPr>
          <a:lstStyle/>
          <a:p>
            <a:r>
              <a:rPr lang="pt-BR" dirty="0">
                <a:solidFill>
                  <a:schemeClr val="tx1"/>
                </a:solidFill>
              </a:rPr>
              <a:t>Usando funções de ativação </a:t>
            </a:r>
            <a:r>
              <a:rPr lang="pt-BR" dirty="0" err="1">
                <a:solidFill>
                  <a:schemeClr val="tx1"/>
                </a:solidFill>
              </a:rPr>
              <a:t>ReLU</a:t>
            </a:r>
            <a:r>
              <a:rPr lang="pt-BR" dirty="0">
                <a:solidFill>
                  <a:schemeClr val="tx1"/>
                </a:solidFill>
              </a:rPr>
              <a:t>, reduzimos o problema do desaparecimento do gradiente.</a:t>
            </a:r>
          </a:p>
          <a:p>
            <a:r>
              <a:rPr lang="pt-BR" dirty="0"/>
              <a:t>Porém, um </a:t>
            </a:r>
            <a:r>
              <a:rPr lang="pt-BR" b="1" i="1" dirty="0">
                <a:solidFill>
                  <a:srgbClr val="7030A0"/>
                </a:solidFill>
              </a:rPr>
              <a:t>outro problema surge</a:t>
            </a:r>
            <a:r>
              <a:rPr lang="pt-BR" dirty="0"/>
              <a:t> quando as </a:t>
            </a:r>
            <a:r>
              <a:rPr lang="pt-BR" b="1" i="1" dirty="0">
                <a:solidFill>
                  <a:srgbClr val="FF0000"/>
                </a:solidFill>
              </a:rPr>
              <a:t>ativações são positivas </a:t>
            </a:r>
            <a:r>
              <a:rPr lang="pt-BR" dirty="0"/>
              <a:t>e os </a:t>
            </a:r>
            <a:r>
              <a:rPr lang="pt-BR" b="1" i="1" dirty="0">
                <a:solidFill>
                  <a:schemeClr val="accent2"/>
                </a:solidFill>
              </a:rPr>
              <a:t>pesos têm valores maiores do que 1</a:t>
            </a:r>
            <a:r>
              <a:rPr lang="pt-BR" dirty="0"/>
              <a:t>.</a:t>
            </a:r>
            <a:endParaRPr lang="pt-BR" dirty="0">
              <a:solidFill>
                <a:schemeClr val="tx1"/>
              </a:solidFill>
            </a:endParaRPr>
          </a:p>
          <a:p>
            <a:r>
              <a:rPr lang="pt-BR" dirty="0"/>
              <a:t>C</a:t>
            </a:r>
            <a:r>
              <a:rPr lang="pt-BR" dirty="0">
                <a:solidFill>
                  <a:schemeClr val="tx1"/>
                </a:solidFill>
              </a:rPr>
              <a:t>aso os pesos sejam inicializados (em geral, de forma aleatória) com </a:t>
            </a:r>
            <a:r>
              <a:rPr lang="pt-BR" b="1" i="1" dirty="0">
                <a:solidFill>
                  <a:srgbClr val="7030A0"/>
                </a:solidFill>
              </a:rPr>
              <a:t>valores maiores do que 1</a:t>
            </a:r>
            <a:r>
              <a:rPr lang="pt-BR" dirty="0">
                <a:solidFill>
                  <a:schemeClr val="tx1"/>
                </a:solidFill>
              </a:rPr>
              <a:t>, haverá a </a:t>
            </a:r>
            <a:r>
              <a:rPr lang="pt-BR" b="1" i="1" dirty="0">
                <a:solidFill>
                  <a:schemeClr val="accent5"/>
                </a:solidFill>
              </a:rPr>
              <a:t>multiplicação de vários valores assim</a:t>
            </a:r>
            <a:r>
              <a:rPr lang="pt-BR" dirty="0">
                <a:solidFill>
                  <a:schemeClr val="tx1"/>
                </a:solidFill>
              </a:rPr>
              <a:t>, </a:t>
            </a:r>
            <a:r>
              <a:rPr lang="pt-BR" b="1" i="1" dirty="0">
                <a:solidFill>
                  <a:schemeClr val="accent2"/>
                </a:solidFill>
              </a:rPr>
              <a:t>resultando em valores de gradiente muito grandes nas camadas iniciais</a:t>
            </a:r>
            <a:r>
              <a:rPr lang="pt-BR" dirty="0">
                <a:solidFill>
                  <a:schemeClr val="tx1"/>
                </a:solidFill>
              </a:rPr>
              <a:t>.</a:t>
            </a:r>
          </a:p>
        </p:txBody>
      </p:sp>
      <p:pic>
        <p:nvPicPr>
          <p:cNvPr id="1026" name="Picture 2" descr="Vanishing And Exploding Gradient Problems in Deep Learning | by Fraidoon  Omarzai | Medium">
            <a:extLst>
              <a:ext uri="{FF2B5EF4-FFF2-40B4-BE49-F238E27FC236}">
                <a16:creationId xmlns:a16="http://schemas.microsoft.com/office/drawing/2014/main" id="{658BB48A-56A7-0C93-AEE3-E0A485269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0" y="2159318"/>
            <a:ext cx="43434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67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3448220"/>
                <a:ext cx="11140439" cy="340978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b="0" i="1" smtClean="0">
                                  <a:solidFill>
                                    <a:schemeClr val="tx1"/>
                                  </a:solidFill>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b="0" i="0" dirty="0">
                    <a:solidFill>
                      <a:schemeClr val="tx1"/>
                    </a:solidFill>
                    <a:effectLst/>
                  </a:rPr>
                  <a:t>Consequentemente, os </a:t>
                </a:r>
                <a:r>
                  <a:rPr lang="pt-BR" b="1" i="1" dirty="0">
                    <a:solidFill>
                      <a:srgbClr val="7030A0"/>
                    </a:solidFill>
                    <a:effectLst/>
                  </a:rPr>
                  <a:t>pesos da rede podem sofrer atualizações extremamente grandes</a:t>
                </a:r>
                <a:r>
                  <a:rPr lang="pt-BR" b="0" i="0" dirty="0">
                    <a:solidFill>
                      <a:schemeClr val="tx1"/>
                    </a:solidFill>
                    <a:effectLst/>
                  </a:rPr>
                  <a:t>, o que leva a </a:t>
                </a:r>
                <a:r>
                  <a:rPr lang="pt-BR" b="1" i="1" dirty="0">
                    <a:solidFill>
                      <a:srgbClr val="FF0000"/>
                    </a:solidFill>
                    <a:effectLst/>
                  </a:rPr>
                  <a:t>instabilidades numéricas</a:t>
                </a:r>
                <a:r>
                  <a:rPr lang="pt-BR" b="0" i="0" dirty="0">
                    <a:solidFill>
                      <a:schemeClr val="tx1"/>
                    </a:solidFill>
                    <a:effectLst/>
                  </a:rPr>
                  <a:t> e a um </a:t>
                </a:r>
                <a:r>
                  <a:rPr lang="pt-BR" b="1" i="1" dirty="0">
                    <a:solidFill>
                      <a:schemeClr val="accent2"/>
                    </a:solidFill>
                    <a:effectLst/>
                  </a:rPr>
                  <a:t>treinamento ineficaz</a:t>
                </a:r>
                <a:r>
                  <a:rPr lang="pt-BR" b="0" i="0" dirty="0">
                    <a:solidFill>
                      <a:schemeClr val="tx1"/>
                    </a:solidFill>
                    <a:effectLst/>
                  </a:rPr>
                  <a:t> ou até mesmo à </a:t>
                </a:r>
                <a:r>
                  <a:rPr lang="pt-BR" b="1" i="1" dirty="0">
                    <a:solidFill>
                      <a:schemeClr val="accent2"/>
                    </a:solidFill>
                    <a:effectLst/>
                  </a:rPr>
                  <a:t>divergência</a:t>
                </a:r>
                <a:r>
                  <a:rPr lang="pt-BR" b="0" i="0" dirty="0">
                    <a:solidFill>
                      <a:schemeClr val="tx1"/>
                    </a:solidFill>
                    <a:effectLst/>
                  </a:rPr>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3448220"/>
                <a:ext cx="11140439" cy="3409780"/>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60909" y="3348178"/>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9206039" y="2890079"/>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9206039" y="2890079"/>
                <a:ext cx="2530293" cy="664349"/>
              </a:xfrm>
              <a:prstGeom prst="rect">
                <a:avLst/>
              </a:prstGeom>
              <a:blipFill>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a:stCxn id="15" idx="0"/>
            <a:endCxn id="8" idx="1"/>
          </p:cNvCxnSpPr>
          <p:nvPr/>
        </p:nvCxnSpPr>
        <p:spPr>
          <a:xfrm flipV="1">
            <a:off x="7454864" y="3222254"/>
            <a:ext cx="1751175" cy="12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Agrupar 52">
            <a:extLst>
              <a:ext uri="{FF2B5EF4-FFF2-40B4-BE49-F238E27FC236}">
                <a16:creationId xmlns:a16="http://schemas.microsoft.com/office/drawing/2014/main" id="{5387FC49-081A-A801-5991-BFD4CB1DD4AD}"/>
              </a:ext>
            </a:extLst>
          </p:cNvPr>
          <p:cNvGrpSpPr/>
          <p:nvPr/>
        </p:nvGrpSpPr>
        <p:grpSpPr>
          <a:xfrm>
            <a:off x="3704871" y="1394766"/>
            <a:ext cx="4180699" cy="1140745"/>
            <a:chOff x="4501646" y="1270405"/>
            <a:chExt cx="4180699" cy="1140745"/>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81C22FF9-AD56-9169-FD9C-E18E18A8E6EB}"/>
                    </a:ext>
                  </a:extLst>
                </p:cNvPr>
                <p:cNvSpPr/>
                <p:nvPr/>
              </p:nvSpPr>
              <p:spPr>
                <a:xfrm>
                  <a:off x="5624719"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19" name="Elipse 18">
                  <a:extLst>
                    <a:ext uri="{FF2B5EF4-FFF2-40B4-BE49-F238E27FC236}">
                      <a16:creationId xmlns:a16="http://schemas.microsoft.com/office/drawing/2014/main" id="{81C22FF9-AD56-9169-FD9C-E18E18A8E6EB}"/>
                    </a:ext>
                  </a:extLst>
                </p:cNvPr>
                <p:cNvSpPr>
                  <a:spLocks noRot="1" noChangeAspect="1" noMove="1" noResize="1" noEditPoints="1" noAdjustHandles="1" noChangeArrowheads="1" noChangeShapeType="1" noTextEdit="1"/>
                </p:cNvSpPr>
                <p:nvPr/>
              </p:nvSpPr>
              <p:spPr>
                <a:xfrm>
                  <a:off x="5624719" y="1543839"/>
                  <a:ext cx="468000" cy="468000"/>
                </a:xfrm>
                <a:prstGeom prst="ellipse">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Elipse 19">
                  <a:extLst>
                    <a:ext uri="{FF2B5EF4-FFF2-40B4-BE49-F238E27FC236}">
                      <a16:creationId xmlns:a16="http://schemas.microsoft.com/office/drawing/2014/main" id="{37EF5DA9-B940-DA6C-1645-2479126F43A2}"/>
                    </a:ext>
                  </a:extLst>
                </p:cNvPr>
                <p:cNvSpPr/>
                <p:nvPr/>
              </p:nvSpPr>
              <p:spPr>
                <a:xfrm>
                  <a:off x="6626901"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20" name="Elipse 19">
                  <a:extLst>
                    <a:ext uri="{FF2B5EF4-FFF2-40B4-BE49-F238E27FC236}">
                      <a16:creationId xmlns:a16="http://schemas.microsoft.com/office/drawing/2014/main" id="{37EF5DA9-B940-DA6C-1645-2479126F43A2}"/>
                    </a:ext>
                  </a:extLst>
                </p:cNvPr>
                <p:cNvSpPr>
                  <a:spLocks noRot="1" noChangeAspect="1" noMove="1" noResize="1" noEditPoints="1" noAdjustHandles="1" noChangeArrowheads="1" noChangeShapeType="1" noTextEdit="1"/>
                </p:cNvSpPr>
                <p:nvPr/>
              </p:nvSpPr>
              <p:spPr>
                <a:xfrm>
                  <a:off x="6626901" y="1543839"/>
                  <a:ext cx="468000" cy="468000"/>
                </a:xfrm>
                <a:prstGeom prst="ellipse">
                  <a:avLst/>
                </a:prstGeom>
                <a:blipFill>
                  <a:blip r:embed="rId5"/>
                  <a:stretch>
                    <a:fillRect/>
                  </a:stretch>
                </a:blipFill>
              </p:spPr>
              <p:txBody>
                <a:bodyPr/>
                <a:lstStyle/>
                <a:p>
                  <a:r>
                    <a:rPr lang="pt-BR">
                      <a:noFill/>
                    </a:rPr>
                    <a:t> </a:t>
                  </a:r>
                </a:p>
              </p:txBody>
            </p:sp>
          </mc:Fallback>
        </mc:AlternateContent>
        <p:sp>
          <p:nvSpPr>
            <p:cNvPr id="22" name="Retângulo 21">
              <a:extLst>
                <a:ext uri="{FF2B5EF4-FFF2-40B4-BE49-F238E27FC236}">
                  <a16:creationId xmlns:a16="http://schemas.microsoft.com/office/drawing/2014/main" id="{87F070D7-3291-A677-03F7-85D4DAAA7AE6}"/>
                </a:ext>
              </a:extLst>
            </p:cNvPr>
            <p:cNvSpPr/>
            <p:nvPr/>
          </p:nvSpPr>
          <p:spPr>
            <a:xfrm>
              <a:off x="4982537" y="1723839"/>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3" name="Conector de seta reta 15">
              <a:extLst>
                <a:ext uri="{FF2B5EF4-FFF2-40B4-BE49-F238E27FC236}">
                  <a16:creationId xmlns:a16="http://schemas.microsoft.com/office/drawing/2014/main" id="{3A6F5EC2-4087-59F3-6C78-495A96FFC1B0}"/>
                </a:ext>
              </a:extLst>
            </p:cNvPr>
            <p:cNvCxnSpPr>
              <a:stCxn id="22" idx="3"/>
              <a:endCxn id="19" idx="2"/>
            </p:cNvCxnSpPr>
            <p:nvPr/>
          </p:nvCxnSpPr>
          <p:spPr>
            <a:xfrm>
              <a:off x="5090537" y="1777839"/>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ixaDeTexto 23">
                  <a:extLst>
                    <a:ext uri="{FF2B5EF4-FFF2-40B4-BE49-F238E27FC236}">
                      <a16:creationId xmlns:a16="http://schemas.microsoft.com/office/drawing/2014/main" id="{7DEE2945-609E-539F-D058-BCB9BB20530E}"/>
                    </a:ext>
                  </a:extLst>
                </p:cNvPr>
                <p:cNvSpPr txBox="1"/>
                <p:nvPr/>
              </p:nvSpPr>
              <p:spPr>
                <a:xfrm>
                  <a:off x="4501646" y="15931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24" name="CaixaDeTexto 23">
                  <a:extLst>
                    <a:ext uri="{FF2B5EF4-FFF2-40B4-BE49-F238E27FC236}">
                      <a16:creationId xmlns:a16="http://schemas.microsoft.com/office/drawing/2014/main" id="{7DEE2945-609E-539F-D058-BCB9BB20530E}"/>
                    </a:ext>
                  </a:extLst>
                </p:cNvPr>
                <p:cNvSpPr txBox="1">
                  <a:spLocks noRot="1" noChangeAspect="1" noMove="1" noResize="1" noEditPoints="1" noAdjustHandles="1" noChangeArrowheads="1" noChangeShapeType="1" noTextEdit="1"/>
                </p:cNvSpPr>
                <p:nvPr/>
              </p:nvSpPr>
              <p:spPr>
                <a:xfrm>
                  <a:off x="4501646" y="1593173"/>
                  <a:ext cx="290146" cy="338554"/>
                </a:xfrm>
                <a:prstGeom prst="rect">
                  <a:avLst/>
                </a:prstGeom>
                <a:blipFill>
                  <a:blip r:embed="rId6"/>
                  <a:stretch>
                    <a:fillRect r="-87234"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6A6EF18-B0EA-7F81-D413-AC84059FE1F7}"/>
                    </a:ext>
                  </a:extLst>
                </p:cNvPr>
                <p:cNvSpPr txBox="1"/>
                <p:nvPr/>
              </p:nvSpPr>
              <p:spPr>
                <a:xfrm>
                  <a:off x="5179464"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25" name="CaixaDeTexto 24">
                  <a:extLst>
                    <a:ext uri="{FF2B5EF4-FFF2-40B4-BE49-F238E27FC236}">
                      <a16:creationId xmlns:a16="http://schemas.microsoft.com/office/drawing/2014/main" id="{76A6EF18-B0EA-7F81-D413-AC84059FE1F7}"/>
                    </a:ext>
                  </a:extLst>
                </p:cNvPr>
                <p:cNvSpPr txBox="1">
                  <a:spLocks noRot="1" noChangeAspect="1" noMove="1" noResize="1" noEditPoints="1" noAdjustHandles="1" noChangeArrowheads="1" noChangeShapeType="1" noTextEdit="1"/>
                </p:cNvSpPr>
                <p:nvPr/>
              </p:nvSpPr>
              <p:spPr>
                <a:xfrm>
                  <a:off x="5179464" y="1473189"/>
                  <a:ext cx="290146" cy="338554"/>
                </a:xfrm>
                <a:prstGeom prst="rect">
                  <a:avLst/>
                </a:prstGeom>
                <a:blipFill>
                  <a:blip r:embed="rId7"/>
                  <a:stretch>
                    <a:fillRect r="-25532"/>
                  </a:stretch>
                </a:blipFill>
              </p:spPr>
              <p:txBody>
                <a:bodyPr/>
                <a:lstStyle/>
                <a:p>
                  <a:r>
                    <a:rPr lang="pt-BR">
                      <a:noFill/>
                    </a:rPr>
                    <a:t> </a:t>
                  </a:r>
                </a:p>
              </p:txBody>
            </p:sp>
          </mc:Fallback>
        </mc:AlternateContent>
        <p:cxnSp>
          <p:nvCxnSpPr>
            <p:cNvPr id="27" name="Conector de seta reta 15">
              <a:extLst>
                <a:ext uri="{FF2B5EF4-FFF2-40B4-BE49-F238E27FC236}">
                  <a16:creationId xmlns:a16="http://schemas.microsoft.com/office/drawing/2014/main" id="{E799E6AE-6308-0D1F-4AB8-CF1B412BE9FA}"/>
                </a:ext>
              </a:extLst>
            </p:cNvPr>
            <p:cNvCxnSpPr/>
            <p:nvPr/>
          </p:nvCxnSpPr>
          <p:spPr>
            <a:xfrm>
              <a:off x="6092719" y="1778805"/>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AF78A10-3ED0-7B71-8F0D-469D7545143C}"/>
                    </a:ext>
                  </a:extLst>
                </p:cNvPr>
                <p:cNvSpPr txBox="1"/>
                <p:nvPr/>
              </p:nvSpPr>
              <p:spPr>
                <a:xfrm>
                  <a:off x="6138886"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a:extLst>
                    <a:ext uri="{FF2B5EF4-FFF2-40B4-BE49-F238E27FC236}">
                      <a16:creationId xmlns:a16="http://schemas.microsoft.com/office/drawing/2014/main" id="{FAF78A10-3ED0-7B71-8F0D-469D7545143C}"/>
                    </a:ext>
                  </a:extLst>
                </p:cNvPr>
                <p:cNvSpPr txBox="1">
                  <a:spLocks noRot="1" noChangeAspect="1" noMove="1" noResize="1" noEditPoints="1" noAdjustHandles="1" noChangeArrowheads="1" noChangeShapeType="1" noTextEdit="1"/>
                </p:cNvSpPr>
                <p:nvPr/>
              </p:nvSpPr>
              <p:spPr>
                <a:xfrm>
                  <a:off x="6138886" y="1473189"/>
                  <a:ext cx="290146" cy="338554"/>
                </a:xfrm>
                <a:prstGeom prst="rect">
                  <a:avLst/>
                </a:prstGeom>
                <a:blipFill>
                  <a:blip r:embed="rId8"/>
                  <a:stretch>
                    <a:fillRect r="-25000"/>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7E7FBCEE-F7A4-591F-22F5-0418A618187D}"/>
                </a:ext>
              </a:extLst>
            </p:cNvPr>
            <p:cNvSpPr txBox="1"/>
            <p:nvPr/>
          </p:nvSpPr>
          <p:spPr>
            <a:xfrm>
              <a:off x="5739298" y="1270405"/>
              <a:ext cx="342900" cy="276999"/>
            </a:xfrm>
            <a:prstGeom prst="rect">
              <a:avLst/>
            </a:prstGeom>
            <a:noFill/>
          </p:spPr>
          <p:txBody>
            <a:bodyPr wrap="square" rtlCol="0">
              <a:spAutoFit/>
            </a:bodyPr>
            <a:lstStyle/>
            <a:p>
              <a:r>
                <a:rPr lang="pt-BR" sz="1200" dirty="0"/>
                <a:t>1</a:t>
              </a:r>
            </a:p>
          </p:txBody>
        </p:sp>
        <p:sp>
          <p:nvSpPr>
            <p:cNvPr id="18" name="CaixaDeTexto 17">
              <a:extLst>
                <a:ext uri="{FF2B5EF4-FFF2-40B4-BE49-F238E27FC236}">
                  <a16:creationId xmlns:a16="http://schemas.microsoft.com/office/drawing/2014/main" id="{60570651-0009-B696-F544-8C19AB7E3837}"/>
                </a:ext>
              </a:extLst>
            </p:cNvPr>
            <p:cNvSpPr txBox="1"/>
            <p:nvPr/>
          </p:nvSpPr>
          <p:spPr>
            <a:xfrm>
              <a:off x="6734313" y="1270405"/>
              <a:ext cx="342900" cy="276999"/>
            </a:xfrm>
            <a:prstGeom prst="rect">
              <a:avLst/>
            </a:prstGeom>
            <a:noFill/>
          </p:spPr>
          <p:txBody>
            <a:bodyPr wrap="square" rtlCol="0">
              <a:spAutoFit/>
            </a:bodyPr>
            <a:lstStyle/>
            <a:p>
              <a:r>
                <a:rPr lang="pt-BR" sz="1200" dirty="0"/>
                <a:t>2</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13268F1-F60C-AC94-C7E8-1DA44E31196C}"/>
                    </a:ext>
                  </a:extLst>
                </p:cNvPr>
                <p:cNvSpPr txBox="1"/>
                <p:nvPr/>
              </p:nvSpPr>
              <p:spPr>
                <a:xfrm>
                  <a:off x="6190021" y="201133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xmlns="">
            <p:sp>
              <p:nvSpPr>
                <p:cNvPr id="10" name="CaixaDeTexto 9">
                  <a:extLst>
                    <a:ext uri="{FF2B5EF4-FFF2-40B4-BE49-F238E27FC236}">
                      <a16:creationId xmlns:a16="http://schemas.microsoft.com/office/drawing/2014/main" id="{C13268F1-F60C-AC94-C7E8-1DA44E31196C}"/>
                    </a:ext>
                  </a:extLst>
                </p:cNvPr>
                <p:cNvSpPr txBox="1">
                  <a:spLocks noRot="1" noChangeAspect="1" noMove="1" noResize="1" noEditPoints="1" noAdjustHandles="1" noChangeArrowheads="1" noChangeShapeType="1" noTextEdit="1"/>
                </p:cNvSpPr>
                <p:nvPr/>
              </p:nvSpPr>
              <p:spPr>
                <a:xfrm>
                  <a:off x="6190021" y="2011338"/>
                  <a:ext cx="436880" cy="369332"/>
                </a:xfrm>
                <a:prstGeom prst="rect">
                  <a:avLst/>
                </a:prstGeom>
                <a:blipFill>
                  <a:blip r:embed="rId9"/>
                  <a:stretch>
                    <a:fillRect b="-655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AC5FAFD6-E417-8912-0508-FBA352FA65C6}"/>
                </a:ext>
              </a:extLst>
            </p:cNvPr>
            <p:cNvCxnSpPr>
              <a:cxnSpLocks/>
            </p:cNvCxnSpPr>
            <p:nvPr/>
          </p:nvCxnSpPr>
          <p:spPr>
            <a:xfrm flipV="1">
              <a:off x="6429032" y="183183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A0E9A8C6-A293-FA26-8CE9-F7185463D6BE}"/>
                    </a:ext>
                  </a:extLst>
                </p:cNvPr>
                <p:cNvSpPr txBox="1"/>
                <p:nvPr/>
              </p:nvSpPr>
              <p:spPr>
                <a:xfrm>
                  <a:off x="5235474" y="2031329"/>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xmlns="">
            <p:sp>
              <p:nvSpPr>
                <p:cNvPr id="12" name="CaixaDeTexto 11">
                  <a:extLst>
                    <a:ext uri="{FF2B5EF4-FFF2-40B4-BE49-F238E27FC236}">
                      <a16:creationId xmlns:a16="http://schemas.microsoft.com/office/drawing/2014/main" id="{A0E9A8C6-A293-FA26-8CE9-F7185463D6BE}"/>
                    </a:ext>
                  </a:extLst>
                </p:cNvPr>
                <p:cNvSpPr txBox="1">
                  <a:spLocks noRot="1" noChangeAspect="1" noMove="1" noResize="1" noEditPoints="1" noAdjustHandles="1" noChangeArrowheads="1" noChangeShapeType="1" noTextEdit="1"/>
                </p:cNvSpPr>
                <p:nvPr/>
              </p:nvSpPr>
              <p:spPr>
                <a:xfrm>
                  <a:off x="5235474" y="2031329"/>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13" name="Conector de Seta Reta 12">
              <a:extLst>
                <a:ext uri="{FF2B5EF4-FFF2-40B4-BE49-F238E27FC236}">
                  <a16:creationId xmlns:a16="http://schemas.microsoft.com/office/drawing/2014/main" id="{E1232793-A53B-0478-2175-EFA1A567F317}"/>
                </a:ext>
              </a:extLst>
            </p:cNvPr>
            <p:cNvCxnSpPr>
              <a:cxnSpLocks/>
            </p:cNvCxnSpPr>
            <p:nvPr/>
          </p:nvCxnSpPr>
          <p:spPr>
            <a:xfrm flipV="1">
              <a:off x="5474485" y="1851830"/>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938D9FAF-ABAF-B31B-199A-DB9E77AD699E}"/>
                    </a:ext>
                  </a:extLst>
                </p:cNvPr>
                <p:cNvSpPr txBox="1"/>
                <p:nvPr/>
              </p:nvSpPr>
              <p:spPr>
                <a:xfrm>
                  <a:off x="5791583" y="204181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938D9FAF-ABAF-B31B-199A-DB9E77AD699E}"/>
                    </a:ext>
                  </a:extLst>
                </p:cNvPr>
                <p:cNvSpPr txBox="1">
                  <a:spLocks noRot="1" noChangeAspect="1" noMove="1" noResize="1" noEditPoints="1" noAdjustHandles="1" noChangeArrowheads="1" noChangeShapeType="1" noTextEdit="1"/>
                </p:cNvSpPr>
                <p:nvPr/>
              </p:nvSpPr>
              <p:spPr>
                <a:xfrm>
                  <a:off x="5791583" y="2041818"/>
                  <a:ext cx="436880" cy="369332"/>
                </a:xfrm>
                <a:prstGeom prst="rect">
                  <a:avLst/>
                </a:prstGeom>
                <a:blipFill>
                  <a:blip r:embed="rId11"/>
                  <a:stretch>
                    <a:fillRect/>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A4803D75-4896-3BC8-AD6F-79B897D68B31}"/>
                </a:ext>
              </a:extLst>
            </p:cNvPr>
            <p:cNvCxnSpPr>
              <a:cxnSpLocks/>
            </p:cNvCxnSpPr>
            <p:nvPr/>
          </p:nvCxnSpPr>
          <p:spPr>
            <a:xfrm flipV="1">
              <a:off x="6030594" y="186231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Elipse 28">
                  <a:extLst>
                    <a:ext uri="{FF2B5EF4-FFF2-40B4-BE49-F238E27FC236}">
                      <a16:creationId xmlns:a16="http://schemas.microsoft.com/office/drawing/2014/main" id="{9909DEEC-6EE4-F87D-6D3B-83F89F15E699}"/>
                    </a:ext>
                  </a:extLst>
                </p:cNvPr>
                <p:cNvSpPr/>
                <p:nvPr/>
              </p:nvSpPr>
              <p:spPr>
                <a:xfrm>
                  <a:off x="7618893" y="1551224"/>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29" name="Elipse 28">
                  <a:extLst>
                    <a:ext uri="{FF2B5EF4-FFF2-40B4-BE49-F238E27FC236}">
                      <a16:creationId xmlns:a16="http://schemas.microsoft.com/office/drawing/2014/main" id="{9909DEEC-6EE4-F87D-6D3B-83F89F15E699}"/>
                    </a:ext>
                  </a:extLst>
                </p:cNvPr>
                <p:cNvSpPr>
                  <a:spLocks noRot="1" noChangeAspect="1" noMove="1" noResize="1" noEditPoints="1" noAdjustHandles="1" noChangeArrowheads="1" noChangeShapeType="1" noTextEdit="1"/>
                </p:cNvSpPr>
                <p:nvPr/>
              </p:nvSpPr>
              <p:spPr>
                <a:xfrm>
                  <a:off x="7618893" y="1551224"/>
                  <a:ext cx="468000" cy="468000"/>
                </a:xfrm>
                <a:prstGeom prst="ellipse">
                  <a:avLst/>
                </a:prstGeom>
                <a:blipFill>
                  <a:blip r:embed="rId12"/>
                  <a:stretch>
                    <a:fillRect/>
                  </a:stretch>
                </a:blipFill>
              </p:spPr>
              <p:txBody>
                <a:bodyPr/>
                <a:lstStyle/>
                <a:p>
                  <a:r>
                    <a:rPr lang="pt-BR">
                      <a:noFill/>
                    </a:rPr>
                    <a:t> </a:t>
                  </a:r>
                </a:p>
              </p:txBody>
            </p:sp>
          </mc:Fallback>
        </mc:AlternateContent>
        <p:cxnSp>
          <p:nvCxnSpPr>
            <p:cNvPr id="30" name="Conector de seta reta 10">
              <a:extLst>
                <a:ext uri="{FF2B5EF4-FFF2-40B4-BE49-F238E27FC236}">
                  <a16:creationId xmlns:a16="http://schemas.microsoft.com/office/drawing/2014/main" id="{C126E3E8-E8DA-A2EE-62BE-8BFCE84630BA}"/>
                </a:ext>
              </a:extLst>
            </p:cNvPr>
            <p:cNvCxnSpPr>
              <a:cxnSpLocks/>
            </p:cNvCxnSpPr>
            <p:nvPr/>
          </p:nvCxnSpPr>
          <p:spPr>
            <a:xfrm>
              <a:off x="8086893" y="1785224"/>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326EB73C-4AA8-B2AA-4F8D-09585351C894}"/>
                    </a:ext>
                  </a:extLst>
                </p:cNvPr>
                <p:cNvSpPr txBox="1"/>
                <p:nvPr/>
              </p:nvSpPr>
              <p:spPr>
                <a:xfrm>
                  <a:off x="8392199" y="16137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1" name="CaixaDeTexto 30">
                  <a:extLst>
                    <a:ext uri="{FF2B5EF4-FFF2-40B4-BE49-F238E27FC236}">
                      <a16:creationId xmlns:a16="http://schemas.microsoft.com/office/drawing/2014/main" id="{326EB73C-4AA8-B2AA-4F8D-09585351C894}"/>
                    </a:ext>
                  </a:extLst>
                </p:cNvPr>
                <p:cNvSpPr txBox="1">
                  <a:spLocks noRot="1" noChangeAspect="1" noMove="1" noResize="1" noEditPoints="1" noAdjustHandles="1" noChangeArrowheads="1" noChangeShapeType="1" noTextEdit="1"/>
                </p:cNvSpPr>
                <p:nvPr/>
              </p:nvSpPr>
              <p:spPr>
                <a:xfrm>
                  <a:off x="8392199" y="1613789"/>
                  <a:ext cx="290146" cy="338554"/>
                </a:xfrm>
                <a:prstGeom prst="rect">
                  <a:avLst/>
                </a:prstGeom>
                <a:blipFill>
                  <a:blip r:embed="rId13"/>
                  <a:stretch>
                    <a:fillRect r="-89362" b="-10909"/>
                  </a:stretch>
                </a:blipFill>
              </p:spPr>
              <p:txBody>
                <a:bodyPr/>
                <a:lstStyle/>
                <a:p>
                  <a:r>
                    <a:rPr lang="pt-BR">
                      <a:noFill/>
                    </a:rPr>
                    <a:t> </a:t>
                  </a:r>
                </a:p>
              </p:txBody>
            </p:sp>
          </mc:Fallback>
        </mc:AlternateContent>
        <p:cxnSp>
          <p:nvCxnSpPr>
            <p:cNvPr id="32" name="Conector de seta reta 15">
              <a:extLst>
                <a:ext uri="{FF2B5EF4-FFF2-40B4-BE49-F238E27FC236}">
                  <a16:creationId xmlns:a16="http://schemas.microsoft.com/office/drawing/2014/main" id="{083B4131-AD45-FF9C-6EBD-BDE24066AD3B}"/>
                </a:ext>
              </a:extLst>
            </p:cNvPr>
            <p:cNvCxnSpPr/>
            <p:nvPr/>
          </p:nvCxnSpPr>
          <p:spPr>
            <a:xfrm>
              <a:off x="7084711" y="1786190"/>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872BADB7-3EB9-7B86-0220-E3EEEEBA6442}"/>
                    </a:ext>
                  </a:extLst>
                </p:cNvPr>
                <p:cNvSpPr txBox="1"/>
                <p:nvPr/>
              </p:nvSpPr>
              <p:spPr>
                <a:xfrm>
                  <a:off x="7130878" y="1480574"/>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3</m:t>
                            </m:r>
                          </m:sub>
                        </m:sSub>
                      </m:oMath>
                    </m:oMathPara>
                  </a14:m>
                  <a:endParaRPr lang="pt-BR" sz="1600" dirty="0"/>
                </a:p>
              </p:txBody>
            </p:sp>
          </mc:Choice>
          <mc:Fallback xmlns="">
            <p:sp>
              <p:nvSpPr>
                <p:cNvPr id="33" name="CaixaDeTexto 32">
                  <a:extLst>
                    <a:ext uri="{FF2B5EF4-FFF2-40B4-BE49-F238E27FC236}">
                      <a16:creationId xmlns:a16="http://schemas.microsoft.com/office/drawing/2014/main" id="{872BADB7-3EB9-7B86-0220-E3EEEEBA6442}"/>
                    </a:ext>
                  </a:extLst>
                </p:cNvPr>
                <p:cNvSpPr txBox="1">
                  <a:spLocks noRot="1" noChangeAspect="1" noMove="1" noResize="1" noEditPoints="1" noAdjustHandles="1" noChangeArrowheads="1" noChangeShapeType="1" noTextEdit="1"/>
                </p:cNvSpPr>
                <p:nvPr/>
              </p:nvSpPr>
              <p:spPr>
                <a:xfrm>
                  <a:off x="7130878" y="1480574"/>
                  <a:ext cx="290146" cy="338554"/>
                </a:xfrm>
                <a:prstGeom prst="rect">
                  <a:avLst/>
                </a:prstGeom>
                <a:blipFill>
                  <a:blip r:embed="rId14"/>
                  <a:stretch>
                    <a:fillRect r="-27660"/>
                  </a:stretch>
                </a:blipFill>
              </p:spPr>
              <p:txBody>
                <a:bodyPr/>
                <a:lstStyle/>
                <a:p>
                  <a:r>
                    <a:rPr lang="pt-BR">
                      <a:noFill/>
                    </a:rPr>
                    <a:t> </a:t>
                  </a:r>
                </a:p>
              </p:txBody>
            </p:sp>
          </mc:Fallback>
        </mc:AlternateContent>
        <p:sp>
          <p:nvSpPr>
            <p:cNvPr id="48" name="CaixaDeTexto 47">
              <a:extLst>
                <a:ext uri="{FF2B5EF4-FFF2-40B4-BE49-F238E27FC236}">
                  <a16:creationId xmlns:a16="http://schemas.microsoft.com/office/drawing/2014/main" id="{D1D56148-137F-D9C7-7D03-7FF79F0EB5EB}"/>
                </a:ext>
              </a:extLst>
            </p:cNvPr>
            <p:cNvSpPr txBox="1"/>
            <p:nvPr/>
          </p:nvSpPr>
          <p:spPr>
            <a:xfrm>
              <a:off x="7726305" y="1277790"/>
              <a:ext cx="342900" cy="276999"/>
            </a:xfrm>
            <a:prstGeom prst="rect">
              <a:avLst/>
            </a:prstGeom>
            <a:noFill/>
          </p:spPr>
          <p:txBody>
            <a:bodyPr wrap="square" rtlCol="0">
              <a:spAutoFit/>
            </a:bodyPr>
            <a:lstStyle/>
            <a:p>
              <a:r>
                <a:rPr lang="pt-BR" sz="1200" dirty="0"/>
                <a:t>3</a:t>
              </a:r>
            </a:p>
          </p:txBody>
        </p:sp>
        <mc:AlternateContent xmlns:mc="http://schemas.openxmlformats.org/markup-compatibility/2006" xmlns:a14="http://schemas.microsoft.com/office/drawing/2010/main">
          <mc:Choice Requires="a14">
            <p:sp>
              <p:nvSpPr>
                <p:cNvPr id="49" name="CaixaDeTexto 48">
                  <a:extLst>
                    <a:ext uri="{FF2B5EF4-FFF2-40B4-BE49-F238E27FC236}">
                      <a16:creationId xmlns:a16="http://schemas.microsoft.com/office/drawing/2014/main" id="{8FE7EC3C-AD89-424C-5B65-D06E77AB08FA}"/>
                    </a:ext>
                  </a:extLst>
                </p:cNvPr>
                <p:cNvSpPr txBox="1"/>
                <p:nvPr/>
              </p:nvSpPr>
              <p:spPr>
                <a:xfrm>
                  <a:off x="7182013" y="2018723"/>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3</m:t>
                            </m:r>
                          </m:sub>
                        </m:sSub>
                      </m:oMath>
                    </m:oMathPara>
                  </a14:m>
                  <a:endParaRPr lang="pt-BR" dirty="0"/>
                </a:p>
              </p:txBody>
            </p:sp>
          </mc:Choice>
          <mc:Fallback xmlns="">
            <p:sp>
              <p:nvSpPr>
                <p:cNvPr id="49" name="CaixaDeTexto 48">
                  <a:extLst>
                    <a:ext uri="{FF2B5EF4-FFF2-40B4-BE49-F238E27FC236}">
                      <a16:creationId xmlns:a16="http://schemas.microsoft.com/office/drawing/2014/main" id="{8FE7EC3C-AD89-424C-5B65-D06E77AB08FA}"/>
                    </a:ext>
                  </a:extLst>
                </p:cNvPr>
                <p:cNvSpPr txBox="1">
                  <a:spLocks noRot="1" noChangeAspect="1" noMove="1" noResize="1" noEditPoints="1" noAdjustHandles="1" noChangeArrowheads="1" noChangeShapeType="1" noTextEdit="1"/>
                </p:cNvSpPr>
                <p:nvPr/>
              </p:nvSpPr>
              <p:spPr>
                <a:xfrm>
                  <a:off x="7182013" y="2018723"/>
                  <a:ext cx="436880" cy="369332"/>
                </a:xfrm>
                <a:prstGeom prst="rect">
                  <a:avLst/>
                </a:prstGeom>
                <a:blipFill>
                  <a:blip r:embed="rId15"/>
                  <a:stretch>
                    <a:fillRect b="-6557"/>
                  </a:stretch>
                </a:blipFill>
              </p:spPr>
              <p:txBody>
                <a:bodyPr/>
                <a:lstStyle/>
                <a:p>
                  <a:r>
                    <a:rPr lang="pt-BR">
                      <a:noFill/>
                    </a:rPr>
                    <a:t> </a:t>
                  </a:r>
                </a:p>
              </p:txBody>
            </p:sp>
          </mc:Fallback>
        </mc:AlternateContent>
        <p:cxnSp>
          <p:nvCxnSpPr>
            <p:cNvPr id="50" name="Conector de Seta Reta 49">
              <a:extLst>
                <a:ext uri="{FF2B5EF4-FFF2-40B4-BE49-F238E27FC236}">
                  <a16:creationId xmlns:a16="http://schemas.microsoft.com/office/drawing/2014/main" id="{8C7CCD12-6EF1-2AEC-9C3F-96E08AE7CB07}"/>
                </a:ext>
              </a:extLst>
            </p:cNvPr>
            <p:cNvCxnSpPr>
              <a:cxnSpLocks/>
            </p:cNvCxnSpPr>
            <p:nvPr/>
          </p:nvCxnSpPr>
          <p:spPr>
            <a:xfrm flipV="1">
              <a:off x="7421024" y="183922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Conector de Seta Reta 50">
              <a:extLst>
                <a:ext uri="{FF2B5EF4-FFF2-40B4-BE49-F238E27FC236}">
                  <a16:creationId xmlns:a16="http://schemas.microsoft.com/office/drawing/2014/main" id="{EF6E5901-859B-3C75-4CFC-A2DF5ADBF18B}"/>
                </a:ext>
              </a:extLst>
            </p:cNvPr>
            <p:cNvCxnSpPr>
              <a:cxnSpLocks/>
            </p:cNvCxnSpPr>
            <p:nvPr/>
          </p:nvCxnSpPr>
          <p:spPr>
            <a:xfrm flipV="1">
              <a:off x="7022586" y="186970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B10BE76B-AA0A-B6FC-806D-CABD2D7F3B58}"/>
                    </a:ext>
                  </a:extLst>
                </p:cNvPr>
                <p:cNvSpPr txBox="1"/>
                <p:nvPr/>
              </p:nvSpPr>
              <p:spPr>
                <a:xfrm>
                  <a:off x="6758859" y="201000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2</m:t>
                            </m:r>
                          </m:sub>
                        </m:sSub>
                      </m:oMath>
                    </m:oMathPara>
                  </a14:m>
                  <a:endParaRPr lang="pt-BR" dirty="0"/>
                </a:p>
              </p:txBody>
            </p:sp>
          </mc:Choice>
          <mc:Fallback xmlns="">
            <p:sp>
              <p:nvSpPr>
                <p:cNvPr id="52" name="CaixaDeTexto 51">
                  <a:extLst>
                    <a:ext uri="{FF2B5EF4-FFF2-40B4-BE49-F238E27FC236}">
                      <a16:creationId xmlns:a16="http://schemas.microsoft.com/office/drawing/2014/main" id="{B10BE76B-AA0A-B6FC-806D-CABD2D7F3B58}"/>
                    </a:ext>
                  </a:extLst>
                </p:cNvPr>
                <p:cNvSpPr txBox="1">
                  <a:spLocks noRot="1" noChangeAspect="1" noMove="1" noResize="1" noEditPoints="1" noAdjustHandles="1" noChangeArrowheads="1" noChangeShapeType="1" noTextEdit="1"/>
                </p:cNvSpPr>
                <p:nvPr/>
              </p:nvSpPr>
              <p:spPr>
                <a:xfrm>
                  <a:off x="6758859" y="2010004"/>
                  <a:ext cx="436880" cy="369332"/>
                </a:xfrm>
                <a:prstGeom prst="rect">
                  <a:avLst/>
                </a:prstGeom>
                <a:blipFill>
                  <a:blip r:embed="rId16"/>
                  <a:stretch>
                    <a:fillRect/>
                  </a:stretch>
                </a:blipFill>
              </p:spPr>
              <p:txBody>
                <a:bodyPr/>
                <a:lstStyle/>
                <a:p>
                  <a:r>
                    <a:rPr lang="pt-BR">
                      <a:noFill/>
                    </a:rPr>
                    <a:t> </a:t>
                  </a:r>
                </a:p>
              </p:txBody>
            </p:sp>
          </mc:Fallback>
        </mc:AlternateContent>
      </p:grpSp>
      <p:sp>
        <p:nvSpPr>
          <p:cNvPr id="55" name="Elipse 54">
            <a:extLst>
              <a:ext uri="{FF2B5EF4-FFF2-40B4-BE49-F238E27FC236}">
                <a16:creationId xmlns:a16="http://schemas.microsoft.com/office/drawing/2014/main" id="{CCF2F530-05F7-D02C-662A-B2A38918A7E9}"/>
              </a:ext>
            </a:extLst>
          </p:cNvPr>
          <p:cNvSpPr/>
          <p:nvPr/>
        </p:nvSpPr>
        <p:spPr>
          <a:xfrm>
            <a:off x="5795221" y="331655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E6E092E0-E38C-A54D-428E-7F50F1504669}"/>
                  </a:ext>
                </a:extLst>
              </p:cNvPr>
              <p:cNvSpPr txBox="1"/>
              <p:nvPr/>
            </p:nvSpPr>
            <p:spPr>
              <a:xfrm>
                <a:off x="9206038" y="2179232"/>
                <a:ext cx="2530293"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3</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b="0" i="1" smtClean="0">
                                  <a:latin typeface="Cambria Math" panose="02040503050406030204" pitchFamily="18" charset="0"/>
                                </a:rPr>
                                <m:t>2</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oMath>
                  </m:oMathPara>
                </a14:m>
                <a:endParaRPr lang="pt-BR" dirty="0"/>
              </a:p>
            </p:txBody>
          </p:sp>
        </mc:Choice>
        <mc:Fallback xmlns="">
          <p:sp>
            <p:nvSpPr>
              <p:cNvPr id="57" name="CaixaDeTexto 56">
                <a:extLst>
                  <a:ext uri="{FF2B5EF4-FFF2-40B4-BE49-F238E27FC236}">
                    <a16:creationId xmlns:a16="http://schemas.microsoft.com/office/drawing/2014/main" id="{E6E092E0-E38C-A54D-428E-7F50F1504669}"/>
                  </a:ext>
                </a:extLst>
              </p:cNvPr>
              <p:cNvSpPr txBox="1">
                <a:spLocks noRot="1" noChangeAspect="1" noMove="1" noResize="1" noEditPoints="1" noAdjustHandles="1" noChangeArrowheads="1" noChangeShapeType="1" noTextEdit="1"/>
              </p:cNvSpPr>
              <p:nvPr/>
            </p:nvSpPr>
            <p:spPr>
              <a:xfrm>
                <a:off x="9206038" y="2179232"/>
                <a:ext cx="2530293" cy="669094"/>
              </a:xfrm>
              <a:prstGeom prst="rect">
                <a:avLst/>
              </a:prstGeom>
              <a:blipFill>
                <a:blip r:embed="rId17"/>
                <a:stretch>
                  <a:fillRect/>
                </a:stretch>
              </a:blipFill>
            </p:spPr>
            <p:txBody>
              <a:bodyPr/>
              <a:lstStyle/>
              <a:p>
                <a:r>
                  <a:rPr lang="pt-BR">
                    <a:noFill/>
                  </a:rPr>
                  <a:t> </a:t>
                </a:r>
              </a:p>
            </p:txBody>
          </p:sp>
        </mc:Fallback>
      </mc:AlternateContent>
      <p:cxnSp>
        <p:nvCxnSpPr>
          <p:cNvPr id="58" name="Conector de Seta Reta 57">
            <a:extLst>
              <a:ext uri="{FF2B5EF4-FFF2-40B4-BE49-F238E27FC236}">
                <a16:creationId xmlns:a16="http://schemas.microsoft.com/office/drawing/2014/main" id="{8155D331-D548-C377-EFBF-60518B377CE8}"/>
              </a:ext>
            </a:extLst>
          </p:cNvPr>
          <p:cNvCxnSpPr>
            <a:cxnSpLocks/>
            <a:stCxn id="55" idx="0"/>
            <a:endCxn id="57" idx="1"/>
          </p:cNvCxnSpPr>
          <p:nvPr/>
        </p:nvCxnSpPr>
        <p:spPr>
          <a:xfrm flipV="1">
            <a:off x="6189176" y="2513779"/>
            <a:ext cx="3016862" cy="802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853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a:xfrm>
            <a:off x="838200" y="365125"/>
            <a:ext cx="11144534" cy="1325563"/>
          </a:xfrm>
        </p:spPr>
        <p:txBody>
          <a:bodyPr/>
          <a:lstStyle/>
          <a:p>
            <a:r>
              <a:rPr lang="pt-BR" dirty="0"/>
              <a:t>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 </a:t>
            </a:r>
            <a:r>
              <a:rPr lang="pt-BR" b="1" i="1" dirty="0">
                <a:solidFill>
                  <a:srgbClr val="00B050"/>
                </a:solidFill>
              </a:rPr>
              <a:t>variância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b="1" i="1" dirty="0">
                <a:solidFill>
                  <a:schemeClr val="accent5"/>
                </a:solidFill>
              </a:rPr>
              <a:t>mitigar ambos os problemas</a:t>
            </a:r>
            <a:r>
              <a:rPr lang="pt-BR" dirty="0"/>
              <a:t>.</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a:t>
            </a:r>
            <a:r>
              <a:rPr lang="pt-BR" b="1" i="1" dirty="0">
                <a:solidFill>
                  <a:schemeClr val="accent5"/>
                </a:solidFill>
              </a:rPr>
              <a:t>minimizam</a:t>
            </a:r>
            <a:r>
              <a:rPr lang="pt-BR" b="1" i="1" dirty="0">
                <a:solidFill>
                  <a:schemeClr val="accent5"/>
                </a:solidFill>
                <a:effectLst/>
              </a:rPr>
              <a:t> ambos os problemas</a:t>
            </a:r>
            <a:r>
              <a:rPr lang="pt-BR" b="0" i="0" dirty="0">
                <a:effectLst/>
              </a:rPr>
              <a:t>.</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não excedam algum limite pré-definido, </a:t>
            </a:r>
            <a:r>
              <a:rPr lang="pt-BR" b="1" i="1" dirty="0">
                <a:solidFill>
                  <a:schemeClr val="accent5"/>
                </a:solidFill>
              </a:rPr>
              <a:t>mitigando apenas o problema da explosão do gradiente</a:t>
            </a:r>
            <a:r>
              <a:rPr lang="pt-BR" dirty="0"/>
              <a:t>.</a:t>
            </a:r>
          </a:p>
        </p:txBody>
      </p:sp>
    </p:spTree>
    <p:extLst>
      <p:ext uri="{BB962C8B-B14F-4D97-AF65-F5344CB8AC3E}">
        <p14:creationId xmlns:p14="http://schemas.microsoft.com/office/powerpoint/2010/main" val="2181157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a:t>
            </a:r>
          </a:p>
          <a:p>
            <a:pPr lvl="1"/>
            <a:r>
              <a:rPr lang="pt-BR" dirty="0"/>
              <a:t>como os neurônios estão conectados (forma direta ou recursiva),</a:t>
            </a:r>
          </a:p>
          <a:p>
            <a:pPr lvl="1"/>
            <a:r>
              <a:rPr lang="pt-BR" dirty="0"/>
              <a:t>quantidade neurônios,</a:t>
            </a:r>
          </a:p>
          <a:p>
            <a:pPr lvl="1"/>
            <a:r>
              <a:rPr lang="pt-BR" dirty="0"/>
              <a:t>quantidade de camadas escondidas, </a:t>
            </a:r>
          </a:p>
          <a:p>
            <a:pPr lvl="1"/>
            <a:r>
              <a:rPr lang="pt-BR" dirty="0"/>
              <a:t>função de ativação, </a:t>
            </a:r>
          </a:p>
          <a:p>
            <a:pPr lvl="1"/>
            <a:r>
              <a:rPr lang="pt-BR" dirty="0"/>
              <a:t>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555854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rPr>
              <a:t>realimentação de informações</a:t>
            </a:r>
            <a:r>
              <a:rPr lang="pt-BR" b="0" i="0" dirty="0">
                <a:effectLst/>
              </a:rPr>
              <a:t>.</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6024880" y="1825624"/>
            <a:ext cx="5994400" cy="5032375"/>
          </a:xfrm>
        </p:spPr>
        <p:txBody>
          <a:bodyPr>
            <a:normAutofit/>
          </a:bodyPr>
          <a:lstStyle/>
          <a:p>
            <a:r>
              <a:rPr lang="pt-BR" dirty="0"/>
              <a:t>Esse tipo de rede forma um </a:t>
            </a:r>
            <a:r>
              <a:rPr lang="pt-BR" b="1" i="1" dirty="0">
                <a:solidFill>
                  <a:srgbClr val="00B050"/>
                </a:solidFill>
              </a:rPr>
              <a:t>sistema dinâmico </a:t>
            </a:r>
            <a:r>
              <a:rPr lang="pt-BR" dirty="0"/>
              <a:t>que pode atingir </a:t>
            </a:r>
          </a:p>
          <a:p>
            <a:pPr lvl="1">
              <a:buFont typeface="Wingdings" panose="05000000000000000000" pitchFamily="2" charset="2"/>
              <a:buChar char="§"/>
            </a:pPr>
            <a:r>
              <a:rPr lang="pt-BR" dirty="0"/>
              <a:t>um estado estável, </a:t>
            </a:r>
          </a:p>
          <a:p>
            <a:pPr lvl="1">
              <a:buFont typeface="Wingdings" panose="05000000000000000000" pitchFamily="2" charset="2"/>
              <a:buChar char="§"/>
            </a:pPr>
            <a:r>
              <a:rPr lang="pt-BR" dirty="0"/>
              <a:t>exibir oscilações </a:t>
            </a:r>
          </a:p>
          <a:p>
            <a:pPr lvl="1">
              <a:buFont typeface="Wingdings" panose="05000000000000000000" pitchFamily="2" charset="2"/>
              <a:buChar char="§"/>
            </a:pPr>
            <a:r>
              <a:rPr lang="pt-BR" dirty="0"/>
              <a:t>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1048195" y="238906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6096000" y="1825624"/>
            <a:ext cx="5923280" cy="5032375"/>
          </a:xfrm>
        </p:spPr>
        <p:txBody>
          <a:bodyPr>
            <a:normAutofit/>
          </a:bodyPr>
          <a:lstStyle/>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a:t>
            </a:r>
          </a:p>
          <a:p>
            <a:pPr lvl="1">
              <a:buFont typeface="Wingdings" panose="05000000000000000000" pitchFamily="2" charset="2"/>
              <a:buChar char="§"/>
            </a:pPr>
            <a:r>
              <a:rPr lang="pt-BR" dirty="0"/>
              <a:t>Previsões de séries temporais (e.g., m</a:t>
            </a:r>
            <a:r>
              <a:rPr lang="pt-BR" b="0" i="0" dirty="0">
                <a:effectLst/>
              </a:rPr>
              <a:t>onitoramento de sinais vitais, preço de ações, etc.</a:t>
            </a:r>
            <a:r>
              <a:rPr lang="pt-BR" dirty="0"/>
              <a:t>) e</a:t>
            </a:r>
          </a:p>
          <a:p>
            <a:pPr lvl="1">
              <a:buFont typeface="Wingdings" panose="05000000000000000000" pitchFamily="2" charset="2"/>
              <a:buChar char="§"/>
            </a:pPr>
            <a:r>
              <a:rPr lang="pt-BR" dirty="0"/>
              <a:t>Processamento de linguagem natural (e.g., conversão de fala em texto, reconhecimento de palavras, respostas a perguntas, etc.).</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1068515" y="2592260"/>
            <a:ext cx="4200863" cy="2883979"/>
          </a:xfrm>
          <a:prstGeom prst="rect">
            <a:avLst/>
          </a:prstGeom>
        </p:spPr>
      </p:pic>
    </p:spTree>
    <p:extLst>
      <p:ext uri="{BB962C8B-B14F-4D97-AF65-F5344CB8AC3E}">
        <p14:creationId xmlns:p14="http://schemas.microsoft.com/office/powerpoint/2010/main" val="620267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84639-333B-6A57-2822-84C329D93B65}"/>
              </a:ext>
            </a:extLst>
          </p:cNvPr>
          <p:cNvSpPr>
            <a:spLocks noGrp="1"/>
          </p:cNvSpPr>
          <p:nvPr>
            <p:ph type="title"/>
          </p:nvPr>
        </p:nvSpPr>
        <p:spPr/>
        <p:txBody>
          <a:bodyPr/>
          <a:lstStyle/>
          <a:p>
            <a:r>
              <a:rPr lang="pt-BR" dirty="0"/>
              <a:t>Arquiteturas de redes neurais</a:t>
            </a:r>
          </a:p>
        </p:txBody>
      </p:sp>
      <p:sp>
        <p:nvSpPr>
          <p:cNvPr id="3" name="Espaço Reservado para Conteúdo 2">
            <a:extLst>
              <a:ext uri="{FF2B5EF4-FFF2-40B4-BE49-F238E27FC236}">
                <a16:creationId xmlns:a16="http://schemas.microsoft.com/office/drawing/2014/main" id="{C00E9C2F-8CDF-BC55-C4A5-13CAE11C44F7}"/>
              </a:ext>
            </a:extLst>
          </p:cNvPr>
          <p:cNvSpPr>
            <a:spLocks noGrp="1"/>
          </p:cNvSpPr>
          <p:nvPr>
            <p:ph idx="1"/>
          </p:nvPr>
        </p:nvSpPr>
        <p:spPr>
          <a:xfrm>
            <a:off x="838200" y="1825625"/>
            <a:ext cx="6416042" cy="4351338"/>
          </a:xfrm>
        </p:spPr>
        <p:txBody>
          <a:bodyPr/>
          <a:lstStyle/>
          <a:p>
            <a:r>
              <a:rPr lang="pt-BR" dirty="0"/>
              <a:t>Hoje em dia, existem diversas outras formas de conexão entre camadas e nós que dão origem a uma gama imensa de arquiteturas de redes neurais.</a:t>
            </a:r>
          </a:p>
          <a:p>
            <a:r>
              <a:rPr lang="pt-BR" dirty="0"/>
              <a:t>Um compilado dessas arquiteturas pode ser encontrado em</a:t>
            </a:r>
          </a:p>
          <a:p>
            <a:pPr lvl="1">
              <a:buFont typeface="Wingdings" panose="05000000000000000000" pitchFamily="2" charset="2"/>
              <a:buChar char="§"/>
            </a:pPr>
            <a:r>
              <a:rPr lang="pt-BR" dirty="0">
                <a:hlinkClick r:id="rId2"/>
              </a:rPr>
              <a:t>https://www.asimovinstitute.org/author/</a:t>
            </a:r>
            <a:r>
              <a:rPr lang="pt-BR">
                <a:hlinkClick r:id="rId2"/>
              </a:rPr>
              <a:t>fjodorvanveen/</a:t>
            </a:r>
            <a:endParaRPr lang="pt-BR" dirty="0"/>
          </a:p>
        </p:txBody>
      </p:sp>
      <p:pic>
        <p:nvPicPr>
          <p:cNvPr id="1026" name="Picture 2">
            <a:extLst>
              <a:ext uri="{FF2B5EF4-FFF2-40B4-BE49-F238E27FC236}">
                <a16:creationId xmlns:a16="http://schemas.microsoft.com/office/drawing/2014/main" id="{A52FB398-6961-90AE-1C90-14F6421BF2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37160"/>
            <a:ext cx="4480560" cy="672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26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8E907FD-CA69-B2BC-874A-C7D7551370E8}"/>
              </a:ext>
            </a:extLst>
          </p:cNvPr>
          <p:cNvSpPr>
            <a:spLocks noGrp="1"/>
          </p:cNvSpPr>
          <p:nvPr>
            <p:ph idx="1"/>
          </p:nvPr>
        </p:nvSpPr>
        <p:spPr>
          <a:xfrm>
            <a:off x="838200" y="2518092"/>
            <a:ext cx="10515600" cy="1821815"/>
          </a:xfrm>
        </p:spPr>
        <p:txBody>
          <a:bodyPr>
            <a:normAutofit/>
          </a:bodyPr>
          <a:lstStyle/>
          <a:p>
            <a:pPr marL="0" indent="0" algn="ctr">
              <a:buNone/>
            </a:pPr>
            <a:r>
              <a:rPr lang="pt-BR" sz="6000" dirty="0"/>
              <a:t>Aproximação de funções com redes neurais</a:t>
            </a:r>
          </a:p>
        </p:txBody>
      </p:sp>
    </p:spTree>
    <p:extLst>
      <p:ext uri="{BB962C8B-B14F-4D97-AF65-F5344CB8AC3E}">
        <p14:creationId xmlns:p14="http://schemas.microsoft.com/office/powerpoint/2010/main" val="3626395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394960" y="1825624"/>
                <a:ext cx="67056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22</m:t>
                                  </m:r>
                                </m:sub>
                                <m:sup>
                                  <m:r>
                                    <a:rPr lang="pt-BR" i="1">
                                      <a:latin typeface="Cambria Math" panose="02040503050406030204" pitchFamily="18" charset="0"/>
                                    </a:rPr>
                                    <m:t>1</m:t>
                                  </m:r>
                                </m:sup>
                              </m:sSubSup>
                            </m:e>
                          </m:mr>
                        </m:m>
                      </m:e>
                    </m:d>
                    <m:r>
                      <a:rPr lang="pt-BR" b="1" i="0" smtClean="0">
                        <a:latin typeface="Cambria Math" panose="02040503050406030204" pitchFamily="18" charset="0"/>
                      </a:rPr>
                      <m:t>,</m:t>
                    </m:r>
                    <m:r>
                      <a:rPr lang="pt-BR" b="1" i="1" smtClean="0">
                        <a:latin typeface="Cambria Math" panose="02040503050406030204" pitchFamily="18" charset="0"/>
                      </a:rPr>
                      <m:t> </m:t>
                    </m:r>
                  </m:oMath>
                </a14:m>
                <a:r>
                  <a:rPr lang="pt-BR" dirty="0"/>
                  <a:t>     </a:t>
                </a:r>
                <a14:m>
                  <m:oMath xmlns:m="http://schemas.openxmlformats.org/officeDocument/2006/math">
                    <m:r>
                      <a:rPr lang="pt-BR" b="1" i="1">
                        <a:latin typeface="Cambria Math" panose="02040503050406030204" pitchFamily="18" charset="0"/>
                      </a:rPr>
                      <m:t>𝒘</m:t>
                    </m:r>
                    <m:r>
                      <a:rPr lang="pt-BR" i="1">
                        <a:latin typeface="Cambria Math" panose="02040503050406030204" pitchFamily="18" charset="0"/>
                      </a:rPr>
                      <m:t>=</m:t>
                    </m:r>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21</m:t>
                                  </m:r>
                                </m:sub>
                                <m:sup>
                                  <m:r>
                                    <a:rPr lang="pt-BR" i="1">
                                      <a:latin typeface="Cambria Math" panose="02040503050406030204" pitchFamily="18" charset="0"/>
                                    </a:rPr>
                                    <m:t>2</m:t>
                                  </m:r>
                                </m:sup>
                              </m:sSubSup>
                            </m:e>
                          </m:mr>
                        </m:m>
                      </m:e>
                    </m:d>
                  </m:oMath>
                </a14:m>
                <a:r>
                  <a:rPr lang="pt-BR" dirty="0"/>
                  <a:t> e </a:t>
                </a:r>
                <a14:m>
                  <m:oMath xmlns:m="http://schemas.openxmlformats.org/officeDocument/2006/math">
                    <m:r>
                      <a:rPr lang="pt-BR" b="1" i="1" smtClean="0">
                        <a:latin typeface="Cambria Math" panose="02040503050406030204" pitchFamily="18" charset="0"/>
                      </a:rPr>
                      <m:t>𝒙</m:t>
                    </m:r>
                    <m:r>
                      <a:rPr lang="pt-BR" i="1">
                        <a:latin typeface="Cambria Math" panose="02040503050406030204" pitchFamily="18" charset="0"/>
                      </a:rPr>
                      <m:t>=</m:t>
                    </m:r>
                    <m:d>
                      <m:dPr>
                        <m:begChr m:val="["/>
                        <m:endChr m:val="]"/>
                        <m:ctrlPr>
                          <a:rPr lang="pt-BR" i="1">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e>
                          </m:mr>
                        </m:m>
                      </m:e>
                    </m:d>
                  </m:oMath>
                </a14:m>
                <a:endParaRPr lang="pt-BR" dirty="0"/>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xmlns="">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394960" y="1825624"/>
                <a:ext cx="6705600" cy="5032375"/>
              </a:xfrm>
              <a:blipFill>
                <a:blip r:embed="rId3"/>
                <a:stretch>
                  <a:fillRect l="-1818" t="-1937" r="-2000" b="-1211"/>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A067DD07-87A8-AC59-E4F9-FA704E173C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2"/>
          <a:stretch/>
        </p:blipFill>
        <p:spPr>
          <a:xfrm>
            <a:off x="217715" y="2431859"/>
            <a:ext cx="5016978" cy="2869484"/>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1"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Portanto,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830997"/>
          </a:xfrm>
          <a:prstGeom prst="rect">
            <a:avLst/>
          </a:prstGeom>
          <a:noFill/>
        </p:spPr>
        <p:txBody>
          <a:bodyPr wrap="square" rtlCol="0">
            <a:spAutoFit/>
          </a:bodyPr>
          <a:lstStyle/>
          <a:p>
            <a:pPr algn="ctr"/>
            <a:r>
              <a:rPr lang="pt-BR" sz="1200" dirty="0"/>
              <a:t>Função XOR: MLP com 1 camada escondida com 2 nós mais 1 nó na camada de saída.</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830997"/>
          </a:xfrm>
          <a:prstGeom prst="rect">
            <a:avLst/>
          </a:prstGeom>
          <a:noFill/>
        </p:spPr>
        <p:txBody>
          <a:bodyPr wrap="square" rtlCol="0">
            <a:spAutoFit/>
          </a:bodyPr>
          <a:lstStyle/>
          <a:p>
            <a:pPr algn="ctr"/>
            <a:r>
              <a:rPr lang="pt-BR" sz="1200" dirty="0"/>
              <a:t>Círculos concêntricos: MLP com 1 camada escondida com 4 nós mais 1 nó na camada de saída.</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Agrupar 6">
            <a:extLst>
              <a:ext uri="{FF2B5EF4-FFF2-40B4-BE49-F238E27FC236}">
                <a16:creationId xmlns:a16="http://schemas.microsoft.com/office/drawing/2014/main" id="{A336B9FD-29E2-35BA-135B-A139CF8C8246}"/>
              </a:ext>
            </a:extLst>
          </p:cNvPr>
          <p:cNvGrpSpPr/>
          <p:nvPr/>
        </p:nvGrpSpPr>
        <p:grpSpPr>
          <a:xfrm>
            <a:off x="1250936" y="4779571"/>
            <a:ext cx="3652869" cy="1909445"/>
            <a:chOff x="1250936" y="4779571"/>
            <a:chExt cx="3652869"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sp>
          <p:nvSpPr>
            <p:cNvPr id="3" name="TextBox 129">
              <a:extLst>
                <a:ext uri="{FF2B5EF4-FFF2-40B4-BE49-F238E27FC236}">
                  <a16:creationId xmlns:a16="http://schemas.microsoft.com/office/drawing/2014/main" id="{3BBA07CB-3282-C33E-ED34-06D323092DE7}"/>
                </a:ext>
              </a:extLst>
            </p:cNvPr>
            <p:cNvSpPr txBox="1"/>
            <p:nvPr/>
          </p:nvSpPr>
          <p:spPr>
            <a:xfrm>
              <a:off x="1250936" y="6213010"/>
              <a:ext cx="1217416" cy="461665"/>
            </a:xfrm>
            <a:prstGeom prst="rect">
              <a:avLst/>
            </a:prstGeom>
            <a:noFill/>
          </p:spPr>
          <p:txBody>
            <a:bodyPr wrap="square" rtlCol="0">
              <a:spAutoFit/>
            </a:bodyPr>
            <a:lstStyle/>
            <a:p>
              <a:pPr algn="ctr"/>
              <a:r>
                <a:rPr lang="pt-BR" sz="1200" dirty="0"/>
                <a:t>Camada de</a:t>
              </a:r>
            </a:p>
            <a:p>
              <a:pPr algn="ctr"/>
              <a:r>
                <a:rPr lang="pt-BR" sz="1200" dirty="0"/>
                <a:t>entrada</a:t>
              </a:r>
            </a:p>
          </p:txBody>
        </p:sp>
      </p:grpSp>
    </p:spTree>
    <p:extLst>
      <p:ext uri="{BB962C8B-B14F-4D97-AF65-F5344CB8AC3E}">
        <p14:creationId xmlns:p14="http://schemas.microsoft.com/office/powerpoint/2010/main" val="455897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A RNA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36377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17035</TotalTime>
  <Words>10545</Words>
  <Application>Microsoft Office PowerPoint</Application>
  <PresentationFormat>Widescreen</PresentationFormat>
  <Paragraphs>759</Paragraphs>
  <Slides>56</Slides>
  <Notes>43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56</vt:i4>
      </vt:variant>
    </vt:vector>
  </HeadingPairs>
  <TitlesOfParts>
    <vt:vector size="63"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Função de ativação logística</vt:lpstr>
      <vt:lpstr>Função de ativação logística e sua derivada</vt:lpstr>
      <vt:lpstr>Função de ativação tangente hiperbólica</vt:lpstr>
      <vt:lpstr>Função de ativação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O problema da dissipação do gradiente</vt:lpstr>
      <vt:lpstr>Dissipação do gradiente </vt:lpstr>
      <vt:lpstr>Dissipação do gradiente </vt:lpstr>
      <vt:lpstr>Dissipação do gradiente </vt:lpstr>
      <vt:lpstr>Apresentação do PowerPoint</vt:lpstr>
      <vt:lpstr>Função de ativação retificadora</vt:lpstr>
      <vt:lpstr>Função de ativação retificadora</vt:lpstr>
      <vt:lpstr>Função de ativação retificadora</vt:lpstr>
      <vt:lpstr>Variantes da função de ativação retificadora</vt:lpstr>
      <vt:lpstr>Explosão do gradiente </vt:lpstr>
      <vt:lpstr>Explosão do gradiente </vt:lpstr>
      <vt:lpstr>Formas de se minimizar a dissipação e a explosão do gradiente</vt:lpstr>
      <vt:lpstr>Tarefa</vt:lpstr>
      <vt:lpstr>Conectando neurônios</vt:lpstr>
      <vt:lpstr>Conectando neurônios</vt:lpstr>
      <vt:lpstr>Conectando neurônios</vt:lpstr>
      <vt:lpstr>Conectando neurônios</vt:lpstr>
      <vt:lpstr>Conectando neurônios</vt:lpstr>
      <vt:lpstr>Arquiteturas de redes neurais</vt:lpstr>
      <vt:lpstr>Apresentação do PowerPoint</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1595</cp:revision>
  <dcterms:created xsi:type="dcterms:W3CDTF">2020-04-06T23:46:10Z</dcterms:created>
  <dcterms:modified xsi:type="dcterms:W3CDTF">2024-10-26T11:19:10Z</dcterms:modified>
</cp:coreProperties>
</file>