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14" r:id="rId3"/>
    <p:sldId id="363" r:id="rId4"/>
    <p:sldId id="364" r:id="rId5"/>
    <p:sldId id="369" r:id="rId6"/>
    <p:sldId id="365" r:id="rId7"/>
    <p:sldId id="346" r:id="rId8"/>
    <p:sldId id="347" r:id="rId9"/>
    <p:sldId id="348" r:id="rId10"/>
    <p:sldId id="349" r:id="rId11"/>
    <p:sldId id="366" r:id="rId12"/>
    <p:sldId id="324" r:id="rId13"/>
    <p:sldId id="306" r:id="rId14"/>
    <p:sldId id="367" r:id="rId15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1" autoAdjust="0"/>
    <p:restoredTop sz="86881" autoAdjust="0"/>
  </p:normalViewPr>
  <p:slideViewPr>
    <p:cSldViewPr snapToGrid="0">
      <p:cViewPr varScale="1">
        <p:scale>
          <a:sx n="65" d="100"/>
          <a:sy n="65" d="100"/>
        </p:scale>
        <p:origin x="948" y="60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26/08/2022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i="1" dirty="0"/>
              <a:t>Classificadores lineares </a:t>
            </a:r>
            <a:r>
              <a:rPr lang="pt-BR" dirty="0"/>
              <a:t>sãos frequentemente usados em situações em que a velocidade da classificação é um problema, pois ele geralmente é o classificador mais rápido. Lembre-se que a classificação envolve apenas um produto escalar e um mapeamento.</a:t>
            </a:r>
          </a:p>
          <a:p>
            <a:endParaRPr lang="pt-BR" dirty="0"/>
          </a:p>
          <a:p>
            <a:r>
              <a:rPr lang="pt-BR" dirty="0"/>
              <a:t>Além disso, os </a:t>
            </a:r>
            <a:r>
              <a:rPr lang="pt-BR" b="1" i="1" dirty="0"/>
              <a:t>classificadores lineares </a:t>
            </a:r>
            <a:r>
              <a:rPr lang="pt-BR" dirty="0"/>
              <a:t>geralmente funcionam muito bem quando o número de atributos é grande, como no caso da classificação de documentos (milhares de palavras, por exemplo).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1943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2075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  <a:p>
            <a:r>
              <a:rPr lang="pt-BR" b="1" dirty="0"/>
              <a:t>Referências</a:t>
            </a:r>
          </a:p>
          <a:p>
            <a:r>
              <a:rPr lang="pt-BR" dirty="0"/>
              <a:t>[1] https://towardsdatascience.com/logistic-regression-as-a-nonlinear-classifier-bdc6746db734</a:t>
            </a:r>
          </a:p>
          <a:p>
            <a:r>
              <a:rPr lang="pt-BR" dirty="0"/>
              <a:t>[2] https://pt.wikipedia.org/wiki/Hip%C3%A9rbole</a:t>
            </a:r>
          </a:p>
          <a:p>
            <a:r>
              <a:rPr lang="pt-BR" dirty="0"/>
              <a:t>[3] https://pt.wikipedia.org/wiki/Hip%C3%A9rbole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8157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classificador sempre anuncia uma previsão completamente confiante de 0 ou 1, mesmo para exemplos muito próximos do limite. Em muitas situações, precisamos realmente de previsões mais graduadas.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2670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“Stochastic”, in plain terms means “random”.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aleatoriedade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ajuda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pois as chances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épocas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que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muito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baixas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inexistentes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Imagine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houvesse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aleatória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poderia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ocorrer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situação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seguem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sequência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que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por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exemplo</a:t>
            </a:r>
            <a:r>
              <a:rPr lang="en-US" sz="1200" b="0" i="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22626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https://colab.research.google.com/github/zz4fap/t320_aprendizado_de_maquina/blob/main/notebooks/classificação/</a:t>
            </a:r>
            <a:r>
              <a:rPr lang="pt-BR" sz="1200" dirty="0"/>
              <a:t>classificador_linear_com_limiar_rigido.ipynb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8219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#2</a:t>
            </a:r>
            <a:r>
              <a:rPr lang="pt-BR" sz="1200" dirty="0"/>
              <a:t>: https://mybinder.org/v2/gh/zz4fap/t320_aprendizado_de_maquina/main?filepath=labs%2FLaboratorio2.ipynb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26/08/2022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github/zz4fap/t320_aprendizado_de_maquina/blob/main/notebooks/classifica&#231;&#227;o/classificador_linear_com_limiar_rigido.ipynb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2.ipynb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7" Type="http://schemas.openxmlformats.org/officeDocument/2006/relationships/image" Target="../media/image18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T320 - Introdução ao Aprendizado de Máquina II:</a:t>
            </a:r>
            <a:r>
              <a:rPr lang="pt-BR" dirty="0"/>
              <a:t/>
            </a:r>
            <a:br>
              <a:rPr lang="pt-BR" dirty="0"/>
            </a:br>
            <a:r>
              <a:rPr lang="pt-BR" b="1" i="1" dirty="0"/>
              <a:t>Classificação (Parte II)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xmlns="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xmlns="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911926"/>
                <a:ext cx="11209421" cy="494607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A </a:t>
                </a:r>
                <a:r>
                  <a:rPr lang="pt-BR" b="1" i="1" dirty="0"/>
                  <a:t>regra de aprendizagem do perceptron </a:t>
                </a:r>
                <a:r>
                  <a:rPr lang="pt-BR" dirty="0"/>
                  <a:t>converge para um </a:t>
                </a:r>
                <a:r>
                  <a:rPr lang="pt-BR" b="1" i="1" dirty="0"/>
                  <a:t>separador perfeito</a:t>
                </a:r>
                <a:r>
                  <a:rPr lang="pt-BR" dirty="0"/>
                  <a:t> quando: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As classes são </a:t>
                </a:r>
                <a:r>
                  <a:rPr lang="pt-BR" b="1" i="1" dirty="0"/>
                  <a:t>suficientemente separadas </a:t>
                </a:r>
                <a:r>
                  <a:rPr lang="pt-BR" dirty="0"/>
                  <a:t>umas das outras, ou seja, não se sobrepõem.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Existe uma </a:t>
                </a:r>
                <a:r>
                  <a:rPr lang="pt-BR" b="1" i="1" dirty="0"/>
                  <a:t>função discriminante adequada para o problema</a:t>
                </a:r>
                <a:r>
                  <a:rPr lang="pt-BR" dirty="0"/>
                  <a:t>, mesmo que não seja um </a:t>
                </a:r>
                <a:r>
                  <a:rPr lang="pt-BR" b="1" i="1" dirty="0"/>
                  <a:t>hiperplano</a:t>
                </a:r>
                <a:r>
                  <a:rPr lang="pt-BR" dirty="0"/>
                  <a:t>.</a:t>
                </a:r>
              </a:p>
              <a:p>
                <a:r>
                  <a:rPr lang="pt-BR" b="1" i="1" dirty="0"/>
                  <a:t>Separador perfeito: </a:t>
                </a:r>
                <a:r>
                  <a:rPr lang="pt-BR" dirty="0"/>
                  <a:t>com erro de classificação igual a zero, ou seja, todos os exemplos são perfeitamente classificados.</a:t>
                </a:r>
              </a:p>
              <a:p>
                <a:r>
                  <a:rPr lang="pt-BR" dirty="0"/>
                  <a:t>Porém, na prática essa situação não é muito comum.</a:t>
                </a:r>
              </a:p>
              <a:p>
                <a:r>
                  <a:rPr lang="pt-BR" dirty="0"/>
                  <a:t>Nesse caso, a </a:t>
                </a:r>
                <a:r>
                  <a:rPr lang="pt-BR" b="1" i="1" dirty="0"/>
                  <a:t>regra de aprendizagem do perceptron </a:t>
                </a:r>
                <a:r>
                  <a:rPr lang="pt-BR" dirty="0"/>
                  <a:t>falha em convergir para uma solução perfeita. </a:t>
                </a:r>
              </a:p>
              <a:p>
                <a:r>
                  <a:rPr lang="pt-BR" dirty="0"/>
                  <a:t>Em geral, essa regra não converge para uma solução estável para valores fixos do </a:t>
                </a:r>
                <a:r>
                  <a:rPr lang="pt-BR" b="1" i="1" dirty="0"/>
                  <a:t>passo de aprendizagem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, mas 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decresce de acordo com as iterações, então a regra tem uma chance de convergir para uma solução de erro mínimo quando os exemplos são apresentados de forma aleatória.</a:t>
                </a:r>
              </a:p>
              <a:p>
                <a:r>
                  <a:rPr lang="pt-BR" dirty="0"/>
                  <a:t>Podemos também usar o </a:t>
                </a:r>
                <a:r>
                  <a:rPr lang="pt-BR" b="1" i="1" dirty="0"/>
                  <a:t>early-stop</a:t>
                </a:r>
                <a:r>
                  <a:rPr lang="pt-BR" dirty="0"/>
                  <a:t> e utilizar os </a:t>
                </a:r>
                <a:r>
                  <a:rPr lang="pt-BR" b="1" i="1" dirty="0"/>
                  <a:t>pesos</a:t>
                </a:r>
                <a:r>
                  <a:rPr lang="pt-BR" dirty="0"/>
                  <a:t> que resultaram no menor erro de validação.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911926"/>
                <a:ext cx="11209421" cy="4946073"/>
              </a:xfrm>
              <a:blipFill rotWithShape="0">
                <a:blip r:embed="rId3"/>
                <a:stretch>
                  <a:fillRect l="-707" t="-2836" r="-11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7472695" y="6519445"/>
            <a:ext cx="47193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>
                <a:hlinkClick r:id="rId4"/>
              </a:rPr>
              <a:t>Exemplo: classificador_linear_com_limiar_rigido.ipynb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8654313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7785295" cy="503237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Outro problema com classificadores que usam </a:t>
                </a:r>
                <a:r>
                  <a:rPr lang="pt-BR" b="1" i="1" dirty="0"/>
                  <a:t>limiar de decisão rígido </a:t>
                </a:r>
                <a:r>
                  <a:rPr lang="pt-BR" dirty="0"/>
                  <a:t>é a falta de informação sobre a </a:t>
                </a:r>
                <a:r>
                  <a:rPr lang="pt-BR" b="1" i="1" dirty="0"/>
                  <a:t>confiança</a:t>
                </a:r>
                <a:r>
                  <a:rPr lang="pt-BR" dirty="0"/>
                  <a:t> do classificador quanto a um resultado.</a:t>
                </a:r>
              </a:p>
              <a:p>
                <a:r>
                  <a:rPr lang="pt-BR" dirty="0"/>
                  <a:t>No exemplo ao lado, dois exemplos estão bem próximos da </a:t>
                </a:r>
                <a:r>
                  <a:rPr lang="pt-BR" b="1" i="1" dirty="0"/>
                  <a:t>fronteira de decisão </a:t>
                </a:r>
                <a:r>
                  <a:rPr lang="pt-BR" dirty="0"/>
                  <a:t>enquanto outros dois estão bem distantes dela.</a:t>
                </a:r>
              </a:p>
              <a:p>
                <a:r>
                  <a:rPr lang="pt-BR" dirty="0"/>
                  <a:t>O classificador com </a:t>
                </a:r>
                <a:r>
                  <a:rPr lang="pt-BR" b="1" i="1" dirty="0"/>
                  <a:t>limiar rígido</a:t>
                </a:r>
                <a:r>
                  <a:rPr lang="pt-BR" dirty="0"/>
                  <a:t>, faria uma previsão </a:t>
                </a:r>
                <a:r>
                  <a:rPr lang="pt-BR" b="1" i="1" dirty="0"/>
                  <a:t>completamente confiante </a:t>
                </a:r>
                <a:r>
                  <a:rPr lang="pt-BR" dirty="0"/>
                  <a:t>pelo valor 1 para os dois pontos azuis e 0 para os dois triângulos vermelhos, mesmo eles tendo valores bem diferentes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Em muitas situações, nós precisamos de previsões mais graduadas, que indiquem incertezas quanto à classificação.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7785295" cy="5032376"/>
              </a:xfrm>
              <a:blipFill>
                <a:blip r:embed="rId2"/>
                <a:stretch>
                  <a:fillRect l="-1174" t="-24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0" t="2565" r="7668"/>
          <a:stretch/>
        </p:blipFill>
        <p:spPr>
          <a:xfrm>
            <a:off x="8467075" y="1422698"/>
            <a:ext cx="3542199" cy="305093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8310657" y="4473633"/>
                <a:ext cx="385503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/>
                  <a:t>Os pontos distantes da </a:t>
                </a:r>
                <a:r>
                  <a:rPr lang="pt-BR" sz="1600" b="1" i="1" dirty="0"/>
                  <a:t>fronteira de decisão </a:t>
                </a:r>
                <a:r>
                  <a:rPr lang="pt-BR" sz="1600" dirty="0"/>
                  <a:t>têm valores </a:t>
                </a:r>
                <a:r>
                  <a:rPr lang="pt-BR" sz="1600" b="1" i="1" dirty="0"/>
                  <a:t>absolutos</a:t>
                </a:r>
                <a:r>
                  <a:rPr lang="pt-BR" sz="1600" dirty="0"/>
                  <a:t> de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sz="1600" dirty="0"/>
                  <a:t> bem maiores do que os dos pontos próximos, os quais têm valores de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6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600" dirty="0"/>
                  <a:t> muito próximos de 0.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/>
                  <a:t>Ou seja, a confiança deveria ser maior para pontos distantes da fronteira.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/>
                  <a:t>Porém, isso não é refletido na saída do classificador com limiar rígido.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0657" y="4473633"/>
                <a:ext cx="3855036" cy="2308324"/>
              </a:xfrm>
              <a:prstGeom prst="rect">
                <a:avLst/>
              </a:prstGeom>
              <a:blipFill>
                <a:blip r:embed="rId4"/>
                <a:stretch>
                  <a:fillRect l="-632" t="-792" b="-23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71991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- Classificação (Parte II)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#2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Se </a:t>
            </a:r>
            <a:r>
              <a:rPr lang="pt-BR" dirty="0"/>
              <a:t>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0000"/>
                </a:solidFill>
              </a:rPr>
              <a:t>Laboratórios podem ser resolvidos 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4010190" y="1821094"/>
            <a:ext cx="3740834" cy="2807647"/>
            <a:chOff x="4010190" y="1821094"/>
            <a:chExt cx="3740834" cy="2807647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403890" y="2415405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4391190" y="4424509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5312521" y="381930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Isosceles Triangle 7"/>
            <p:cNvSpPr/>
            <p:nvPr/>
          </p:nvSpPr>
          <p:spPr>
            <a:xfrm>
              <a:off x="4928082" y="243333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4402673" y="2616367"/>
              <a:ext cx="2664000" cy="172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5076117" y="354661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4636086" y="4026266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5688595" y="3846095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4728351" y="3533536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4812863" y="3219326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5512242" y="339364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6219587" y="2814337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5912596" y="301006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5914244" y="342424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5585624" y="2876475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5889909" y="2512355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5149499" y="265725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Isosceles Triangle 21"/>
            <p:cNvSpPr/>
            <p:nvPr/>
          </p:nvSpPr>
          <p:spPr>
            <a:xfrm>
              <a:off x="6422959" y="313960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5029533" y="3989093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533" y="3989093"/>
                  <a:ext cx="521168" cy="40011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6674365" y="2967590"/>
                  <a:ext cx="51520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4365" y="2967590"/>
                  <a:ext cx="515206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963624" y="4259409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3624" y="4259409"/>
                  <a:ext cx="78740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010190" y="2026508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0190" y="2026508"/>
                  <a:ext cx="78740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Oval 27"/>
            <p:cNvSpPr/>
            <p:nvPr/>
          </p:nvSpPr>
          <p:spPr>
            <a:xfrm>
              <a:off x="5406766" y="3352981"/>
              <a:ext cx="788277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0" name="Straight Arrow Connector 29"/>
            <p:cNvCxnSpPr>
              <a:stCxn id="28" idx="0"/>
              <a:endCxn id="31" idx="2"/>
            </p:cNvCxnSpPr>
            <p:nvPr/>
          </p:nvCxnSpPr>
          <p:spPr>
            <a:xfrm flipV="1">
              <a:off x="5800905" y="2344314"/>
              <a:ext cx="10681" cy="1008667"/>
            </a:xfrm>
            <a:prstGeom prst="straightConnector1">
              <a:avLst/>
            </a:prstGeom>
            <a:noFill/>
            <a:ln w="28575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948806" y="1821094"/>
              <a:ext cx="17255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Qual a certeza destas classificações?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4594381" y="3962196"/>
              <a:ext cx="248152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Oval 37"/>
            <p:cNvSpPr/>
            <p:nvPr/>
          </p:nvSpPr>
          <p:spPr>
            <a:xfrm>
              <a:off x="6750897" y="2497010"/>
              <a:ext cx="248152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Isosceles Triangle 38"/>
            <p:cNvSpPr/>
            <p:nvPr/>
          </p:nvSpPr>
          <p:spPr>
            <a:xfrm>
              <a:off x="6808298" y="255226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0" name="Straight Arrow Connector 39"/>
            <p:cNvCxnSpPr>
              <a:stCxn id="36" idx="7"/>
            </p:cNvCxnSpPr>
            <p:nvPr/>
          </p:nvCxnSpPr>
          <p:spPr>
            <a:xfrm flipV="1">
              <a:off x="4806192" y="2344314"/>
              <a:ext cx="832821" cy="1657980"/>
            </a:xfrm>
            <a:prstGeom prst="straightConnector1">
              <a:avLst/>
            </a:prstGeom>
            <a:noFill/>
            <a:ln w="28575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Straight Arrow Connector 42"/>
            <p:cNvCxnSpPr>
              <a:stCxn id="38" idx="2"/>
            </p:cNvCxnSpPr>
            <p:nvPr/>
          </p:nvCxnSpPr>
          <p:spPr>
            <a:xfrm flipH="1" flipV="1">
              <a:off x="6051730" y="2368601"/>
              <a:ext cx="699167" cy="265313"/>
            </a:xfrm>
            <a:prstGeom prst="straightConnector1">
              <a:avLst/>
            </a:prstGeom>
            <a:noFill/>
            <a:ln w="28575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5736007" y="4101486"/>
                  <a:ext cx="9254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6007" y="4101486"/>
                  <a:ext cx="925446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6543528" y="3736131"/>
                  <a:ext cx="9254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528" y="3736131"/>
                  <a:ext cx="925446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44406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57642" cy="4901101"/>
          </a:xfrm>
        </p:spPr>
        <p:txBody>
          <a:bodyPr>
            <a:normAutofit/>
          </a:bodyPr>
          <a:lstStyle/>
          <a:p>
            <a:r>
              <a:rPr lang="pt-BR" dirty="0"/>
              <a:t>Anteriormente, vimos exemplos de </a:t>
            </a:r>
            <a:r>
              <a:rPr lang="pt-BR" dirty="0" smtClean="0"/>
              <a:t>aplicação de </a:t>
            </a:r>
            <a:r>
              <a:rPr lang="pt-BR" dirty="0"/>
              <a:t>algoritmos de </a:t>
            </a:r>
            <a:r>
              <a:rPr lang="pt-BR" b="1" i="1" dirty="0" smtClean="0"/>
              <a:t>classificação</a:t>
            </a:r>
            <a:r>
              <a:rPr lang="pt-BR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Detecção de spams.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Análise de sentimentos.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Reconhecimento de dígitos.</a:t>
            </a:r>
          </a:p>
          <a:p>
            <a:r>
              <a:rPr lang="pt-BR" dirty="0"/>
              <a:t>Definimos o problema da classificação e concluímos que ele também é um problema de </a:t>
            </a:r>
            <a:r>
              <a:rPr lang="pt-BR" b="1" i="1" dirty="0"/>
              <a:t>aprendizado supervisionado</a:t>
            </a:r>
            <a:r>
              <a:rPr lang="pt-BR" dirty="0"/>
              <a:t>.</a:t>
            </a:r>
          </a:p>
          <a:p>
            <a:r>
              <a:rPr lang="pt-BR" dirty="0"/>
              <a:t>Aprendemos que as classes são separadas através de </a:t>
            </a:r>
            <a:r>
              <a:rPr lang="pt-BR" b="1" i="1" dirty="0"/>
              <a:t>funções discriminantes </a:t>
            </a:r>
            <a:r>
              <a:rPr lang="pt-BR" dirty="0"/>
              <a:t>e que o desafio é encontrar </a:t>
            </a:r>
            <a:r>
              <a:rPr lang="pt-BR" dirty="0" smtClean="0"/>
              <a:t>funções adequadas </a:t>
            </a:r>
            <a:r>
              <a:rPr lang="pt-BR" dirty="0"/>
              <a:t>e os pesos correspondentes.</a:t>
            </a:r>
          </a:p>
          <a:p>
            <a:r>
              <a:rPr lang="pt-BR" dirty="0"/>
              <a:t>A partir da aula de hoje, começamos a discutir como encontrar os pesos.</a:t>
            </a:r>
          </a:p>
        </p:txBody>
      </p:sp>
    </p:spTree>
    <p:extLst>
      <p:ext uri="{BB962C8B-B14F-4D97-AF65-F5344CB8AC3E}">
        <p14:creationId xmlns:p14="http://schemas.microsoft.com/office/powerpoint/2010/main" val="193916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0430"/>
            <a:ext cx="10515600" cy="1325563"/>
          </a:xfrm>
        </p:spPr>
        <p:txBody>
          <a:bodyPr/>
          <a:lstStyle/>
          <a:p>
            <a:r>
              <a:rPr lang="pt-BR" dirty="0"/>
              <a:t>Classificação 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1020426" cy="5167311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/>
                  <a:t>Como vimos, o objetivo da </a:t>
                </a:r>
                <a:r>
                  <a:rPr lang="pt-BR" b="1" i="1" dirty="0"/>
                  <a:t>classificação</a:t>
                </a:r>
                <a:r>
                  <a:rPr lang="pt-BR" dirty="0"/>
                  <a:t> é usar as características (i.e., </a:t>
                </a:r>
                <a:r>
                  <a:rPr lang="pt-BR" dirty="0" smtClean="0"/>
                  <a:t>vetores de atributos,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 smtClean="0"/>
                  <a:t>) </a:t>
                </a:r>
                <a:r>
                  <a:rPr lang="pt-BR" dirty="0"/>
                  <a:t>de, por exemplo, um objeto para identificar a qual classe ele pertence.</a:t>
                </a:r>
              </a:p>
              <a:p>
                <a:r>
                  <a:rPr lang="pt-BR" dirty="0"/>
                  <a:t>Um </a:t>
                </a:r>
                <a:r>
                  <a:rPr lang="pt-BR" b="1" i="1" dirty="0"/>
                  <a:t>classificador linear </a:t>
                </a:r>
                <a:r>
                  <a:rPr lang="pt-BR" dirty="0"/>
                  <a:t>atinge esse objetivo </a:t>
                </a:r>
                <a:r>
                  <a:rPr lang="pt-BR" b="1" i="1" dirty="0"/>
                  <a:t>tomando uma decisão de classificação </a:t>
                </a:r>
                <a:r>
                  <a:rPr lang="pt-BR" dirty="0"/>
                  <a:t>com base no valor de uma </a:t>
                </a:r>
                <a:r>
                  <a:rPr lang="pt-BR" b="1" i="1" dirty="0"/>
                  <a:t>combinação linear </a:t>
                </a:r>
                <a:r>
                  <a:rPr lang="pt-BR" dirty="0"/>
                  <a:t>dos </a:t>
                </a:r>
                <a:r>
                  <a:rPr lang="pt-BR" b="1" i="1" dirty="0"/>
                  <a:t>atributos</a:t>
                </a:r>
                <a:r>
                  <a:rPr lang="pt-BR" dirty="0"/>
                  <a:t>, ou seja, na saída de uma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 </a:t>
                </a:r>
                <a:r>
                  <a:rPr lang="pt-BR" b="1" i="1" dirty="0"/>
                  <a:t>linear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saída de um </a:t>
                </a:r>
                <a:r>
                  <a:rPr lang="pt-BR" b="1" i="1" dirty="0"/>
                  <a:t>classificador linear </a:t>
                </a:r>
                <a:r>
                  <a:rPr lang="pt-BR" dirty="0"/>
                  <a:t>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conhecida como </a:t>
                </a:r>
                <a:r>
                  <a:rPr lang="pt-BR" b="1" i="1" dirty="0"/>
                  <a:t>função hipótese de classificação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 é uma </a:t>
                </a:r>
                <a:r>
                  <a:rPr lang="pt-BR" b="1" i="1" dirty="0"/>
                  <a:t>função de limiar de decisão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i="1" dirty="0"/>
                  <a:t>Função de limiar de decisão </a:t>
                </a:r>
                <a:r>
                  <a:rPr lang="pt-BR" dirty="0"/>
                  <a:t>é uma função que </a:t>
                </a:r>
                <a:r>
                  <a:rPr lang="pt-BR" dirty="0" smtClean="0"/>
                  <a:t>mapeia a </a:t>
                </a:r>
                <a:r>
                  <a:rPr lang="pt-BR" dirty="0"/>
                  <a:t>saída da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 </a:t>
                </a:r>
                <a:r>
                  <a:rPr lang="pt-BR" b="1" i="1" dirty="0"/>
                  <a:t>linear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(produto escalar), na saída desejada, ou seja, na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, do objeto.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Ela é apenas uma formalização matemática para os </a:t>
                </a:r>
                <a:r>
                  <a:rPr lang="pt-BR" b="1" i="1" dirty="0"/>
                  <a:t>if</a:t>
                </a:r>
                <a:r>
                  <a:rPr lang="pt-BR" dirty="0"/>
                  <a:t>s e </a:t>
                </a:r>
                <a:r>
                  <a:rPr lang="pt-BR" b="1" i="1" dirty="0"/>
                  <a:t>else</a:t>
                </a:r>
                <a:r>
                  <a:rPr lang="pt-BR" dirty="0"/>
                  <a:t>s que usamos para definir as classes.</a:t>
                </a:r>
              </a:p>
              <a:p>
                <a:r>
                  <a:rPr lang="pt-BR" dirty="0"/>
                  <a:t>Originalmente, as </a:t>
                </a:r>
                <a:r>
                  <a:rPr lang="pt-BR" b="1" i="1" dirty="0"/>
                  <a:t>funções discriminantes </a:t>
                </a:r>
                <a:r>
                  <a:rPr lang="pt-BR" dirty="0" smtClean="0"/>
                  <a:t>seguem equações </a:t>
                </a:r>
                <a:r>
                  <a:rPr lang="pt-BR" dirty="0"/>
                  <a:t>de hiperplanos: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1020426" cy="5167311"/>
              </a:xfrm>
              <a:blipFill rotWithShape="0">
                <a:blip r:embed="rId3"/>
                <a:stretch>
                  <a:fillRect l="-2214" t="-2241" r="-996" b="-11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1457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941"/>
            <a:ext cx="10515600" cy="1325563"/>
          </a:xfrm>
        </p:spPr>
        <p:txBody>
          <a:bodyPr/>
          <a:lstStyle/>
          <a:p>
            <a:r>
              <a:rPr lang="pt-BR" dirty="0"/>
              <a:t>Classificação 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7925556" cy="5167311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Dado um </a:t>
                </a:r>
                <a:r>
                  <a:rPr lang="pt-BR" b="1" i="1" dirty="0"/>
                  <a:t>conjunto de treinamento</a:t>
                </a:r>
                <a:r>
                  <a:rPr lang="pt-BR" dirty="0"/>
                  <a:t>, a tarefa do </a:t>
                </a:r>
                <a:r>
                  <a:rPr lang="pt-BR" b="1" i="1" dirty="0"/>
                  <a:t>classificador</a:t>
                </a:r>
                <a:r>
                  <a:rPr lang="pt-BR" dirty="0"/>
                  <a:t> é a de </a:t>
                </a:r>
                <a:r>
                  <a:rPr lang="pt-BR" b="1" i="1" dirty="0"/>
                  <a:t>aprender </a:t>
                </a:r>
                <a:r>
                  <a:rPr lang="pt-BR" dirty="0"/>
                  <a:t>uma </a:t>
                </a:r>
                <a:r>
                  <a:rPr lang="pt-BR" b="1" i="1" dirty="0"/>
                  <a:t>função</a:t>
                </a:r>
                <a:r>
                  <a:rPr lang="pt-BR" dirty="0"/>
                  <a:t> </a:t>
                </a:r>
                <a:r>
                  <a:rPr lang="pt-BR" b="1" i="1" dirty="0"/>
                  <a:t>hipótese de classificação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que recebe um exemplo (e.g.,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 e retorna a classe do exemplo.</a:t>
                </a:r>
              </a:p>
              <a:p>
                <a:r>
                  <a:rPr lang="pt-BR" dirty="0" smtClean="0"/>
                  <a:t>Para </a:t>
                </a:r>
                <a:r>
                  <a:rPr lang="pt-BR" dirty="0"/>
                  <a:t>que um </a:t>
                </a:r>
                <a:r>
                  <a:rPr lang="pt-BR" b="1" i="1" dirty="0"/>
                  <a:t>classificador linear </a:t>
                </a:r>
                <a:r>
                  <a:rPr lang="pt-BR" dirty="0"/>
                  <a:t>funcione corretamente, </a:t>
                </a:r>
                <a:r>
                  <a:rPr lang="pt-BR" dirty="0" smtClean="0"/>
                  <a:t>as classes </a:t>
                </a:r>
                <a:r>
                  <a:rPr lang="pt-BR" dirty="0"/>
                  <a:t>devem ser </a:t>
                </a:r>
                <a:r>
                  <a:rPr lang="pt-BR" b="1" i="1" dirty="0"/>
                  <a:t>linearmente separáveis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Isso significa que as classes devem ser </a:t>
                </a:r>
                <a:r>
                  <a:rPr lang="pt-BR" b="1" i="1" dirty="0"/>
                  <a:t>suficientemente separadas </a:t>
                </a:r>
                <a:r>
                  <a:rPr lang="pt-BR" dirty="0"/>
                  <a:t>umas das outras para garantir que a </a:t>
                </a:r>
                <a:r>
                  <a:rPr lang="pt-BR" b="1" i="1" dirty="0"/>
                  <a:t>superfície de decisão </a:t>
                </a:r>
                <a:r>
                  <a:rPr lang="pt-BR" dirty="0"/>
                  <a:t>consista de um </a:t>
                </a:r>
                <a:r>
                  <a:rPr lang="pt-BR" b="1" i="1" dirty="0"/>
                  <a:t>hiperplano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Classes que podem ser separadas por um </a:t>
                </a:r>
                <a:r>
                  <a:rPr lang="pt-BR" b="1" i="1" dirty="0"/>
                  <a:t>hiperplano</a:t>
                </a:r>
                <a:r>
                  <a:rPr lang="pt-BR" dirty="0"/>
                  <a:t> são chamadas de </a:t>
                </a:r>
                <a:r>
                  <a:rPr lang="pt-BR" b="1" i="1" dirty="0"/>
                  <a:t>linearmente separáveis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Na primeira figura, 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 é definida por uma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que é uma </a:t>
                </a:r>
                <a:r>
                  <a:rPr lang="pt-BR" b="1" i="1" dirty="0"/>
                  <a:t>reta</a:t>
                </a:r>
                <a:r>
                  <a:rPr lang="pt-BR" dirty="0"/>
                  <a:t>: </a:t>
                </a:r>
                <a14:m>
                  <m:oMath xmlns:m="http://schemas.openxmlformats.org/officeDocument/2006/math"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pt-BR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Na segunda figura, devido à proximidade das classes, não existe um </a:t>
                </a:r>
                <a:r>
                  <a:rPr lang="pt-BR" b="1" i="1" dirty="0"/>
                  <a:t>hiperplano</a:t>
                </a:r>
                <a:r>
                  <a:rPr lang="pt-BR" dirty="0"/>
                  <a:t> que as separe.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7925556" cy="5167311"/>
              </a:xfrm>
              <a:blipFill rotWithShape="0">
                <a:blip r:embed="rId3"/>
                <a:stretch>
                  <a:fillRect l="-1077" t="-2712" r="-1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9198552" y="544875"/>
            <a:ext cx="15127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Frontreira de decisão, onde </a:t>
            </a:r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= 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64" r="9343"/>
          <a:stretch/>
        </p:blipFill>
        <p:spPr>
          <a:xfrm>
            <a:off x="8740457" y="4203237"/>
            <a:ext cx="3409953" cy="22326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0" t="9508" r="9327"/>
          <a:stretch/>
        </p:blipFill>
        <p:spPr>
          <a:xfrm>
            <a:off x="8740456" y="1094938"/>
            <a:ext cx="3409953" cy="23544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954915" y="2838039"/>
            <a:ext cx="12503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&gt; 0</a:t>
            </a:r>
          </a:p>
        </p:txBody>
      </p:sp>
      <p:cxnSp>
        <p:nvCxnSpPr>
          <p:cNvPr id="10" name="Curved Connector 9"/>
          <p:cNvCxnSpPr>
            <a:endCxn id="11" idx="3"/>
          </p:cNvCxnSpPr>
          <p:nvPr/>
        </p:nvCxnSpPr>
        <p:spPr>
          <a:xfrm rot="5400000" flipH="1" flipV="1">
            <a:off x="9960465" y="1248706"/>
            <a:ext cx="1239201" cy="262428"/>
          </a:xfrm>
          <a:prstGeom prst="curvedConnector4">
            <a:avLst>
              <a:gd name="adj1" fmla="val 41307"/>
              <a:gd name="adj2" fmla="val 18711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622871" y="1201198"/>
            <a:ext cx="1250306" cy="232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&lt; 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763756" y="3445435"/>
            <a:ext cx="3428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Classes linearmente separáveis.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763757" y="6435911"/>
            <a:ext cx="3386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Classes não-linearmente separáveis.</a:t>
            </a:r>
          </a:p>
        </p:txBody>
      </p:sp>
    </p:spTree>
    <p:extLst>
      <p:ext uri="{BB962C8B-B14F-4D97-AF65-F5344CB8AC3E}">
        <p14:creationId xmlns:p14="http://schemas.microsoft.com/office/powerpoint/2010/main" val="173100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6489"/>
            <a:ext cx="10515600" cy="1325563"/>
          </a:xfrm>
        </p:spPr>
        <p:txBody>
          <a:bodyPr/>
          <a:lstStyle/>
          <a:p>
            <a:r>
              <a:rPr lang="pt-BR" dirty="0"/>
              <a:t>Classificação não-linear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39090"/>
                <a:ext cx="11175750" cy="531891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Originalmente, </a:t>
                </a:r>
                <a:r>
                  <a:rPr lang="pt-BR" b="1" i="1" dirty="0"/>
                  <a:t>classificação linear </a:t>
                </a:r>
                <a:r>
                  <a:rPr lang="pt-BR" dirty="0"/>
                  <a:t>é usada quando as classes podem ser separadas por </a:t>
                </a:r>
                <a:r>
                  <a:rPr lang="pt-BR" b="1" i="1" dirty="0"/>
                  <a:t>superfícies de decisão lineares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Ou seja, as </a:t>
                </a:r>
                <a:r>
                  <a:rPr lang="pt-BR" b="1" i="1" dirty="0"/>
                  <a:t>funções discriminantes </a:t>
                </a:r>
                <a:r>
                  <a:rPr lang="pt-BR" dirty="0"/>
                  <a:t>são </a:t>
                </a:r>
                <a:r>
                  <a:rPr lang="pt-BR" b="1" i="1" dirty="0"/>
                  <a:t>hiperplanos</a:t>
                </a:r>
                <a:r>
                  <a:rPr lang="pt-BR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Mas e se não pudermos separar as classes com um </a:t>
                </a:r>
                <a:r>
                  <a:rPr lang="pt-BR" b="1" i="1" dirty="0"/>
                  <a:t>hiperplano</a:t>
                </a:r>
                <a:r>
                  <a:rPr lang="pt-BR" dirty="0"/>
                  <a:t>, ou seja, se elas não forem </a:t>
                </a:r>
                <a:r>
                  <a:rPr lang="pt-BR" b="1" i="1" dirty="0"/>
                  <a:t>linearmente separáveis</a:t>
                </a:r>
                <a:r>
                  <a:rPr lang="pt-BR" dirty="0"/>
                  <a:t>?</a:t>
                </a:r>
              </a:p>
              <a:p>
                <a:r>
                  <a:rPr lang="pt-BR" dirty="0"/>
                  <a:t>Nestes casos, usamos </a:t>
                </a:r>
                <a:r>
                  <a:rPr lang="pt-BR" b="1" i="1" dirty="0"/>
                  <a:t>funções discriminantes não-lineares</a:t>
                </a:r>
                <a:r>
                  <a:rPr lang="pt-BR" dirty="0"/>
                  <a:t>, como, por exemplo, </a:t>
                </a:r>
                <a:r>
                  <a:rPr lang="pt-BR" b="1" i="1" dirty="0"/>
                  <a:t>polinômios</a:t>
                </a:r>
                <a:r>
                  <a:rPr lang="pt-BR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BR" dirty="0"/>
                  <a:t> Círculo centrado em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pt-BR" dirty="0"/>
                  <a:t> e com raio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−1,</m:t>
                    </m:r>
                  </m:oMath>
                </a14:m>
                <a:r>
                  <a:rPr lang="pt-BR" dirty="0"/>
                  <a:t> Elipse centrada em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pt-BR" dirty="0"/>
                  <a:t>, com largura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/>
                  <a:t> e altura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−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)−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BR" dirty="0"/>
                  <a:t> Hipérbole retangular com eixos paralelos às suas assíntotas.</a:t>
                </a:r>
              </a:p>
              <a:p>
                <a:r>
                  <a:rPr lang="pt-BR" dirty="0"/>
                  <a:t>Portanto, quando usamos uma </a:t>
                </a:r>
                <a:r>
                  <a:rPr lang="pt-BR" b="1" i="1" dirty="0"/>
                  <a:t>função discriminante não-linear</a:t>
                </a:r>
                <a:r>
                  <a:rPr lang="pt-BR" dirty="0"/>
                  <a:t>, convertemos </a:t>
                </a:r>
                <a:r>
                  <a:rPr lang="pt-BR" b="1" i="1" dirty="0"/>
                  <a:t>classificadores lineares </a:t>
                </a:r>
                <a:r>
                  <a:rPr lang="pt-BR" dirty="0"/>
                  <a:t>em </a:t>
                </a:r>
                <a:r>
                  <a:rPr lang="pt-BR" b="1" i="1" dirty="0"/>
                  <a:t>classificadores não-lineares </a:t>
                </a:r>
                <a:r>
                  <a:rPr lang="pt-BR" dirty="0"/>
                  <a:t>através de uma  </a:t>
                </a:r>
                <a:r>
                  <a:rPr lang="pt-BR" b="1" i="1" dirty="0"/>
                  <a:t>transformação dos atributos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+(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  <a:p>
                <a:r>
                  <a:rPr lang="pt-BR" dirty="0"/>
                  <a:t>Esta transformação pode ser vista também como uma mudança do </a:t>
                </a:r>
                <a:r>
                  <a:rPr lang="pt-BR" b="1" i="1" dirty="0"/>
                  <a:t>espaço de entrada</a:t>
                </a:r>
                <a:r>
                  <a:rPr lang="pt-BR" dirty="0"/>
                  <a:t>, o que normalmente leva ao </a:t>
                </a:r>
                <a:r>
                  <a:rPr lang="pt-BR" b="1" i="1" dirty="0"/>
                  <a:t>aumento das dimensões de entrada </a:t>
                </a:r>
                <a:r>
                  <a:rPr lang="pt-BR" dirty="0"/>
                  <a:t>ou </a:t>
                </a:r>
                <a:r>
                  <a:rPr lang="pt-BR" b="1" i="1" dirty="0"/>
                  <a:t>mudança dos eixos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39090"/>
                <a:ext cx="11175750" cy="5318910"/>
              </a:xfrm>
              <a:blipFill rotWithShape="0">
                <a:blip r:embed="rId3"/>
                <a:stretch>
                  <a:fillRect l="-709" t="-2635" r="-981" b="-24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1896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405"/>
            <a:ext cx="10515600" cy="1325563"/>
          </a:xfrm>
        </p:spPr>
        <p:txBody>
          <a:bodyPr/>
          <a:lstStyle/>
          <a:p>
            <a:r>
              <a:rPr lang="pt-BR" dirty="0" smtClean="0"/>
              <a:t>Função de limiar </a:t>
            </a:r>
            <a:r>
              <a:rPr lang="pt-BR" dirty="0"/>
              <a:t>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08800"/>
                <a:ext cx="7925555" cy="5167311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/>
                  <a:t>Para o exemplo ao lado, podemos definir a </a:t>
                </a:r>
                <a:r>
                  <a:rPr lang="pt-BR" b="1" i="1" dirty="0"/>
                  <a:t>função hipótese de classificação </a:t>
                </a:r>
                <a:r>
                  <a:rPr lang="pt-BR" dirty="0"/>
                  <a:t>como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Classe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1)</m:t>
                              </m:r>
                            </m:e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pt-BR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pt-BR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Classe</m:t>
                              </m:r>
                              <m:r>
                                <a:rPr lang="pt-BR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2)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b="1" dirty="0">
                  <a:ea typeface="Cambria Math" panose="02040503050406030204" pitchFamily="18" charset="0"/>
                </a:endParaRPr>
              </a:p>
              <a:p>
                <a:r>
                  <a:rPr lang="pt-BR" dirty="0"/>
                  <a:t>Percebam que a saída da </a:t>
                </a:r>
                <a:r>
                  <a:rPr lang="pt-BR" b="1" i="1" dirty="0"/>
                  <a:t>função hipótese</a:t>
                </a:r>
                <a:r>
                  <a:rPr lang="pt-BR" dirty="0"/>
                  <a:t> é </a:t>
                </a:r>
                <a:r>
                  <a:rPr lang="pt-BR" b="1" i="1" dirty="0"/>
                  <a:t>binária</a:t>
                </a:r>
                <a:r>
                  <a:rPr lang="pt-BR" dirty="0"/>
                  <a:t>, ou seja, temos apenas 2 possíveis valores, 0 ou 1.</a:t>
                </a:r>
              </a:p>
              <a:p>
                <a:r>
                  <a:rPr lang="pt-BR" dirty="0"/>
                  <a:t>O mapeamento entre o valor da função discriminante,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e a saída 0 ou 1 é feito através da </a:t>
                </a:r>
                <a:r>
                  <a:rPr lang="pt-BR" b="1" i="1" dirty="0"/>
                  <a:t>função de limiar de decisão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Uma </a:t>
                </a:r>
                <a:r>
                  <a:rPr lang="pt-BR" b="1" i="1" dirty="0"/>
                  <a:t>função de limiar de decisão</a:t>
                </a:r>
                <a:r>
                  <a:rPr lang="pt-BR" dirty="0"/>
                  <a:t> que faça o mapeamento do valor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em apenas 2 valores é chamada de </a:t>
                </a:r>
                <a:r>
                  <a:rPr lang="pt-BR" b="1" i="1" dirty="0"/>
                  <a:t>função de limiar de decisão rígido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função de limiar de decisão rígido </a:t>
                </a:r>
                <a:r>
                  <a:rPr lang="pt-BR" dirty="0"/>
                  <a:t>é mostrada na figura ao lado e é definda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Indeterminado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08800"/>
                <a:ext cx="7925555" cy="5167311"/>
              </a:xfrm>
              <a:blipFill rotWithShape="0">
                <a:blip r:embed="rId2"/>
                <a:stretch>
                  <a:fillRect l="-923" t="-2476" r="-16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8763755" y="18440"/>
            <a:ext cx="3428245" cy="3487817"/>
            <a:chOff x="8763755" y="2154390"/>
            <a:chExt cx="3428245" cy="3487817"/>
          </a:xfrm>
        </p:grpSpPr>
        <p:sp>
          <p:nvSpPr>
            <p:cNvPr id="5" name="TextBox 4"/>
            <p:cNvSpPr txBox="1"/>
            <p:nvPr/>
          </p:nvSpPr>
          <p:spPr>
            <a:xfrm>
              <a:off x="8988368" y="2154390"/>
              <a:ext cx="151272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dirty="0"/>
                <a:t>Frontreira de decisão, onde </a:t>
              </a:r>
              <a:r>
                <a:rPr lang="pt-BR" sz="1100" i="1" dirty="0"/>
                <a:t>g</a:t>
              </a:r>
              <a:r>
                <a:rPr lang="pt-BR" sz="1100" dirty="0"/>
                <a:t>(</a:t>
              </a:r>
              <a:r>
                <a:rPr lang="pt-BR" sz="1100" b="1" i="1" dirty="0"/>
                <a:t>x</a:t>
              </a:r>
              <a:r>
                <a:rPr lang="pt-BR" sz="1100" dirty="0"/>
                <a:t>) = 0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8763755" y="2675878"/>
              <a:ext cx="3428245" cy="2966329"/>
              <a:chOff x="8763755" y="2675878"/>
              <a:chExt cx="3428245" cy="2966329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8763755" y="2675878"/>
                <a:ext cx="3289300" cy="2966329"/>
                <a:chOff x="7391400" y="1415171"/>
                <a:chExt cx="3289300" cy="2966329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242" t="5371" r="8525" b="1204"/>
                <a:stretch/>
              </p:blipFill>
              <p:spPr>
                <a:xfrm>
                  <a:off x="7391400" y="1415171"/>
                  <a:ext cx="3289300" cy="2966329"/>
                </a:xfrm>
                <a:prstGeom prst="rect">
                  <a:avLst/>
                </a:prstGeom>
              </p:spPr>
            </p:pic>
            <p:cxnSp>
              <p:nvCxnSpPr>
                <p:cNvPr id="11" name="Straight Connector 10"/>
                <p:cNvCxnSpPr/>
                <p:nvPr/>
              </p:nvCxnSpPr>
              <p:spPr>
                <a:xfrm flipV="1">
                  <a:off x="7986117" y="1483242"/>
                  <a:ext cx="1703388" cy="25822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TextBox 7"/>
              <p:cNvSpPr txBox="1"/>
              <p:nvPr/>
            </p:nvSpPr>
            <p:spPr>
              <a:xfrm>
                <a:off x="10679273" y="4392529"/>
                <a:ext cx="151272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i="1" dirty="0"/>
                  <a:t>g</a:t>
                </a:r>
                <a:r>
                  <a:rPr lang="pt-BR" sz="1100" dirty="0"/>
                  <a:t>(</a:t>
                </a:r>
                <a:r>
                  <a:rPr lang="pt-BR" sz="1100" b="1" i="1" dirty="0"/>
                  <a:t>x</a:t>
                </a:r>
                <a:r>
                  <a:rPr lang="pt-BR" sz="1100" dirty="0"/>
                  <a:t>) ≥ 0</a:t>
                </a: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8767760" y="3290116"/>
                <a:ext cx="151272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i="1" dirty="0"/>
                  <a:t>g</a:t>
                </a:r>
                <a:r>
                  <a:rPr lang="pt-BR" sz="1100" dirty="0"/>
                  <a:t>(</a:t>
                </a:r>
                <a:r>
                  <a:rPr lang="pt-BR" sz="1100" b="1" i="1" dirty="0"/>
                  <a:t>x</a:t>
                </a:r>
                <a:r>
                  <a:rPr lang="pt-BR" sz="1100" dirty="0"/>
                  <a:t>) &lt; 0</a:t>
                </a:r>
              </a:p>
            </p:txBody>
          </p:sp>
        </p:grpSp>
        <p:cxnSp>
          <p:nvCxnSpPr>
            <p:cNvPr id="4" name="Curved Connector 3"/>
            <p:cNvCxnSpPr>
              <a:endCxn id="5" idx="3"/>
            </p:cNvCxnSpPr>
            <p:nvPr/>
          </p:nvCxnSpPr>
          <p:spPr>
            <a:xfrm rot="16200000" flipV="1">
              <a:off x="10316647" y="2554282"/>
              <a:ext cx="710292" cy="341396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/>
          <a:srcRect l="3046" t="5896" r="8832"/>
          <a:stretch/>
        </p:blipFill>
        <p:spPr>
          <a:xfrm>
            <a:off x="8763755" y="3800192"/>
            <a:ext cx="3289300" cy="305278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8988368" y="3547226"/>
            <a:ext cx="3064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/>
              <a:t>Função heaviside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11560" y="5821528"/>
            <a:ext cx="1665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Conhecida também como </a:t>
            </a:r>
            <a:r>
              <a:rPr lang="pt-BR" sz="1600" b="1" i="1" dirty="0"/>
              <a:t>função heaviside.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1984611" y="6223378"/>
            <a:ext cx="600502" cy="272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281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98980"/>
                <a:ext cx="8604565" cy="495902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/>
                  <a:t>Agora que a </a:t>
                </a:r>
                <a:r>
                  <a:rPr lang="pt-BR" b="1" i="1" dirty="0"/>
                  <a:t>função hipótese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:r>
                  <a:rPr lang="pt-BR" dirty="0"/>
                  <a:t>tem uma forma matemática bem definida, precisamos pensar em como encontrar os pesos,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.</a:t>
                </a:r>
                <a:endParaRPr lang="pt-BR" b="1" i="1" dirty="0"/>
              </a:p>
              <a:p>
                <a:r>
                  <a:rPr lang="pt-BR" dirty="0"/>
                  <a:t>Nós queremos encontrá-los de tal forma que </a:t>
                </a:r>
                <a:r>
                  <a:rPr lang="pt-BR" b="1" i="1" dirty="0"/>
                  <a:t>o erro de classificação seja minimizado</a:t>
                </a:r>
                <a:r>
                  <a:rPr lang="pt-BR" dirty="0"/>
                  <a:t>, ou seja, que os exemplos sejam atribuídos às suas respectivas classes.</a:t>
                </a:r>
              </a:p>
              <a:p>
                <a:r>
                  <a:rPr lang="pt-BR" dirty="0"/>
                  <a:t>No caso da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nós fizemos isso de duas maneiras: </a:t>
                </a:r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pt-BR" dirty="0"/>
                  <a:t>de forma fechada (através da </a:t>
                </a:r>
                <a:r>
                  <a:rPr lang="pt-BR" b="1" i="1" dirty="0"/>
                  <a:t>equação normal</a:t>
                </a:r>
                <a:r>
                  <a:rPr lang="pt-BR" dirty="0"/>
                  <a:t>) fazendo a derivada parcial com relação aos pesos igual a zero e resolvendo a equação para os pesos;</a:t>
                </a:r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pt-BR" dirty="0"/>
                  <a:t>e através do algoritmo do </a:t>
                </a:r>
                <a:r>
                  <a:rPr lang="pt-BR" b="1" i="1" dirty="0"/>
                  <a:t>gradiente descendente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Entretanto, com a </a:t>
                </a:r>
                <a:r>
                  <a:rPr lang="pt-BR" b="1" i="1" dirty="0"/>
                  <a:t>função de limiar rígido</a:t>
                </a:r>
                <a:r>
                  <a:rPr lang="pt-BR" dirty="0"/>
                  <a:t>, nenhuma das duas abordagens é possível devido a </a:t>
                </a:r>
                <a:r>
                  <a:rPr lang="pt-BR" b="1" i="1" dirty="0"/>
                  <a:t>derivada</a:t>
                </a:r>
                <a:r>
                  <a:rPr lang="pt-BR" dirty="0"/>
                  <a:t> 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pt-BR" dirty="0"/>
                  <a:t>ser igual a zero em todos os pontos exceto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, onde ela é indeterminada.</a:t>
                </a:r>
              </a:p>
              <a:p>
                <a:r>
                  <a:rPr lang="pt-BR" b="1" dirty="0">
                    <a:solidFill>
                      <a:srgbClr val="FF0000"/>
                    </a:solidFill>
                  </a:rPr>
                  <a:t>Portanto, o que podemos fazer?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98980"/>
                <a:ext cx="8604565" cy="4959020"/>
              </a:xfrm>
              <a:blipFill rotWithShape="0">
                <a:blip r:embed="rId3"/>
                <a:stretch>
                  <a:fillRect l="-921" t="-2337" r="-425" b="-22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3046" t="5896" r="8832"/>
          <a:stretch/>
        </p:blipFill>
        <p:spPr>
          <a:xfrm>
            <a:off x="9316016" y="3082697"/>
            <a:ext cx="2792365" cy="259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301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84680"/>
                <a:ext cx="11158182" cy="507332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Uma possível abordagem para o problema da aprendizagem quando utilizamos um </a:t>
                </a:r>
                <a:r>
                  <a:rPr lang="pt-BR" b="1" i="1" dirty="0"/>
                  <a:t>limiar de decisão rígido</a:t>
                </a:r>
                <a:r>
                  <a:rPr lang="pt-BR" dirty="0"/>
                  <a:t> é utilizar uma </a:t>
                </a:r>
                <a:r>
                  <a:rPr lang="pt-BR" b="1" i="1" dirty="0"/>
                  <a:t>regra intuitiva </a:t>
                </a:r>
                <a:r>
                  <a:rPr lang="pt-BR" dirty="0"/>
                  <a:t>de atualização dos </a:t>
                </a:r>
                <a:r>
                  <a:rPr lang="pt-BR" b="1" i="1" dirty="0"/>
                  <a:t>pesos</a:t>
                </a:r>
                <a:r>
                  <a:rPr lang="pt-BR" dirty="0"/>
                  <a:t> que converge para uma solução </a:t>
                </a:r>
                <a:r>
                  <a:rPr lang="pt-BR" b="1" i="1" dirty="0"/>
                  <a:t>dado que exista uma função discriminante adequada e que as classes não se sobreponham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regra de atualização</a:t>
                </a:r>
                <a:r>
                  <a:rPr lang="pt-BR" dirty="0"/>
                  <a:t> dos </a:t>
                </a:r>
                <a:r>
                  <a:rPr lang="pt-BR" b="1" i="1" dirty="0"/>
                  <a:t>pesos</a:t>
                </a:r>
                <a:r>
                  <a:rPr lang="pt-BR" dirty="0"/>
                  <a:t> é dada pela seguinte equação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a qual é essencialmente idêntica à regra de atualização para 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 quando utilizamos o </a:t>
                </a:r>
                <a:r>
                  <a:rPr lang="pt-BR" b="1" i="1" dirty="0"/>
                  <a:t>gradiente descendente estocástico</a:t>
                </a:r>
                <a:r>
                  <a:rPr lang="pt-BR" dirty="0"/>
                  <a:t>, </a:t>
                </a:r>
                <a:r>
                  <a:rPr lang="pt-BR" dirty="0" smtClean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passo de aprendizagem.</a:t>
                </a:r>
              </a:p>
              <a:p>
                <a:r>
                  <a:rPr lang="pt-BR" dirty="0"/>
                  <a:t>Por razões que discutiremos em breve, esta regra é chamada de </a:t>
                </a:r>
                <a:r>
                  <a:rPr lang="pt-BR" b="1" i="1" dirty="0"/>
                  <a:t>regra de aprendizagem do </a:t>
                </a:r>
                <a:r>
                  <a:rPr lang="pt-BR" b="1" i="1" dirty="0" err="1"/>
                  <a:t>perceptron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Essa regra de aprendizagem é </a:t>
                </a:r>
                <a:r>
                  <a:rPr lang="pt-BR" b="1" i="1" dirty="0"/>
                  <a:t>aplicada a um exemplo por vez</a:t>
                </a:r>
                <a:r>
                  <a:rPr lang="pt-BR" dirty="0"/>
                  <a:t>, escolhendo exemplos </a:t>
                </a:r>
                <a:r>
                  <a:rPr lang="pt-BR" b="1" i="1" dirty="0"/>
                  <a:t>aleatóriamente</a:t>
                </a:r>
                <a:r>
                  <a:rPr lang="pt-BR" dirty="0"/>
                  <a:t>, assim como fizemos com o </a:t>
                </a:r>
                <a:r>
                  <a:rPr lang="pt-BR" b="1" i="1" dirty="0"/>
                  <a:t>gradiente descendente estocástico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Como estamos considerando classificadores com valores de saída iguais a 0 ou 1, o comportamento da regra de atualização será diferente do comportamento para  a regressão linear, como veremos a seguir.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84680"/>
                <a:ext cx="11158182" cy="5073320"/>
              </a:xfrm>
              <a:blipFill rotWithShape="0">
                <a:blip r:embed="rId3"/>
                <a:stretch>
                  <a:fillRect l="-874" t="-2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9333932" y="2619825"/>
            <a:ext cx="20198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Os pesos são atualizados a cada novo exemplo, ou seja, amostra a amostra.</a:t>
            </a: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7749766" y="2989157"/>
            <a:ext cx="1584166" cy="3244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502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90688"/>
                <a:ext cx="10680511" cy="5167312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Observem a equação de atualizaçao dos pesos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Ambos, o valor esperado,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, e a saída da </a:t>
                </a:r>
                <a:r>
                  <a:rPr lang="pt-BR" b="1" i="1" dirty="0"/>
                  <a:t>função hipótese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assumem os valores 0 ou 1, portanto, existem 3 possibilidades: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 Se a saída estiver correta, 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então os pesos não são atualizados.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, mas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, então 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 tem seu valor </a:t>
                </a:r>
                <a:r>
                  <a:rPr lang="pt-BR" b="1" i="1" dirty="0"/>
                  <a:t>aumentado</a:t>
                </a:r>
                <a:r>
                  <a:rPr lang="pt-BR" dirty="0"/>
                  <a:t> 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positivo e </a:t>
                </a:r>
                <a:r>
                  <a:rPr lang="pt-BR" b="1" i="1" dirty="0"/>
                  <a:t>diminuído</a:t>
                </a:r>
                <a:r>
                  <a:rPr lang="pt-BR" dirty="0"/>
                  <a:t> 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negativo. 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Isso faz sentido pois nós queremos aumentar o valor do produto escalar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, ou seja,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de tal forma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tenha como saída o valor 1.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 , mas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então 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 tem seu valor </a:t>
                </a:r>
                <a:r>
                  <a:rPr lang="pt-BR" b="1" i="1" dirty="0"/>
                  <a:t>diminuido </a:t>
                </a:r>
                <a:r>
                  <a:rPr lang="pt-BR" dirty="0"/>
                  <a:t>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positivo e </a:t>
                </a:r>
                <a:r>
                  <a:rPr lang="pt-BR" b="1" i="1" dirty="0"/>
                  <a:t>aumentado</a:t>
                </a:r>
                <a:r>
                  <a:rPr lang="pt-BR" dirty="0"/>
                  <a:t> 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negativo. 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Isso faz sentido pois nós queremos diminuir o valor do produto escalar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, ou seja,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de tal forma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tenha como saída o valor 0.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90688"/>
                <a:ext cx="10680511" cy="5167312"/>
              </a:xfrm>
              <a:blipFill rotWithShape="0">
                <a:blip r:embed="rId2"/>
                <a:stretch>
                  <a:fillRect l="-970" t="-1887" r="-2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42427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8331</TotalTime>
  <Words>1018</Words>
  <Application>Microsoft Office PowerPoint</Application>
  <PresentationFormat>Widescreen</PresentationFormat>
  <Paragraphs>138</Paragraphs>
  <Slides>14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Courier New</vt:lpstr>
      <vt:lpstr>Wingdings</vt:lpstr>
      <vt:lpstr>Tema do Office</vt:lpstr>
      <vt:lpstr>T320 - Introdução ao Aprendizado de Máquina II: Classificação (Parte II)</vt:lpstr>
      <vt:lpstr>Recapitulando</vt:lpstr>
      <vt:lpstr>Classificação linear</vt:lpstr>
      <vt:lpstr>Classificação linear</vt:lpstr>
      <vt:lpstr>Classificação não-linear</vt:lpstr>
      <vt:lpstr>Função de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Tarefas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1665</cp:revision>
  <dcterms:created xsi:type="dcterms:W3CDTF">2020-01-20T13:50:05Z</dcterms:created>
  <dcterms:modified xsi:type="dcterms:W3CDTF">2022-08-27T01:16:25Z</dcterms:modified>
</cp:coreProperties>
</file>