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00" r:id="rId2"/>
    <p:sldId id="292" r:id="rId3"/>
    <p:sldId id="336" r:id="rId4"/>
    <p:sldId id="370" r:id="rId5"/>
    <p:sldId id="371" r:id="rId6"/>
    <p:sldId id="384" r:id="rId7"/>
    <p:sldId id="386" r:id="rId8"/>
    <p:sldId id="385" r:id="rId9"/>
    <p:sldId id="388" r:id="rId10"/>
    <p:sldId id="387" r:id="rId11"/>
    <p:sldId id="390" r:id="rId12"/>
    <p:sldId id="389" r:id="rId13"/>
    <p:sldId id="505" r:id="rId14"/>
    <p:sldId id="393" r:id="rId15"/>
    <p:sldId id="506" r:id="rId16"/>
    <p:sldId id="507" r:id="rId17"/>
    <p:sldId id="392" r:id="rId18"/>
    <p:sldId id="508" r:id="rId19"/>
    <p:sldId id="382" r:id="rId20"/>
    <p:sldId id="301" r:id="rId21"/>
    <p:sldId id="269" r:id="rId22"/>
    <p:sldId id="303" r:id="rId23"/>
    <p:sldId id="271" r:id="rId24"/>
    <p:sldId id="365" r:id="rId25"/>
    <p:sldId id="383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88889" autoAdjust="0"/>
  </p:normalViewPr>
  <p:slideViewPr>
    <p:cSldViewPr snapToGrid="0">
      <p:cViewPr varScale="1">
        <p:scale>
          <a:sx n="98" d="100"/>
          <a:sy n="98" d="100"/>
        </p:scale>
        <p:origin x="10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neural_networks_supervised.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terative_method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Neighbourhood_(mathematics)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terative_method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Neighbourhood_(mathematics)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 weights in a neural network are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sign of overfitting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network with large weights has very likely learned the statistical noise in the training data.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results in a model that is unstable, and very sensitive to changes to the input variables.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dirty="0"/>
              <a:t>Pesos iniciais muito grandes podem, no entanto, resultar em valores explosivos durante a propagação direta ou retropropagação.</a:t>
            </a:r>
          </a:p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</a:t>
            </a:r>
            <a:r>
              <a:rPr lang="pt-BR" baseline="0" dirty="0"/>
              <a:t> https://machinelearningmastery.com/introduction-to-weight-constraints-to-reduce-generalization-error-in-deep-learning/#:~:text=Large%20weights%20in%20a%20neural,changes%20to%20the%20input%20variables.</a:t>
            </a:r>
          </a:p>
          <a:p>
            <a:r>
              <a:rPr lang="pt-BR" baseline="0" dirty="0"/>
              <a:t>[2] https://www.quora.com/Why-dont-we-initialize-the-weights-of-a-neural-network-to-zero</a:t>
            </a:r>
          </a:p>
          <a:p>
            <a:endParaRPr lang="pt-BR" baseline="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607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heurísticas são estratégias simples ou regras práticas que são usadas para resolver problemas complexos quando métodos mais exatos podem ser impraticáveis.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empírico</a:t>
            </a:r>
            <a:r>
              <a:rPr lang="pt-BR" dirty="0"/>
              <a:t>: baseado na experiência e na observação, metódicas ou não.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mais informações</a:t>
            </a:r>
            <a:r>
              <a:rPr lang="pt-BR" baseline="0" dirty="0"/>
              <a:t> sobre a inicialização dos pesos </a:t>
            </a:r>
            <a:r>
              <a:rPr lang="pt-BR" b="0" baseline="0" dirty="0"/>
              <a:t>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GOODFELLOW, I., BENGIO, Y., COURVILLE, A., </a:t>
            </a:r>
            <a:r>
              <a:rPr lang="pt-BR" dirty="0" err="1"/>
              <a:t>Deep</a:t>
            </a:r>
            <a:r>
              <a:rPr lang="pt-BR" dirty="0"/>
              <a:t> Learning, MIT Press, 2016. HAYKIN, S. Neural Networks </a:t>
            </a:r>
            <a:r>
              <a:rPr lang="pt-BR" dirty="0" err="1"/>
              <a:t>and</a:t>
            </a:r>
            <a:r>
              <a:rPr lang="pt-BR" dirty="0"/>
              <a:t> Learning </a:t>
            </a:r>
            <a:r>
              <a:rPr lang="pt-BR" dirty="0" err="1"/>
              <a:t>Machines</a:t>
            </a:r>
            <a:r>
              <a:rPr lang="pt-BR" dirty="0"/>
              <a:t>, 3rd </a:t>
            </a:r>
            <a:r>
              <a:rPr lang="pt-BR" dirty="0" err="1"/>
              <a:t>edition</a:t>
            </a:r>
            <a:r>
              <a:rPr lang="pt-BR" dirty="0"/>
              <a:t>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Referência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https://www.deeplearning.ai/ai-notes/initialization/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https://machinelearningmastery.com/weight-initialization-for-deep-learning-neural-networks/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475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mais informações</a:t>
            </a:r>
            <a:r>
              <a:rPr lang="pt-BR" baseline="0" dirty="0"/>
              <a:t> sobre a implementação de redes MLP na biblioteca SciKit-Learn, visite o seguinte site:</a:t>
            </a:r>
          </a:p>
          <a:p>
            <a:endParaRPr lang="pt-BR" dirty="0"/>
          </a:p>
          <a:p>
            <a:r>
              <a:rPr lang="pt-BR" dirty="0">
                <a:hlinkClick r:id="rId3"/>
              </a:rPr>
              <a:t>https://scikit-learn.org/stable/modules/neural_networks_supervised.html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539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Projeto #2:</a:t>
            </a:r>
            <a:r>
              <a:rPr lang="pt-BR" sz="1200" dirty="0"/>
              <a:t> https://mybinder.org/v2/gh/zz4fap/t320_aprendizado_de_maquina/main?filepath=projeto%2Fprojeto_2_T320_1S2022.ipynb</a:t>
            </a:r>
          </a:p>
          <a:p>
            <a:endParaRPr lang="pt-BR" sz="1200" dirty="0"/>
          </a:p>
          <a:p>
            <a:r>
              <a:rPr lang="pt-BR" sz="1200" b="1" dirty="0"/>
              <a:t>Projeto #2:</a:t>
            </a:r>
            <a:r>
              <a:rPr lang="pt-BR" sz="1200" dirty="0"/>
              <a:t> https://colab.research.google.com/github/zz4fap/t320_aprendizado_de_maquina/blob/main/projeto/projeto_2_T320_1S2022.ipynb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pt-BR" dirty="0"/>
              <a:t>Referências</a:t>
            </a:r>
          </a:p>
          <a:p>
            <a:endParaRPr lang="en-US" dirty="0"/>
          </a:p>
          <a:p>
            <a:r>
              <a:rPr lang="en-US" dirty="0"/>
              <a:t>[1] https://neptune.ai/blog/keras-loss-functions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673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542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 momentum em otimização é uma técnica que visa acelerar a convergência do algoritmo de otimização, permitindo que o modelo "ganhe impulso" na direção correta. Em vez de depender apenas do gradiente instantâneo para atualizar os pesos, o otimizador com momentum leva em consideração a direção anterior do movimento e adiciona um termo de "momentum" ao cálculo da atualização dos pesos.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Embora o</a:t>
            </a:r>
            <a:r>
              <a:rPr lang="pt-BR" baseline="0" dirty="0"/>
              <a:t> gradiente descendente </a:t>
            </a:r>
            <a:r>
              <a:rPr lang="pt-BR" dirty="0"/>
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337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pt-B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gradiente.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1/(1−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𝜑)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=0.9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gradiente.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219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resumo, o Nesterov Momentum introduz uma etapa adicional na qual a previsão do próximo ponto é feita antes de calcular o gradiente, e a atualização dos pesos é baseada no gradiente calculado na posição prevista. Isso ajuda a melhorar a convergência, especialmente em situações onde a função de custo tem um comportamento curvo ou em forma de vale.</a:t>
            </a:r>
          </a:p>
          <a:p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vantagem do momento de Nesterov sobre o momento clássico reside na forma como ele lida com o problema de oscilações em torno do mínimo global durante a otimização.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No momento clássico, o otimizador acumula o momento e o aplica diretamente ao gradiente no ponto atual para atualizar os pesos. Isso significa que o impulso é aplicado antes de avaliar o gradiente no ponto atual, o que pode levar a oscilações em torno do mínimo global. Essas oscilações podem retardar a convergência e impedir que o otimizador alcance a solução ótima.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Por outro lado, o momento de Nesterov corrige essa questão. Em vez de calcular o gradiente no ponto atual, ele estima o gradiente no próximo ponto, levando em consideração o momento acumulado anteriormente. Essa estimativa é baseada na direção do momento anterior e permite que o otimizador faça ajustes mais precisos antes de atualizar os pesos.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Essa correção na estimativa do gradiente oferece duas principais vantagens em relação ao momento clássico: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Melhor convergência: O momento de Nesterov ajuda a reduzir as oscilações em torno do mínimo global, permitindo uma convergência mais rápida e eficiente. Ao fazer uma correção na direção do momento antes de calcular o gradiente, ele evita que o otimizador "passe direto" pelo mínimo e oscile em torno dele.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Ajustes mais precisos: Ao estimar o gradiente no próximo ponto, levando em conta a direção do momento anterior, o momento de Nesterov permite ajustes mais precisos nos pesos. Isso é especialmente útil em áreas onde a superfície de erro é curvada, pois evita atualizações excessivamente grandes ou pequenas que podem dificultar a convergência.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resumo, a principal vantagem do momento de Nesterov sobre o momento clássico é a correção das oscilações em torno do mínimo global durante a otimização. Isso resulta em uma convergência mais rápida e ajustes mais precisos nos pesos, melhorando assim o desempenho do algoritmo de otimização.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</a:t>
            </a:r>
            <a:r>
              <a:rPr lang="pt-BR" dirty="0" err="1"/>
              <a:t>AdaGrad</a:t>
            </a:r>
            <a:r>
              <a:rPr lang="pt-BR" dirty="0"/>
              <a:t> é adequado para funções objetivo onde a curvatura do espaço de busca (superfície de erro) é diferente em diferentes dimensões, permitindo uma otimização mais efetiva dada a customização do tamanho do passo em cada dimensão.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mais informações</a:t>
            </a:r>
            <a:r>
              <a:rPr lang="pt-BR" baseline="0" dirty="0"/>
              <a:t> sobre esses </a:t>
            </a:r>
            <a:r>
              <a:rPr lang="pt-BR" b="1" dirty="0"/>
              <a:t>Modelos com Passo de Aprendizagem Adaptativo</a:t>
            </a:r>
            <a:r>
              <a:rPr lang="pt-BR" b="0" baseline="0" dirty="0"/>
              <a:t> 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GOODFELLOW, I., BENGIO, Y., COURVILLE, A., </a:t>
            </a:r>
            <a:r>
              <a:rPr lang="pt-BR" dirty="0" err="1"/>
              <a:t>Deep</a:t>
            </a:r>
            <a:r>
              <a:rPr lang="pt-BR" dirty="0"/>
              <a:t> Learning, MIT Press, 2016. HAYKIN, S. Neural Networks </a:t>
            </a:r>
            <a:r>
              <a:rPr lang="pt-BR" dirty="0" err="1"/>
              <a:t>and</a:t>
            </a:r>
            <a:r>
              <a:rPr lang="pt-BR" dirty="0"/>
              <a:t> Learning </a:t>
            </a:r>
            <a:r>
              <a:rPr lang="pt-BR" dirty="0" err="1"/>
              <a:t>Machines</a:t>
            </a:r>
            <a:r>
              <a:rPr lang="pt-BR" dirty="0"/>
              <a:t>, 3rd </a:t>
            </a:r>
            <a:r>
              <a:rPr lang="pt-BR" dirty="0" err="1"/>
              <a:t>edition</a:t>
            </a:r>
            <a:r>
              <a:rPr lang="pt-BR" dirty="0"/>
              <a:t>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https://towardsdatascience.com/adaptive-learning-rate-adagrad-and-rmsprop-46a7d547d244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563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vantagem do momento de Nesterov sobre o momento clássico reside na forma como ele lida com o problema de oscilações em torno do mínimo global durante a otimização.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No momento clássico, o otimizador acumula o momento e o aplica diretamente ao gradiente no ponto atual para atualizar os pesos. Isso significa que o impulso é aplicado antes de avaliar o gradiente no ponto atual, o que pode levar a oscilações em torno do mínimo global. Essas oscilações podem retardar a convergência e impedir que o otimizador alcance a solução ótima.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Por outro lado, o momento de Nesterov corrige essa questão. Em vez de calcular o gradiente no ponto atual, ele estima o gradiente no próximo ponto, levando em consideração o momento acumulado anteriormente. Essa estimativa é baseada na direção do momento anterior e permite que o otimizador faça ajustes mais precisos antes de atualizar os pesos.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Essa correção na estimativa do gradiente oferece duas principais vantagens em relação ao momento clássico: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Melhor convergência: O momento de Nesterov ajuda a reduzir as oscilações em torno do mínimo global, permitindo uma convergência mais rápida e eficiente. Ao fazer uma correção na direção do momento antes de calcular o gradiente, ele evita que o otimizador "passe direto" pelo mínimo e oscile em torno dele.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Ajustes mais precisos: Ao estimar o gradiente no próximo ponto, levando em conta a direção do momento anterior, o momento de Nesterov permite ajustes mais precisos nos pesos. Isso é especialmente útil em áreas onde a superfície de erro é curvada, pois evita atualizações excessivamente grandes ou pequenas que podem dificultar a convergência.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resumo, a principal vantagem do momento de Nesterov sobre o momento clássico é a correção das oscilações em torno do mínimo global durante a otimização. Isso resulta em uma convergência mais rápida e ajustes mais precisos nos pesos, melhorando assim o desempenho do algoritmo de otimização.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</a:t>
            </a:r>
            <a:r>
              <a:rPr lang="pt-BR" dirty="0" err="1"/>
              <a:t>AdaGrad</a:t>
            </a:r>
            <a:r>
              <a:rPr lang="pt-BR" dirty="0"/>
              <a:t> é adequado para funções objetivo onde a curvatura do espaço de busca (superfície de erro) é diferente em diferentes dimensões, permitindo uma otimização mais efetiva dada a customização do tamanho do passo em cada dimensão.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mais informações</a:t>
            </a:r>
            <a:r>
              <a:rPr lang="pt-BR" baseline="0" dirty="0"/>
              <a:t> sobre esses </a:t>
            </a:r>
            <a:r>
              <a:rPr lang="pt-BR" b="1" dirty="0"/>
              <a:t>Modelos com Passo de Aprendizagem Adaptativo</a:t>
            </a:r>
            <a:r>
              <a:rPr lang="pt-BR" b="0" baseline="0" dirty="0"/>
              <a:t> 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GOODFELLOW, I., BENGIO, Y., COURVILLE, A., </a:t>
            </a:r>
            <a:r>
              <a:rPr lang="pt-BR" dirty="0" err="1"/>
              <a:t>Deep</a:t>
            </a:r>
            <a:r>
              <a:rPr lang="pt-BR" dirty="0"/>
              <a:t> Learning, MIT Press, 2016. HAYKIN, S. Neural Networks </a:t>
            </a:r>
            <a:r>
              <a:rPr lang="pt-BR" dirty="0" err="1"/>
              <a:t>and</a:t>
            </a:r>
            <a:r>
              <a:rPr lang="pt-BR" dirty="0"/>
              <a:t> Learning </a:t>
            </a:r>
            <a:r>
              <a:rPr lang="pt-BR" dirty="0" err="1"/>
              <a:t>Machines</a:t>
            </a:r>
            <a:r>
              <a:rPr lang="pt-BR" dirty="0"/>
              <a:t>, 3rd </a:t>
            </a:r>
            <a:r>
              <a:rPr lang="pt-BR" dirty="0" err="1"/>
              <a:t>edition</a:t>
            </a:r>
            <a:r>
              <a:rPr lang="pt-BR" dirty="0"/>
              <a:t>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https://towardsdatascience.com/adaptive-learning-rate-adagrad-and-rmsprop-46a7d547d244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443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local search algorithm starts from a candidate solution and then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iteratively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moves to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Neighbourhood (mathematics)"/>
              </a:rPr>
              <a:t>neighbor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solution; a neighborhood being the set of all potential solutions that differ from the current solution by the minimal possible extent.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search is distinguished from local search by its focus on finding the minimum or maximum over the given set, as opposed to finding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minima or maxima. Finding an arbitrary local minimum is relatively straightforward by using classical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optimization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methods. Finding the global minimum of a function is far more difficult</a:t>
            </a:r>
            <a:endParaRPr lang="pt-BR" dirty="0"/>
          </a:p>
          <a:p>
            <a:endParaRPr lang="pt-BR" dirty="0"/>
          </a:p>
          <a:p>
            <a:r>
              <a:rPr lang="pt-BR" dirty="0"/>
              <a:t>O ponto inicial pode determinar se o algoritmo converge, sendo alguns pontos iniciais tão instáveis que o algoritmo encontra dificuldades numéricas e falha completamente.</a:t>
            </a:r>
          </a:p>
          <a:p>
            <a:endParaRPr lang="pt-BR" dirty="0"/>
          </a:p>
          <a:p>
            <a:r>
              <a:rPr lang="pt-BR" dirty="0"/>
              <a:t>Se dois</a:t>
            </a:r>
            <a:r>
              <a:rPr lang="pt-BR" baseline="0" dirty="0"/>
              <a:t> nós </a:t>
            </a:r>
            <a:r>
              <a:rPr lang="pt-BR" dirty="0"/>
              <a:t>ocultos com a mesma função de ativação estiverem conectados às mesmas entradas, esses</a:t>
            </a:r>
            <a:r>
              <a:rPr lang="pt-BR" baseline="0" dirty="0"/>
              <a:t> nós </a:t>
            </a:r>
            <a:r>
              <a:rPr lang="pt-BR" dirty="0"/>
              <a:t>deverão ter pesos iniciais diferentes. Se eles tiverem os mesmos pesos iniciais, um algoritmo de aprendizado determinístico aplicado a um custo e modelo determinísticos atualizará constantemente essas duas unidades da mesma maneira.</a:t>
            </a:r>
            <a:r>
              <a:rPr lang="pt-BR" baseline="0" dirty="0"/>
              <a:t> </a:t>
            </a:r>
            <a:r>
              <a:rPr lang="pt-BR" dirty="0"/>
              <a:t>Mesmo que o modelo ou o algoritmo de treinamento seja capaz de usar processos estocásticos para calcular atualizações diferentes para nós diferentes, geralmente é melhor inicializar cada nó para calcular uma função diferente de todas os outros</a:t>
            </a:r>
            <a:r>
              <a:rPr lang="pt-BR" baseline="0" dirty="0"/>
              <a:t> nós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https://www.deeplearning.ai/ai-notes/initialization/</a:t>
            </a:r>
          </a:p>
          <a:p>
            <a:r>
              <a:rPr lang="pt-BR" dirty="0"/>
              <a:t>[2] ftp://ftp.dca.fee.unicamp.br/pub/docs/gudwin/publications/sbrn98.pdf</a:t>
            </a:r>
          </a:p>
          <a:p>
            <a:r>
              <a:rPr lang="pt-BR" dirty="0"/>
              <a:t>[3] https://colab.research.google.com/github/d2l-ai/d2l-en-colab/blob/master/chapter_multilayer-perceptrons/numerical-stability-and-init.ipynb#scrollTo=6tqUWTNKFdsO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043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local search algorithm starts from a candidate solution and then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iteratively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moves to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Neighbourhood (mathematics)"/>
              </a:rPr>
              <a:t>neighbor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solution; a neighborhood being the set of all potential solutions that differ from the current solution by the minimal possible extent.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search is distinguished from local search by its focus on finding the minimum or maximum over the given set, as opposed to finding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minima or maxima. Finding an arbitrary local minimum is relatively straightforward by using classical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optimization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methods. Finding the global minimum of a function is far more difficult</a:t>
            </a:r>
            <a:endParaRPr lang="pt-BR" dirty="0"/>
          </a:p>
          <a:p>
            <a:endParaRPr lang="pt-BR" dirty="0"/>
          </a:p>
          <a:p>
            <a:r>
              <a:rPr lang="pt-BR" dirty="0"/>
              <a:t>O ponto inicial pode determinar se o algoritmo converge, sendo alguns pontos iniciais tão instáveis que o algoritmo encontra dificuldades numéricas e falha completamente.</a:t>
            </a:r>
          </a:p>
          <a:p>
            <a:endParaRPr lang="pt-BR" dirty="0"/>
          </a:p>
          <a:p>
            <a:r>
              <a:rPr lang="pt-BR" dirty="0"/>
              <a:t>Se dois</a:t>
            </a:r>
            <a:r>
              <a:rPr lang="pt-BR" baseline="0" dirty="0"/>
              <a:t> nós </a:t>
            </a:r>
            <a:r>
              <a:rPr lang="pt-BR" dirty="0"/>
              <a:t>ocultos com a mesma função de ativação estiverem conectados às mesmas entradas, esses</a:t>
            </a:r>
            <a:r>
              <a:rPr lang="pt-BR" baseline="0" dirty="0"/>
              <a:t> nós </a:t>
            </a:r>
            <a:r>
              <a:rPr lang="pt-BR" dirty="0"/>
              <a:t>deverão ter pesos iniciais diferentes. Se eles tiverem os mesmos pesos iniciais, um algoritmo de aprendizado determinístico aplicado a um custo e modelo determinísticos atualizará constantemente essas duas unidades da mesma maneira.</a:t>
            </a:r>
            <a:r>
              <a:rPr lang="pt-BR" baseline="0" dirty="0"/>
              <a:t> </a:t>
            </a:r>
            <a:r>
              <a:rPr lang="pt-BR" dirty="0"/>
              <a:t>Mesmo que o modelo ou o algoritmo de treinamento seja capaz de usar processos estocásticos para calcular atualizações diferentes para nós diferentes, geralmente é melhor inicializar cada nó para calcular uma função diferente de todas os outros</a:t>
            </a:r>
            <a:r>
              <a:rPr lang="pt-BR" baseline="0" dirty="0"/>
              <a:t> nós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https://www.deeplearning.ai/ai-notes/initialization/</a:t>
            </a:r>
          </a:p>
          <a:p>
            <a:r>
              <a:rPr lang="pt-BR" dirty="0"/>
              <a:t>[2] ftp://ftp.dca.fee.unicamp.br/pub/docs/gudwin/publications/sbrn98.pdf</a:t>
            </a:r>
          </a:p>
          <a:p>
            <a:r>
              <a:rPr lang="pt-BR" dirty="0"/>
              <a:t>[3] https://colab.research.google.com/github/d2l-ai/d2l-en-colab/blob/master/chapter_multilayer-perceptrons/numerical-stability-and-init.ipynb#scrollTo=6tqUWTNKFdsO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269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.ai/ai-notes/initialization/index.html#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eeplearning.ai/ai-notes/initialization/index.html#III" TargetMode="Externa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arison_of_deep_learning_softwar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projeto/projeto_2_T320_2S2023.ipyn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Redes Neurais Artificiais (</a:t>
            </a:r>
            <a:r>
              <a:rPr lang="pt-BR" b="1" i="1"/>
              <a:t>Parte IV)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349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55533-E569-D156-E00B-04EA94A9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Termo momentum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9F8D780D-C739-EE50-7309-37EB11B27A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99945" y="1825624"/>
                <a:ext cx="8534399" cy="5032375"/>
              </a:xfrm>
            </p:spPr>
            <p:txBody>
              <a:bodyPr/>
              <a:lstStyle/>
              <a:p>
                <a:r>
                  <a:rPr lang="pt-BR" dirty="0"/>
                  <a:t>Como vimos antes, o termo momentum adiciona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média movente de estimativas do vetor gradiente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à equação de atualização dos pesos,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tornando as atualizações menos ruidosas</a:t>
                </a:r>
                <a:r>
                  <a:rPr lang="pt-BR" dirty="0"/>
                  <a:t>, e, consequentemente,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acelerando a convergência e aumentando a estabilidade </a:t>
                </a:r>
                <a:r>
                  <a:rPr lang="pt-BR" dirty="0"/>
                  <a:t>do algoritmo.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d>
                        <m:dPr>
                          <m:ctrlPr>
                            <a:rPr lang="pt-B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l-G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acc>
                        <m:accPr>
                          <m:chr m:val="̂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acc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l-G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acc>
                      <m:accPr>
                        <m:chr m:val="̂"/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acc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é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estimativa do vetor gradiente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pt-BR" dirty="0"/>
                  <a:t> (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coeficiente de momentum</a:t>
                </a:r>
                <a:r>
                  <a:rPr lang="pt-BR" dirty="0"/>
                  <a:t>) determina a quantidade de estimativas anteriores que são consideradas no cálculo da média.</a:t>
                </a:r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9F8D780D-C739-EE50-7309-37EB11B27A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99945" y="1825624"/>
                <a:ext cx="8534399" cy="5032375"/>
              </a:xfrm>
              <a:blipFill>
                <a:blip r:embed="rId3"/>
                <a:stretch>
                  <a:fillRect l="-1429" t="-1937" r="-1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3">
            <a:extLst>
              <a:ext uri="{FF2B5EF4-FFF2-40B4-BE49-F238E27FC236}">
                <a16:creationId xmlns:a16="http://schemas.microsoft.com/office/drawing/2014/main" id="{EFE574B9-9C76-EB21-4B01-2DB90146BA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2"/>
          <a:stretch/>
        </p:blipFill>
        <p:spPr>
          <a:xfrm>
            <a:off x="157656" y="1825624"/>
            <a:ext cx="3048155" cy="486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97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55533-E569-D156-E00B-04EA94A9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Termo momentum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9F8D780D-C739-EE50-7309-37EB11B27A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7807" y="1825624"/>
                <a:ext cx="8166537" cy="5032375"/>
              </a:xfrm>
            </p:spPr>
            <p:txBody>
              <a:bodyPr/>
              <a:lstStyle/>
              <a:p>
                <a:r>
                  <a:rPr lang="pt-BR" dirty="0"/>
                  <a:t>O termo momento adiciona uma média das estimativas dos gradientes anteriores à atualização corrente.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Quando as estimativas apontam na mesma direção por várias iterações, o termo faz com que o tamanho dos passos dados naquela </a:t>
                </a:r>
                <a:r>
                  <a:rPr lang="pt-BR"/>
                  <a:t>direção aumentem, </a:t>
                </a:r>
                <a:r>
                  <a:rPr lang="pt-BR" dirty="0"/>
                  <a:t>ou seja, o modelo ganha impulso.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Quando as estimativas mudam de direção a cada nova iteração, o termo suaviza as variações.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Como resultado, temos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 mais rápida e oscilação reduzida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desvantagem</a:t>
                </a:r>
                <a:r>
                  <a:rPr lang="pt-BR" dirty="0"/>
                  <a:t> é que nós precisamos encontrar as valores ideais dos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hiperparâmetros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9F8D780D-C739-EE50-7309-37EB11B27A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7807" y="1825624"/>
                <a:ext cx="8166537" cy="5032375"/>
              </a:xfrm>
              <a:blipFill>
                <a:blip r:embed="rId3"/>
                <a:stretch>
                  <a:fillRect l="-1343" t="-1937" b="-20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3">
            <a:extLst>
              <a:ext uri="{FF2B5EF4-FFF2-40B4-BE49-F238E27FC236}">
                <a16:creationId xmlns:a16="http://schemas.microsoft.com/office/drawing/2014/main" id="{EFE574B9-9C76-EB21-4B01-2DB90146BA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2"/>
          <a:stretch/>
        </p:blipFill>
        <p:spPr>
          <a:xfrm>
            <a:off x="409902" y="1825624"/>
            <a:ext cx="3048155" cy="486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58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3E453-3B70-BBF0-0C1A-4F63A3DD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Momento de Nesterov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47E95C3-AC41-0888-3CA7-1EAB28F9A4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002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método do </a:t>
                </a:r>
                <a:r>
                  <a:rPr lang="pt-BR" b="1" i="1" dirty="0"/>
                  <a:t>momento de Nesterov </a:t>
                </a:r>
                <a:r>
                  <a:rPr lang="pt-BR" dirty="0"/>
                  <a:t>é uma variação do </a:t>
                </a:r>
                <a:r>
                  <a:rPr lang="pt-BR" b="1" i="1" dirty="0"/>
                  <a:t>termo momentum</a:t>
                </a:r>
                <a:r>
                  <a:rPr lang="pt-BR" dirty="0"/>
                  <a:t> em que o cálculo da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estimativa do vetor gradiente</a:t>
                </a:r>
                <a:r>
                  <a:rPr lang="pt-BR" dirty="0"/>
                  <a:t> não é feito em relação ao vetor de pesos atual,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mas 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relação ao próximo vetor de pesos</a:t>
                </a:r>
                <a:r>
                  <a:rPr lang="pt-BR" dirty="0"/>
                  <a:t>, ou seja, em relação ao valor do vetor de pesos após sua atualização com o termo momentum,</a:t>
                </a:r>
                <a:endParaRPr lang="pt-BR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𝝂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Essa mudança no cálculo da estimativa do vetor gradiente faz com que o </a:t>
                </a:r>
                <a:r>
                  <a:rPr lang="pt-BR" b="1" i="1" dirty="0"/>
                  <a:t>momento de Nesterov </a:t>
                </a:r>
                <a:r>
                  <a:rPr lang="pt-BR" dirty="0"/>
                  <a:t>apresente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 mais rápida e ajustes mais precisos dos pesos </a:t>
                </a:r>
                <a:r>
                  <a:rPr lang="pt-BR" dirty="0"/>
                  <a:t>do que o termo momentum, especialmente em regiões onde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superfície de erro se assemelha à forma de vale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47E95C3-AC41-0888-3CA7-1EAB28F9A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0021" cy="5032375"/>
              </a:xfrm>
              <a:blipFill>
                <a:blip r:embed="rId3"/>
                <a:stretch>
                  <a:fillRect l="-93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890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2DAD2-5657-42A1-35B9-4BB9FD00F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6600" cy="1325563"/>
          </a:xfrm>
        </p:spPr>
        <p:txBody>
          <a:bodyPr/>
          <a:lstStyle/>
          <a:p>
            <a:r>
              <a:rPr lang="pt-BR" dirty="0"/>
              <a:t>Passo de aprendizagem adaptativo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85095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variação adaptativa</a:t>
                </a:r>
                <a:r>
                  <a:rPr lang="pt-BR" dirty="0"/>
                  <a:t>, o passo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de aprendizagem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ajustado adaptativamente </a:t>
                </a:r>
                <a:r>
                  <a:rPr lang="pt-BR" dirty="0"/>
                  <a:t>de acordo com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inclinação da superfície de erro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Além disso, usa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passos de aprendizagem diferentes para cada peso </a:t>
                </a:r>
                <a:r>
                  <a:rPr lang="pt-BR" dirty="0"/>
                  <a:t>do modelo,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os atualizando de forma independente</a:t>
                </a:r>
                <a:r>
                  <a:rPr lang="pt-BR" dirty="0"/>
                  <a:t> de acordo com a inclinação da superfície na direção dos pesos.</a:t>
                </a:r>
              </a:p>
              <a:p>
                <a:r>
                  <a:rPr lang="pt-BR" dirty="0"/>
                  <a:t>Assim, esses métodos são adequados para redes neurais, onde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superfície de erro é bastante irregular e diferente em diferentes dimensões, tornando a atualização dos pesos mais efetiva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vantagem</a:t>
                </a:r>
                <a:r>
                  <a:rPr lang="pt-BR" dirty="0"/>
                  <a:t> é que na maioria dos casos,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não é necessário se ajustar manualmente nenhum </a:t>
                </a:r>
                <a:r>
                  <a:rPr lang="pt-BR" b="1" i="1" dirty="0" err="1">
                    <a:solidFill>
                      <a:srgbClr val="00B050"/>
                    </a:solidFill>
                  </a:rPr>
                  <a:t>hiperparâmetro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As técnicas mais conhecidas são </a:t>
                </a:r>
                <a:r>
                  <a:rPr lang="pt-BR" dirty="0" err="1"/>
                  <a:t>RMSProp</a:t>
                </a:r>
                <a:r>
                  <a:rPr lang="pt-BR" dirty="0"/>
                  <a:t>, </a:t>
                </a:r>
                <a:r>
                  <a:rPr lang="pt-BR" dirty="0" err="1"/>
                  <a:t>AdaGrad</a:t>
                </a:r>
                <a:r>
                  <a:rPr lang="pt-BR" dirty="0"/>
                  <a:t> e Adam.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85095" cy="5032375"/>
              </a:xfrm>
              <a:blipFill>
                <a:blip r:embed="rId3"/>
                <a:stretch>
                  <a:fillRect l="-93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90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28791-3DA4-5B74-468E-92866ACF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BB692B-7CD6-BD6B-43F7-47D0588E1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65732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Um outro aspecto prático que é importante discutirmos é a </a:t>
            </a:r>
            <a:r>
              <a:rPr lang="pt-BR" b="1" i="1" dirty="0">
                <a:solidFill>
                  <a:srgbClr val="7030A0"/>
                </a:solidFill>
              </a:rPr>
              <a:t>inicialização dos pesos de uma rede neural</a:t>
            </a:r>
            <a:r>
              <a:rPr lang="pt-BR" dirty="0"/>
              <a:t>.</a:t>
            </a:r>
          </a:p>
          <a:p>
            <a:r>
              <a:rPr lang="pt-BR" dirty="0"/>
              <a:t>Dado que os métodos de treinamento de </a:t>
            </a:r>
            <a:r>
              <a:rPr lang="pt-BR" b="1" i="1" dirty="0"/>
              <a:t>redes neurais </a:t>
            </a:r>
            <a:r>
              <a:rPr lang="pt-BR" dirty="0"/>
              <a:t>são iterativos, eles dependem de uma </a:t>
            </a:r>
            <a:r>
              <a:rPr lang="pt-BR" b="1" i="1" dirty="0">
                <a:solidFill>
                  <a:srgbClr val="00B050"/>
                </a:solidFill>
              </a:rPr>
              <a:t>inicialização dos pesos</a:t>
            </a:r>
            <a:r>
              <a:rPr lang="pt-BR" dirty="0"/>
              <a:t>.</a:t>
            </a:r>
          </a:p>
          <a:p>
            <a:r>
              <a:rPr lang="pt-BR" dirty="0"/>
              <a:t>Como os métodos são de </a:t>
            </a:r>
            <a:r>
              <a:rPr lang="pt-BR" b="1" i="1" dirty="0">
                <a:solidFill>
                  <a:srgbClr val="00B050"/>
                </a:solidFill>
              </a:rPr>
              <a:t>busca local</a:t>
            </a:r>
            <a:r>
              <a:rPr lang="pt-BR" dirty="0"/>
              <a:t>, a inicialização pode afetar drasticamente a qualidade da solução obtida.</a:t>
            </a:r>
          </a:p>
          <a:p>
            <a:r>
              <a:rPr lang="pt-BR" dirty="0"/>
              <a:t>O </a:t>
            </a:r>
            <a:r>
              <a:rPr lang="pt-BR" b="1" i="1" dirty="0"/>
              <a:t>ponto de inicialização dos pesos </a:t>
            </a:r>
            <a:r>
              <a:rPr lang="pt-BR" dirty="0"/>
              <a:t>pode afetar a velocidade de convergência do algoritmo.</a:t>
            </a:r>
          </a:p>
          <a:p>
            <a:r>
              <a:rPr lang="pt-BR" dirty="0"/>
              <a:t>Alguns </a:t>
            </a:r>
            <a:r>
              <a:rPr lang="pt-BR" b="1" i="1" dirty="0"/>
              <a:t>pontos de inicialização </a:t>
            </a:r>
            <a:r>
              <a:rPr lang="pt-BR" dirty="0"/>
              <a:t>podem permitir que a rede alcance uma </a:t>
            </a:r>
            <a:r>
              <a:rPr lang="pt-BR" b="1" i="1" dirty="0">
                <a:solidFill>
                  <a:srgbClr val="00B050"/>
                </a:solidFill>
              </a:rPr>
              <a:t>boa solução mais rapidamente</a:t>
            </a:r>
            <a:r>
              <a:rPr lang="pt-BR" dirty="0"/>
              <a:t>, enquanto outros pontos podem levar a uma </a:t>
            </a:r>
            <a:r>
              <a:rPr lang="pt-BR" b="1" i="1" dirty="0">
                <a:solidFill>
                  <a:srgbClr val="00B050"/>
                </a:solidFill>
              </a:rPr>
              <a:t>convergência mais lenta</a:t>
            </a:r>
            <a:r>
              <a:rPr lang="pt-BR" dirty="0"/>
              <a:t> (e.g., algoritmo pode ser inicializado em um ponto de sela ou em uma região de platô).</a:t>
            </a:r>
          </a:p>
        </p:txBody>
      </p:sp>
    </p:spTree>
    <p:extLst>
      <p:ext uri="{BB962C8B-B14F-4D97-AF65-F5344CB8AC3E}">
        <p14:creationId xmlns:p14="http://schemas.microsoft.com/office/powerpoint/2010/main" val="2365938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B52B4-554F-EA14-6F5D-C6A1B0CA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0D4529-22E6-EDA7-A512-7D4EBDA02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75460" cy="5032375"/>
          </a:xfrm>
        </p:spPr>
        <p:txBody>
          <a:bodyPr/>
          <a:lstStyle/>
          <a:p>
            <a:r>
              <a:rPr lang="pt-BR" dirty="0"/>
              <a:t>Alguns </a:t>
            </a:r>
            <a:r>
              <a:rPr lang="pt-BR" b="1" i="1" dirty="0"/>
              <a:t>pontos de inicialização</a:t>
            </a:r>
            <a:r>
              <a:rPr lang="pt-BR" dirty="0"/>
              <a:t> são tão instáveis que o algoritmo pode encontrar dificuldades numéricas (</a:t>
            </a:r>
            <a:r>
              <a:rPr lang="pt-BR" b="1" i="1" dirty="0" err="1"/>
              <a:t>underflow</a:t>
            </a:r>
            <a:r>
              <a:rPr lang="pt-BR" dirty="0"/>
              <a:t> e </a:t>
            </a:r>
            <a:r>
              <a:rPr lang="pt-BR" b="1" i="1" dirty="0"/>
              <a:t>overflow</a:t>
            </a:r>
            <a:r>
              <a:rPr lang="pt-BR" dirty="0"/>
              <a:t>), falhando completamente em convergir (</a:t>
            </a:r>
            <a:r>
              <a:rPr lang="pt-BR" b="1" i="1" dirty="0"/>
              <a:t>desaparecimento</a:t>
            </a:r>
            <a:r>
              <a:rPr lang="pt-BR" dirty="0"/>
              <a:t> ou </a:t>
            </a:r>
            <a:r>
              <a:rPr lang="pt-BR" b="1" i="1" dirty="0"/>
              <a:t>explosão</a:t>
            </a:r>
            <a:r>
              <a:rPr lang="pt-BR" dirty="0"/>
              <a:t> dos gradientes).</a:t>
            </a:r>
          </a:p>
          <a:p>
            <a:r>
              <a:rPr lang="pt-BR" dirty="0"/>
              <a:t>Uma questão importante da inicialização dos pesos é </a:t>
            </a:r>
            <a:r>
              <a:rPr lang="pt-BR" b="1" i="1" dirty="0">
                <a:solidFill>
                  <a:srgbClr val="7030A0"/>
                </a:solidFill>
              </a:rPr>
              <a:t>quebrar a simetria</a:t>
            </a:r>
            <a:r>
              <a:rPr lang="pt-BR" dirty="0"/>
              <a:t> entre os </a:t>
            </a:r>
            <a:r>
              <a:rPr lang="pt-BR" b="1" i="1" dirty="0"/>
              <a:t>nós</a:t>
            </a:r>
            <a:r>
              <a:rPr lang="pt-BR" dirty="0"/>
              <a:t>, ou seja, </a:t>
            </a:r>
            <a:r>
              <a:rPr lang="pt-BR" b="1" i="1" dirty="0"/>
              <a:t>nós</a:t>
            </a:r>
            <a:r>
              <a:rPr lang="pt-BR" dirty="0"/>
              <a:t> com a </a:t>
            </a:r>
            <a:r>
              <a:rPr lang="pt-BR" b="1" i="1" dirty="0">
                <a:solidFill>
                  <a:srgbClr val="00B050"/>
                </a:solidFill>
              </a:rPr>
              <a:t>mesma função de ativação</a:t>
            </a:r>
            <a:r>
              <a:rPr lang="pt-BR" dirty="0"/>
              <a:t> e </a:t>
            </a:r>
            <a:r>
              <a:rPr lang="pt-BR" b="1" i="1" dirty="0">
                <a:solidFill>
                  <a:srgbClr val="00B050"/>
                </a:solidFill>
              </a:rPr>
              <a:t>conectados aos mesmos nós</a:t>
            </a:r>
            <a:r>
              <a:rPr lang="pt-BR" dirty="0"/>
              <a:t>, devem ter pesos iniciais diferentes, caso contrário, eles terão os mesmos pesos ao longo do treinamento (i.e., aprendem a mesma coisa). </a:t>
            </a:r>
          </a:p>
          <a:p>
            <a:r>
              <a:rPr lang="pt-BR" dirty="0"/>
              <a:t>Portanto, como veremos a seguir, para </a:t>
            </a:r>
            <a:r>
              <a:rPr lang="pt-BR" b="1" i="1" dirty="0">
                <a:solidFill>
                  <a:srgbClr val="7030A0"/>
                </a:solidFill>
              </a:rPr>
              <a:t>quebrar a simetria e evitar problemas de convergência</a:t>
            </a:r>
            <a:r>
              <a:rPr lang="pt-BR" dirty="0"/>
              <a:t>, utilizamos algumas </a:t>
            </a:r>
            <a:r>
              <a:rPr lang="pt-BR" b="1" i="1" dirty="0">
                <a:solidFill>
                  <a:srgbClr val="7030A0"/>
                </a:solidFill>
              </a:rPr>
              <a:t>heurísticas de inicialização aleatória dos pesos</a:t>
            </a:r>
            <a:r>
              <a:rPr lang="pt-BR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31E30D-84C7-2A28-0973-3A88731D0A33}"/>
              </a:ext>
            </a:extLst>
          </p:cNvPr>
          <p:cNvSpPr/>
          <p:nvPr/>
        </p:nvSpPr>
        <p:spPr>
          <a:xfrm>
            <a:off x="9281780" y="6581001"/>
            <a:ext cx="29102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hlinkClick r:id="rId3"/>
              </a:rPr>
              <a:t>[1] </a:t>
            </a:r>
            <a:r>
              <a:rPr lang="en-US" sz="1200" dirty="0">
                <a:hlinkClick r:id="rId3"/>
              </a:rPr>
              <a:t>The importance of effective initialization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756981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A1312-8FBD-F4EC-A0B1-BCBB5B1C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81EEEB-3D53-992A-94F1-E7CCB97CE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46277" cy="5032375"/>
          </a:xfrm>
        </p:spPr>
        <p:txBody>
          <a:bodyPr>
            <a:normAutofit/>
          </a:bodyPr>
          <a:lstStyle/>
          <a:p>
            <a:r>
              <a:rPr lang="pt-BR" dirty="0"/>
              <a:t>Os pesos iniciais são tipicamente obtidos a partir de </a:t>
            </a:r>
            <a:r>
              <a:rPr lang="pt-BR" b="1" i="1" dirty="0">
                <a:solidFill>
                  <a:srgbClr val="00B050"/>
                </a:solidFill>
              </a:rPr>
              <a:t>distribuições gaussianas ou uniformes</a:t>
            </a:r>
            <a:r>
              <a:rPr lang="pt-BR" dirty="0"/>
              <a:t>, não importando muito qual delas é usada.</a:t>
            </a:r>
          </a:p>
          <a:p>
            <a:r>
              <a:rPr lang="pt-BR" dirty="0"/>
              <a:t>No entanto, a </a:t>
            </a:r>
            <a:r>
              <a:rPr lang="pt-BR" b="1" i="1" dirty="0">
                <a:solidFill>
                  <a:srgbClr val="7030A0"/>
                </a:solidFill>
              </a:rPr>
              <a:t>escala de variação da distribuição de inicialização dos pesos</a:t>
            </a:r>
            <a:r>
              <a:rPr lang="pt-BR" dirty="0"/>
              <a:t> tem um efeito significativo tanto no resultado da otimização quanto na capacidade de generalização da rede.</a:t>
            </a:r>
          </a:p>
          <a:p>
            <a:r>
              <a:rPr lang="pt-BR" dirty="0"/>
              <a:t>Sendo assim, a </a:t>
            </a:r>
            <a:r>
              <a:rPr lang="pt-BR" b="1" i="1" dirty="0">
                <a:solidFill>
                  <a:srgbClr val="00B050"/>
                </a:solidFill>
              </a:rPr>
              <a:t>escala de variação</a:t>
            </a:r>
            <a:r>
              <a:rPr lang="pt-BR" dirty="0"/>
              <a:t> da inicialização dos pesos levanta algumas discussões.</a:t>
            </a:r>
          </a:p>
          <a:p>
            <a:r>
              <a:rPr lang="pt-BR" dirty="0"/>
              <a:t>Distribuições com </a:t>
            </a:r>
            <a:r>
              <a:rPr lang="pt-BR" b="1" i="1" dirty="0">
                <a:solidFill>
                  <a:srgbClr val="7030A0"/>
                </a:solidFill>
              </a:rPr>
              <a:t>grande escala variação</a:t>
            </a:r>
            <a:r>
              <a:rPr lang="pt-BR" dirty="0"/>
              <a:t> tendem a reduzir o problema da simetria, pois a probabilidade de valores iniciais bastante distintos é maior.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4262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6E3AB-5174-DE2C-39F4-65701DAC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154AAA-E17D-7EF0-2985-A3CB24744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56004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Porém, se as </a:t>
            </a:r>
            <a:r>
              <a:rPr lang="pt-BR" b="1" i="1" dirty="0">
                <a:solidFill>
                  <a:srgbClr val="00B050"/>
                </a:solidFill>
              </a:rPr>
              <a:t>magnitudes dos valores iniciais forem muito grandes</a:t>
            </a:r>
            <a:r>
              <a:rPr lang="pt-BR" dirty="0"/>
              <a:t>, podemos ter problemas de </a:t>
            </a:r>
            <a:r>
              <a:rPr lang="pt-BR" b="1" i="1" dirty="0">
                <a:solidFill>
                  <a:srgbClr val="7030A0"/>
                </a:solidFill>
              </a:rPr>
              <a:t>instabilidade</a:t>
            </a:r>
            <a:r>
              <a:rPr lang="pt-BR" dirty="0"/>
              <a:t>.</a:t>
            </a:r>
          </a:p>
          <a:p>
            <a:r>
              <a:rPr lang="pt-BR" dirty="0"/>
              <a:t>Pesos com magnitude muito grande podem levar os </a:t>
            </a:r>
            <a:r>
              <a:rPr lang="pt-BR" b="1" i="1" dirty="0"/>
              <a:t>nós</a:t>
            </a:r>
            <a:r>
              <a:rPr lang="pt-BR" dirty="0"/>
              <a:t> com </a:t>
            </a:r>
            <a:r>
              <a:rPr lang="pt-BR" b="1" i="1" dirty="0"/>
              <a:t>funções de ativação </a:t>
            </a:r>
            <a:r>
              <a:rPr lang="pt-BR" dirty="0"/>
              <a:t>do tipo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Sigmoide a operarem na região de saturação, causando o </a:t>
            </a:r>
            <a:r>
              <a:rPr lang="pt-BR" b="1" i="1" dirty="0"/>
              <a:t>desaparecimento do gradiente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err="1"/>
              <a:t>ReLU</a:t>
            </a:r>
            <a:r>
              <a:rPr lang="pt-BR" dirty="0"/>
              <a:t> à </a:t>
            </a:r>
            <a:r>
              <a:rPr lang="pt-BR" b="1" i="1" dirty="0"/>
              <a:t>explosão do gradiente</a:t>
            </a:r>
            <a:r>
              <a:rPr lang="pt-BR" dirty="0"/>
              <a:t>.</a:t>
            </a:r>
          </a:p>
          <a:p>
            <a:r>
              <a:rPr lang="pt-BR" dirty="0"/>
              <a:t>Por outro lado, distribuições com </a:t>
            </a:r>
            <a:r>
              <a:rPr lang="pt-BR" b="1" i="1" dirty="0">
                <a:solidFill>
                  <a:srgbClr val="00B050"/>
                </a:solidFill>
              </a:rPr>
              <a:t>escala variação muito pequena</a:t>
            </a:r>
            <a:r>
              <a:rPr lang="pt-BR" dirty="0"/>
              <a:t> têm </a:t>
            </a:r>
            <a:r>
              <a:rPr lang="pt-BR" b="1" i="1" dirty="0">
                <a:solidFill>
                  <a:srgbClr val="7030A0"/>
                </a:solidFill>
              </a:rPr>
              <a:t>maiores chances causar a simetria entre nós</a:t>
            </a:r>
            <a:r>
              <a:rPr lang="pt-BR" dirty="0"/>
              <a:t> e também podem apresentar </a:t>
            </a:r>
            <a:r>
              <a:rPr lang="pt-BR" b="1" i="1" dirty="0">
                <a:solidFill>
                  <a:srgbClr val="7030A0"/>
                </a:solidFill>
              </a:rPr>
              <a:t>instabilidade</a:t>
            </a:r>
            <a:r>
              <a:rPr lang="pt-BR" dirty="0"/>
              <a:t> durante o treinamento.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exemplo, redes com pesos muito pequenos e com nós usando função de ativação </a:t>
            </a:r>
            <a:r>
              <a:rPr lang="pt-BR" dirty="0" err="1"/>
              <a:t>ReLU</a:t>
            </a:r>
            <a:r>
              <a:rPr lang="pt-BR" dirty="0"/>
              <a:t>, podem ter problemas com o desaparecimento do gradiente.</a:t>
            </a:r>
          </a:p>
          <a:p>
            <a:r>
              <a:rPr lang="pt-BR" dirty="0"/>
              <a:t>Na sequência veremos algumas </a:t>
            </a:r>
            <a:r>
              <a:rPr lang="pt-BR" b="1" i="1" dirty="0">
                <a:solidFill>
                  <a:srgbClr val="0070C0"/>
                </a:solidFill>
              </a:rPr>
              <a:t>heurísticas</a:t>
            </a:r>
            <a:r>
              <a:rPr lang="pt-BR" dirty="0"/>
              <a:t> para inicialização dos pesos.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790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FD8F7-2118-E1F9-E400-402C61B9B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Heurísticas de inicialização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A595344-CA31-A0FF-C172-CCD7759FE5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14370" cy="244481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ideia por trás destas heurísticas de inicialização dos pesos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manter a média das ativações dos nós igual a zero e suas variâncias constantes ao longo das várias camadas da rede</a:t>
                </a:r>
                <a:r>
                  <a:rPr lang="pt-BR" dirty="0"/>
                  <a:t>, pois desta forma evita-se o desaparecimento ou a explosão do gradiente.</a:t>
                </a:r>
              </a:p>
              <a:p>
                <a:r>
                  <a:rPr lang="pt-BR" dirty="0"/>
                  <a:t>Considerando uma camada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 entradas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saídas, temos as seguintes </a:t>
                </a:r>
                <a:r>
                  <a:rPr lang="pt-BR" b="1" i="1" dirty="0"/>
                  <a:t>heurísticas</a:t>
                </a:r>
                <a:r>
                  <a:rPr lang="pt-BR" dirty="0"/>
                  <a:t> para inicializar 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pesos sinápticos*</a:t>
                </a:r>
                <a:r>
                  <a:rPr lang="pt-BR" dirty="0">
                    <a:solidFill>
                      <a:srgbClr val="7030A0"/>
                    </a:solidFill>
                  </a:rPr>
                  <a:t> </a:t>
                </a:r>
                <a:r>
                  <a:rPr lang="pt-BR" dirty="0"/>
                  <a:t>de seus nós.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A595344-CA31-A0FF-C172-CCD7759FE5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14370" cy="2444819"/>
              </a:xfrm>
              <a:blipFill>
                <a:blip r:embed="rId3"/>
                <a:stretch>
                  <a:fillRect l="-979" t="-5473" r="-17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2B30CC6-FD89-06DA-0809-BF2604EB86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5148530"/>
                  </p:ext>
                </p:extLst>
              </p:nvPr>
            </p:nvGraphicFramePr>
            <p:xfrm>
              <a:off x="1016096" y="4081832"/>
              <a:ext cx="11036474" cy="235267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5475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634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806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3757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16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/>
                            <a:t>Inicialização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/>
                            <a:t>Funções de ativação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/>
                            <a:t>Distribuição Uniforme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2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/>
                            <a:t>Distribuição Normal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(0,</m:t>
                                </m:r>
                                <m:sSup>
                                  <m:sSup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2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1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Xavier/Glorot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Linear</a:t>
                          </a:r>
                          <a:r>
                            <a:rPr lang="pt-BR" sz="1200" baseline="0" dirty="0"/>
                            <a:t> (i.e., n</a:t>
                          </a:r>
                          <a:r>
                            <a:rPr lang="pt-BR" sz="1200" dirty="0"/>
                            <a:t>enhuma), Tanh, Logística, Softmax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num>
                                      <m:den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1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He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ReLU</a:t>
                          </a:r>
                          <a:r>
                            <a:rPr lang="pt-BR" sz="1200" baseline="0" dirty="0"/>
                            <a:t> e suas variantes</a:t>
                          </a:r>
                          <a:endParaRPr lang="pt-B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num>
                                      <m:den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1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LeCun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SELU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2B30CC6-FD89-06DA-0809-BF2604EB86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5148530"/>
                  </p:ext>
                </p:extLst>
              </p:nvPr>
            </p:nvGraphicFramePr>
            <p:xfrm>
              <a:off x="1016096" y="4081832"/>
              <a:ext cx="11036474" cy="235267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5475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634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806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3757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/>
                            <a:t>Inicialização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/>
                            <a:t>Funções de ativação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9249" t="-1333" r="-79447" b="-4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3250" t="-1333" r="-500" b="-41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31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Xavier/Glorot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Linear</a:t>
                          </a:r>
                          <a:r>
                            <a:rPr lang="pt-BR" sz="1200" baseline="0" dirty="0"/>
                            <a:t> (i.e., n</a:t>
                          </a:r>
                          <a:r>
                            <a:rPr lang="pt-BR" sz="1200" dirty="0"/>
                            <a:t>enhuma), Tanh, Logística, Softmax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9249" t="-73077" r="-7944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3250" t="-73077" r="-500" b="-2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31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He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ReLU</a:t>
                          </a:r>
                          <a:r>
                            <a:rPr lang="pt-BR" sz="1200" baseline="0" dirty="0"/>
                            <a:t> e suas variantes</a:t>
                          </a:r>
                          <a:endParaRPr lang="pt-B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9249" t="-173077" r="-7944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3250" t="-173077" r="-500" b="-1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31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LeCun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SELU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9249" t="-273077" r="-7944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3250" t="-273077" r="-500" b="-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E5557117-42B8-ED06-8392-EAE399DA24A0}"/>
              </a:ext>
            </a:extLst>
          </p:cNvPr>
          <p:cNvSpPr txBox="1"/>
          <p:nvPr/>
        </p:nvSpPr>
        <p:spPr>
          <a:xfrm>
            <a:off x="0" y="6581001"/>
            <a:ext cx="87159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*Em geral, inicializa-se os </a:t>
            </a:r>
            <a:r>
              <a:rPr lang="pt-BR" sz="1200" b="1" i="1" dirty="0"/>
              <a:t>pesos de bias </a:t>
            </a:r>
            <a:r>
              <a:rPr lang="pt-BR" sz="1200" dirty="0"/>
              <a:t>com </a:t>
            </a:r>
            <a:r>
              <a:rPr lang="pt-BR" sz="1200" b="1" i="1" dirty="0"/>
              <a:t>valores iguais a 0</a:t>
            </a:r>
            <a:r>
              <a:rPr lang="pt-BR" sz="1200" dirty="0"/>
              <a:t>, pois se mostra uma inicialização bastante eficiente na maioria dos casos.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1EE13AA-4AD8-9F6D-F5EF-5AFA3E373A03}"/>
              </a:ext>
            </a:extLst>
          </p:cNvPr>
          <p:cNvSpPr/>
          <p:nvPr/>
        </p:nvSpPr>
        <p:spPr>
          <a:xfrm>
            <a:off x="9075906" y="6581001"/>
            <a:ext cx="31160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hlinkClick r:id="rId5"/>
              </a:rPr>
              <a:t>[2] </a:t>
            </a:r>
            <a:r>
              <a:rPr lang="en-US" sz="1200" dirty="0">
                <a:hlinkClick r:id="rId5"/>
              </a:rPr>
              <a:t>How to find appropriate initialization values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30792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2"/>
            <a:ext cx="10515600" cy="982412"/>
          </a:xfrm>
        </p:spPr>
        <p:txBody>
          <a:bodyPr/>
          <a:lstStyle/>
          <a:p>
            <a:r>
              <a:rPr lang="pt-BR" dirty="0"/>
              <a:t>Redes neurais com a biblioteca </a:t>
            </a:r>
            <a:r>
              <a:rPr lang="pt-BR" dirty="0" err="1"/>
              <a:t>SciKit-Learn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868" y="1562352"/>
            <a:ext cx="11247784" cy="529564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 biblioteca </a:t>
            </a:r>
            <a:r>
              <a:rPr lang="pt-BR" dirty="0" err="1"/>
              <a:t>SciKit-Learn</a:t>
            </a:r>
            <a:r>
              <a:rPr lang="pt-BR" dirty="0"/>
              <a:t> </a:t>
            </a:r>
            <a:r>
              <a:rPr lang="pt-BR" b="1" i="1" dirty="0">
                <a:solidFill>
                  <a:srgbClr val="7030A0"/>
                </a:solidFill>
              </a:rPr>
              <a:t>disponibiliza apenas dois tipos de arquiteturas</a:t>
            </a:r>
            <a:r>
              <a:rPr lang="pt-BR" dirty="0"/>
              <a:t> de redes neurais, MLP e máquina de Boltzmann restrita, implementada através da classe </a:t>
            </a:r>
            <a:r>
              <a:rPr lang="pt-BR" dirty="0" err="1"/>
              <a:t>BernoulliRBM</a:t>
            </a:r>
            <a:r>
              <a:rPr lang="pt-BR" dirty="0"/>
              <a:t>, e que é usada para extração de características de forma não supervisionada.</a:t>
            </a:r>
          </a:p>
          <a:p>
            <a:r>
              <a:rPr lang="pt-BR" dirty="0"/>
              <a:t>Além disso, suas implementações </a:t>
            </a:r>
            <a:r>
              <a:rPr lang="pt-BR" b="1" i="1" dirty="0">
                <a:solidFill>
                  <a:srgbClr val="7030A0"/>
                </a:solidFill>
              </a:rPr>
              <a:t>não são flexíveis</a:t>
            </a:r>
            <a:r>
              <a:rPr lang="pt-BR" dirty="0"/>
              <a:t> e </a:t>
            </a:r>
            <a:r>
              <a:rPr lang="pt-BR" b="1" i="1" dirty="0">
                <a:solidFill>
                  <a:srgbClr val="7030A0"/>
                </a:solidFill>
              </a:rPr>
              <a:t>não se destinam a aplicações de larga escala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exemplo, a biblioteca </a:t>
            </a:r>
            <a:r>
              <a:rPr lang="pt-BR" i="1" dirty="0" err="1"/>
              <a:t>SciKit-Learn</a:t>
            </a:r>
            <a:r>
              <a:rPr lang="pt-BR" dirty="0"/>
              <a:t> não oferece suporte a </a:t>
            </a:r>
            <a:r>
              <a:rPr lang="pt-BR" dirty="0" err="1"/>
              <a:t>GPUs</a:t>
            </a:r>
            <a:r>
              <a:rPr lang="pt-BR" dirty="0"/>
              <a:t>. </a:t>
            </a:r>
          </a:p>
          <a:p>
            <a:r>
              <a:rPr lang="pt-BR" dirty="0"/>
              <a:t>Para implementações de </a:t>
            </a:r>
            <a:r>
              <a:rPr lang="pt-BR" b="1" i="1" dirty="0"/>
              <a:t>modelos de aprendizado profundo </a:t>
            </a:r>
            <a:r>
              <a:rPr lang="pt-BR" dirty="0"/>
              <a:t>escaláveis, muito mais rápidos, flexíveis e baseados em GPU, devemos utilizar bibliotecas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Tensorflow</a:t>
            </a:r>
            <a:r>
              <a:rPr lang="pt-BR" dirty="0"/>
              <a:t>: criada pela equipe </a:t>
            </a:r>
            <a:r>
              <a:rPr lang="pt-BR" i="1" dirty="0"/>
              <a:t>Google </a:t>
            </a:r>
            <a:r>
              <a:rPr lang="pt-BR" i="1" dirty="0" err="1"/>
              <a:t>Brain</a:t>
            </a:r>
            <a:r>
              <a:rPr lang="pt-BR" dirty="0"/>
              <a:t> do </a:t>
            </a:r>
            <a:r>
              <a:rPr lang="pt-BR" i="1" dirty="0"/>
              <a:t>Google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PyTorch</a:t>
            </a:r>
            <a:r>
              <a:rPr lang="pt-BR" dirty="0"/>
              <a:t>: criada pela </a:t>
            </a:r>
            <a:r>
              <a:rPr lang="pt-BR" i="1" dirty="0"/>
              <a:t>Meta AI</a:t>
            </a:r>
            <a:r>
              <a:rPr lang="pt-BR" dirty="0"/>
              <a:t> (antigo </a:t>
            </a:r>
            <a:r>
              <a:rPr lang="pt-BR" i="1" dirty="0" err="1"/>
              <a:t>Facebook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MXNet</a:t>
            </a:r>
            <a:r>
              <a:rPr lang="pt-BR" dirty="0"/>
              <a:t>: criada pela </a:t>
            </a:r>
            <a:r>
              <a:rPr lang="pt-BR" i="1" dirty="0"/>
              <a:t>Apache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Theano</a:t>
            </a:r>
            <a:r>
              <a:rPr lang="pt-BR" dirty="0"/>
              <a:t>: criada pela Universidade de Montreal (primeira versão) e mantida posteriormente pela equipe de desenvolvedores do pacote </a:t>
            </a:r>
            <a:r>
              <a:rPr lang="pt-BR" dirty="0" err="1"/>
              <a:t>PyMC</a:t>
            </a:r>
            <a:r>
              <a:rPr lang="pt-BR" dirty="0"/>
              <a:t> sob o nome de </a:t>
            </a:r>
            <a:r>
              <a:rPr lang="pt-BR" dirty="0" err="1"/>
              <a:t>Aesara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Entre outras: </a:t>
            </a:r>
            <a:r>
              <a:rPr lang="pt-BR" dirty="0">
                <a:hlinkClick r:id="rId3"/>
              </a:rPr>
              <a:t>https://en.wikipedia.org/wiki/Comparison_of_deep_learning_software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954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No último tópico, discutimos como as redes neurais aprendem.</a:t>
            </a:r>
          </a:p>
          <a:p>
            <a:r>
              <a:rPr lang="pt-BR" dirty="0"/>
              <a:t>Vimos que isso é feito através da minimização de uma função de erro (também chamada de função de custo).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Usamos o erro quadrático médio por questões didáticas, mas existem várias outras funções como por exemplo a </a:t>
            </a:r>
            <a:r>
              <a:rPr lang="pt-BR" b="1" i="1" dirty="0"/>
              <a:t>entropia cruzada</a:t>
            </a:r>
            <a:r>
              <a:rPr lang="pt-BR" dirty="0"/>
              <a:t>, usada para o treinamento de classificadores multi-classes e a </a:t>
            </a:r>
            <a:r>
              <a:rPr lang="pt-BR" b="1" i="1" dirty="0"/>
              <a:t>focal </a:t>
            </a:r>
            <a:r>
              <a:rPr lang="pt-BR" b="1" i="1" dirty="0" err="1"/>
              <a:t>loss</a:t>
            </a:r>
            <a:r>
              <a:rPr lang="pt-BR" b="1" i="1" dirty="0"/>
              <a:t> </a:t>
            </a:r>
            <a:r>
              <a:rPr lang="pt-BR" dirty="0"/>
              <a:t>para o treinamento de detectores de objetos.</a:t>
            </a:r>
          </a:p>
          <a:p>
            <a:r>
              <a:rPr lang="pt-BR" dirty="0"/>
              <a:t>Aprendemos que a minimização da função de erro é realizada de forma iterativamente usando o algoritmo da retropropagação do erro para calcular os vetores gradiente.</a:t>
            </a:r>
          </a:p>
          <a:p>
            <a:r>
              <a:rPr lang="pt-BR" dirty="0"/>
              <a:t>Analisamos como a retropropagação funciona através de um exemplo.</a:t>
            </a:r>
          </a:p>
          <a:p>
            <a:r>
              <a:rPr lang="pt-BR" dirty="0"/>
              <a:t>Neste tópico, iremos discutir algumas questões práticas para o treinamento de redes neurais.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4879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Projeto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Projeto #2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Projeto está no </a:t>
            </a:r>
            <a:r>
              <a:rPr lang="pt-BR" dirty="0" err="1"/>
              <a:t>github</a:t>
            </a:r>
            <a:r>
              <a:rPr lang="pt-BR" dirty="0"/>
              <a:t> e pode ser feito em grupos de no máximo 3 alunos.</a:t>
            </a:r>
          </a:p>
          <a:p>
            <a:pPr lvl="1"/>
            <a:r>
              <a:rPr lang="pt-BR" b="1" dirty="0"/>
              <a:t>Entrega</a:t>
            </a:r>
            <a:r>
              <a:rPr lang="pt-BR" dirty="0"/>
              <a:t>: </a:t>
            </a:r>
            <a:r>
              <a:rPr lang="pt-BR" b="1" dirty="0">
                <a:solidFill>
                  <a:srgbClr val="00B050"/>
                </a:solidFill>
              </a:rPr>
              <a:t>10/12/2023 até às 23:59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Leiam os enunciados atentamente.</a:t>
            </a:r>
          </a:p>
          <a:p>
            <a:pPr lvl="1"/>
            <a:r>
              <a:rPr lang="pt-BR" dirty="0"/>
              <a:t>Apenas um integrante do grupo precisa fazer a entrega.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Mas não se esqueçam de colocar os nomes de todos os integrantes do grupo.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2128770" cy="1325563"/>
          </a:xfrm>
        </p:spPr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000" b="1" dirty="0"/>
                  <a:t>Versão Online</a:t>
                </a:r>
                <a:endParaRPr lang="pt-BR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pt-B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000" b="1" i="1">
                                          <a:latin typeface="Cambria Math" panose="02040503050406030204" pitchFamily="18" charset="0"/>
                                        </a:rPr>
                                        <m:t>| </m:t>
                                      </m:r>
                                      <m:r>
                                        <a:rPr lang="pt-BR" sz="20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000" b="1" i="1">
                                      <a:latin typeface="Cambria Math" panose="02040503050406030204" pitchFamily="18" charset="0"/>
                                    </a:rPr>
                                    <m:t>| </m:t>
                                  </m:r>
                                  <m:r>
                                    <a:rPr lang="pt-BR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  <a:blipFill>
                <a:blip r:embed="rId2"/>
                <a:stretch>
                  <a:fillRect l="-600" t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48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questões práticas sobre algoritmos de 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7318"/>
            <a:ext cx="11021704" cy="4680681"/>
          </a:xfrm>
        </p:spPr>
        <p:txBody>
          <a:bodyPr/>
          <a:lstStyle/>
          <a:p>
            <a:r>
              <a:rPr lang="pt-BR" dirty="0"/>
              <a:t>Podemos dizer que os </a:t>
            </a:r>
            <a:r>
              <a:rPr lang="pt-BR" b="1" i="1" dirty="0"/>
              <a:t>elementos básicos do aprendizado de máquina </a:t>
            </a:r>
            <a:r>
              <a:rPr lang="pt-BR" dirty="0"/>
              <a:t>através de </a:t>
            </a:r>
            <a:r>
              <a:rPr lang="pt-BR" b="1" i="1" dirty="0"/>
              <a:t>redes neurais </a:t>
            </a:r>
            <a:r>
              <a:rPr lang="pt-BR" dirty="0"/>
              <a:t>foram apresentados até aqui. </a:t>
            </a:r>
          </a:p>
          <a:p>
            <a:r>
              <a:rPr lang="pt-BR" dirty="0"/>
              <a:t>Porém, existem alguns aspectos práticos que nós precisamos discutir.</a:t>
            </a:r>
          </a:p>
          <a:p>
            <a:r>
              <a:rPr lang="pt-BR" dirty="0"/>
              <a:t>Portanto, começamos relembrando sobre a questão do </a:t>
            </a:r>
            <a:r>
              <a:rPr lang="pt-BR" b="1" i="1" dirty="0"/>
              <a:t>cálculo do vetor gradiente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192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8029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Conforme vimos anteriormente, a base para o aprendizado de redes MLP é a obtenção do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e o estabelecimento de um </a:t>
                </a:r>
                <a:r>
                  <a:rPr lang="pt-BR" b="1" i="1" dirty="0"/>
                  <a:t>processo iterativo de busca </a:t>
                </a:r>
                <a:r>
                  <a:rPr lang="pt-BR" dirty="0"/>
                  <a:t>dos </a:t>
                </a:r>
                <a:r>
                  <a:rPr lang="pt-BR" b="1" i="1" dirty="0"/>
                  <a:t>pesos </a:t>
                </a:r>
                <a:r>
                  <a:rPr lang="pt-BR" dirty="0"/>
                  <a:t>que minimizem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Vimos que a obtenção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se dá através do processo de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, o qual é dividido em duas etapas: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Etapa direta (</a:t>
                </a:r>
                <a:r>
                  <a:rPr lang="pt-BR" b="1" i="1" dirty="0"/>
                  <a:t>forward</a:t>
                </a:r>
                <a:r>
                  <a:rPr lang="pt-BR" dirty="0"/>
                  <a:t>) onde se apresenta um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 obtém-se a resposta da rede e, consequentemente, o </a:t>
                </a:r>
                <a:r>
                  <a:rPr lang="pt-BR" b="1" i="1" dirty="0"/>
                  <a:t>erro de saída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Etapa reversa (</a:t>
                </a:r>
                <a:r>
                  <a:rPr lang="pt-BR" b="1" i="1" dirty="0"/>
                  <a:t>retropropagação</a:t>
                </a:r>
                <a:r>
                  <a:rPr lang="pt-BR" dirty="0"/>
                  <a:t>) em que se calculam as derivadas parciais necessárias ao longo das camadas da rede.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8029" cy="5032375"/>
              </a:xfrm>
              <a:blipFill>
                <a:blip r:embed="rId2"/>
                <a:stretch>
                  <a:fillRect l="-935" t="-1937" r="-1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14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3902" cy="1325563"/>
          </a:xfrm>
        </p:spPr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47783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Vimos que a derivada parcial do erro em relação a um peso qualquer é a média de </a:t>
                </a:r>
                <a:r>
                  <a:rPr lang="pt-BR" b="1" i="1" dirty="0"/>
                  <a:t>gradientes particulares (ou locais)</a:t>
                </a:r>
              </a:p>
              <a:p>
                <a:pPr marL="0" indent="0">
                  <a:buNone/>
                </a:pPr>
                <a:endParaRPr lang="pt-BR" sz="5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</m:d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</m:d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400" dirty="0"/>
              </a:p>
              <a:p>
                <a:pPr marL="0" indent="0">
                  <a:buNone/>
                </a:pPr>
                <a:endParaRPr lang="pt-BR" sz="600" dirty="0"/>
              </a:p>
              <a:p>
                <a:r>
                  <a:rPr lang="pt-BR" dirty="0"/>
                  <a:t>O </a:t>
                </a:r>
                <a:r>
                  <a:rPr lang="pt-BR" b="1" i="1" dirty="0"/>
                  <a:t>gradiente local </a:t>
                </a:r>
                <a:r>
                  <a:rPr lang="pt-BR" dirty="0"/>
                  <a:t>é a derivada parcial do erro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saída da rede para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 em relação ao peso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pt-BR" dirty="0"/>
                  <a:t> é a média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b="1" i="1" dirty="0"/>
                  <a:t> gradientes locais</a:t>
                </a:r>
                <a:r>
                  <a:rPr lang="pt-BR" dirty="0"/>
                  <a:t> para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exemplo de entrada.</a:t>
                </a:r>
              </a:p>
              <a:p>
                <a:r>
                  <a:rPr lang="pt-BR" dirty="0"/>
                  <a:t>No entanto, aqui surge um questionamento importante: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que é melhor, usar a </a:t>
                </a:r>
                <a:r>
                  <a:rPr lang="pt-BR" b="1" i="1" dirty="0"/>
                  <a:t>média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b="1" i="1" dirty="0"/>
                  <a:t> gradientes locais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e já dar um passo de otimização</a:t>
                </a:r>
                <a:r>
                  <a:rPr lang="pt-BR" dirty="0"/>
                  <a:t>, ou seja, atualizar os pesos, </a:t>
                </a:r>
                <a:r>
                  <a:rPr lang="pt-BR" b="1" i="1" dirty="0"/>
                  <a:t>reunir o gradiente completo e então dar um passo único e mais preciso </a:t>
                </a:r>
                <a:r>
                  <a:rPr lang="pt-BR" dirty="0"/>
                  <a:t>ou</a:t>
                </a:r>
                <a:r>
                  <a:rPr lang="pt-BR" b="1" i="1" dirty="0"/>
                  <a:t> um meio termo</a:t>
                </a:r>
                <a:r>
                  <a:rPr lang="pt-BR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47783" cy="5032375"/>
              </a:xfrm>
              <a:blipFill>
                <a:blip r:embed="rId2"/>
                <a:stretch>
                  <a:fillRect l="-813" t="-2421" r="-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/>
          <p:cNvSpPr/>
          <p:nvPr/>
        </p:nvSpPr>
        <p:spPr>
          <a:xfrm>
            <a:off x="6254884" y="2680628"/>
            <a:ext cx="924129" cy="897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28286F3-4B05-CDE5-AEF5-5B1222276419}"/>
              </a:ext>
            </a:extLst>
          </p:cNvPr>
          <p:cNvSpPr txBox="1"/>
          <p:nvPr/>
        </p:nvSpPr>
        <p:spPr>
          <a:xfrm>
            <a:off x="6203008" y="3575802"/>
            <a:ext cx="1151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Gradiente local</a:t>
            </a:r>
          </a:p>
        </p:txBody>
      </p:sp>
    </p:spTree>
    <p:extLst>
      <p:ext uri="{BB962C8B-B14F-4D97-AF65-F5344CB8AC3E}">
        <p14:creationId xmlns:p14="http://schemas.microsoft.com/office/powerpoint/2010/main" val="238974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C689F-B335-5924-6D61-297EEE64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1BC374-E2D1-A6D7-D637-C334606B8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85188" cy="5032375"/>
          </a:xfrm>
        </p:spPr>
        <p:txBody>
          <a:bodyPr>
            <a:normAutofit/>
          </a:bodyPr>
          <a:lstStyle/>
          <a:p>
            <a:r>
              <a:rPr lang="pt-BR" dirty="0"/>
              <a:t>Esse questionamento gera três abordagens possíveis para o cálculo do vetor gradiente.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cálculo usando todos os exemplos (batelada).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cálculo (i.e., estimativa) usando um único exemplo (estocástica).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cálculo usando um subconjunto de exemplos (mini-</a:t>
            </a:r>
            <a:r>
              <a:rPr lang="pt-BR" i="1" dirty="0"/>
              <a:t>batches</a:t>
            </a:r>
            <a:r>
              <a:rPr lang="pt-BR" dirty="0"/>
              <a:t>).</a:t>
            </a:r>
          </a:p>
          <a:p>
            <a:r>
              <a:rPr lang="pt-BR" dirty="0"/>
              <a:t>Nas </a:t>
            </a:r>
            <a:r>
              <a:rPr lang="pt-BR" b="1" i="1" dirty="0"/>
              <a:t>redes neurais profundas </a:t>
            </a:r>
            <a:r>
              <a:rPr lang="pt-BR" dirty="0"/>
              <a:t>(ou </a:t>
            </a:r>
            <a:r>
              <a:rPr lang="pt-BR" b="1" i="1" dirty="0"/>
              <a:t>deep learning</a:t>
            </a:r>
            <a:r>
              <a:rPr lang="pt-BR" dirty="0"/>
              <a:t>), usadas com muita frequência em problemas possuem enormes conjuntos de dados, usa-se a abordagem com </a:t>
            </a:r>
            <a:r>
              <a:rPr lang="pt-BR" b="1" i="1" dirty="0"/>
              <a:t>mini-batches</a:t>
            </a:r>
            <a:r>
              <a:rPr lang="pt-BR" dirty="0"/>
              <a:t>, pois com ela, podemos controlar a complexidade computacional necessária para o treinamento.</a:t>
            </a:r>
          </a:p>
          <a:p>
            <a:r>
              <a:rPr lang="pt-BR" b="1" dirty="0"/>
              <a:t>OBS</a:t>
            </a:r>
            <a:r>
              <a:rPr lang="pt-BR" dirty="0"/>
              <a:t>.: Os exemplos para estimativa do gradiente das versões </a:t>
            </a:r>
            <a:r>
              <a:rPr lang="pt-BR" b="1" i="1" dirty="0"/>
              <a:t>estocástica</a:t>
            </a:r>
            <a:r>
              <a:rPr lang="pt-BR" dirty="0"/>
              <a:t> e </a:t>
            </a:r>
            <a:r>
              <a:rPr lang="pt-BR" b="1" i="1" dirty="0"/>
              <a:t>mini-batch</a:t>
            </a:r>
            <a:r>
              <a:rPr lang="pt-BR" dirty="0"/>
              <a:t> devem ser </a:t>
            </a:r>
            <a:r>
              <a:rPr lang="pt-BR" b="1" i="1" dirty="0"/>
              <a:t>aleatoriamente</a:t>
            </a:r>
            <a:r>
              <a:rPr lang="pt-BR" dirty="0"/>
              <a:t> escolhidos a partir do conjunto de treinamento.</a:t>
            </a:r>
          </a:p>
        </p:txBody>
      </p:sp>
    </p:spTree>
    <p:extLst>
      <p:ext uri="{BB962C8B-B14F-4D97-AF65-F5344CB8AC3E}">
        <p14:creationId xmlns:p14="http://schemas.microsoft.com/office/powerpoint/2010/main" val="417705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C3986-5B4F-F3A1-9727-17D27F12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pesos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3643CF-D78C-5854-1EB8-6FA35C52B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0089" cy="4351338"/>
          </a:xfrm>
        </p:spPr>
        <p:txBody>
          <a:bodyPr/>
          <a:lstStyle/>
          <a:p>
            <a:r>
              <a:rPr lang="pt-BR" dirty="0"/>
              <a:t>Existem algumas </a:t>
            </a:r>
            <a:r>
              <a:rPr lang="pt-BR" b="1" i="1" dirty="0">
                <a:solidFill>
                  <a:srgbClr val="7030A0"/>
                </a:solidFill>
              </a:rPr>
              <a:t>modificações</a:t>
            </a:r>
            <a:r>
              <a:rPr lang="pt-BR" dirty="0"/>
              <a:t> que podem ser aplicadas às versões estocásticas (mini-</a:t>
            </a:r>
            <a:r>
              <a:rPr lang="pt-BR" i="1" dirty="0"/>
              <a:t>batch</a:t>
            </a:r>
            <a:r>
              <a:rPr lang="pt-BR" dirty="0"/>
              <a:t> e estocástica) para </a:t>
            </a:r>
            <a:r>
              <a:rPr lang="pt-BR" b="1" i="1" dirty="0">
                <a:solidFill>
                  <a:srgbClr val="00B050"/>
                </a:solidFill>
              </a:rPr>
              <a:t>melhorar seu desempenho sem aumentar muito sua complexidade computacional</a:t>
            </a:r>
            <a:r>
              <a:rPr lang="pt-BR" dirty="0"/>
              <a:t>.</a:t>
            </a:r>
          </a:p>
          <a:p>
            <a:r>
              <a:rPr lang="pt-BR" dirty="0"/>
              <a:t>As modificações mais usadas são: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Redução gradual do passo de aprendizagem,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Adição do termo momentum,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Adição do termo momentum de Nesterov,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Adição de passos de aprendizagem adaptativos.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3627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5DDE3-7807-E307-74B4-24A0E2C3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Redução gradual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BCA785-9755-4721-BCE7-A5C63D422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251" y="1825624"/>
            <a:ext cx="5739317" cy="5032375"/>
          </a:xfrm>
        </p:spPr>
        <p:txBody>
          <a:bodyPr>
            <a:normAutofit/>
          </a:bodyPr>
          <a:lstStyle/>
          <a:p>
            <a:r>
              <a:rPr lang="pt-BR" dirty="0"/>
              <a:t>Assim como fizemos com as versões estocásticas do gradiente descendente quando trabalhamos com regressores lineares, podemos reduzir o passo de aprendizagem para tornar essas versões mais comportadas e, esperançosamente, obter a convergência.</a:t>
            </a:r>
          </a:p>
          <a:p>
            <a:r>
              <a:rPr lang="pt-BR" dirty="0"/>
              <a:t>Podemos utilizar todas as técnicas que aprendemos antes: redução por degraus, decaimento exponencial ou temporal.</a:t>
            </a: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2A26D7AB-E420-270D-36AF-17B866CF13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3412270" y="2705944"/>
            <a:ext cx="2669429" cy="2661005"/>
          </a:xfrm>
          <a:prstGeom prst="rect">
            <a:avLst/>
          </a:prstGeom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3686CA23-8BC8-4A36-A353-67FAF35670F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68028" y="2697598"/>
            <a:ext cx="2692420" cy="2684288"/>
          </a:xfrm>
          <a:prstGeom prst="rect">
            <a:avLst/>
          </a:prstGeom>
        </p:spPr>
      </p:pic>
      <p:sp>
        <p:nvSpPr>
          <p:cNvPr id="15" name="Right Arrow 7">
            <a:extLst>
              <a:ext uri="{FF2B5EF4-FFF2-40B4-BE49-F238E27FC236}">
                <a16:creationId xmlns:a16="http://schemas.microsoft.com/office/drawing/2014/main" id="{AC9091B3-9D80-EDD9-8174-2A7E0E6EFD0D}"/>
              </a:ext>
            </a:extLst>
          </p:cNvPr>
          <p:cNvSpPr/>
          <p:nvPr/>
        </p:nvSpPr>
        <p:spPr>
          <a:xfrm>
            <a:off x="2860014" y="3663605"/>
            <a:ext cx="452690" cy="571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1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1D2F2-AAB6-0340-EC2D-F09F0833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Redução gradual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CB2D48A-2E61-4FF7-D003-586959C637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63210" y="1825624"/>
                <a:ext cx="696342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As figuras mostram o resultado do uso da técnica de redução temporal com a equação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 é o contador de iterações,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é o valor inicial do passo,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 é o número da iteração a partir da qual o passo fica constante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valor constante do passo após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iteração.</a:t>
                </a:r>
              </a:p>
              <a:p>
                <a:r>
                  <a:rPr lang="pt-BR" dirty="0"/>
                  <a:t>Entretanto, percebam que ainda temos que encontrar os valores ideais para os hiperparâmetros, nesse caso,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CB2D48A-2E61-4FF7-D003-586959C63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63210" y="1825624"/>
                <a:ext cx="6963420" cy="5032375"/>
              </a:xfrm>
              <a:blipFill>
                <a:blip r:embed="rId2"/>
                <a:stretch>
                  <a:fillRect l="-1839" t="-1937" b="-9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id="{72677C2B-6CE8-F2F2-378E-522A50FA84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8" t="5639" r="7163" b="2354"/>
          <a:stretch/>
        </p:blipFill>
        <p:spPr>
          <a:xfrm>
            <a:off x="806922" y="1646717"/>
            <a:ext cx="3190160" cy="28646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id="{C38D1084-003D-A784-6650-7A60F951F7BD}"/>
                  </a:ext>
                </a:extLst>
              </p:cNvPr>
              <p:cNvSpPr txBox="1"/>
              <p:nvPr/>
            </p:nvSpPr>
            <p:spPr>
              <a:xfrm>
                <a:off x="1873050" y="1775511"/>
                <a:ext cx="2314407" cy="127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=10000</m:t>
                    </m:r>
                  </m:oMath>
                </a14:m>
                <a:endParaRPr lang="pt-BR" sz="12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b="0" dirty="0"/>
                  <a:t>Tamanho do batch: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dirty="0"/>
                  <a:t>Número de épocas: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pt-BR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200" b="0" i="0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sz="1200" dirty="0"/>
                  <a:t> = 5000</a:t>
                </a:r>
              </a:p>
            </p:txBody>
          </p:sp>
        </mc:Choice>
        <mc:Fallback xmlns="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id="{C38D1084-003D-A784-6650-7A60F951F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050" y="1775511"/>
                <a:ext cx="2314407" cy="1277594"/>
              </a:xfrm>
              <a:prstGeom prst="rect">
                <a:avLst/>
              </a:prstGeom>
              <a:blipFill>
                <a:blip r:embed="rId4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7B3DC33-DE3B-14FE-6752-885F09AC78A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2476503" y="4699419"/>
            <a:ext cx="2150776" cy="2143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599078-F33D-664B-B465-9AF8B104C7E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165370" y="4680659"/>
            <a:ext cx="2169300" cy="2162748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8D3E96B6-8522-56BE-3C86-6605E2144017}"/>
              </a:ext>
            </a:extLst>
          </p:cNvPr>
          <p:cNvSpPr/>
          <p:nvPr/>
        </p:nvSpPr>
        <p:spPr>
          <a:xfrm>
            <a:off x="2136537" y="5579955"/>
            <a:ext cx="364735" cy="525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302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19893</TotalTime>
  <Words>4346</Words>
  <Application>Microsoft Office PowerPoint</Application>
  <PresentationFormat>Widescreen</PresentationFormat>
  <Paragraphs>263</Paragraphs>
  <Slides>25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Söhne</vt:lpstr>
      <vt:lpstr>Wingdings</vt:lpstr>
      <vt:lpstr>Office Theme</vt:lpstr>
      <vt:lpstr>T320 - Introdução ao Aprendizado de Máquina II: Redes Neurais Artificiais (Parte IV)</vt:lpstr>
      <vt:lpstr>Recapitulando</vt:lpstr>
      <vt:lpstr>Algumas questões práticas sobre algoritmos de aprendizado</vt:lpstr>
      <vt:lpstr>Cálculo do vetor gradiente</vt:lpstr>
      <vt:lpstr>Cálculo do vetor gradiente</vt:lpstr>
      <vt:lpstr>Cálculo do vetor gradiente</vt:lpstr>
      <vt:lpstr>Variações dos algoritmos de otimização dos pesos</vt:lpstr>
      <vt:lpstr>Redução gradual do passo de aprendizagem</vt:lpstr>
      <vt:lpstr>Redução gradual do passo de aprendizagem</vt:lpstr>
      <vt:lpstr>Termo momentum</vt:lpstr>
      <vt:lpstr>Termo momentum</vt:lpstr>
      <vt:lpstr>Momento de Nesterov</vt:lpstr>
      <vt:lpstr>Passo de aprendizagem adaptativo</vt:lpstr>
      <vt:lpstr>Inicialização dos pesos</vt:lpstr>
      <vt:lpstr>Inicialização dos pesos</vt:lpstr>
      <vt:lpstr>Inicialização dos pesos</vt:lpstr>
      <vt:lpstr>Inicialização dos pesos</vt:lpstr>
      <vt:lpstr>Heurísticas de inicialização dos pesos</vt:lpstr>
      <vt:lpstr>Redes neurais com a biblioteca SciKit-Learn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Algumas visões práticas de algoritmos de aprendizado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1541</cp:revision>
  <dcterms:created xsi:type="dcterms:W3CDTF">2020-04-06T23:46:10Z</dcterms:created>
  <dcterms:modified xsi:type="dcterms:W3CDTF">2023-12-14T11:00:19Z</dcterms:modified>
</cp:coreProperties>
</file>