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6" r:id="rId5"/>
    <p:sldId id="260" r:id="rId6"/>
    <p:sldId id="267" r:id="rId7"/>
    <p:sldId id="269" r:id="rId8"/>
    <p:sldId id="264" r:id="rId9"/>
    <p:sldId id="26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51" autoAdjust="0"/>
  </p:normalViewPr>
  <p:slideViewPr>
    <p:cSldViewPr snapToGrid="0">
      <p:cViewPr varScale="1">
        <p:scale>
          <a:sx n="92" d="100"/>
          <a:sy n="92" d="100"/>
        </p:scale>
        <p:origin x="12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73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28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45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04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03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59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94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62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59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70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7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29431-73EE-4558-8BA6-40AB916516D5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77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Laboratório #1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Exercício #2</a:t>
            </a:r>
          </a:p>
        </p:txBody>
      </p:sp>
    </p:spTree>
    <p:extLst>
      <p:ext uri="{BB962C8B-B14F-4D97-AF65-F5344CB8AC3E}">
        <p14:creationId xmlns:p14="http://schemas.microsoft.com/office/powerpoint/2010/main" val="372501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ACFCC-0010-827E-604F-A60D3A5F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Quantas funções discriminantes?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788F1DE-0E28-0BA3-29BC-ABE4DC9444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6089" y="1825624"/>
                <a:ext cx="6646559" cy="5032375"/>
              </a:xfrm>
            </p:spPr>
            <p:txBody>
              <a:bodyPr>
                <a:normAutofit fontScale="92500" lnSpcReduction="1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Este é um problema com </a:t>
                </a:r>
                <a:r>
                  <a:rPr lang="pt-BR" b="1" i="1" dirty="0"/>
                  <a:t>múltiplas classes</a:t>
                </a:r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Como temos três classes, não faz sentido falarmos em classes positiva e negativa, apenas em seus índices: 0, 1 e 2.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Quantas funções discriminantes são necessárias para separar as classes?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No mínimo duas funções,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o formato mais simples?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Retas da 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Agora vamos encontrar os pesos de cada uma das funções.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788F1DE-0E28-0BA3-29BC-ABE4DC944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6089" y="1825624"/>
                <a:ext cx="6646559" cy="5032375"/>
              </a:xfrm>
              <a:blipFill>
                <a:blip r:embed="rId2"/>
                <a:stretch>
                  <a:fillRect l="-1375" t="-2421" r="-1925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9EEE6852-8EF8-5B56-C5DB-25BB718D4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" y="2230087"/>
            <a:ext cx="5053968" cy="34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2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Encontrando os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4DEC4497-8603-7324-292B-C4298E566650}"/>
              </a:ext>
            </a:extLst>
          </p:cNvPr>
          <p:cNvGrpSpPr/>
          <p:nvPr/>
        </p:nvGrpSpPr>
        <p:grpSpPr>
          <a:xfrm>
            <a:off x="149352" y="1825624"/>
            <a:ext cx="5053968" cy="3975361"/>
            <a:chOff x="185052" y="1558836"/>
            <a:chExt cx="5053968" cy="3975361"/>
          </a:xfrm>
        </p:grpSpPr>
        <p:grpSp>
          <p:nvGrpSpPr>
            <p:cNvPr id="9" name="Group 8"/>
            <p:cNvGrpSpPr/>
            <p:nvPr/>
          </p:nvGrpSpPr>
          <p:grpSpPr>
            <a:xfrm>
              <a:off x="185052" y="2092927"/>
              <a:ext cx="5053968" cy="3441270"/>
              <a:chOff x="838200" y="1690688"/>
              <a:chExt cx="5053968" cy="344127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" y="1690688"/>
                <a:ext cx="5053968" cy="3441270"/>
              </a:xfrm>
              <a:prstGeom prst="rect">
                <a:avLst/>
              </a:prstGeom>
            </p:spPr>
          </p:pic>
          <p:cxnSp>
            <p:nvCxnSpPr>
              <p:cNvPr id="7" name="Straight Connector 6"/>
              <p:cNvCxnSpPr/>
              <p:nvPr/>
            </p:nvCxnSpPr>
            <p:spPr>
              <a:xfrm flipH="1" flipV="1">
                <a:off x="1421677" y="2499579"/>
                <a:ext cx="3254826" cy="21230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106486" y="1558836"/>
                  <a:ext cx="12243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486" y="1558836"/>
                  <a:ext cx="122437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urved Connector 10"/>
            <p:cNvCxnSpPr>
              <a:endCxn id="8" idx="2"/>
            </p:cNvCxnSpPr>
            <p:nvPr/>
          </p:nvCxnSpPr>
          <p:spPr>
            <a:xfrm rot="5400000" flipH="1" flipV="1">
              <a:off x="1408194" y="2122347"/>
              <a:ext cx="1504657" cy="1116301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1270189" y="4620679"/>
                  <a:ext cx="12243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189" y="4620679"/>
                  <a:ext cx="122437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712036" y="3079119"/>
                  <a:ext cx="12243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036" y="3079119"/>
                  <a:ext cx="122437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1E224F6-D964-96CA-FD1A-13C692AEC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4367" y="1825624"/>
                <a:ext cx="6768281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Encontramos os pesos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primeiro, pois ela separa a classe 0 perfeitamente das outras duas (1 e 2).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Temos 3 incógnitas e 3 equações: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d>
                        <m:r>
                          <a:rPr lang="pt-B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=−3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17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sz="17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1700" dirty="0"/>
                  <a:t>/2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Substituindo alguns valores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encontramos as regiões das duas classes que ela separa: classe 0 e a união das classes 1 e 2.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1E224F6-D964-96CA-FD1A-13C692AEC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4367" y="1825624"/>
                <a:ext cx="6768281" cy="5032375"/>
              </a:xfrm>
              <a:blipFill>
                <a:blip r:embed="rId7"/>
                <a:stretch>
                  <a:fillRect l="-1350" t="-3027" r="-1170" b="-2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83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39BFB32-1BA5-2CF6-363B-0929BBCB34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Encontrando os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39BFB32-1BA5-2CF6-363B-0929BBCB34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290504-067B-0E2C-4C67-E1B8BAB5A1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3273" y="1825624"/>
                <a:ext cx="6584511" cy="5032375"/>
              </a:xfrm>
            </p:spPr>
            <p:txBody>
              <a:bodyPr>
                <a:normAutofit fontScale="925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Na sequência, encontramos os pesos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irá discriminar entre as classes 1 e 2, concluindo a classificação.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Novamente temos 3 incógnitas e 3 equações: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pt-B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22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pt-B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22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290504-067B-0E2C-4C67-E1B8BAB5A1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3273" y="1825624"/>
                <a:ext cx="6584511" cy="5032375"/>
              </a:xfrm>
              <a:blipFill>
                <a:blip r:embed="rId3"/>
                <a:stretch>
                  <a:fillRect l="-1388" t="-1816" r="-2405" b="-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807672C-B502-DFF3-E3BD-B42FA13DA683}"/>
              </a:ext>
            </a:extLst>
          </p:cNvPr>
          <p:cNvGrpSpPr/>
          <p:nvPr/>
        </p:nvGrpSpPr>
        <p:grpSpPr>
          <a:xfrm>
            <a:off x="99937" y="1964082"/>
            <a:ext cx="5053968" cy="3789550"/>
            <a:chOff x="172673" y="1558836"/>
            <a:chExt cx="5053968" cy="378955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C090EAA9-37F8-A84C-4FCA-CE5BE1ADAA9E}"/>
                </a:ext>
              </a:extLst>
            </p:cNvPr>
            <p:cNvGrpSpPr/>
            <p:nvPr/>
          </p:nvGrpSpPr>
          <p:grpSpPr>
            <a:xfrm>
              <a:off x="172673" y="1907116"/>
              <a:ext cx="5053968" cy="3441270"/>
              <a:chOff x="163964" y="1690688"/>
              <a:chExt cx="5053968" cy="3441270"/>
            </a:xfrm>
          </p:grpSpPr>
          <p:pic>
            <p:nvPicPr>
              <p:cNvPr id="10" name="Picture 4">
                <a:extLst>
                  <a:ext uri="{FF2B5EF4-FFF2-40B4-BE49-F238E27FC236}">
                    <a16:creationId xmlns:a16="http://schemas.microsoft.com/office/drawing/2014/main" id="{CD2F7C45-35D1-FB0F-61E3-3BE458B5BA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964" y="1690688"/>
                <a:ext cx="5053968" cy="3441270"/>
              </a:xfrm>
              <a:prstGeom prst="rect">
                <a:avLst/>
              </a:prstGeom>
            </p:spPr>
          </p:pic>
          <p:cxnSp>
            <p:nvCxnSpPr>
              <p:cNvPr id="11" name="Straight Connector 6">
                <a:extLst>
                  <a:ext uri="{FF2B5EF4-FFF2-40B4-BE49-F238E27FC236}">
                    <a16:creationId xmlns:a16="http://schemas.microsoft.com/office/drawing/2014/main" id="{5E214E94-E88B-4C15-9C56-4102AA975637}"/>
                  </a:ext>
                </a:extLst>
              </p:cNvPr>
              <p:cNvCxnSpPr/>
              <p:nvPr/>
            </p:nvCxnSpPr>
            <p:spPr>
              <a:xfrm flipH="1">
                <a:off x="783771" y="1845958"/>
                <a:ext cx="4214949" cy="275190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7">
                  <a:extLst>
                    <a:ext uri="{FF2B5EF4-FFF2-40B4-BE49-F238E27FC236}">
                      <a16:creationId xmlns:a16="http://schemas.microsoft.com/office/drawing/2014/main" id="{2B4811CA-A247-D8E6-18FB-F64056FE1C24}"/>
                    </a:ext>
                  </a:extLst>
                </p:cNvPr>
                <p:cNvSpPr/>
                <p:nvPr/>
              </p:nvSpPr>
              <p:spPr>
                <a:xfrm>
                  <a:off x="2106486" y="1558836"/>
                  <a:ext cx="122437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Rectangle 7">
                  <a:extLst>
                    <a:ext uri="{FF2B5EF4-FFF2-40B4-BE49-F238E27FC236}">
                      <a16:creationId xmlns:a16="http://schemas.microsoft.com/office/drawing/2014/main" id="{2B4811CA-A247-D8E6-18FB-F64056FE1C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486" y="1558836"/>
                  <a:ext cx="122437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urved Connector 8">
              <a:extLst>
                <a:ext uri="{FF2B5EF4-FFF2-40B4-BE49-F238E27FC236}">
                  <a16:creationId xmlns:a16="http://schemas.microsoft.com/office/drawing/2014/main" id="{B7021C86-1F27-63E1-99D7-D23D1E259459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rot="16200000" flipV="1">
              <a:off x="2375673" y="2271169"/>
              <a:ext cx="1241753" cy="555751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9">
                  <a:extLst>
                    <a:ext uri="{FF2B5EF4-FFF2-40B4-BE49-F238E27FC236}">
                      <a16:creationId xmlns:a16="http://schemas.microsoft.com/office/drawing/2014/main" id="{AFA52A7A-3F40-3310-98A6-91945A12D3B3}"/>
                    </a:ext>
                  </a:extLst>
                </p:cNvPr>
                <p:cNvSpPr/>
                <p:nvPr/>
              </p:nvSpPr>
              <p:spPr>
                <a:xfrm>
                  <a:off x="2781705" y="4324444"/>
                  <a:ext cx="12296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Rectangle 9">
                  <a:extLst>
                    <a:ext uri="{FF2B5EF4-FFF2-40B4-BE49-F238E27FC236}">
                      <a16:creationId xmlns:a16="http://schemas.microsoft.com/office/drawing/2014/main" id="{AFA52A7A-3F40-3310-98A6-91945A12D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705" y="4324444"/>
                  <a:ext cx="122969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10">
                  <a:extLst>
                    <a:ext uri="{FF2B5EF4-FFF2-40B4-BE49-F238E27FC236}">
                      <a16:creationId xmlns:a16="http://schemas.microsoft.com/office/drawing/2014/main" id="{B4F5FB02-B149-867C-A388-FDB46341ECD4}"/>
                    </a:ext>
                  </a:extLst>
                </p:cNvPr>
                <p:cNvSpPr/>
                <p:nvPr/>
              </p:nvSpPr>
              <p:spPr>
                <a:xfrm>
                  <a:off x="882112" y="2800589"/>
                  <a:ext cx="12296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Rectangle 10">
                  <a:extLst>
                    <a:ext uri="{FF2B5EF4-FFF2-40B4-BE49-F238E27FC236}">
                      <a16:creationId xmlns:a16="http://schemas.microsoft.com/office/drawing/2014/main" id="{B4F5FB02-B149-867C-A388-FDB46341EC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12" y="2800589"/>
                  <a:ext cx="122969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5719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Trecho da função </a:t>
            </a:r>
            <a:r>
              <a:rPr lang="pt-BR" i="1" dirty="0" err="1"/>
              <a:t>predict</a:t>
            </a:r>
            <a:endParaRPr lang="pt-B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2543" cy="475805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dirty="0"/>
                  <a:t># Usamos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primeiro, pois ela separa exatamente a classe 0 das demais.</a:t>
                </a:r>
              </a:p>
              <a:p>
                <a:pPr marL="0" indent="0">
                  <a:buNone/>
                </a:pP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0):</a:t>
                </a:r>
              </a:p>
              <a:p>
                <a:pPr marL="0" indent="0">
                  <a:buNone/>
                </a:pPr>
                <a:r>
                  <a:rPr lang="pt-BR" dirty="0"/>
                  <a:t>	y_pred[i] = 0</a:t>
                </a:r>
              </a:p>
              <a:p>
                <a:pPr marL="0" indent="0">
                  <a:buNone/>
                </a:pPr>
                <a:r>
                  <a:rPr lang="pt-BR" dirty="0"/>
                  <a:t># Caso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</a:t>
                </a:r>
              </a:p>
              <a:p>
                <a:pPr marL="0" indent="0">
                  <a:buNone/>
                </a:pPr>
                <a:r>
                  <a:rPr lang="pt-BR" dirty="0"/>
                  <a:t>else: </a:t>
                </a:r>
              </a:p>
              <a:p>
                <a:pPr marL="0" indent="0">
                  <a:buNone/>
                </a:pPr>
                <a:r>
                  <a:rPr lang="pt-BR" dirty="0"/>
                  <a:t>	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0):</a:t>
                </a:r>
              </a:p>
              <a:p>
                <a:pPr marL="0" indent="0">
                  <a:buNone/>
                </a:pPr>
                <a:r>
                  <a:rPr lang="pt-BR" dirty="0"/>
                  <a:t>		y_pred[i] = 1</a:t>
                </a:r>
              </a:p>
              <a:p>
                <a:pPr marL="0" indent="0">
                  <a:buNone/>
                </a:pPr>
                <a:r>
                  <a:rPr lang="pt-BR" dirty="0"/>
                  <a:t>	# caso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</a:t>
                </a:r>
              </a:p>
              <a:p>
                <a:pPr marL="0" indent="0">
                  <a:buNone/>
                </a:pPr>
                <a:r>
                  <a:rPr lang="pt-BR" dirty="0"/>
                  <a:t>	else: </a:t>
                </a:r>
              </a:p>
              <a:p>
                <a:pPr marL="0" indent="0">
                  <a:buNone/>
                </a:pPr>
                <a:r>
                  <a:rPr lang="pt-BR" dirty="0"/>
                  <a:t>		y_pred[i] = 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2543" cy="4758055"/>
              </a:xfrm>
              <a:blipFill rotWithShape="0">
                <a:blip r:embed="rId2"/>
                <a:stretch>
                  <a:fillRect l="-934" t="-25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00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06C23-9F3D-9BC2-42BB-B1CBDDD9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 da programação tradicional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E166942-05E4-FA56-8495-A56B25B3E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5293266"/>
                <a:ext cx="11132127" cy="156473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Resolvemos o exercício usando a forma tradicional.</a:t>
                </a:r>
              </a:p>
              <a:p>
                <a:r>
                  <a:rPr lang="pt-BR" dirty="0"/>
                  <a:t>Fornecemos para o computador as </a:t>
                </a:r>
                <a:r>
                  <a:rPr lang="pt-BR" b="1" i="1" dirty="0"/>
                  <a:t>entradas </a:t>
                </a:r>
                <a:r>
                  <a:rPr lang="pt-BR" dirty="0"/>
                  <a:t>(i.e., </a:t>
                </a:r>
                <a14:m>
                  <m:oMath xmlns:m="http://schemas.openxmlformats.org/officeDocument/2006/math">
                    <m:r>
                      <a:rPr lang="pt-BR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 e a </a:t>
                </a:r>
                <a:r>
                  <a:rPr lang="pt-BR" b="1" i="1" dirty="0"/>
                  <a:t>sequência de regras</a:t>
                </a:r>
                <a:r>
                  <a:rPr lang="pt-BR" dirty="0"/>
                  <a:t> de mapeamento criadas por nós (i.e., o </a:t>
                </a:r>
                <a:r>
                  <a:rPr lang="pt-BR" b="1" i="1" dirty="0"/>
                  <a:t>programa</a:t>
                </a:r>
                <a:r>
                  <a:rPr lang="pt-BR" dirty="0"/>
                  <a:t>).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E166942-05E4-FA56-8495-A56B25B3E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5293266"/>
                <a:ext cx="11132127" cy="1564734"/>
              </a:xfrm>
              <a:blipFill>
                <a:blip r:embed="rId2"/>
                <a:stretch>
                  <a:fillRect l="-930" t="-62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3004A1E5-F79E-E010-EF57-BF102FF171D6}"/>
              </a:ext>
            </a:extLst>
          </p:cNvPr>
          <p:cNvGrpSpPr/>
          <p:nvPr/>
        </p:nvGrpSpPr>
        <p:grpSpPr>
          <a:xfrm>
            <a:off x="2687138" y="1788773"/>
            <a:ext cx="5041524" cy="3406407"/>
            <a:chOff x="3747011" y="1781003"/>
            <a:chExt cx="5041524" cy="3406407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1B963C93-D75E-9431-7408-F77051E29FD4}"/>
                </a:ext>
              </a:extLst>
            </p:cNvPr>
            <p:cNvSpPr/>
            <p:nvPr/>
          </p:nvSpPr>
          <p:spPr>
            <a:xfrm>
              <a:off x="5903311" y="1781003"/>
              <a:ext cx="2011680" cy="12627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Computador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Seta para a direita 5">
              <a:extLst>
                <a:ext uri="{FF2B5EF4-FFF2-40B4-BE49-F238E27FC236}">
                  <a16:creationId xmlns:a16="http://schemas.microsoft.com/office/drawing/2014/main" id="{4E5F3B39-104D-B446-B297-0285574D9008}"/>
                </a:ext>
              </a:extLst>
            </p:cNvPr>
            <p:cNvSpPr/>
            <p:nvPr/>
          </p:nvSpPr>
          <p:spPr>
            <a:xfrm>
              <a:off x="5502717" y="1872188"/>
              <a:ext cx="400594" cy="40059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9A1DC3B8-53CE-BB6E-8CCF-036473150086}"/>
                    </a:ext>
                  </a:extLst>
                </p:cNvPr>
                <p:cNvSpPr/>
                <p:nvPr/>
              </p:nvSpPr>
              <p:spPr>
                <a:xfrm>
                  <a:off x="4978731" y="1810875"/>
                  <a:ext cx="4732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9A1DC3B8-53CE-BB6E-8CCF-0364731500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731" y="1810875"/>
                  <a:ext cx="473206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6938ECF4-C778-B3A7-64E6-19A166691210}"/>
                    </a:ext>
                  </a:extLst>
                </p:cNvPr>
                <p:cNvSpPr/>
                <p:nvPr/>
              </p:nvSpPr>
              <p:spPr>
                <a:xfrm>
                  <a:off x="8315585" y="2086952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6938ECF4-C778-B3A7-64E6-19A1666912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5585" y="2086952"/>
                  <a:ext cx="47295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Seta para a direita 5">
              <a:extLst>
                <a:ext uri="{FF2B5EF4-FFF2-40B4-BE49-F238E27FC236}">
                  <a16:creationId xmlns:a16="http://schemas.microsoft.com/office/drawing/2014/main" id="{218109C2-48AD-208F-17D2-B86488CA02BC}"/>
                </a:ext>
              </a:extLst>
            </p:cNvPr>
            <p:cNvSpPr/>
            <p:nvPr/>
          </p:nvSpPr>
          <p:spPr>
            <a:xfrm>
              <a:off x="7914991" y="2212077"/>
              <a:ext cx="400594" cy="40059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eta para a direita 5">
              <a:extLst>
                <a:ext uri="{FF2B5EF4-FFF2-40B4-BE49-F238E27FC236}">
                  <a16:creationId xmlns:a16="http://schemas.microsoft.com/office/drawing/2014/main" id="{28BBB6A3-27A6-E73C-C73C-EDD42BAE4C68}"/>
                </a:ext>
              </a:extLst>
            </p:cNvPr>
            <p:cNvSpPr/>
            <p:nvPr/>
          </p:nvSpPr>
          <p:spPr>
            <a:xfrm>
              <a:off x="5502717" y="2612671"/>
              <a:ext cx="400594" cy="40059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tângulo 21">
                  <a:extLst>
                    <a:ext uri="{FF2B5EF4-FFF2-40B4-BE49-F238E27FC236}">
                      <a16:creationId xmlns:a16="http://schemas.microsoft.com/office/drawing/2014/main" id="{886E8A3C-9C9E-D4E2-0A16-26A53FD318A7}"/>
                    </a:ext>
                  </a:extLst>
                </p:cNvPr>
                <p:cNvSpPr/>
                <p:nvPr/>
              </p:nvSpPr>
              <p:spPr>
                <a:xfrm>
                  <a:off x="3791756" y="3248418"/>
                  <a:ext cx="3421921" cy="19389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pt-BR" sz="1200" dirty="0" err="1"/>
                    <a:t>def</a:t>
                  </a:r>
                  <a:r>
                    <a:rPr lang="pt-BR" sz="1200" dirty="0"/>
                    <a:t> </a:t>
                  </a:r>
                  <a:r>
                    <a:rPr lang="pt-BR" sz="1200" i="1" dirty="0" err="1"/>
                    <a:t>predict</a:t>
                  </a:r>
                  <a:r>
                    <a:rPr lang="pt-BR" sz="1200" dirty="0"/>
                    <a:t>(</a:t>
                  </a:r>
                  <a14:m>
                    <m:oMath xmlns:m="http://schemas.openxmlformats.org/officeDocument/2006/math">
                      <m:r>
                        <a:rPr lang="pt-BR" sz="12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pt-BR" sz="1200" dirty="0"/>
                    <a:t>):</a:t>
                  </a:r>
                </a:p>
                <a:p>
                  <a:r>
                    <a:rPr lang="pt-BR" sz="1200" dirty="0"/>
                    <a:t>    </a:t>
                  </a:r>
                  <a:r>
                    <a:rPr lang="pt-BR" sz="1200" dirty="0" err="1"/>
                    <a:t>if</a:t>
                  </a:r>
                  <a:r>
                    <a:rPr lang="pt-BR" sz="1200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sz="1200" dirty="0"/>
                    <a:t> &gt;= 0):</a:t>
                  </a:r>
                </a:p>
                <a:p>
                  <a:r>
                    <a:rPr lang="pt-BR" sz="1200" dirty="0"/>
                    <a:t>        </a:t>
                  </a:r>
                  <a:r>
                    <a:rPr lang="pt-BR" sz="1200" dirty="0" err="1"/>
                    <a:t>y_pred</a:t>
                  </a:r>
                  <a:r>
                    <a:rPr lang="pt-BR" sz="1200" dirty="0"/>
                    <a:t>[i] = 0</a:t>
                  </a:r>
                </a:p>
                <a:p>
                  <a:r>
                    <a:rPr lang="pt-BR" sz="1200" dirty="0"/>
                    <a:t>    # Caso quando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sz="1200" dirty="0"/>
                    <a:t> &lt; 0</a:t>
                  </a:r>
                </a:p>
                <a:p>
                  <a:r>
                    <a:rPr lang="pt-BR" sz="1200" dirty="0"/>
                    <a:t>    </a:t>
                  </a:r>
                  <a:r>
                    <a:rPr lang="pt-BR" sz="1200" dirty="0" err="1"/>
                    <a:t>else</a:t>
                  </a:r>
                  <a:r>
                    <a:rPr lang="pt-BR" sz="1200" dirty="0"/>
                    <a:t>:</a:t>
                  </a:r>
                </a:p>
                <a:p>
                  <a:r>
                    <a:rPr lang="pt-BR" sz="1200" dirty="0"/>
                    <a:t>        </a:t>
                  </a:r>
                  <a:r>
                    <a:rPr lang="pt-BR" sz="1200" dirty="0" err="1"/>
                    <a:t>if</a:t>
                  </a:r>
                  <a:r>
                    <a:rPr lang="pt-BR" sz="1200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sz="1200" dirty="0"/>
                    <a:t> &lt; 0):</a:t>
                  </a:r>
                </a:p>
                <a:p>
                  <a:r>
                    <a:rPr lang="pt-BR" sz="1200" dirty="0"/>
                    <a:t>            </a:t>
                  </a:r>
                  <a:r>
                    <a:rPr lang="pt-BR" sz="1200" dirty="0" err="1"/>
                    <a:t>y_pred</a:t>
                  </a:r>
                  <a:r>
                    <a:rPr lang="pt-BR" sz="1200" dirty="0"/>
                    <a:t>[i] = 1</a:t>
                  </a:r>
                </a:p>
                <a:p>
                  <a:r>
                    <a:rPr lang="pt-BR" sz="1200" dirty="0"/>
                    <a:t>        # caso quando #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sz="1200" dirty="0"/>
                    <a:t> &gt;= 0</a:t>
                  </a:r>
                </a:p>
                <a:p>
                  <a:r>
                    <a:rPr lang="pt-BR" sz="1200" dirty="0"/>
                    <a:t>        </a:t>
                  </a:r>
                  <a:r>
                    <a:rPr lang="pt-BR" sz="1200" dirty="0" err="1"/>
                    <a:t>else</a:t>
                  </a:r>
                  <a:r>
                    <a:rPr lang="pt-BR" sz="1200" dirty="0"/>
                    <a:t>: </a:t>
                  </a:r>
                </a:p>
                <a:p>
                  <a:r>
                    <a:rPr lang="pt-BR" sz="1200" dirty="0"/>
                    <a:t>            </a:t>
                  </a:r>
                  <a:r>
                    <a:rPr lang="pt-BR" sz="1200" dirty="0" err="1"/>
                    <a:t>y_pred</a:t>
                  </a:r>
                  <a:r>
                    <a:rPr lang="pt-BR" sz="1200" dirty="0"/>
                    <a:t>[i] = 2</a:t>
                  </a:r>
                </a:p>
              </p:txBody>
            </p:sp>
          </mc:Choice>
          <mc:Fallback>
            <p:sp>
              <p:nvSpPr>
                <p:cNvPr id="22" name="Retângulo 21">
                  <a:extLst>
                    <a:ext uri="{FF2B5EF4-FFF2-40B4-BE49-F238E27FC236}">
                      <a16:creationId xmlns:a16="http://schemas.microsoft.com/office/drawing/2014/main" id="{886E8A3C-9C9E-D4E2-0A16-26A53FD318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1756" y="3248418"/>
                  <a:ext cx="3421921" cy="1938992"/>
                </a:xfrm>
                <a:prstGeom prst="rect">
                  <a:avLst/>
                </a:prstGeom>
                <a:blipFill>
                  <a:blip r:embed="rId5"/>
                  <a:stretch>
                    <a:fillRect b="-157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Chave Direita 24">
              <a:extLst>
                <a:ext uri="{FF2B5EF4-FFF2-40B4-BE49-F238E27FC236}">
                  <a16:creationId xmlns:a16="http://schemas.microsoft.com/office/drawing/2014/main" id="{FB6055EB-3AA0-11EC-C6E3-613F5B4FCAB2}"/>
                </a:ext>
              </a:extLst>
            </p:cNvPr>
            <p:cNvSpPr/>
            <p:nvPr/>
          </p:nvSpPr>
          <p:spPr>
            <a:xfrm rot="16200000">
              <a:off x="4674791" y="2085485"/>
              <a:ext cx="369332" cy="2224892"/>
            </a:xfrm>
            <a:prstGeom prst="rightBrace">
              <a:avLst>
                <a:gd name="adj1" fmla="val 8333"/>
                <a:gd name="adj2" fmla="val 4835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3573EAF-DA30-E369-95B0-E2E5540B8EDE}"/>
                </a:ext>
              </a:extLst>
            </p:cNvPr>
            <p:cNvSpPr txBox="1"/>
            <p:nvPr/>
          </p:nvSpPr>
          <p:spPr>
            <a:xfrm>
              <a:off x="4019797" y="2582081"/>
              <a:ext cx="14590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i="1" dirty="0"/>
                <a:t>programa</a:t>
              </a:r>
              <a:endParaRPr lang="pt-BR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8706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06C23-9F3D-9BC2-42BB-B1CBDDD9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 do 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166942-05E4-FA56-8495-A56B25B3E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293266"/>
            <a:ext cx="11132127" cy="156473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Fornecemos as </a:t>
            </a:r>
            <a:r>
              <a:rPr lang="pt-BR" b="1" i="1" dirty="0"/>
              <a:t>entradas</a:t>
            </a:r>
            <a:r>
              <a:rPr lang="pt-BR" dirty="0"/>
              <a:t> e as </a:t>
            </a:r>
            <a:r>
              <a:rPr lang="pt-BR" b="1" i="1" dirty="0"/>
              <a:t>respostas esperadas</a:t>
            </a:r>
            <a:r>
              <a:rPr lang="pt-BR" dirty="0"/>
              <a:t>, i.e., atributos e classes,</a:t>
            </a:r>
            <a:r>
              <a:rPr lang="pt-BR" b="1" i="1" dirty="0"/>
              <a:t> </a:t>
            </a:r>
            <a:r>
              <a:rPr lang="pt-BR" dirty="0"/>
              <a:t>ao computador e deixamos que ele </a:t>
            </a:r>
            <a:r>
              <a:rPr lang="pt-BR" b="1" i="1" dirty="0"/>
              <a:t>aprenda, através de treinamento</a:t>
            </a:r>
            <a:r>
              <a:rPr lang="pt-BR" dirty="0"/>
              <a:t>, um </a:t>
            </a:r>
            <a:r>
              <a:rPr lang="pt-BR" b="1" i="1" dirty="0"/>
              <a:t>modelo</a:t>
            </a:r>
            <a:r>
              <a:rPr lang="pt-BR" dirty="0"/>
              <a:t> que </a:t>
            </a:r>
            <a:r>
              <a:rPr lang="pt-BR" b="1" i="1" dirty="0"/>
              <a:t>mapeie as entradas nas respostas esperadas da melhor forma possível</a:t>
            </a:r>
            <a:r>
              <a:rPr lang="pt-BR" dirty="0"/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B963C93-D75E-9431-7408-F77051E29FD4}"/>
              </a:ext>
            </a:extLst>
          </p:cNvPr>
          <p:cNvSpPr/>
          <p:nvPr/>
        </p:nvSpPr>
        <p:spPr>
          <a:xfrm>
            <a:off x="3804339" y="2446021"/>
            <a:ext cx="2011680" cy="12627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Computador com algoritmo de treinamento do modelo de 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eta para a direita 5">
            <a:extLst>
              <a:ext uri="{FF2B5EF4-FFF2-40B4-BE49-F238E27FC236}">
                <a16:creationId xmlns:a16="http://schemas.microsoft.com/office/drawing/2014/main" id="{4E5F3B39-104D-B446-B297-0285574D9008}"/>
              </a:ext>
            </a:extLst>
          </p:cNvPr>
          <p:cNvSpPr/>
          <p:nvPr/>
        </p:nvSpPr>
        <p:spPr>
          <a:xfrm>
            <a:off x="3403745" y="2537206"/>
            <a:ext cx="400594" cy="4005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9A1DC3B8-53CE-BB6E-8CCF-036473150086}"/>
                  </a:ext>
                </a:extLst>
              </p:cNvPr>
              <p:cNvSpPr/>
              <p:nvPr/>
            </p:nvSpPr>
            <p:spPr>
              <a:xfrm>
                <a:off x="2879759" y="2475893"/>
                <a:ext cx="473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9A1DC3B8-53CE-BB6E-8CCF-036473150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759" y="2475893"/>
                <a:ext cx="47320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938ECF4-C778-B3A7-64E6-19A166691210}"/>
                  </a:ext>
                </a:extLst>
              </p:cNvPr>
              <p:cNvSpPr/>
              <p:nvPr/>
            </p:nvSpPr>
            <p:spPr>
              <a:xfrm>
                <a:off x="1792659" y="3121849"/>
                <a:ext cx="1678793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𝑒𝑠𝑝𝑒𝑟𝑎𝑑𝑜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938ECF4-C778-B3A7-64E6-19A166691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659" y="3121849"/>
                <a:ext cx="1678793" cy="5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eta para a direita 5">
            <a:extLst>
              <a:ext uri="{FF2B5EF4-FFF2-40B4-BE49-F238E27FC236}">
                <a16:creationId xmlns:a16="http://schemas.microsoft.com/office/drawing/2014/main" id="{218109C2-48AD-208F-17D2-B86488CA02BC}"/>
              </a:ext>
            </a:extLst>
          </p:cNvPr>
          <p:cNvSpPr/>
          <p:nvPr/>
        </p:nvSpPr>
        <p:spPr>
          <a:xfrm>
            <a:off x="5816019" y="2877095"/>
            <a:ext cx="400594" cy="4005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eta para a direita 5">
            <a:extLst>
              <a:ext uri="{FF2B5EF4-FFF2-40B4-BE49-F238E27FC236}">
                <a16:creationId xmlns:a16="http://schemas.microsoft.com/office/drawing/2014/main" id="{28BBB6A3-27A6-E73C-C73C-EDD42BAE4C68}"/>
              </a:ext>
            </a:extLst>
          </p:cNvPr>
          <p:cNvSpPr/>
          <p:nvPr/>
        </p:nvSpPr>
        <p:spPr>
          <a:xfrm>
            <a:off x="3403745" y="3277689"/>
            <a:ext cx="400594" cy="4005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886E8A3C-9C9E-D4E2-0A16-26A53FD318A7}"/>
                  </a:ext>
                </a:extLst>
              </p:cNvPr>
              <p:cNvSpPr/>
              <p:nvPr/>
            </p:nvSpPr>
            <p:spPr>
              <a:xfrm>
                <a:off x="8726301" y="1645739"/>
                <a:ext cx="3421921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 err="1"/>
                  <a:t>def</a:t>
                </a:r>
                <a:r>
                  <a:rPr lang="pt-BR" dirty="0"/>
                  <a:t> </a:t>
                </a:r>
                <a:r>
                  <a:rPr lang="pt-BR" i="1" dirty="0" err="1"/>
                  <a:t>predict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):</a:t>
                </a:r>
              </a:p>
              <a:p>
                <a:r>
                  <a:rPr lang="pt-BR" dirty="0"/>
                  <a:t>    </a:t>
                </a: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0):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y_pred</a:t>
                </a:r>
                <a:r>
                  <a:rPr lang="pt-BR" dirty="0"/>
                  <a:t>[i] = 0</a:t>
                </a:r>
              </a:p>
              <a:p>
                <a:r>
                  <a:rPr lang="pt-BR" dirty="0"/>
                  <a:t>    # Caso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</a:t>
                </a:r>
              </a:p>
              <a:p>
                <a:r>
                  <a:rPr lang="pt-BR" dirty="0"/>
                  <a:t>    </a:t>
                </a:r>
                <a:r>
                  <a:rPr lang="pt-BR" dirty="0" err="1"/>
                  <a:t>else</a:t>
                </a:r>
                <a:r>
                  <a:rPr lang="pt-BR" dirty="0"/>
                  <a:t>: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0):</a:t>
                </a:r>
              </a:p>
              <a:p>
                <a:r>
                  <a:rPr lang="pt-BR" dirty="0"/>
                  <a:t>            </a:t>
                </a:r>
                <a:r>
                  <a:rPr lang="pt-BR" dirty="0" err="1"/>
                  <a:t>y_pred</a:t>
                </a:r>
                <a:r>
                  <a:rPr lang="pt-BR" dirty="0"/>
                  <a:t>[i] = 1</a:t>
                </a:r>
              </a:p>
              <a:p>
                <a:r>
                  <a:rPr lang="pt-BR" dirty="0"/>
                  <a:t>        # caso quando #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else</a:t>
                </a:r>
                <a:r>
                  <a:rPr lang="pt-BR" dirty="0"/>
                  <a:t>: </a:t>
                </a:r>
              </a:p>
              <a:p>
                <a:r>
                  <a:rPr lang="pt-BR" dirty="0"/>
                  <a:t>            </a:t>
                </a:r>
                <a:r>
                  <a:rPr lang="pt-BR" dirty="0" err="1"/>
                  <a:t>y_pred</a:t>
                </a:r>
                <a:r>
                  <a:rPr lang="pt-BR" dirty="0"/>
                  <a:t>[i] = 2</a:t>
                </a:r>
              </a:p>
            </p:txBody>
          </p:sp>
        </mc:Choice>
        <mc:Fallback xmlns="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886E8A3C-9C9E-D4E2-0A16-26A53FD31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301" y="1645739"/>
                <a:ext cx="3421921" cy="2862322"/>
              </a:xfrm>
              <a:prstGeom prst="rect">
                <a:avLst/>
              </a:prstGeom>
              <a:blipFill>
                <a:blip r:embed="rId4"/>
                <a:stretch>
                  <a:fillRect l="-1423" t="-1277" b="-23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have Direita 24">
            <a:extLst>
              <a:ext uri="{FF2B5EF4-FFF2-40B4-BE49-F238E27FC236}">
                <a16:creationId xmlns:a16="http://schemas.microsoft.com/office/drawing/2014/main" id="{FB6055EB-3AA0-11EC-C6E3-613F5B4FCAB2}"/>
              </a:ext>
            </a:extLst>
          </p:cNvPr>
          <p:cNvSpPr/>
          <p:nvPr/>
        </p:nvSpPr>
        <p:spPr>
          <a:xfrm>
            <a:off x="1555128" y="2446019"/>
            <a:ext cx="259773" cy="12627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EF07E67-C5F2-B086-76E2-28D476EDFE75}"/>
              </a:ext>
            </a:extLst>
          </p:cNvPr>
          <p:cNvSpPr txBox="1"/>
          <p:nvPr/>
        </p:nvSpPr>
        <p:spPr>
          <a:xfrm>
            <a:off x="352874" y="2646989"/>
            <a:ext cx="1419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Conjunto de dados de treinamento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039EAD7-C64B-3EE5-C9F7-3B94B287701A}"/>
              </a:ext>
            </a:extLst>
          </p:cNvPr>
          <p:cNvSpPr/>
          <p:nvPr/>
        </p:nvSpPr>
        <p:spPr>
          <a:xfrm>
            <a:off x="6267393" y="2684098"/>
            <a:ext cx="1407160" cy="7567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Modelo de ML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</a:rPr>
              <a:t>(Classificador)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0D3186D7-61C6-DA25-A270-1BB761654ECD}"/>
                  </a:ext>
                </a:extLst>
              </p:cNvPr>
              <p:cNvSpPr/>
              <p:nvPr/>
            </p:nvSpPr>
            <p:spPr>
              <a:xfrm>
                <a:off x="8002836" y="2753735"/>
                <a:ext cx="628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0D3186D7-61C6-DA25-A270-1BB761654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836" y="2753735"/>
                <a:ext cx="62869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Balão de Fala: Retângulo 28">
            <a:extLst>
              <a:ext uri="{FF2B5EF4-FFF2-40B4-BE49-F238E27FC236}">
                <a16:creationId xmlns:a16="http://schemas.microsoft.com/office/drawing/2014/main" id="{AC1E74E4-5151-449A-1879-8EAC74323F3C}"/>
              </a:ext>
            </a:extLst>
          </p:cNvPr>
          <p:cNvSpPr/>
          <p:nvPr/>
        </p:nvSpPr>
        <p:spPr>
          <a:xfrm>
            <a:off x="6980363" y="1690688"/>
            <a:ext cx="1022474" cy="466519"/>
          </a:xfrm>
          <a:prstGeom prst="wedgeRectCallout">
            <a:avLst>
              <a:gd name="adj1" fmla="val -53019"/>
              <a:gd name="adj2" fmla="val 149136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Resultado do treinamento</a:t>
            </a:r>
          </a:p>
        </p:txBody>
      </p:sp>
    </p:spTree>
    <p:extLst>
      <p:ext uri="{BB962C8B-B14F-4D97-AF65-F5344CB8AC3E}">
        <p14:creationId xmlns:p14="http://schemas.microsoft.com/office/powerpoint/2010/main" val="614737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7567749" y="2200433"/>
                <a:ext cx="4484914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 err="1"/>
                  <a:t>def</a:t>
                </a:r>
                <a:r>
                  <a:rPr lang="pt-BR" dirty="0"/>
                  <a:t> </a:t>
                </a:r>
                <a:r>
                  <a:rPr lang="pt-BR" i="1" dirty="0" err="1"/>
                  <a:t>predict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):</a:t>
                </a:r>
              </a:p>
              <a:p>
                <a:r>
                  <a:rPr lang="pt-BR" dirty="0"/>
                  <a:t>    </a:t>
                </a: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0):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y_pred</a:t>
                </a:r>
                <a:r>
                  <a:rPr lang="pt-BR" dirty="0"/>
                  <a:t>[i] = 0</a:t>
                </a:r>
              </a:p>
              <a:p>
                <a:r>
                  <a:rPr lang="pt-BR" dirty="0"/>
                  <a:t>    # Caso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</a:t>
                </a:r>
              </a:p>
              <a:p>
                <a:r>
                  <a:rPr lang="pt-BR" dirty="0"/>
                  <a:t>    </a:t>
                </a:r>
                <a:r>
                  <a:rPr lang="pt-BR" dirty="0" err="1"/>
                  <a:t>else</a:t>
                </a:r>
                <a:r>
                  <a:rPr lang="pt-BR" dirty="0"/>
                  <a:t>: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0):</a:t>
                </a:r>
              </a:p>
              <a:p>
                <a:r>
                  <a:rPr lang="pt-BR" dirty="0"/>
                  <a:t>            </a:t>
                </a:r>
                <a:r>
                  <a:rPr lang="pt-BR" dirty="0" err="1"/>
                  <a:t>y_pred</a:t>
                </a:r>
                <a:r>
                  <a:rPr lang="pt-BR" dirty="0"/>
                  <a:t>[i] = 1</a:t>
                </a:r>
              </a:p>
              <a:p>
                <a:r>
                  <a:rPr lang="pt-BR" dirty="0"/>
                  <a:t>        # caso quando #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else</a:t>
                </a:r>
                <a:r>
                  <a:rPr lang="pt-BR" dirty="0"/>
                  <a:t>: </a:t>
                </a:r>
              </a:p>
              <a:p>
                <a:r>
                  <a:rPr lang="pt-BR" dirty="0"/>
                  <a:t>            </a:t>
                </a:r>
                <a:r>
                  <a:rPr lang="pt-BR" dirty="0" err="1"/>
                  <a:t>y_pred</a:t>
                </a:r>
                <a:r>
                  <a:rPr lang="pt-BR" dirty="0"/>
                  <a:t>[i] = 2</a:t>
                </a: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749" y="2200433"/>
                <a:ext cx="4484914" cy="2862322"/>
              </a:xfrm>
              <a:prstGeom prst="rect">
                <a:avLst/>
              </a:prstGeom>
              <a:blipFill rotWithShape="0">
                <a:blip r:embed="rId2"/>
                <a:stretch>
                  <a:fillRect l="-1087" t="-1277" b="-23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/>
          <p:cNvSpPr/>
          <p:nvPr/>
        </p:nvSpPr>
        <p:spPr>
          <a:xfrm>
            <a:off x="1188013" y="2696427"/>
            <a:ext cx="2011680" cy="12627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Modelo de ML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(Classificador)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787419" y="3127501"/>
            <a:ext cx="400594" cy="4005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263433" y="3066188"/>
                <a:ext cx="473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33" y="3066188"/>
                <a:ext cx="473206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3168471" y="3219547"/>
                <a:ext cx="1111651" cy="561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471" y="3219547"/>
                <a:ext cx="1111651" cy="5618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838200" y="5295501"/>
                <a:ext cx="1087482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00B050"/>
                    </a:solidFill>
                  </a:rPr>
                  <a:t>Treinar</a:t>
                </a:r>
                <a:r>
                  <a:rPr lang="pt-BR" sz="2800" dirty="0"/>
                  <a:t> modelos de ML que aprendam, </a:t>
                </a:r>
                <a:r>
                  <a:rPr lang="pt-BR" sz="2800" b="1" i="1" dirty="0">
                    <a:solidFill>
                      <a:srgbClr val="7030A0"/>
                    </a:solidFill>
                  </a:rPr>
                  <a:t>sem serem explicitamente programados</a:t>
                </a:r>
                <a:r>
                  <a:rPr lang="pt-BR" sz="2800" dirty="0"/>
                  <a:t>, a classificar as entradas, </a:t>
                </a:r>
                <a14:m>
                  <m:oMath xmlns:m="http://schemas.openxmlformats.org/officeDocument/2006/math">
                    <m:r>
                      <a:rPr lang="pt-BR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sz="2800" dirty="0"/>
                  <a:t>, em suas respectivas classes. 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95501"/>
                <a:ext cx="10874829" cy="954107"/>
              </a:xfrm>
              <a:prstGeom prst="rect">
                <a:avLst/>
              </a:prstGeom>
              <a:blipFill>
                <a:blip r:embed="rId5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6338855" y="2998696"/>
                <a:ext cx="628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855" y="2998696"/>
                <a:ext cx="628698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600287" y="2169865"/>
                <a:ext cx="1678793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𝑒𝑠𝑝𝑒𝑟𝑎𝑑𝑜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287" y="2169865"/>
                <a:ext cx="1678793" cy="5564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/>
          <p:cNvSpPr/>
          <p:nvPr/>
        </p:nvSpPr>
        <p:spPr>
          <a:xfrm>
            <a:off x="4210420" y="3087861"/>
            <a:ext cx="468000" cy="46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Menos 15"/>
          <p:cNvSpPr/>
          <p:nvPr/>
        </p:nvSpPr>
        <p:spPr>
          <a:xfrm>
            <a:off x="4280122" y="3183791"/>
            <a:ext cx="328311" cy="27613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4970918" y="3016979"/>
                <a:ext cx="9860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𝑒𝑟𝑟𝑜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918" y="3016979"/>
                <a:ext cx="986039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/>
          <p:cNvCxnSpPr>
            <a:stCxn id="5" idx="3"/>
            <a:endCxn id="15" idx="2"/>
          </p:cNvCxnSpPr>
          <p:nvPr/>
        </p:nvCxnSpPr>
        <p:spPr>
          <a:xfrm flipV="1">
            <a:off x="3199693" y="3321861"/>
            <a:ext cx="1010727" cy="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4" idx="2"/>
            <a:endCxn id="15" idx="0"/>
          </p:cNvCxnSpPr>
          <p:nvPr/>
        </p:nvCxnSpPr>
        <p:spPr>
          <a:xfrm>
            <a:off x="4439684" y="2726299"/>
            <a:ext cx="4736" cy="36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V="1">
            <a:off x="4700318" y="3321861"/>
            <a:ext cx="3600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18" idx="2"/>
          </p:cNvCxnSpPr>
          <p:nvPr/>
        </p:nvCxnSpPr>
        <p:spPr>
          <a:xfrm rot="5400000">
            <a:off x="3039029" y="2060004"/>
            <a:ext cx="944715" cy="3905104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V="1">
            <a:off x="1547239" y="2088150"/>
            <a:ext cx="1478069" cy="23934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2286273" y="1747419"/>
            <a:ext cx="1510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/>
              <a:t>Treinamento</a:t>
            </a:r>
          </a:p>
        </p:txBody>
      </p:sp>
    </p:spTree>
    <p:extLst>
      <p:ext uri="{BB962C8B-B14F-4D97-AF65-F5344CB8AC3E}">
        <p14:creationId xmlns:p14="http://schemas.microsoft.com/office/powerpoint/2010/main" val="308982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7567749" y="2200433"/>
                <a:ext cx="4484914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 err="1"/>
                  <a:t>def</a:t>
                </a:r>
                <a:r>
                  <a:rPr lang="pt-BR" dirty="0"/>
                  <a:t> </a:t>
                </a:r>
                <a:r>
                  <a:rPr lang="pt-BR" i="1" dirty="0" err="1"/>
                  <a:t>predict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):</a:t>
                </a:r>
              </a:p>
              <a:p>
                <a:r>
                  <a:rPr lang="pt-BR" dirty="0"/>
                  <a:t>    </a:t>
                </a: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0):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y_pred</a:t>
                </a:r>
                <a:r>
                  <a:rPr lang="pt-BR" dirty="0"/>
                  <a:t>[i] = 0</a:t>
                </a:r>
              </a:p>
              <a:p>
                <a:r>
                  <a:rPr lang="pt-BR" dirty="0"/>
                  <a:t>    # Caso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</a:t>
                </a:r>
              </a:p>
              <a:p>
                <a:r>
                  <a:rPr lang="pt-BR" dirty="0"/>
                  <a:t>    </a:t>
                </a:r>
                <a:r>
                  <a:rPr lang="pt-BR" dirty="0" err="1"/>
                  <a:t>else</a:t>
                </a:r>
                <a:r>
                  <a:rPr lang="pt-BR" dirty="0"/>
                  <a:t>: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0):</a:t>
                </a:r>
              </a:p>
              <a:p>
                <a:r>
                  <a:rPr lang="pt-BR" dirty="0"/>
                  <a:t>            </a:t>
                </a:r>
                <a:r>
                  <a:rPr lang="pt-BR" dirty="0" err="1"/>
                  <a:t>y_pred</a:t>
                </a:r>
                <a:r>
                  <a:rPr lang="pt-BR" dirty="0"/>
                  <a:t>[i] = 1</a:t>
                </a:r>
              </a:p>
              <a:p>
                <a:r>
                  <a:rPr lang="pt-BR" dirty="0"/>
                  <a:t>        # caso quando #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else</a:t>
                </a:r>
                <a:r>
                  <a:rPr lang="pt-BR" dirty="0"/>
                  <a:t>: </a:t>
                </a:r>
              </a:p>
              <a:p>
                <a:r>
                  <a:rPr lang="pt-BR" dirty="0"/>
                  <a:t>            </a:t>
                </a:r>
                <a:r>
                  <a:rPr lang="pt-BR" dirty="0" err="1"/>
                  <a:t>y_pred</a:t>
                </a:r>
                <a:r>
                  <a:rPr lang="pt-BR" dirty="0"/>
                  <a:t>[i] = 2</a:t>
                </a: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749" y="2200433"/>
                <a:ext cx="4484914" cy="2862322"/>
              </a:xfrm>
              <a:prstGeom prst="rect">
                <a:avLst/>
              </a:prstGeom>
              <a:blipFill rotWithShape="0">
                <a:blip r:embed="rId2"/>
                <a:stretch>
                  <a:fillRect l="-1087" t="-1277" b="-23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/>
          <p:cNvSpPr/>
          <p:nvPr/>
        </p:nvSpPr>
        <p:spPr>
          <a:xfrm>
            <a:off x="1188013" y="2696427"/>
            <a:ext cx="2011680" cy="12627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Modelo de ML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(Classificador)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787419" y="3127501"/>
            <a:ext cx="400594" cy="4005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263433" y="3066188"/>
                <a:ext cx="473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33" y="3066188"/>
                <a:ext cx="473206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3168471" y="3219547"/>
                <a:ext cx="1111651" cy="561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471" y="3219547"/>
                <a:ext cx="1111651" cy="5618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/>
          <p:cNvSpPr txBox="1"/>
          <p:nvPr/>
        </p:nvSpPr>
        <p:spPr>
          <a:xfrm>
            <a:off x="838200" y="5295501"/>
            <a:ext cx="11059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Ou seja, o objetivo é </a:t>
            </a:r>
            <a:r>
              <a:rPr lang="pt-BR" sz="2800" b="1" i="1" dirty="0">
                <a:solidFill>
                  <a:srgbClr val="7030A0"/>
                </a:solidFill>
              </a:rPr>
              <a:t>encontrar</a:t>
            </a:r>
            <a:r>
              <a:rPr lang="pt-BR" sz="2800" dirty="0"/>
              <a:t> </a:t>
            </a:r>
            <a:r>
              <a:rPr lang="pt-BR" sz="2800" b="1" i="1" dirty="0"/>
              <a:t>funções discriminantes </a:t>
            </a:r>
            <a:r>
              <a:rPr lang="pt-BR" sz="2800" dirty="0"/>
              <a:t>(i.e., equação e seus respectivos pesos)</a:t>
            </a:r>
            <a:r>
              <a:rPr lang="pt-BR" sz="2800" b="1" i="1" dirty="0"/>
              <a:t> </a:t>
            </a:r>
            <a:r>
              <a:rPr lang="pt-BR" sz="2800" dirty="0"/>
              <a:t>que </a:t>
            </a:r>
            <a:r>
              <a:rPr lang="pt-BR" sz="2800" b="1" i="1" dirty="0">
                <a:solidFill>
                  <a:srgbClr val="00B050"/>
                </a:solidFill>
              </a:rPr>
              <a:t>minimizem</a:t>
            </a:r>
            <a:r>
              <a:rPr lang="pt-BR" sz="2800" dirty="0"/>
              <a:t> o </a:t>
            </a:r>
            <a:r>
              <a:rPr lang="pt-BR" sz="2800" b="1" i="1" dirty="0"/>
              <a:t>erro de classificação</a:t>
            </a:r>
            <a:r>
              <a:rPr lang="pt-BR" sz="2800" dirty="0"/>
              <a:t>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6338855" y="2998696"/>
                <a:ext cx="628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855" y="2998696"/>
                <a:ext cx="628698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600287" y="2169865"/>
                <a:ext cx="1678793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𝑒𝑠𝑝𝑒𝑟𝑎𝑑𝑜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287" y="2169865"/>
                <a:ext cx="1678793" cy="5564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/>
          <p:cNvSpPr/>
          <p:nvPr/>
        </p:nvSpPr>
        <p:spPr>
          <a:xfrm>
            <a:off x="4210420" y="3087861"/>
            <a:ext cx="468000" cy="46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Menos 15"/>
          <p:cNvSpPr/>
          <p:nvPr/>
        </p:nvSpPr>
        <p:spPr>
          <a:xfrm>
            <a:off x="4280122" y="3183791"/>
            <a:ext cx="328311" cy="27613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4970918" y="3016979"/>
                <a:ext cx="9860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𝑒𝑟𝑟𝑜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918" y="3016979"/>
                <a:ext cx="986039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/>
          <p:cNvCxnSpPr>
            <a:stCxn id="5" idx="3"/>
            <a:endCxn id="15" idx="2"/>
          </p:cNvCxnSpPr>
          <p:nvPr/>
        </p:nvCxnSpPr>
        <p:spPr>
          <a:xfrm flipV="1">
            <a:off x="3199693" y="3321861"/>
            <a:ext cx="1010727" cy="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4" idx="2"/>
            <a:endCxn id="15" idx="0"/>
          </p:cNvCxnSpPr>
          <p:nvPr/>
        </p:nvCxnSpPr>
        <p:spPr>
          <a:xfrm>
            <a:off x="4439684" y="2726299"/>
            <a:ext cx="4736" cy="36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V="1">
            <a:off x="4700318" y="3321861"/>
            <a:ext cx="3600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18" idx="2"/>
          </p:cNvCxnSpPr>
          <p:nvPr/>
        </p:nvCxnSpPr>
        <p:spPr>
          <a:xfrm rot="5400000">
            <a:off x="3039029" y="2060004"/>
            <a:ext cx="944715" cy="3905104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V="1">
            <a:off x="1547239" y="2088150"/>
            <a:ext cx="1478069" cy="23934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2286273" y="1747419"/>
            <a:ext cx="1510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/>
              <a:t>Treinamento</a:t>
            </a:r>
          </a:p>
        </p:txBody>
      </p:sp>
    </p:spTree>
    <p:extLst>
      <p:ext uri="{BB962C8B-B14F-4D97-AF65-F5344CB8AC3E}">
        <p14:creationId xmlns:p14="http://schemas.microsoft.com/office/powerpoint/2010/main" val="252415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948</Words>
  <Application>Microsoft Office PowerPoint</Application>
  <PresentationFormat>Widescreen</PresentationFormat>
  <Paragraphs>126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Laboratório #1</vt:lpstr>
      <vt:lpstr>Quantas funções discriminantes?</vt:lpstr>
      <vt:lpstr>Encontrando os pesos g_1 (x)</vt:lpstr>
      <vt:lpstr>Encontrando os pesos g_2 (x)</vt:lpstr>
      <vt:lpstr>Trecho da função predict</vt:lpstr>
      <vt:lpstr>Paradigma da programação tradicional</vt:lpstr>
      <vt:lpstr>Paradigma do ML</vt:lpstr>
      <vt:lpstr>Objetivo do curso</vt:lpstr>
      <vt:lpstr>Objetivo do curso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#1</dc:title>
  <dc:creator>Felipe Augusto Pereira de Figueiredo</dc:creator>
  <cp:lastModifiedBy>Felipe Augusto Pereira de Figueiredo</cp:lastModifiedBy>
  <cp:revision>56</cp:revision>
  <dcterms:created xsi:type="dcterms:W3CDTF">2022-02-14T13:01:49Z</dcterms:created>
  <dcterms:modified xsi:type="dcterms:W3CDTF">2024-08-03T11:54:54Z</dcterms:modified>
</cp:coreProperties>
</file>