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395" r:id="rId14"/>
    <p:sldId id="396" r:id="rId15"/>
    <p:sldId id="399" r:id="rId16"/>
    <p:sldId id="400" r:id="rId17"/>
    <p:sldId id="398" r:id="rId18"/>
    <p:sldId id="402" r:id="rId19"/>
    <p:sldId id="397" r:id="rId20"/>
    <p:sldId id="401" r:id="rId21"/>
    <p:sldId id="406" r:id="rId22"/>
    <p:sldId id="405" r:id="rId23"/>
    <p:sldId id="408" r:id="rId24"/>
    <p:sldId id="409" r:id="rId25"/>
    <p:sldId id="407" r:id="rId26"/>
    <p:sldId id="370" r:id="rId27"/>
    <p:sldId id="372" r:id="rId28"/>
    <p:sldId id="410" r:id="rId29"/>
    <p:sldId id="412" r:id="rId30"/>
    <p:sldId id="414" r:id="rId31"/>
    <p:sldId id="417" r:id="rId32"/>
    <p:sldId id="413" r:id="rId33"/>
    <p:sldId id="418" r:id="rId34"/>
    <p:sldId id="324" r:id="rId35"/>
    <p:sldId id="306" r:id="rId36"/>
    <p:sldId id="419" r:id="rId37"/>
    <p:sldId id="375" r:id="rId38"/>
    <p:sldId id="376" r:id="rId39"/>
    <p:sldId id="377" r:id="rId40"/>
    <p:sldId id="378" r:id="rId41"/>
    <p:sldId id="362" r:id="rId42"/>
    <p:sldId id="403" r:id="rId43"/>
    <p:sldId id="404" r:id="rId4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6320" autoAdjust="0"/>
  </p:normalViewPr>
  <p:slideViewPr>
    <p:cSldViewPr snapToGrid="0">
      <p:cViewPr varScale="1">
        <p:scale>
          <a:sx n="71" d="100"/>
          <a:sy n="71" d="100"/>
        </p:scale>
        <p:origin x="1430" y="53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Nosso objetivo será encontrar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apropriada e seus respectivos pesos</a:t>
                </a:r>
                <a:r>
                  <a:rPr lang="pt-BR" dirty="0"/>
                  <a:t> de forma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de classificação seja minimizado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em breve,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definiremos uma função de erro </a:t>
                </a:r>
                <a:r>
                  <a:rPr lang="pt-BR" dirty="0"/>
                  <a:t>que nos ajudará a treinar 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  <a:blipFill>
                <a:blip r:embed="rId2"/>
                <a:stretch>
                  <a:fillRect l="-1553" t="-1937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247552" y="2335145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202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50%, respectivamente.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rgbClr val="00B050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Assim 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Assim, o erro será grande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erro será próximo de 0 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1332" r="-20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minimizar o erro ao longo de todo o conjunto de treinamento, por isso tomamos a média.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2031" cy="5032375"/>
          </a:xfrm>
        </p:spPr>
        <p:txBody>
          <a:bodyPr>
            <a:normAutofit/>
          </a:bodyPr>
          <a:lstStyle/>
          <a:p>
            <a:r>
              <a:rPr lang="pt-BR" dirty="0"/>
              <a:t>Uma má notícia com relação a essa função é que </a:t>
            </a:r>
            <a:r>
              <a:rPr lang="pt-BR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b="1" i="1" dirty="0"/>
              <a:t> </a:t>
            </a:r>
            <a:r>
              <a:rPr lang="pt-BR" dirty="0"/>
              <a:t>para encontrar os </a:t>
            </a:r>
            <a:r>
              <a:rPr lang="pt-BR" b="1" i="1" dirty="0"/>
              <a:t>pesos</a:t>
            </a:r>
            <a:r>
              <a:rPr lang="pt-BR" dirty="0"/>
              <a:t> que minimizem essa </a:t>
            </a:r>
            <a:r>
              <a:rPr lang="pt-BR" b="1" i="1" dirty="0"/>
              <a:t>função de erro</a:t>
            </a:r>
            <a:r>
              <a:rPr lang="pt-BR" dirty="0"/>
              <a:t>.</a:t>
            </a:r>
            <a:endParaRPr lang="pt-BR" b="1" i="1" dirty="0"/>
          </a:p>
          <a:p>
            <a:r>
              <a:rPr lang="pt-BR" dirty="0"/>
              <a:t>Ou seja, não há um equivalente da </a:t>
            </a:r>
            <a:r>
              <a:rPr lang="pt-BR" b="1" i="1" dirty="0"/>
              <a:t>equação normal</a:t>
            </a:r>
            <a:r>
              <a:rPr lang="pt-BR" dirty="0"/>
              <a:t>. </a:t>
            </a:r>
          </a:p>
          <a:p>
            <a:r>
              <a:rPr lang="pt-BR" dirty="0"/>
              <a:t>Entretanto, uma boa notícia é que essa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>
                <a:solidFill>
                  <a:srgbClr val="00B050"/>
                </a:solidFill>
              </a:rPr>
              <a:t>convexa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derivável</a:t>
            </a:r>
            <a:r>
              <a:rPr lang="pt-BR" dirty="0"/>
              <a:t>.</a:t>
            </a:r>
          </a:p>
          <a:p>
            <a:r>
              <a:rPr lang="pt-BR" dirty="0"/>
              <a:t>Consequentemente, </a:t>
            </a:r>
            <a:r>
              <a:rPr lang="pt-BR" b="1" i="1" dirty="0">
                <a:solidFill>
                  <a:srgbClr val="00B050"/>
                </a:solidFill>
              </a:rPr>
              <a:t>conseguimos</a:t>
            </a:r>
            <a:r>
              <a:rPr lang="pt-BR" dirty="0"/>
              <a:t> calcular o </a:t>
            </a:r>
            <a:r>
              <a:rPr lang="pt-BR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dirty="0"/>
              <a:t> com relação aos pesos e </a:t>
            </a:r>
            <a:r>
              <a:rPr lang="pt-BR" b="1" i="1" dirty="0">
                <a:solidFill>
                  <a:srgbClr val="7030A0"/>
                </a:solidFill>
              </a:rPr>
              <a:t>implementar</a:t>
            </a:r>
            <a:r>
              <a:rPr lang="pt-BR" dirty="0"/>
              <a:t> o algoritmo do </a:t>
            </a:r>
            <a:r>
              <a:rPr lang="pt-BR" b="1" i="1" dirty="0">
                <a:solidFill>
                  <a:srgbClr val="7030A0"/>
                </a:solidFill>
              </a:rPr>
              <a:t>gradiente descendente</a:t>
            </a:r>
            <a:r>
              <a:rPr lang="pt-BR" dirty="0"/>
              <a:t> (GD).</a:t>
            </a:r>
          </a:p>
          <a:p>
            <a:r>
              <a:rPr lang="pt-BR" dirty="0"/>
              <a:t>Portanto, é garantido que GD encontre</a:t>
            </a:r>
            <a:r>
              <a:rPr lang="pt-BR" b="1" i="1" dirty="0"/>
              <a:t>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 (dado que a </a:t>
            </a:r>
            <a:r>
              <a:rPr lang="pt-BR" b="1" i="1" dirty="0"/>
              <a:t>taxa de aprendizagem</a:t>
            </a:r>
            <a:r>
              <a:rPr lang="pt-BR" dirty="0"/>
              <a:t> não seja muito grande e se espere tempo suficiente).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vetor gradiente,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idêntico (exceto pela constante 2)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30" cy="49369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(equação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(equação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30" cy="4936917"/>
              </a:xfrm>
              <a:blipFill>
                <a:blip r:embed="rId2"/>
                <a:stretch>
                  <a:fillRect l="-1091" t="-27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972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</a:t>
                </a:r>
                <a:r>
                  <a:rPr lang="pt-BR" dirty="0"/>
                  <a:t>(equação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9726" cy="5032376"/>
              </a:xfrm>
              <a:blipFill>
                <a:blip r:embed="rId2"/>
                <a:stretch>
                  <a:fillRect l="-108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9777451C-E320-8AA1-21F5-BD6EC5F72A61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não classificaria bem nenhum dos exemplos coletados.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993783E-656B-0AE4-E0FA-4EC492BBA24F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</a:t>
            </a:r>
            <a:r>
              <a:rPr lang="pt-BR" dirty="0"/>
              <a:t>, além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veremos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encontrar-se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O classificador apresenta </a:t>
            </a:r>
            <a:r>
              <a:rPr lang="pt-BR" b="1" i="1" dirty="0">
                <a:solidFill>
                  <a:srgbClr val="00B050"/>
                </a:solidFill>
              </a:rPr>
              <a:t>erro de treinamento muito baixo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627939"/>
            <a:ext cx="3072803" cy="2181532"/>
            <a:chOff x="9487183" y="4556520"/>
            <a:chExt cx="3072803" cy="218153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5652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a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de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devemos usar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de validação cruzada</a:t>
                </a:r>
                <a:r>
                  <a:rPr lang="pt-BR" dirty="0"/>
                  <a:t> (e.g., </a:t>
                </a:r>
                <a:r>
                  <a:rPr lang="pt-BR" i="1" dirty="0" err="1"/>
                  <a:t>holdout</a:t>
                </a:r>
                <a:r>
                  <a:rPr lang="pt-BR" dirty="0"/>
                  <a:t>,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dirty="0"/>
                  <a:t> ou </a:t>
                </a:r>
                <a:r>
                  <a:rPr lang="pt-BR" i="1" dirty="0" err="1"/>
                  <a:t>leave</a:t>
                </a:r>
                <a:r>
                  <a:rPr lang="pt-BR" i="1" dirty="0"/>
                  <a:t>-</a:t>
                </a:r>
                <a:r>
                  <a:rPr lang="pt-BR" i="1" dirty="0" err="1"/>
                  <a:t>p-out</a:t>
                </a:r>
                <a:r>
                  <a:rPr lang="pt-BR" i="1" dirty="0"/>
                  <a:t>)</a:t>
                </a:r>
                <a:r>
                  <a:rPr lang="pt-BR" dirty="0"/>
                  <a:t> </a:t>
                </a:r>
              </a:p>
              <a:p>
                <a:r>
                  <a:rPr lang="pt-BR" dirty="0"/>
                  <a:t>Esses técnicas nos auxiliam a encontrar um polinômio que apresente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  <a:blipFill>
                <a:blip r:embed="rId2"/>
                <a:stretch>
                  <a:fillRect l="-1807" t="-1937" r="-3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59ABA5C6-BECA-6DCB-AB07-53EEA099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" y="2723102"/>
            <a:ext cx="5555024" cy="24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026CA56-BDFD-05E1-4E35-83187109EF30}"/>
              </a:ext>
            </a:extLst>
          </p:cNvPr>
          <p:cNvSpPr txBox="1"/>
          <p:nvPr/>
        </p:nvSpPr>
        <p:spPr>
          <a:xfrm>
            <a:off x="838200" y="2133190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k-</a:t>
            </a:r>
            <a:r>
              <a:rPr lang="pt-BR" sz="2400" b="1" i="1" dirty="0" err="1"/>
              <a:t>fold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65B5D-719E-23AA-7D7E-5C2AA6E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6" y="1825625"/>
            <a:ext cx="6652009" cy="5032376"/>
          </a:xfrm>
        </p:spPr>
        <p:txBody>
          <a:bodyPr>
            <a:normAutofit/>
          </a:bodyPr>
          <a:lstStyle/>
          <a:p>
            <a:r>
              <a:rPr lang="pt-BR" dirty="0"/>
              <a:t>Uma forma de </a:t>
            </a:r>
            <a:r>
              <a:rPr lang="pt-BR" b="1" i="1" dirty="0">
                <a:solidFill>
                  <a:srgbClr val="7030A0"/>
                </a:solidFill>
              </a:rPr>
              <a:t>evitar apenas problemas de sobreajuste</a:t>
            </a:r>
            <a:r>
              <a:rPr lang="pt-BR" dirty="0"/>
              <a:t> é usar </a:t>
            </a:r>
            <a:r>
              <a:rPr lang="pt-BR" b="1" i="1" dirty="0">
                <a:solidFill>
                  <a:srgbClr val="00B050"/>
                </a:solidFill>
              </a:rPr>
              <a:t>técnicas de regularização </a:t>
            </a:r>
            <a:r>
              <a:rPr lang="pt-BR" dirty="0"/>
              <a:t>(e.g., LASSO, Ridge, Elastic-Net, Early-stop).</a:t>
            </a:r>
          </a:p>
          <a:p>
            <a:r>
              <a:rPr lang="pt-BR" dirty="0"/>
              <a:t>A regularização </a:t>
            </a:r>
            <a:r>
              <a:rPr lang="pt-BR" b="1" i="1" dirty="0">
                <a:solidFill>
                  <a:srgbClr val="00B050"/>
                </a:solidFill>
              </a:rPr>
              <a:t>r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eduz a flexibilidade </a:t>
            </a:r>
            <a:r>
              <a:rPr lang="pt-BR" b="0" i="0" dirty="0">
                <a:effectLst/>
              </a:rPr>
              <a:t>do modelo por meio de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penalizações</a:t>
            </a:r>
            <a:r>
              <a:rPr lang="pt-BR" b="0" i="0" dirty="0">
                <a:effectLst/>
              </a:rPr>
              <a:t> aplicadas a seus pesos.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Modelos que </a:t>
            </a:r>
            <a:r>
              <a:rPr lang="pt-BR" b="1" i="1" dirty="0">
                <a:solidFill>
                  <a:srgbClr val="7030A0"/>
                </a:solidFill>
              </a:rPr>
              <a:t>sobreajustam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FF0000"/>
                </a:solidFill>
              </a:rPr>
              <a:t>pesos com valores absolutos muito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que as técnicas de regularização fazem é </a:t>
            </a:r>
            <a:r>
              <a:rPr lang="pt-BR" b="1" i="1" dirty="0">
                <a:solidFill>
                  <a:srgbClr val="00B050"/>
                </a:solidFill>
              </a:rPr>
              <a:t>restringir o aumento</a:t>
            </a:r>
            <a:r>
              <a:rPr lang="pt-BR" dirty="0"/>
              <a:t> dos pesos a uma </a:t>
            </a:r>
            <a:r>
              <a:rPr lang="pt-BR" b="1" i="1" dirty="0"/>
              <a:t>região</a:t>
            </a:r>
            <a:r>
              <a:rPr lang="pt-BR" dirty="0"/>
              <a:t> de possíveis valores.</a:t>
            </a:r>
          </a:p>
        </p:txBody>
      </p:sp>
      <p:pic>
        <p:nvPicPr>
          <p:cNvPr id="2052" name="Picture 4" descr="Regularization | Regularization Techniques in Machine Learning">
            <a:extLst>
              <a:ext uri="{FF2B5EF4-FFF2-40B4-BE49-F238E27FC236}">
                <a16:creationId xmlns:a16="http://schemas.microsoft.com/office/drawing/2014/main" id="{DBEAA147-DD30-5BD1-7D88-D1E0DA2E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4263" r="3503" b="13944"/>
          <a:stretch/>
        </p:blipFill>
        <p:spPr bwMode="auto">
          <a:xfrm>
            <a:off x="224413" y="2586185"/>
            <a:ext cx="4943790" cy="27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C3999F-E11E-BEA4-B848-576DAA84A093}"/>
              </a:ext>
            </a:extLst>
          </p:cNvPr>
          <p:cNvSpPr txBox="1"/>
          <p:nvPr/>
        </p:nvSpPr>
        <p:spPr>
          <a:xfrm>
            <a:off x="224413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1A5017-C486-6341-CE55-AA6B086B7AFD}"/>
              </a:ext>
            </a:extLst>
          </p:cNvPr>
          <p:cNvSpPr txBox="1"/>
          <p:nvPr/>
        </p:nvSpPr>
        <p:spPr>
          <a:xfrm>
            <a:off x="3212124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317095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</a:t>
            </a:r>
            <a:r>
              <a:rPr lang="pt-BR">
                <a:hlinkClick r:id="rId4"/>
              </a:rPr>
              <a:t>laboratórios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78A2E-6E03-2C97-4148-5EE803D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898"/>
            <a:ext cx="10515600" cy="1810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Anexo I: Encontrando o vetor gradiente do regressor logístico</a:t>
            </a:r>
          </a:p>
        </p:txBody>
      </p:sp>
    </p:spTree>
    <p:extLst>
      <p:ext uri="{BB962C8B-B14F-4D97-AF65-F5344CB8AC3E}">
        <p14:creationId xmlns:p14="http://schemas.microsoft.com/office/powerpoint/2010/main" val="867571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,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número real entre 0 e 1.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era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10736</TotalTime>
  <Words>6353</Words>
  <Application>Microsoft Office PowerPoint</Application>
  <PresentationFormat>Widescreen</PresentationFormat>
  <Paragraphs>476</Paragraphs>
  <Slides>43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Como evitamos o subajuste e sobreajuste?</vt:lpstr>
      <vt:lpstr>Tarefas</vt:lpstr>
      <vt:lpstr>Apresentação do PowerPoint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1821</cp:revision>
  <dcterms:created xsi:type="dcterms:W3CDTF">2020-01-20T13:50:05Z</dcterms:created>
  <dcterms:modified xsi:type="dcterms:W3CDTF">2024-03-02T11:46:31Z</dcterms:modified>
</cp:coreProperties>
</file>