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317" r:id="rId4"/>
    <p:sldId id="318" r:id="rId5"/>
    <p:sldId id="319" r:id="rId6"/>
    <p:sldId id="363" r:id="rId7"/>
    <p:sldId id="390" r:id="rId8"/>
    <p:sldId id="391" r:id="rId9"/>
    <p:sldId id="392" r:id="rId10"/>
    <p:sldId id="367" r:id="rId11"/>
    <p:sldId id="393" r:id="rId12"/>
    <p:sldId id="394" r:id="rId13"/>
    <p:sldId id="324" r:id="rId14"/>
    <p:sldId id="395" r:id="rId15"/>
    <p:sldId id="372" r:id="rId16"/>
    <p:sldId id="396" r:id="rId17"/>
    <p:sldId id="327" r:id="rId18"/>
    <p:sldId id="387" r:id="rId19"/>
    <p:sldId id="329" r:id="rId20"/>
    <p:sldId id="377" r:id="rId21"/>
    <p:sldId id="378" r:id="rId22"/>
    <p:sldId id="331" r:id="rId23"/>
    <p:sldId id="386" r:id="rId24"/>
    <p:sldId id="381" r:id="rId25"/>
    <p:sldId id="333" r:id="rId26"/>
    <p:sldId id="334" r:id="rId27"/>
    <p:sldId id="388" r:id="rId28"/>
    <p:sldId id="335" r:id="rId29"/>
    <p:sldId id="301" r:id="rId30"/>
    <p:sldId id="269" r:id="rId31"/>
    <p:sldId id="303" r:id="rId32"/>
    <p:sldId id="271" r:id="rId33"/>
    <p:sldId id="365" r:id="rId34"/>
    <p:sldId id="382" r:id="rId35"/>
    <p:sldId id="383" r:id="rId36"/>
    <p:sldId id="38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8262" autoAdjust="0"/>
  </p:normalViewPr>
  <p:slideViewPr>
    <p:cSldViewPr snapToGrid="0">
      <p:cViewPr varScale="1">
        <p:scale>
          <a:sx n="103" d="100"/>
          <a:sy n="103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0">
                    <a:latin typeface="Cambria Math" panose="02040503050406030204" pitchFamily="18" charset="0"/>
                  </a:rPr>
                  <a:t>𝑑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 smtClean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dirty="0" smtClean="0"/>
                  <a:t>camada da rede </a:t>
                </a:r>
                <a:r>
                  <a:rPr lang="pt-BR" dirty="0"/>
                  <a:t>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782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derivada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pt-BR" dirty="0"/>
                  <a:t> em relação 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 é exatamente ela mesma, 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derivada de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r>
                  <a:rPr lang="pt-BR" dirty="0" smtClean="0"/>
                  <a:t> em relação a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(𝑥)</a:t>
                </a:r>
                <a:r>
                  <a:rPr lang="pt-BR" dirty="0" smtClean="0"/>
                  <a:t> é exatamente ela mesma, ou seja,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3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845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r>
                  <a:rPr lang="pt-BR" dirty="0" smtClean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endParaRPr lang="pt-BR" baseline="0" dirty="0" smtClean="0"/>
              </a:p>
              <a:p>
                <a:r>
                  <a:rPr lang="pt-BR" dirty="0" smtClean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6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Se necessário, existem métodos numéricos para “forçar” que</a:t>
            </a:r>
            <a:r>
              <a:rPr lang="pt-BR" baseline="0" dirty="0" smtClean="0"/>
              <a:t> a matriz hessiana seja </a:t>
            </a:r>
            <a:r>
              <a:rPr lang="pt-BR" baseline="0" dirty="0" err="1" smtClean="0"/>
              <a:t>inversível</a:t>
            </a:r>
            <a:r>
              <a:rPr lang="pt-BR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[1] https://cedar.buffalo.edu/~srihari/CSE574/Chap5/Chap5.4-Hessian.pdf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33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215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660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 smtClean="0"/>
          </a:p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https://www.jeremyjordan.me/neural-networks-training/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51926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019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07/11/2022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8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22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 smtClean="0"/>
              <a:t>.</a:t>
            </a:r>
          </a:p>
          <a:p>
            <a:r>
              <a:rPr lang="pt-BR" b="1" dirty="0"/>
              <a:t>Projeto #2</a:t>
            </a:r>
          </a:p>
          <a:p>
            <a:pPr lvl="1"/>
            <a:r>
              <a:rPr lang="pt-BR" dirty="0"/>
              <a:t>Projeto já está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/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11/12/2022 até às 23:59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Leiam os enunciados atentamente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2975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para </a:t>
            </a:r>
            <a:r>
              <a:rPr lang="pt-BR" b="1" i="1" dirty="0"/>
              <a:t>redes neurais </a:t>
            </a:r>
            <a:r>
              <a:rPr lang="pt-BR" dirty="0"/>
              <a:t>são baseados no cálculo 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(ou de </a:t>
            </a:r>
            <a:r>
              <a:rPr lang="pt-BR" b="1" i="1" dirty="0" smtClean="0"/>
              <a:t>custo/perda</a:t>
            </a:r>
            <a:r>
              <a:rPr lang="pt-BR" dirty="0" smtClean="0"/>
              <a:t>)</a:t>
            </a:r>
            <a:r>
              <a:rPr lang="pt-BR" b="1" i="1" dirty="0" smtClean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têm como objetivo encontrar o </a:t>
            </a:r>
            <a:r>
              <a:rPr lang="pt-BR" b="1" i="1" dirty="0"/>
              <a:t>conjunto de pesos sinápticos </a:t>
            </a:r>
            <a:r>
              <a:rPr lang="pt-BR" dirty="0"/>
              <a:t>que minimize a </a:t>
            </a:r>
            <a:r>
              <a:rPr lang="pt-BR" b="1" i="1" dirty="0"/>
              <a:t>métrica (função) de erro </a:t>
            </a:r>
            <a:r>
              <a:rPr lang="pt-BR" dirty="0"/>
              <a:t>escolhida.</a:t>
            </a:r>
          </a:p>
          <a:p>
            <a:r>
              <a:rPr lang="pt-BR" dirty="0"/>
              <a:t>Para isso,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sinápticos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óbvia, mas não é o caso.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podemos calcular a influência dos pesos das camadas ocultas no erro da camada de saída?</a:t>
            </a:r>
            <a:endParaRPr lang="pt-BR" dirty="0"/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RNAs.</a:t>
            </a:r>
          </a:p>
        </p:txBody>
      </p:sp>
    </p:spTree>
    <p:extLst>
      <p:ext uri="{BB962C8B-B14F-4D97-AF65-F5344CB8AC3E}">
        <p14:creationId xmlns:p14="http://schemas.microsoft.com/office/powerpoint/2010/main" val="405768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</a:t>
                </a:r>
                <a:r>
                  <a:rPr lang="pt-BR" dirty="0" smtClean="0"/>
                  <a:t>porquê de não ser uma tarefa trivial, </a:t>
                </a:r>
                <a:r>
                  <a:rPr lang="pt-BR" dirty="0"/>
                  <a:t>nós iremos considerar </a:t>
                </a:r>
                <a:r>
                  <a:rPr lang="pt-BR" dirty="0" smtClean="0"/>
                  <a:t>a notação abaixo, a qual será </a:t>
                </a:r>
                <a:r>
                  <a:rPr lang="pt-BR" dirty="0"/>
                  <a:t>muito útil a </a:t>
                </a:r>
                <a:r>
                  <a:rPr lang="pt-BR" dirty="0" smtClean="0"/>
                  <a:t>seguir. 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</a:t>
                </a:r>
                <a:r>
                  <a:rPr lang="pt-BR" dirty="0" smtClean="0"/>
                  <a:t>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 r="-3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709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506538"/>
            <a:ext cx="6728915" cy="244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1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100" b="1" dirty="0"/>
                                                    <m:t> </m:t>
                                                  </m:r>
                                                  <m:r>
                                                    <a:rPr lang="pt-BR" sz="2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1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1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  <a:blipFill rotWithShape="0">
                <a:blip r:embed="rId4"/>
                <a:stretch>
                  <a:fillRect l="-707" t="-7566" r="-1142" b="-4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80103" y="2961266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Autofit/>
          </a:bodyPr>
          <a:lstStyle/>
          <a:p>
            <a:r>
              <a:rPr lang="pt-BR" sz="2400" dirty="0"/>
              <a:t>A figura abaixo apresenta um exemplo de como uma rede MLP pode ser descrita segundo essa notação.</a:t>
            </a:r>
          </a:p>
        </p:txBody>
      </p:sp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Nós vamos assumir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 smtClean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 smtClean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</a:t>
                </a:r>
                <a:r>
                  <a:rPr lang="pt-BR" dirty="0" smtClean="0"/>
                  <a:t>(i.e., rótulo</a:t>
                </a:r>
                <a:r>
                  <a:rPr lang="pt-BR" dirty="0"/>
                  <a:t>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Porém, percebam que </a:t>
                </a:r>
                <a:r>
                  <a:rPr lang="pt-BR" dirty="0"/>
                  <a:t>os </a:t>
                </a:r>
                <a:r>
                  <a:rPr lang="pt-BR" b="1" i="1" dirty="0"/>
                  <a:t>pesos das camadas ocultas não aparecem explícitamente</a:t>
                </a:r>
                <a:r>
                  <a:rPr lang="pt-BR" dirty="0"/>
                  <a:t> 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 smtClean="0"/>
                  <a:t>, apenas os da camada de saída, como veremos a seguir.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3"/>
                <a:stretch>
                  <a:fillRect l="-869" t="-2785" r="-6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855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Para fazer com que a dependência dos pesos apareça de maneira clara na expressão do erro,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</a:t>
                </a:r>
                <a:r>
                  <a:rPr lang="pt-BR" dirty="0" smtClean="0"/>
                  <a:t>vamos considerar </a:t>
                </a:r>
                <a:r>
                  <a:rPr lang="pt-BR" dirty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que queremos 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Nós podemos fazer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Agora voltamos à equação do MSE e vemos que </a:t>
                </a:r>
                <a:r>
                  <a:rPr lang="pt-BR" b="1" i="1" dirty="0"/>
                  <a:t>as saídas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 </a:t>
                </a:r>
                <a:r>
                  <a:rPr lang="pt-BR" b="1" i="1" dirty="0" smtClean="0"/>
                  <a:t>(i.e., saída) da </a:t>
                </a:r>
                <a:r>
                  <a:rPr lang="pt-BR" b="1" i="1" dirty="0"/>
                  <a:t>rede aparecem de maneira direta na equação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é </a:t>
                </a:r>
                <a:r>
                  <a:rPr lang="pt-BR" b="1" i="1" dirty="0"/>
                  <a:t>simples se obter as derivadas com respeito aos pesos desta camada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quando precisamos avaliar as </a:t>
                </a:r>
                <a:r>
                  <a:rPr lang="pt-BR" b="1" i="1" dirty="0"/>
                  <a:t>derivadas com respeito aos pesos das camadas </a:t>
                </a:r>
                <a:r>
                  <a:rPr lang="pt-BR" b="1" i="1" dirty="0" smtClean="0"/>
                  <a:t>anteriores (i.e., ocultas)</a:t>
                </a:r>
                <a:r>
                  <a:rPr lang="pt-BR" dirty="0" smtClean="0"/>
                  <a:t>, </a:t>
                </a:r>
                <a:r>
                  <a:rPr lang="pt-BR" dirty="0"/>
                  <a:t>a situação fica mais complexa, pois não existe uma dependência direta.</a:t>
                </a:r>
              </a:p>
              <a:p>
                <a:r>
                  <a:rPr lang="pt-BR" dirty="0"/>
                  <a:t>Portanto surge a pergunta, como podemos atribuir a cada </a:t>
                </a:r>
                <a:r>
                  <a:rPr lang="pt-BR" b="1" i="1" dirty="0"/>
                  <a:t>nó</a:t>
                </a:r>
                <a:r>
                  <a:rPr lang="pt-BR" dirty="0"/>
                  <a:t> de uma camada </a:t>
                </a:r>
                <a:r>
                  <a:rPr lang="pt-BR" dirty="0" smtClean="0"/>
                  <a:t>oculta da rede, e, consequentemente a seus pesos, </a:t>
                </a:r>
                <a:r>
                  <a:rPr lang="pt-BR" dirty="0"/>
                  <a:t>sua devida influência na composição dos valores de saída e, consequentemente, do erro?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Propaga-se o erro calculado na saída da rede neural para suas camadas anteriores até a primeira camada oculta usando-se um algoritmo, baseado na regra da cadeia, conhecido como </a:t>
                </a:r>
                <a:r>
                  <a:rPr lang="pt-BR" b="1" i="1" dirty="0"/>
                  <a:t>backpropagation </a:t>
                </a:r>
                <a:r>
                  <a:rPr lang="pt-BR" dirty="0"/>
                  <a:t>ou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823" t="-1816" r="-987" b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719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seguir, veremos de maneira mais </a:t>
                </a:r>
                <a:r>
                  <a:rPr lang="pt-BR" b="1" i="1" dirty="0"/>
                  <a:t>sistemática</a:t>
                </a:r>
                <a:r>
                  <a:rPr lang="pt-BR" dirty="0"/>
                  <a:t>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da 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é </a:t>
                </a:r>
                <a:r>
                  <a:rPr lang="pt-BR" dirty="0" smtClean="0"/>
                  <a:t>omitida, </a:t>
                </a:r>
                <a:r>
                  <a:rPr lang="pt-BR" dirty="0"/>
                  <a:t>pois não afeta a otimização.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equação acima mostra que é necessário se calcular a derivada parcial apenas do </a:t>
                </a:r>
                <a:r>
                  <a:rPr lang="pt-BR" dirty="0" smtClean="0"/>
                  <a:t>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</a:t>
                </a:r>
                <a:r>
                  <a:rPr lang="pt-BR" dirty="0" smtClean="0"/>
                  <a:t>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2663" r="-11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b="1" dirty="0" smtClean="0"/>
                  <a:t>OBS.</a:t>
                </a:r>
                <a:r>
                  <a:rPr lang="pt-BR" sz="1400" dirty="0" smtClean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400" dirty="0" smtClean="0"/>
                  <a:t> para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7415" y="3603148"/>
                <a:ext cx="1240973" cy="738664"/>
              </a:xfrm>
              <a:prstGeom prst="rect">
                <a:avLst/>
              </a:prstGeom>
              <a:blipFill rotWithShape="0">
                <a:blip r:embed="rId4"/>
                <a:stretch>
                  <a:fillRect l="-493" t="-1653" r="-3941" b="-82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18"/>
            <a:ext cx="10515600" cy="132556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Considerando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vetor gradiente)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2400" dirty="0" smtClean="0"/>
                  <a:t> </a:t>
                </a:r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nós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  <a:blipFill rotWithShape="0">
                <a:blip r:embed="rId3"/>
                <a:stretch>
                  <a:fillRect l="-708" t="-1769" b="-280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 smtClean="0"/>
                  <a:t>Sensibilidade</a:t>
                </a:r>
                <a:r>
                  <a:rPr lang="pt-BR" sz="1200" dirty="0" smtClean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 smtClean="0"/>
                  <a:t>-</a:t>
                </a:r>
                <a:r>
                  <a:rPr lang="pt-BR" sz="1200" dirty="0" err="1" smtClean="0"/>
                  <a:t>ésimo</a:t>
                </a:r>
                <a:r>
                  <a:rPr lang="pt-BR" sz="1200" dirty="0" smtClean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 smtClean="0"/>
                  <a:t>-</a:t>
                </a:r>
                <a:r>
                  <a:rPr lang="pt-BR" sz="1200" dirty="0" err="1" smtClean="0"/>
                  <a:t>ésima</a:t>
                </a:r>
                <a:r>
                  <a:rPr lang="pt-BR" sz="1200" dirty="0" smtClean="0"/>
                  <a:t> camada.</a:t>
                </a:r>
                <a:endParaRPr lang="pt-BR" sz="1200" dirty="0"/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2132" y="4367649"/>
                <a:ext cx="1897224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(sinápticos/bias) são produtos de </a:t>
                </a:r>
                <a:r>
                  <a:rPr lang="pt-BR" b="1" i="1" dirty="0" smtClean="0"/>
                  <a:t>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do i-</a:t>
                </a:r>
                <a:r>
                  <a:rPr lang="pt-BR" b="1" i="1" dirty="0" err="1"/>
                  <a:t>ésimo</a:t>
                </a:r>
                <a:r>
                  <a:rPr lang="pt-BR" b="1" i="1" dirty="0"/>
                  <a:t> nó da rede (ou, no caso dos 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para 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654" t="-236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14594"/>
            <a:ext cx="754744" cy="385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/>
              <a:t>Na última aula, fomos apresentados às redes neurais.</a:t>
            </a:r>
          </a:p>
          <a:p>
            <a:r>
              <a:rPr lang="pt-BR" dirty="0"/>
              <a:t>Vimos que elas são formadas por camadas de perceptrons que se conectam através dos pesos sinápticos.</a:t>
            </a:r>
          </a:p>
          <a:p>
            <a:r>
              <a:rPr lang="pt-BR" dirty="0"/>
              <a:t>Aprendemos que as funções de ativação </a:t>
            </a:r>
            <a:r>
              <a:rPr lang="pt-BR" dirty="0" smtClean="0"/>
              <a:t>logística e </a:t>
            </a:r>
            <a:r>
              <a:rPr lang="pt-BR" dirty="0"/>
              <a:t>tangente hiperbólica causam o problema do desaparecimento do gradiente, o qual pode ser solucionado usando-se a função retificadora.</a:t>
            </a:r>
          </a:p>
          <a:p>
            <a:r>
              <a:rPr lang="pt-BR" dirty="0"/>
              <a:t>Vimos algumas topologias diferentes de redes neurais.</a:t>
            </a:r>
          </a:p>
          <a:p>
            <a:r>
              <a:rPr lang="pt-BR" dirty="0"/>
              <a:t>E aprendemos que as redes neurais são aproximadoras universais de funções.</a:t>
            </a:r>
          </a:p>
          <a:p>
            <a:r>
              <a:rPr lang="pt-BR" dirty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Etapa chamada de </a:t>
                </a:r>
                <a:r>
                  <a:rPr lang="pt-BR" b="1" i="1" dirty="0" smtClean="0"/>
                  <a:t>direta</a:t>
                </a:r>
                <a:r>
                  <a:rPr lang="pt-BR" dirty="0" smtClean="0"/>
                  <a:t>, pois aplica-se as entradas à rede e calcula-se o erro de saída.</a:t>
                </a:r>
                <a:endParaRPr lang="pt-BR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</a:t>
                </a:r>
                <a:r>
                  <a:rPr lang="pt-BR" dirty="0" smtClean="0"/>
                  <a:t>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Etapa chamada de </a:t>
                </a:r>
                <a:r>
                  <a:rPr lang="pt-BR" b="1" i="1" dirty="0" smtClean="0"/>
                  <a:t>reversa</a:t>
                </a:r>
                <a:r>
                  <a:rPr lang="pt-BR" dirty="0" smtClean="0"/>
                  <a:t>, pois calcula-se a contribuição de cada nó das camadas ocultas no erro de saída.</a:t>
                </a:r>
                <a:endParaRPr lang="pt-BR" dirty="0"/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 smtClean="0"/>
                  <a:t>, em </a:t>
                </a:r>
                <a:r>
                  <a:rPr lang="pt-BR" dirty="0"/>
                  <a:t>um </a:t>
                </a:r>
                <a:r>
                  <a:rPr lang="pt-BR" dirty="0" smtClean="0"/>
                  <a:t>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290" cy="5032375"/>
              </a:xfrm>
              <a:blipFill rotWithShape="0">
                <a:blip r:embed="rId2"/>
                <a:stretch>
                  <a:fillRect l="-871" t="-2421" r="-708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 r="-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matriz diagonal com as derivadas </a:t>
                </a:r>
                <a:r>
                  <a:rPr lang="pt-BR" dirty="0" smtClean="0"/>
                  <a:t>das funções </a:t>
                </a:r>
                <a:r>
                  <a:rPr lang="pt-BR" dirty="0"/>
                  <a:t>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3"/>
                <a:stretch>
                  <a:fillRect l="-925" t="-3027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/>
              <a:lstStyle/>
              <a:p>
                <a:r>
                  <a:rPr lang="pt-BR" dirty="0"/>
                  <a:t>Encontrem o vetor gradiente para todos os pesos do nó 1 (camada 1) da rede neural do próximo slide.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Podem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 rotWithShape="0"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Considerem uma rede MLP com uma camada oculta com dois nós e uma camada de saída com um único nó,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saída desejada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Supomos que os pesos de todos os nós </a:t>
                </a:r>
                <a:r>
                  <a:rPr lang="pt-BR" dirty="0" smtClean="0"/>
                  <a:t>têm </a:t>
                </a:r>
                <a:r>
                  <a:rPr lang="pt-BR" dirty="0"/>
                  <a:t>uma certa configuração inicial (e.g., </a:t>
                </a:r>
                <a:r>
                  <a:rPr lang="pt-BR" dirty="0" err="1"/>
                  <a:t>dist</a:t>
                </a:r>
                <a:r>
                  <a:rPr lang="pt-BR" dirty="0"/>
                  <a:t>. normal).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  <a:blipFill rotWithShape="0">
                <a:blip r:embed="rId2"/>
                <a:stretch>
                  <a:fillRect l="-1231" t="-2300" r="-236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11054" y="2216611"/>
            <a:ext cx="5011373" cy="302914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981121" y="1843104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0008703" y="2658847"/>
            <a:ext cx="193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Camada de saída</a:t>
            </a:r>
          </a:p>
        </p:txBody>
      </p:sp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</a:t>
                </a:r>
                <a:r>
                  <a:rPr lang="pt-BR" dirty="0" smtClean="0"/>
                  <a:t>como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</a:t>
                </a:r>
                <a:r>
                  <a:rPr lang="pt-BR" dirty="0" smtClean="0"/>
                  <a:t>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</a:t>
                </a:r>
                <a:r>
                  <a:rPr lang="pt-BR" dirty="0" smtClean="0"/>
                  <a:t>saída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</a:t>
                </a:r>
                <a:r>
                  <a:rPr lang="pt-BR" dirty="0" smtClean="0"/>
                  <a:t>equação de recursão </a:t>
                </a:r>
                <a:r>
                  <a:rPr lang="pt-BR" dirty="0"/>
                  <a:t>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 rotWithShape="0">
                <a:blip r:embed="rId3"/>
                <a:stretch>
                  <a:fillRect l="-984" t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Agora,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</a:t>
                </a:r>
                <a:r>
                  <a:rPr lang="pt-BR" dirty="0" smtClean="0"/>
                  <a:t>abaixo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767" t="-20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389243" y="5665304"/>
            <a:ext cx="745436" cy="646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 fôssemos calcular as derivadas aplicando a regra da cadeia diretamente, elas seriam calculadas como mostrado abaixo.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 smtClean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 smtClean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#8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  <a:p>
            <a:r>
              <a:rPr lang="pt-BR" b="1" dirty="0"/>
              <a:t>Projeto #2</a:t>
            </a:r>
          </a:p>
          <a:p>
            <a:pPr lvl="1"/>
            <a:r>
              <a:rPr lang="pt-BR" dirty="0"/>
              <a:t>Projeto </a:t>
            </a:r>
            <a:r>
              <a:rPr lang="pt-BR" dirty="0" smtClean="0"/>
              <a:t>já está no </a:t>
            </a:r>
            <a:r>
              <a:rPr lang="pt-BR" dirty="0" err="1" smtClean="0"/>
              <a:t>github</a:t>
            </a:r>
            <a:r>
              <a:rPr lang="pt-BR" dirty="0" smtClean="0"/>
              <a:t> e pode </a:t>
            </a:r>
            <a:r>
              <a:rPr lang="pt-BR" dirty="0"/>
              <a:t>ser feito em </a:t>
            </a:r>
            <a:r>
              <a:rPr lang="pt-BR" dirty="0" smtClean="0"/>
              <a:t>grupos </a:t>
            </a:r>
            <a:r>
              <a:rPr lang="pt-BR" dirty="0"/>
              <a:t>de no máximo 3 alunos.</a:t>
            </a:r>
          </a:p>
          <a:p>
            <a:pPr lvl="1"/>
            <a:r>
              <a:rPr lang="pt-BR" dirty="0"/>
              <a:t>Entrega: </a:t>
            </a:r>
            <a:r>
              <a:rPr lang="pt-BR" b="1" dirty="0" smtClean="0">
                <a:solidFill>
                  <a:srgbClr val="00B050"/>
                </a:solidFill>
              </a:rPr>
              <a:t>11/12/2022 </a:t>
            </a:r>
            <a:r>
              <a:rPr lang="pt-BR" b="1" dirty="0">
                <a:solidFill>
                  <a:srgbClr val="00B050"/>
                </a:solidFill>
              </a:rPr>
              <a:t>até </a:t>
            </a:r>
            <a:r>
              <a:rPr lang="pt-BR" b="1" dirty="0" smtClean="0">
                <a:solidFill>
                  <a:srgbClr val="00B050"/>
                </a:solidFill>
              </a:rPr>
              <a:t>às </a:t>
            </a:r>
            <a:r>
              <a:rPr lang="pt-BR" b="1" dirty="0">
                <a:solidFill>
                  <a:srgbClr val="00B050"/>
                </a:solidFill>
              </a:rPr>
              <a:t>23:59</a:t>
            </a:r>
            <a:r>
              <a:rPr lang="pt-BR" dirty="0"/>
              <a:t>.</a:t>
            </a:r>
          </a:p>
          <a:p>
            <a:pPr lvl="1"/>
            <a:r>
              <a:rPr lang="pt-BR" dirty="0" smtClean="0"/>
              <a:t>Leiam </a:t>
            </a:r>
            <a:r>
              <a:rPr lang="pt-BR" dirty="0"/>
              <a:t>os enunciados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</a:t>
                </a:r>
                <a:r>
                  <a:rPr lang="pt-BR" b="1" i="1" dirty="0"/>
                  <a:t>processo de otimização</a:t>
                </a:r>
                <a:r>
                  <a:rPr lang="pt-BR" dirty="0"/>
                  <a:t>, ou seja, de </a:t>
                </a:r>
                <a:r>
                  <a:rPr lang="pt-BR" b="1" i="1" dirty="0"/>
                  <a:t>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 como vimos anteriormente, o processo de otimização corresponde a um </a:t>
                </a:r>
                <a:r>
                  <a:rPr lang="pt-BR" b="1" i="1" dirty="0"/>
                  <a:t>problema de 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custo (ou de perda)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</a:t>
                </a:r>
                <a:r>
                  <a:rPr lang="pt-BR" b="1" i="1" dirty="0"/>
                  <a:t>com respeito a um vetor de pesos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</a:t>
                </a:r>
                <a:r>
                  <a:rPr lang="pt-BR" b="1" i="1" dirty="0"/>
                  <a:t>conduzido de 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</a:t>
                </a:r>
                <a:r>
                  <a:rPr lang="pt-BR" dirty="0" smtClean="0"/>
                  <a:t>(i.e., um </a:t>
                </a:r>
                <a:r>
                  <a:rPr lang="pt-BR" dirty="0"/>
                  <a:t>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métodos de otimização </a:t>
                </a:r>
                <a:r>
                  <a:rPr lang="pt-BR" dirty="0"/>
                  <a:t>aplicáveis, mas, sem dúvida, </a:t>
                </a:r>
                <a:r>
                  <a:rPr lang="pt-BR" b="1" i="1" dirty="0"/>
                  <a:t>os mais utilizados são aqueles baseados nas derivadas da função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227905" cy="509436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9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19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9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19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1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19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9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19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19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19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19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19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19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19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19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19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19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19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19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19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19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19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19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19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19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de maior crescimento da função</a:t>
                </a:r>
                <a:r>
                  <a:rPr lang="pt-BR" dirty="0"/>
                  <a:t> e portanto, </a:t>
                </a:r>
                <a:r>
                  <a:rPr lang="pt-BR" b="1" i="1" dirty="0"/>
                  <a:t>caminhar em sentido contrário </a:t>
                </a:r>
                <a:r>
                  <a:rPr lang="pt-BR" dirty="0"/>
                  <a:t>a ele é uma forma adequada de se </a:t>
                </a:r>
                <a:r>
                  <a:rPr lang="pt-BR" b="1" i="1" dirty="0"/>
                  <a:t>buscar iterativamente a minimização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227905" cy="5094368"/>
              </a:xfrm>
              <a:blipFill rotWithShape="0">
                <a:blip r:embed="rId2"/>
                <a:stretch>
                  <a:fillRect l="-923" t="-2632" r="-4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Já 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</a:t>
                </a:r>
                <a:r>
                  <a:rPr lang="pt-BR" b="1" i="1" dirty="0"/>
                  <a:t>derivada parcial de segunda ordem da função custo</a:t>
                </a:r>
                <a:r>
                  <a:rPr lang="pt-BR" dirty="0"/>
                  <a:t>. Essa informação está contida na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De posse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/>
                  <a:t>inversível</a:t>
                </a:r>
                <a:r>
                  <a:rPr lang="pt-BR" dirty="0"/>
                  <a:t>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10 pesos para otimizar, a matriz Hessiana teria 10x10 elementos. Portanto, essa abordagem direta não é eficiente se o número de pesos for muito grande.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 smtClean="0"/>
                  <a:t>quasi</a:t>
                </a:r>
                <a:r>
                  <a:rPr lang="pt-BR" b="1" i="1" dirty="0" smtClean="0"/>
                  <a:t>-Newton</a:t>
                </a:r>
                <a:r>
                  <a:rPr lang="pt-BR" dirty="0" smtClean="0"/>
                  <a:t> </a:t>
                </a:r>
                <a:r>
                  <a:rPr lang="pt-BR" dirty="0"/>
                  <a:t>ou os métodos de </a:t>
                </a:r>
                <a:r>
                  <a:rPr lang="pt-BR" b="1" i="1" dirty="0"/>
                  <a:t>gradiente </a:t>
                </a:r>
                <a:r>
                  <a:rPr lang="pt-BR" b="1" i="1" dirty="0" smtClean="0"/>
                  <a:t>escalonado</a:t>
                </a:r>
                <a:r>
                  <a:rPr lang="pt-BR" dirty="0" smtClean="0"/>
                  <a:t>, os quais aproximam a matriz Hessiana.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5"/>
              </a:xfrm>
              <a:blipFill rotWithShape="0">
                <a:blip r:embed="rId3"/>
                <a:stretch>
                  <a:fillRect l="-707" t="-2785" r="-544" b="-16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8334678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É importante ressaltarmos 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</a:t>
            </a:r>
            <a:r>
              <a:rPr lang="pt-BR" b="1" i="1" dirty="0"/>
              <a:t>convergência assegurada para mínimos locais</a:t>
            </a:r>
            <a:r>
              <a:rPr lang="pt-BR" dirty="0" smtClean="0"/>
              <a:t>.</a:t>
            </a:r>
          </a:p>
          <a:p>
            <a:r>
              <a:rPr lang="pt-BR" dirty="0"/>
              <a:t>Um </a:t>
            </a:r>
            <a:r>
              <a:rPr lang="pt-BR" b="1" i="1" dirty="0"/>
              <a:t>mínimo </a:t>
            </a:r>
            <a:r>
              <a:rPr lang="pt-BR" dirty="0"/>
              <a:t>(local ou global) sempre atrai o vetor de pesos quando este se encontra em sua vizinhança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</a:t>
            </a:r>
            <a:r>
              <a:rPr lang="pt-BR" b="1" i="1" dirty="0"/>
              <a:t>solução ótima em </a:t>
            </a:r>
            <a:r>
              <a:rPr lang="pt-BR" b="1" i="1" dirty="0" smtClean="0"/>
              <a:t>relação apenas </a:t>
            </a:r>
            <a:r>
              <a:rPr lang="pt-BR" b="1" i="1" dirty="0"/>
              <a:t>a seus vizinhos</a:t>
            </a:r>
            <a:r>
              <a:rPr lang="pt-BR" dirty="0"/>
              <a:t>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/>
              <a:t>), mas também </a:t>
            </a:r>
            <a:r>
              <a:rPr lang="pt-BR" b="1" i="1" dirty="0"/>
              <a:t>em relação a todo o domínio </a:t>
            </a:r>
            <a:r>
              <a:rPr lang="pt-BR" b="1" i="1" dirty="0" smtClean="0"/>
              <a:t>da função de custo</a:t>
            </a:r>
            <a:r>
              <a:rPr lang="pt-BR" dirty="0" smtClean="0"/>
              <a:t>. </a:t>
            </a:r>
            <a:r>
              <a:rPr lang="pt-BR" dirty="0"/>
              <a:t>Este é um </a:t>
            </a:r>
            <a:r>
              <a:rPr lang="pt-BR" b="1" i="1" dirty="0"/>
              <a:t>mínimo global</a:t>
            </a:r>
            <a:r>
              <a:rPr lang="pt-BR" dirty="0"/>
              <a:t>.</a:t>
            </a:r>
          </a:p>
          <a:p>
            <a:r>
              <a:rPr lang="pt-BR" dirty="0" smtClean="0"/>
              <a:t>Por </a:t>
            </a:r>
            <a:r>
              <a:rPr lang="pt-BR" dirty="0"/>
              <a:t>serem formadas pela combinação de vários nós com funções de ativação não-lineares,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</a:t>
            </a:r>
            <a:r>
              <a:rPr lang="pt-BR" b="1" i="1" dirty="0" smtClean="0">
                <a:solidFill>
                  <a:srgbClr val="FF0000"/>
                </a:solidFill>
              </a:rPr>
              <a:t>convexas</a:t>
            </a:r>
            <a:r>
              <a:rPr lang="pt-BR" b="1" i="1" dirty="0" smtClean="0"/>
              <a:t>,</a:t>
            </a:r>
            <a:r>
              <a:rPr lang="pt-BR" b="1" i="1" dirty="0" smtClean="0">
                <a:solidFill>
                  <a:srgbClr val="FF0000"/>
                </a:solidFill>
              </a:rPr>
              <a:t> </a:t>
            </a:r>
            <a:r>
              <a:rPr lang="pt-BR" b="1" i="1" dirty="0" smtClean="0"/>
              <a:t>ou seja, são altamente irregulares</a:t>
            </a:r>
            <a:r>
              <a:rPr lang="pt-BR" dirty="0" smtClean="0"/>
              <a:t>, </a:t>
            </a:r>
            <a:r>
              <a:rPr lang="pt-BR" b="1" i="1" dirty="0"/>
              <a:t>podendo </a:t>
            </a:r>
            <a:r>
              <a:rPr lang="pt-BR" b="1" i="1" dirty="0" smtClean="0"/>
              <a:t>conter vários </a:t>
            </a:r>
            <a:r>
              <a:rPr lang="pt-BR" b="1" i="1" dirty="0"/>
              <a:t>mínimos locais</a:t>
            </a:r>
            <a:r>
              <a:rPr lang="pt-BR" dirty="0"/>
              <a:t>.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9172877" y="1706357"/>
            <a:ext cx="2930222" cy="2711640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9194399" y="4804445"/>
            <a:ext cx="2997601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b="1" dirty="0" smtClean="0"/>
              <a:t>IMPORTANTE</a:t>
            </a:r>
            <a:r>
              <a:rPr lang="pt-BR" sz="1400" dirty="0" smtClean="0"/>
              <a:t>: Para </a:t>
            </a:r>
            <a:r>
              <a:rPr lang="pt-BR" sz="1400" dirty="0"/>
              <a:t>muitos problemas envolvendo redes neurais, quase todos os mínimos locais têm um valor muito semelhante ao do mínimo global e, portanto, encontrar um mínimo local já é bom o </a:t>
            </a:r>
            <a:r>
              <a:rPr lang="pt-BR" sz="1400" dirty="0" smtClean="0"/>
              <a:t>suficiente para um dada problema.</a:t>
            </a:r>
            <a:endParaRPr lang="pt-BR" sz="1400" dirty="0"/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7972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Outra irregularidade que podemos encontrar são os chamados </a:t>
            </a:r>
            <a:r>
              <a:rPr lang="pt-BR" b="1" i="1" dirty="0" smtClean="0"/>
              <a:t>pontos de sela</a:t>
            </a:r>
            <a:r>
              <a:rPr lang="pt-BR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 ponto que é um mínimo ao longo de um eixo, mas um máximo ao longo de outro.</a:t>
            </a:r>
            <a:r>
              <a:rPr lang="pt-BR" dirty="0" smtClean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Em algumas </a:t>
            </a:r>
            <a:r>
              <a:rPr lang="pt-BR" dirty="0"/>
              <a:t>direções são </a:t>
            </a:r>
            <a:r>
              <a:rPr lang="pt-BR" b="1" i="1" dirty="0" err="1" smtClean="0"/>
              <a:t>atratores</a:t>
            </a:r>
            <a:r>
              <a:rPr lang="pt-BR" dirty="0" smtClean="0"/>
              <a:t> (i.e., alta declividade), </a:t>
            </a:r>
            <a:r>
              <a:rPr lang="pt-BR" dirty="0"/>
              <a:t>mas em outras não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algoritmo de minimização da função de custo pode passar um longo período de tempo sendo atraído por eles, o que prejudica seu desempenho.</a:t>
            </a:r>
          </a:p>
          <a:p>
            <a:r>
              <a:rPr lang="pt-BR" dirty="0" smtClean="0"/>
              <a:t>Para escapar destes pontos, usa-se métodos de </a:t>
            </a:r>
            <a:r>
              <a:rPr lang="pt-BR" b="1" i="1" dirty="0" smtClean="0"/>
              <a:t>segunda ordem</a:t>
            </a:r>
            <a:r>
              <a:rPr lang="pt-BR" dirty="0" smtClean="0"/>
              <a:t> ou </a:t>
            </a:r>
            <a:r>
              <a:rPr lang="pt-BR" b="1" i="1" dirty="0" smtClean="0"/>
              <a:t>versões ruidosas do gradiente descendente</a:t>
            </a:r>
            <a:r>
              <a:rPr lang="pt-BR" dirty="0" smtClean="0"/>
              <a:t>, como, por exemplo, o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847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Globais, Pontos de Sela e Platôs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/>
              <a:t>platôs</a:t>
            </a:r>
            <a:r>
              <a:rPr lang="pt-BR" dirty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a inclinação nesta região é próxima de zero </a:t>
            </a:r>
            <a:r>
              <a:rPr lang="pt-BR" dirty="0" smtClean="0"/>
              <a:t>(consequentemente o gradiente é próximo </a:t>
            </a:r>
            <a:r>
              <a:rPr lang="pt-BR" dirty="0"/>
              <a:t>de zero) o algoritmo pode levar muito tempo para atravesá-la.</a:t>
            </a:r>
          </a:p>
          <a:p>
            <a:r>
              <a:rPr lang="pt-BR" dirty="0"/>
              <a:t>Para se escapar destas regiões, usa-se 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Adam, etc.</a:t>
            </a:r>
          </a:p>
          <a:p>
            <a:r>
              <a:rPr lang="pt-BR" dirty="0"/>
              <a:t>Portanto, como garantir que o mínimo encontrado é bom o suficiente?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Treina-se o 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global ou de um bom mínimo local.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355443" y="2080728"/>
            <a:ext cx="4569231" cy="5080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273431" y="1327380"/>
            <a:ext cx="3760269" cy="2264415"/>
          </a:xfrm>
          <a:prstGeom prst="rect">
            <a:avLst/>
          </a:prstGeom>
        </p:spPr>
      </p:pic>
      <p:pic>
        <p:nvPicPr>
          <p:cNvPr id="1026" name="Picture 2" descr="challenges-1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8209689" y="4208166"/>
            <a:ext cx="3887755" cy="2627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8209689" y="3877587"/>
            <a:ext cx="3982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Exemplo da superfície de erro de uma rede neural</a:t>
            </a:r>
            <a:endParaRPr lang="pt-BR" sz="1400" b="1" dirty="0"/>
          </a:p>
        </p:txBody>
      </p:sp>
    </p:spTree>
    <p:extLst>
      <p:ext uri="{BB962C8B-B14F-4D97-AF65-F5344CB8AC3E}">
        <p14:creationId xmlns:p14="http://schemas.microsoft.com/office/powerpoint/2010/main" val="3632110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19011</TotalTime>
  <Words>2283</Words>
  <Application>Microsoft Office PowerPoint</Application>
  <PresentationFormat>Widescreen</PresentationFormat>
  <Paragraphs>386</Paragraphs>
  <Slides>36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Apresentação do PowerPoint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Tarefa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1396</cp:revision>
  <dcterms:created xsi:type="dcterms:W3CDTF">2020-04-06T23:46:10Z</dcterms:created>
  <dcterms:modified xsi:type="dcterms:W3CDTF">2022-11-08T01:12:28Z</dcterms:modified>
</cp:coreProperties>
</file>