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48" r:id="rId10"/>
    <p:sldId id="341" r:id="rId11"/>
    <p:sldId id="342" r:id="rId12"/>
    <p:sldId id="347" r:id="rId13"/>
    <p:sldId id="349" r:id="rId14"/>
    <p:sldId id="332" r:id="rId15"/>
    <p:sldId id="32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3743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18/03/2023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</a:t>
            </a:r>
            <a:r>
              <a:rPr lang="pt-BR" dirty="0" err="1" smtClean="0"/>
              <a:t>LogisticRegression</a:t>
            </a:r>
            <a:r>
              <a:rPr lang="pt-BR" dirty="0" smtClean="0"/>
              <a:t> da biblioteca Scikit-Learn usa a estratégia um-contra-todos por padrão quando você o treina com dados </a:t>
            </a:r>
            <a:r>
              <a:rPr lang="pt-BR" dirty="0" err="1" smtClean="0"/>
              <a:t>pertencentrs</a:t>
            </a:r>
            <a:r>
              <a:rPr lang="pt-BR" dirty="0" smtClean="0"/>
              <a:t> a mais de duas classes, mas você pode definir o parâmetro </a:t>
            </a:r>
            <a:r>
              <a:rPr lang="pt-BR" b="1" dirty="0" err="1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</a:t>
            </a:r>
            <a:r>
              <a:rPr lang="pt-BR" dirty="0" err="1" smtClean="0"/>
              <a:t>lbfgs</a:t>
            </a:r>
            <a:r>
              <a:rPr lang="pt-BR" dirty="0" smtClean="0"/>
              <a:t>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54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</a:t>
            </a:r>
            <a:r>
              <a:rPr lang="pt-BR" sz="1200" dirty="0" smtClean="0"/>
              <a:t>mybinder.org/v2/gh/zz4fap/t320_aprendizado_de_maquina/main?filepath=labs%2FLaboratorio4.ipynb</a:t>
            </a:r>
          </a:p>
          <a:p>
            <a:endParaRPr lang="pt-BR" sz="1200" dirty="0" smtClean="0"/>
          </a:p>
          <a:p>
            <a:r>
              <a:rPr lang="pt-BR" sz="1200" dirty="0" smtClean="0"/>
              <a:t>https://colab.research.google.com/github/zz4fap/t320_aprendizado_de_maquina/blob/main/labs/Laboratorio4.ipynb</a:t>
            </a:r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https://colab.research.google.com/github/zz4fap/t320_aprendizado_de_maquina/blob/main/notebooks/classificação/ClassificationOfFourClassesWithOvAandOvO.ipynb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multinomial,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5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</a:t>
                </a:r>
                <a:r>
                  <a:rPr lang="pt-BR" dirty="0" smtClean="0"/>
                  <a:t>.,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 consequentemente uma baixa probabilidade para as demais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Assim </a:t>
                </a:r>
                <a:r>
                  <a:rPr lang="pt-BR" dirty="0"/>
                  <a:t>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</a:t>
                </a:r>
                <a:r>
                  <a:rPr lang="pt-BR" dirty="0" smtClean="0"/>
                  <a:t>0,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classes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valor esperado. </a:t>
                </a:r>
                <a:endParaRPr lang="pt-BR" dirty="0"/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  <a:blipFill rotWithShape="0">
                <a:blip r:embed="rId3"/>
                <a:stretch>
                  <a:fillRect l="-929" t="-2421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t="-935" b="-74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51652" y="4366398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anterior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o vetor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dirty="0" smtClean="0"/>
                  <a:t>o vetor com as </a:t>
                </a:r>
                <a:r>
                  <a:rPr lang="pt-BR" dirty="0"/>
                  <a:t>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mesmo tendo sido pensado para caso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, o regressor softmax pode ser usado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de erro médio não é linear </a:t>
                </a:r>
                <a:r>
                  <a:rPr lang="pt-BR" dirty="0" smtClean="0"/>
                  <a:t>e, portanto, </a:t>
                </a:r>
                <a:r>
                  <a:rPr lang="pt-BR" b="1" i="1" dirty="0" smtClean="0"/>
                  <a:t>não existe uma forma fechada </a:t>
                </a:r>
                <a:r>
                  <a:rPr lang="pt-BR" dirty="0" smtClean="0"/>
                  <a:t>para encontramos os pesos. </a:t>
                </a:r>
                <a:r>
                  <a:rPr lang="pt-BR" dirty="0"/>
                  <a:t>Porém, ela é </a:t>
                </a:r>
                <a:r>
                  <a:rPr lang="pt-BR" b="1" i="1" dirty="0" smtClean="0"/>
                  <a:t>convexa</a:t>
                </a:r>
                <a:r>
                  <a:rPr lang="pt-BR" dirty="0"/>
                  <a:t> e, portanto, é garantido </a:t>
                </a:r>
                <a:r>
                  <a:rPr lang="pt-BR" dirty="0" smtClean="0"/>
                  <a:t>que o </a:t>
                </a:r>
                <a:r>
                  <a:rPr lang="pt-BR" dirty="0"/>
                  <a:t>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 o mínimo </a:t>
                </a:r>
                <a:r>
                  <a:rPr lang="pt-BR" dirty="0" smtClean="0"/>
                  <a:t>global.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  <a:blipFill rotWithShape="0">
                <a:blip r:embed="rId3"/>
                <a:stretch>
                  <a:fillRect l="-819" t="-2785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Sendo assim, usamos </a:t>
                </a:r>
                <a:r>
                  <a:rPr lang="pt-BR" dirty="0"/>
                  <a:t>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</a:t>
                </a:r>
                <a:r>
                  <a:rPr lang="pt-BR" dirty="0" smtClean="0"/>
                  <a:t>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funções discriminantes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  <a:blipFill rotWithShape="0"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353800" y="5538025"/>
            <a:ext cx="700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933472" y="5753469"/>
            <a:ext cx="420328" cy="3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Para outros formatos de função discriminante, basta </a:t>
                </a:r>
                <a:r>
                  <a:rPr lang="pt-BR" sz="1100" dirty="0" smtClean="0"/>
                  <a:t>alterarmos </a:t>
                </a:r>
                <a:r>
                  <a:rPr lang="pt-BR" sz="1100" dirty="0"/>
                  <a:t>o formato da matriz </a:t>
                </a:r>
                <a14:m>
                  <m:oMath xmlns:m="http://schemas.openxmlformats.org/officeDocument/2006/math">
                    <m:r>
                      <a:rPr lang="pt-BR" sz="11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100" dirty="0"/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9458632" y="5766300"/>
            <a:ext cx="99986" cy="32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Observações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 smtClean="0"/>
                  <a:t>Entretanto</a:t>
                </a:r>
                <a:r>
                  <a:rPr lang="pt-BR" dirty="0"/>
                  <a:t>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regressor softmax apresenta duas propriedades: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ou seja, a saída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função hipótese de classificação sempre será um valor dentro do intervalo [0, 1];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classes é igual a 1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Estas duas propriedades fazem com que o vetor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contendo todas as saídas do regressor </a:t>
                </a:r>
                <a:r>
                  <a:rPr lang="pt-BR" dirty="0" smtClean="0"/>
                  <a:t>softmax atenda </a:t>
                </a:r>
                <a:r>
                  <a:rPr lang="pt-BR" dirty="0"/>
                  <a:t>os requisitos de uma </a:t>
                </a:r>
                <a:r>
                  <a:rPr lang="pt-BR" b="1" i="1" dirty="0"/>
                  <a:t>função massa de probabilidade </a:t>
                </a:r>
                <a:r>
                  <a:rPr lang="pt-BR" b="1" i="1" dirty="0" smtClean="0"/>
                  <a:t>multinomial.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  <a:blipFill rotWithShape="0">
                <a:blip r:embed="rId3"/>
                <a:stretch>
                  <a:fillRect l="-1158" t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5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Após o treinamento,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</a:t>
                </a:r>
                <a:r>
                  <a:rPr lang="pt-BR" b="1" i="1" dirty="0"/>
                  <a:t>maior probabilidade estimada</a:t>
                </a:r>
                <a:r>
                  <a:rPr lang="pt-BR" dirty="0"/>
                  <a:t>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se encontrar uma solução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2 classes </a:t>
            </a:r>
            <a:r>
              <a:rPr lang="pt-BR" dirty="0" smtClean="0"/>
              <a:t>apenas, após a </a:t>
            </a:r>
            <a:r>
              <a:rPr lang="pt-BR" dirty="0" err="1" smtClean="0"/>
              <a:t>discretização</a:t>
            </a:r>
            <a:r>
              <a:rPr lang="pt-BR" dirty="0" smtClean="0"/>
              <a:t> do valor de saída.</a:t>
            </a:r>
            <a:endParaRPr lang="pt-BR" dirty="0"/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multi-classes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049001" cy="50733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quando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mas e quando </a:t>
                </a:r>
                <a:r>
                  <a:rPr lang="pt-BR" dirty="0" smtClean="0"/>
                  <a:t>o problema possui mais </a:t>
                </a:r>
                <a:r>
                  <a:rPr lang="pt-BR" dirty="0"/>
                  <a:t>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  <a:p>
                <a:r>
                  <a:rPr lang="pt-BR" dirty="0"/>
                  <a:t>Existem algumas abordagens para a </a:t>
                </a:r>
                <a:r>
                  <a:rPr lang="pt-BR" b="1" i="1" dirty="0"/>
                  <a:t>classificação multi-classe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Regressão Softmax</a:t>
                </a:r>
              </a:p>
              <a:p>
                <a:r>
                  <a:rPr lang="pt-BR" dirty="0"/>
                  <a:t>As duas primeiras podem ser aplicadas a qualquer tipo de </a:t>
                </a:r>
                <a:r>
                  <a:rPr lang="pt-BR" b="1" i="1" dirty="0"/>
                  <a:t>classificador binário</a:t>
                </a:r>
                <a:r>
                  <a:rPr lang="pt-BR" dirty="0"/>
                  <a:t> e não apenas ao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terceira abordagem é uma generalização do </a:t>
                </a:r>
                <a:r>
                  <a:rPr lang="pt-BR" b="1" i="1" dirty="0"/>
                  <a:t>classificador logístico </a:t>
                </a:r>
                <a:r>
                  <a:rPr lang="pt-BR" dirty="0"/>
                  <a:t>para problemas multi-classe.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049001" cy="5073320"/>
              </a:xfrm>
              <a:blipFill rotWithShape="0">
                <a:blip r:embed="rId2"/>
                <a:stretch>
                  <a:fillRect l="-827" t="-2404" r="-221" b="-18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Nesta abordagem, nós treinamos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 (e.g.,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), representado </a:t>
                </a:r>
                <a:r>
                  <a:rPr lang="pt-BR" dirty="0" smtClean="0"/>
                  <a:t>pela </a:t>
                </a:r>
                <a:r>
                  <a:rPr lang="pt-BR" dirty="0"/>
                  <a:t>função hipótese,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 classes.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 a classe negativa caso o exemplo pertença a qualquer outra classe.</a:t>
                </a:r>
                <a:endParaRPr lang="pt-BR" b="0" dirty="0"/>
              </a:p>
              <a:p>
                <a:r>
                  <a:rPr lang="pt-BR" dirty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desvantagem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1421" b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Exemplo de validação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Fronteira de decisão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0402530" y="1900326"/>
            <a:ext cx="1533832" cy="646331"/>
            <a:chOff x="10333704" y="3051627"/>
            <a:chExt cx="1533832" cy="646331"/>
          </a:xfrm>
        </p:grpSpPr>
        <p:sp>
          <p:nvSpPr>
            <p:cNvPr id="9" name="Mais 8"/>
            <p:cNvSpPr/>
            <p:nvPr/>
          </p:nvSpPr>
          <p:spPr>
            <a:xfrm>
              <a:off x="11304640" y="3359695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0333704" y="3051627"/>
              <a:ext cx="1533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rgbClr val="C00000"/>
                  </a:solidFill>
                </a:rPr>
                <a:t>A qual classe pertence       ?</a:t>
              </a:r>
              <a:endParaRPr lang="pt-BR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exemplos pertencentes a cada um dos possíveis </a:t>
                </a:r>
                <a:r>
                  <a:rPr lang="pt-BR" b="1" i="1" dirty="0"/>
                  <a:t>pares</a:t>
                </a:r>
                <a:r>
                  <a:rPr lang="pt-BR" dirty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principal vantagem da abordagem </a:t>
                </a:r>
                <a:r>
                  <a:rPr lang="pt-BR" b="1" i="1" dirty="0"/>
                  <a:t>Um-Contra-Um </a:t>
                </a:r>
                <a:r>
                  <a:rPr lang="pt-BR" dirty="0"/>
                  <a:t>é 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com as duas classes que ele deve distinguir.</a:t>
                </a:r>
              </a:p>
              <a:p>
                <a:r>
                  <a:rPr lang="pt-BR" dirty="0"/>
                  <a:t>A desvantagem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364" y="6363986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3600" dirty="0" smtClean="0">
                    <a:latin typeface="Cambria Math" panose="02040503050406030204" pitchFamily="18" charset="0"/>
                  </a:rPr>
                  <a:t>= 3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  <a:blipFill rotWithShape="0">
                <a:blip r:embed="rId5"/>
                <a:stretch>
                  <a:fillRect t="-6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Exemplo de validação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 rot="18820041">
                <a:off x="4871409" y="1875286"/>
                <a:ext cx="80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871409" y="1875286"/>
                <a:ext cx="80938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146522" y="3000253"/>
                <a:ext cx="814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22" y="3000253"/>
                <a:ext cx="81471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 rot="3162280">
                <a:off x="4871408" y="4597985"/>
                <a:ext cx="80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2280">
                <a:off x="4871408" y="4597985"/>
                <a:ext cx="8093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/>
          <p:cNvGrpSpPr/>
          <p:nvPr/>
        </p:nvGrpSpPr>
        <p:grpSpPr>
          <a:xfrm>
            <a:off x="10402530" y="1900326"/>
            <a:ext cx="1533832" cy="646331"/>
            <a:chOff x="10333704" y="3051627"/>
            <a:chExt cx="1533832" cy="646331"/>
          </a:xfrm>
        </p:grpSpPr>
        <p:sp>
          <p:nvSpPr>
            <p:cNvPr id="18" name="Mais 17"/>
            <p:cNvSpPr/>
            <p:nvPr/>
          </p:nvSpPr>
          <p:spPr>
            <a:xfrm>
              <a:off x="11304640" y="3359695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0333704" y="3051627"/>
              <a:ext cx="1533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rgbClr val="C00000"/>
                  </a:solidFill>
                </a:rPr>
                <a:t>A qual classe pertence       ?</a:t>
              </a:r>
              <a:endParaRPr lang="pt-BR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1"/>
            <a:ext cx="10515600" cy="74591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9536"/>
                <a:ext cx="11186652" cy="565846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</a:t>
                </a:r>
                <a:r>
                  <a:rPr lang="pt-BR" dirty="0" smtClean="0"/>
                  <a:t>do regressor podem </a:t>
                </a:r>
                <a:r>
                  <a:rPr lang="pt-BR" dirty="0"/>
                  <a:t>ser interpretadas como as probabilidades de uma variável categoricamente distribuída (as classes) dado um conjunto de variáveis (atributos e </a:t>
                </a:r>
                <a:r>
                  <a:rPr lang="pt-BR" dirty="0" smtClean="0"/>
                  <a:t>pesos).</a:t>
                </a:r>
                <a:endParaRPr lang="pt-BR" dirty="0"/>
              </a:p>
              <a:p>
                <a:r>
                  <a:rPr lang="pt-BR" dirty="0"/>
                  <a:t>É uma generalização do regressor logístico para problemas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teríamos um único classificador, mas com 4 saídas.</a:t>
                </a:r>
              </a:p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</a:t>
                </a:r>
                <a:r>
                  <a:rPr lang="pt-BR" b="1" i="1" dirty="0" smtClean="0"/>
                  <a:t>exclusivas </a:t>
                </a:r>
                <a:r>
                  <a:rPr lang="pt-BR" dirty="0" smtClean="0"/>
                  <a:t>como </a:t>
                </a:r>
                <a:r>
                  <a:rPr lang="pt-BR" dirty="0"/>
                  <a:t>por exemplo diferentes tipos de plantas, </a:t>
                </a:r>
                <a:r>
                  <a:rPr lang="pt-BR" dirty="0" smtClean="0"/>
                  <a:t>dígitos, </a:t>
                </a:r>
                <a:r>
                  <a:rPr lang="pt-BR" dirty="0" smtClean="0"/>
                  <a:t>carros, etc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Classes </a:t>
                </a:r>
                <a:r>
                  <a:rPr lang="pt-BR" b="1" i="1" dirty="0"/>
                  <a:t>mutuamente </a:t>
                </a:r>
                <a:r>
                  <a:rPr lang="pt-BR" b="1" i="1" dirty="0" smtClean="0"/>
                  <a:t>exclusivas</a:t>
                </a:r>
                <a:r>
                  <a:rPr lang="pt-BR" dirty="0" smtClean="0"/>
                  <a:t>: exemplos pertencem </a:t>
                </a:r>
                <a:r>
                  <a:rPr lang="pt-BR" dirty="0"/>
                  <a:t>a </a:t>
                </a:r>
                <a:r>
                  <a:rPr lang="pt-BR" dirty="0" smtClean="0"/>
                  <a:t>apenas uma </a:t>
                </a:r>
                <a:r>
                  <a:rPr lang="pt-BR" dirty="0"/>
                  <a:t>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</a:t>
                </a:r>
                <a:r>
                  <a:rPr lang="pt-BR" dirty="0" smtClean="0"/>
                  <a:t>notícias</a:t>
                </a:r>
                <a:r>
                  <a:rPr lang="pt-BR" dirty="0"/>
                  <a:t> </a:t>
                </a:r>
                <a:r>
                  <a:rPr lang="pt-BR" dirty="0" smtClean="0"/>
                  <a:t>e animais, por exemplo, </a:t>
                </a:r>
                <a:r>
                  <a:rPr lang="pt-BR" dirty="0"/>
                  <a:t>podem pertencer a </a:t>
                </a:r>
                <a:r>
                  <a:rPr lang="pt-BR" dirty="0" smtClean="0"/>
                  <a:t>várias a várias classes.</a:t>
                </a:r>
                <a:endParaRPr lang="pt-BR" dirty="0"/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termos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possui uma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 </a:t>
                </a:r>
                <a:r>
                  <a:rPr lang="pt-BR" dirty="0" smtClean="0"/>
                  <a:t>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9536"/>
                <a:ext cx="11186652" cy="5658465"/>
              </a:xfrm>
              <a:blipFill rotWithShape="0">
                <a:blip r:embed="rId3"/>
                <a:stretch>
                  <a:fillRect l="-872" t="-2694" r="-817" b="-17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90D7195-61EC-4142-8041-DD35C2AB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807ECEFA-6ED0-44F3-ABEA-8272FEB2F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pt-BR" sz="2400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</a:t>
                </a:r>
                <a:r>
                  <a:rPr lang="pt-BR" dirty="0" err="1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</a:t>
                </a:r>
                <a:r>
                  <a:rPr lang="pt-BR" b="1" i="1" dirty="0" smtClean="0"/>
                  <a:t>condicional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a cada </a:t>
                </a:r>
                <a:r>
                  <a:rPr lang="pt-BR" dirty="0" smtClean="0"/>
                  <a:t>classe,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um problema com múltiplas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), onde a soma destas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probabilidades deve ser igual a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07ECEFA-6ED0-44F3-ABEA-8272FEB2F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  <a:blipFill rotWithShape="0">
                <a:blip r:embed="rId3"/>
                <a:stretch>
                  <a:fillRect l="-814" t="-2300" r="-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6">
            <a:extLst>
              <a:ext uri="{FF2B5EF4-FFF2-40B4-BE49-F238E27FC236}">
                <a16:creationId xmlns="" xmlns:a16="http://schemas.microsoft.com/office/drawing/2014/main" id="{BD5B7330-9A4E-4A27-BE6B-F7038DE7890D}"/>
              </a:ext>
            </a:extLst>
          </p:cNvPr>
          <p:cNvSpPr txBox="1"/>
          <p:nvPr/>
        </p:nvSpPr>
        <p:spPr>
          <a:xfrm>
            <a:off x="379611" y="2682614"/>
            <a:ext cx="1244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Cada função discriminante tem seu próprio vetor de pesos.</a:t>
            </a: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="" xmlns:a16="http://schemas.microsoft.com/office/drawing/2014/main" id="{E9DCC49F-2D0A-4D6E-9325-E6E0A35530AD}"/>
              </a:ext>
            </a:extLst>
          </p:cNvPr>
          <p:cNvCxnSpPr>
            <a:cxnSpLocks/>
          </p:cNvCxnSpPr>
          <p:nvPr/>
        </p:nvCxnSpPr>
        <p:spPr>
          <a:xfrm>
            <a:off x="1505987" y="3227767"/>
            <a:ext cx="235974" cy="437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="" xmlns:a16="http://schemas.microsoft.com/office/drawing/2014/main" id="{C2B44ACC-7F40-4DFA-AC5C-CC329D169698}"/>
                  </a:ext>
                </a:extLst>
              </p:cNvPr>
              <p:cNvSpPr txBox="1"/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somatório de termos exponenciais normaliza o valor da </a:t>
                </a:r>
                <a:r>
                  <a:rPr lang="pt-BR" sz="1200" i="1" dirty="0"/>
                  <a:t>q</a:t>
                </a:r>
                <a:r>
                  <a:rPr lang="pt-BR" sz="12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1200" dirty="0"/>
                  <a:t> saídas seja igual a 1.</a:t>
                </a:r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B44ACC-7F40-4DFA-AC5C-CC329D16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blipFill rotWithShape="0"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1BDEDFF8-EB72-48C9-B045-4BDDB50DFABB}"/>
              </a:ext>
            </a:extLst>
          </p:cNvPr>
          <p:cNvSpPr/>
          <p:nvPr/>
        </p:nvSpPr>
        <p:spPr>
          <a:xfrm>
            <a:off x="7678994" y="3058783"/>
            <a:ext cx="1440000" cy="444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13">
            <a:extLst>
              <a:ext uri="{FF2B5EF4-FFF2-40B4-BE49-F238E27FC236}">
                <a16:creationId xmlns="" xmlns:a16="http://schemas.microsoft.com/office/drawing/2014/main" id="{9480D85A-07BF-44B1-A6D0-1DE33196FA5B}"/>
              </a:ext>
            </a:extLst>
          </p:cNvPr>
          <p:cNvCxnSpPr/>
          <p:nvPr/>
        </p:nvCxnSpPr>
        <p:spPr>
          <a:xfrm flipH="1">
            <a:off x="9116555" y="3227767"/>
            <a:ext cx="1325303" cy="182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16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11522</TotalTime>
  <Words>1549</Words>
  <Application>Microsoft Office PowerPoint</Application>
  <PresentationFormat>Widescreen</PresentationFormat>
  <Paragraphs>173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1726</cp:revision>
  <dcterms:created xsi:type="dcterms:W3CDTF">2020-01-20T13:50:05Z</dcterms:created>
  <dcterms:modified xsi:type="dcterms:W3CDTF">2023-03-18T10:48:57Z</dcterms:modified>
</cp:coreProperties>
</file>