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5501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mais informações</a:t>
            </a:r>
            <a:r>
              <a:rPr lang="pt-BR" baseline="0" dirty="0" smtClean="0"/>
              <a:t> sobre a inicialização dos pesos </a:t>
            </a:r>
            <a:r>
              <a:rPr lang="pt-BR" b="0" baseline="0" dirty="0" smtClean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Projeto #2:</a:t>
            </a:r>
            <a:r>
              <a:rPr lang="pt-BR" sz="1200" dirty="0" smtClean="0"/>
              <a:t> https://mybinder.org/v2/gh/zz4fap/t320_aprendizado_de_maquina/main?filepath=projeto%2Fprojeto_2_T320_2S2021.ipynb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projeto/projeto_2_T320_2S202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dirty="0" smtClean="0"/>
                  <a:t>escolha </a:t>
                </a:r>
                <a:r>
                  <a:rPr lang="pt-BR" dirty="0"/>
                  <a:t>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</a:t>
                </a:r>
                <a:r>
                  <a:rPr lang="pt-BR" dirty="0" smtClean="0"/>
                  <a:t>complicada </a:t>
                </a:r>
                <a:r>
                  <a:rPr lang="pt-BR" dirty="0"/>
                  <a:t>e nos remete ao conhecido compromisso entre velocidade de convergência e </a:t>
                </a:r>
                <a:r>
                  <a:rPr lang="pt-BR" dirty="0" smtClean="0"/>
                  <a:t>estabilidade/precisão</a:t>
                </a:r>
                <a:r>
                  <a:rPr lang="pt-BR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</a:t>
                </a:r>
                <a:r>
                  <a:rPr lang="pt-BR" dirty="0" smtClean="0"/>
                  <a:t>uma variação decrescente </a:t>
                </a:r>
                <a:r>
                  <a:rPr lang="pt-BR" dirty="0"/>
                  <a:t>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</a:t>
                </a:r>
                <a:r>
                  <a:rPr lang="pt-BR" dirty="0" smtClean="0"/>
                  <a:t>hiperparâmetros necessários,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  <a:blipFill rotWithShape="0">
                <a:blip r:embed="rId2"/>
                <a:stretch>
                  <a:fillRect l="-1455" t="-3027" r="-2055" b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137719" y="4845601"/>
            <a:ext cx="2018769" cy="2012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827724" y="4827993"/>
            <a:ext cx="2036156" cy="20300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38909" y="5566205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</a:t>
                </a:r>
                <a:r>
                  <a:rPr lang="pt-BR" dirty="0"/>
                  <a:t>ajuste de </a:t>
                </a:r>
                <a:r>
                  <a:rPr lang="pt-BR" dirty="0" smtClean="0"/>
                  <a:t>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termo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 smtClean="0"/>
                  <a:t>coeficiente de momento</a:t>
                </a:r>
                <a:r>
                  <a:rPr lang="pt-BR" dirty="0" smtClean="0"/>
                  <a:t> e determina </a:t>
                </a:r>
                <a:r>
                  <a:rPr lang="pt-BR" dirty="0"/>
                  <a:t>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Momento</a:t>
                </a:r>
                <a:r>
                  <a:rPr lang="pt-BR" dirty="0" smtClean="0"/>
                  <a:t> </a:t>
                </a:r>
                <a:r>
                  <a:rPr lang="pt-BR" dirty="0"/>
                  <a:t>em física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</a:t>
                </a:r>
                <a:r>
                  <a:rPr lang="pt-BR" dirty="0" smtClean="0"/>
                  <a:t>aponta </a:t>
                </a:r>
                <a:r>
                  <a:rPr lang="pt-BR" dirty="0"/>
                  <a:t>na mesma </a:t>
                </a:r>
                <a:r>
                  <a:rPr lang="pt-BR" dirty="0" smtClean="0"/>
                  <a:t>direção por várias iterações, </a:t>
                </a:r>
                <a:r>
                  <a:rPr lang="pt-BR" dirty="0"/>
                  <a:t>isso </a:t>
                </a:r>
                <a:r>
                  <a:rPr lang="pt-BR" dirty="0" smtClean="0"/>
                  <a:t>aumenta o </a:t>
                </a:r>
                <a:r>
                  <a:rPr lang="pt-BR" dirty="0"/>
                  <a:t>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</a:t>
                </a:r>
                <a:r>
                  <a:rPr lang="pt-BR" dirty="0" smtClean="0"/>
                  <a:t>aumentar, </a:t>
                </a:r>
                <a:r>
                  <a:rPr lang="pt-BR" dirty="0"/>
                  <a:t>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</a:t>
                </a:r>
                <a:r>
                  <a:rPr lang="pt-BR" dirty="0" smtClean="0"/>
                  <a:t>o desempenho 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diferentes para 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</a:t>
                </a:r>
                <a:r>
                  <a:rPr lang="pt-BR" b="1" i="1" dirty="0" smtClean="0"/>
                  <a:t>AdaGrad</a:t>
                </a:r>
                <a:r>
                  <a:rPr lang="pt-BR" dirty="0" smtClean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</a:t>
            </a:r>
            <a:r>
              <a:rPr lang="pt-BR" dirty="0" smtClean="0"/>
              <a:t>iniciais são </a:t>
            </a:r>
            <a:r>
              <a:rPr lang="pt-BR" dirty="0"/>
              <a:t>tipicamente obtidos </a:t>
            </a:r>
            <a:r>
              <a:rPr lang="pt-BR" dirty="0" smtClean="0"/>
              <a:t>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</a:t>
                </a:r>
                <a:r>
                  <a:rPr lang="pt-BR" dirty="0" smtClean="0"/>
                  <a:t>temos as seguintes heurísticas </a:t>
                </a:r>
                <a:r>
                  <a:rPr lang="pt-BR" dirty="0"/>
                  <a:t>para inicializar os pesos </a:t>
                </a:r>
                <a:r>
                  <a:rPr lang="pt-BR" dirty="0" smtClean="0"/>
                  <a:t>de seus nós.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  <a:blipFill rotWithShape="0">
                <a:blip r:embed="rId3"/>
                <a:stretch>
                  <a:fillRect l="-884" t="-2421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79851"/>
              <a:ext cx="11036474" cy="30126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337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Inicialização</a:t>
                          </a:r>
                          <a:endParaRPr lang="pt-BR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Funções de ativação</a:t>
                          </a:r>
                          <a:endParaRPr lang="pt-BR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Xavier/Glorot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Nenhuma, Tanh, Logística, Softmax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He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ReLU</a:t>
                          </a:r>
                          <a:r>
                            <a:rPr lang="pt-BR" sz="1400" baseline="0" dirty="0" smtClean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LeCun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SELU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715125"/>
                  </p:ext>
                </p:extLst>
              </p:nvPr>
            </p:nvGraphicFramePr>
            <p:xfrm>
              <a:off x="838200" y="2579851"/>
              <a:ext cx="11036474" cy="30126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Inicialização</a:t>
                          </a:r>
                          <a:endParaRPr lang="pt-BR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 smtClean="0"/>
                            <a:t>Funções de ativação</a:t>
                          </a:r>
                          <a:endParaRPr lang="pt-BR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84706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Xavier/Glorot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Nenhuma, Tanh, Logística, Softmax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63504" r="-79802" b="-2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63504" r="-750" b="-200730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He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ReLU</a:t>
                          </a:r>
                          <a:r>
                            <a:rPr lang="pt-BR" sz="1400" baseline="0" dirty="0" smtClean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64706" r="-79802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64706" r="-750" b="-102206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LeCun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SELU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62774" r="-79802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62774" r="-750" b="-146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dirty="0" smtClean="0"/>
              <a:t>SciKit-Learn </a:t>
            </a:r>
            <a:r>
              <a:rPr lang="pt-BR" dirty="0"/>
              <a:t>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</a:t>
            </a:r>
            <a:r>
              <a:rPr lang="pt-BR" dirty="0" smtClean="0"/>
              <a:t>biblioteca </a:t>
            </a:r>
            <a:r>
              <a:rPr lang="pt-BR" dirty="0" smtClean="0"/>
              <a:t>de alto-nível para </a:t>
            </a:r>
            <a:r>
              <a:rPr lang="pt-BR" dirty="0"/>
              <a:t>desenvolvimento de aplicações Deep </a:t>
            </a:r>
            <a:r>
              <a:rPr lang="pt-BR" dirty="0" smtClean="0"/>
              <a:t>Learning de forma simples. É capaz </a:t>
            </a:r>
            <a:r>
              <a:rPr lang="pt-BR" dirty="0"/>
              <a:t>de rodar </a:t>
            </a:r>
            <a:r>
              <a:rPr lang="pt-BR" dirty="0" smtClean="0"/>
              <a:t>sobre TensorFlow, Theano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/>
              <a:t>Apache MXNet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</a:t>
            </a:r>
            <a:r>
              <a:rPr lang="pt-BR" dirty="0" smtClean="0"/>
              <a:t>biblioteca para a criação de redes neurais compatíveis </a:t>
            </a:r>
            <a:r>
              <a:rPr lang="pt-BR" dirty="0"/>
              <a:t>com o </a:t>
            </a:r>
            <a:r>
              <a:rPr lang="pt-BR" dirty="0" smtClean="0"/>
              <a:t>SciKit-Learn </a:t>
            </a:r>
            <a:r>
              <a:rPr lang="pt-BR" dirty="0"/>
              <a:t>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Projeto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dirty="0" smtClean="0"/>
              <a:t>12/12/2021.</a:t>
            </a:r>
            <a:endParaRPr lang="pt-BR" dirty="0"/>
          </a:p>
          <a:p>
            <a:pPr lvl="1"/>
            <a:r>
              <a:rPr lang="pt-BR" dirty="0"/>
              <a:t>Vídeo com a explicação sobre o projeto se encontra na pasta “Projeto #2” em “Arquivos</a:t>
            </a:r>
            <a:r>
              <a:rPr lang="pt-BR" dirty="0" smtClean="0"/>
              <a:t>”.</a:t>
            </a:r>
            <a:endParaRPr lang="pt-BR" dirty="0"/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</a:t>
            </a:r>
            <a:r>
              <a:rPr lang="pt-BR" dirty="0" smtClean="0"/>
              <a:t>atentamente.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Não se esqueçam de colocar os nomes dos integrantes do grupo.</a:t>
            </a:r>
          </a:p>
          <a:p>
            <a:pPr lvl="1"/>
            <a:r>
              <a:rPr lang="pt-BR" dirty="0" smtClean="0"/>
              <a:t>Apenas um integrante do grupo precisa fazer a entrega.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que 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de algoritmos de </a:t>
            </a:r>
            <a:r>
              <a:rPr lang="pt-BR" dirty="0" smtClean="0"/>
              <a:t>aprendizado para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Versões </a:t>
                </a:r>
                <a:r>
                  <a:rPr lang="pt-BR" b="1" dirty="0"/>
                  <a:t>Online, Batch e </a:t>
                </a:r>
                <a:r>
                  <a:rPr lang="pt-BR" b="1" dirty="0" smtClean="0"/>
                  <a:t>Minibatch</a:t>
                </a:r>
                <a:endParaRPr lang="pt-BR" dirty="0" smtClean="0"/>
              </a:p>
              <a:p>
                <a:r>
                  <a:rPr lang="pt-BR" dirty="0" smtClean="0"/>
                  <a:t>Conforme </a:t>
                </a:r>
                <a:r>
                  <a:rPr lang="pt-BR" dirty="0"/>
                  <a:t>vimos nos slides anteriores, a base para o aprendizado em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processo iterativo de busca 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de um processo de </a:t>
                </a:r>
                <a:r>
                  <a:rPr lang="pt-BR" b="1" i="1" dirty="0"/>
                  <a:t>retropropagação </a:t>
                </a:r>
                <a:r>
                  <a:rPr lang="pt-BR" b="1" i="1" dirty="0" smtClean="0"/>
                  <a:t>do erro </a:t>
                </a:r>
                <a:r>
                  <a:rPr lang="pt-BR" dirty="0" smtClean="0"/>
                  <a:t>em </a:t>
                </a:r>
                <a:r>
                  <a:rPr lang="pt-BR" dirty="0"/>
                  <a:t>que </a:t>
                </a:r>
                <a:r>
                  <a:rPr lang="pt-BR" dirty="0" smtClean="0"/>
                  <a:t>existem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direta </a:t>
                </a:r>
                <a:r>
                  <a:rPr lang="pt-BR" dirty="0"/>
                  <a:t>(</a:t>
                </a:r>
                <a:r>
                  <a:rPr lang="pt-BR" b="1" i="1" dirty="0"/>
                  <a:t>forward</a:t>
                </a:r>
                <a:r>
                  <a:rPr lang="pt-BR" dirty="0"/>
                  <a:t>) </a:t>
                </a:r>
                <a:r>
                  <a:rPr lang="pt-BR" dirty="0" smtClean="0"/>
                  <a:t>onde se apresenta </a:t>
                </a:r>
                <a:r>
                  <a:rPr lang="pt-BR" dirty="0"/>
                  <a:t>um exemplo </a:t>
                </a:r>
                <a:r>
                  <a:rPr lang="pt-BR" dirty="0" smtClean="0"/>
                  <a:t>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e obtém-se a </a:t>
                </a:r>
                <a:r>
                  <a:rPr lang="pt-BR" dirty="0"/>
                  <a:t>resposta da </a:t>
                </a:r>
                <a:r>
                  <a:rPr lang="pt-BR" dirty="0" smtClean="0"/>
                  <a:t>rede, ou seja, o </a:t>
                </a:r>
                <a:r>
                  <a:rPr lang="pt-BR" b="1" i="1" dirty="0" smtClean="0"/>
                  <a:t>erro de saída</a:t>
                </a:r>
                <a:r>
                  <a:rPr lang="pt-BR" dirty="0"/>
                  <a:t>.</a:t>
                </a:r>
                <a:r>
                  <a:rPr lang="pt-BR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reversa (</a:t>
                </a:r>
                <a:r>
                  <a:rPr lang="pt-BR" b="1" i="1" dirty="0" smtClean="0"/>
                  <a:t>retropropagação/backpropagation</a:t>
                </a:r>
                <a:r>
                  <a:rPr lang="pt-BR" dirty="0" smtClean="0"/>
                  <a:t>) </a:t>
                </a:r>
                <a:r>
                  <a:rPr lang="pt-BR" dirty="0"/>
                  <a:t>em que se calculam as derivadas parciais </a:t>
                </a:r>
                <a:r>
                  <a:rPr lang="pt-BR" dirty="0" smtClean="0"/>
                  <a:t>necessárias ao longo das camadas anteriores da rede.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</a:t>
                </a:r>
                <a:r>
                  <a:rPr lang="pt-BR" dirty="0" smtClean="0"/>
                  <a:t>total de exemplos.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</a:t>
                </a:r>
                <a:r>
                  <a:rPr lang="pt-BR" b="1" i="1" dirty="0"/>
                  <a:t>gradiente local e já dar um passo de </a:t>
                </a:r>
                <a:r>
                  <a:rPr lang="pt-BR" b="1" i="1" dirty="0" smtClean="0"/>
                  <a:t>otimização</a:t>
                </a:r>
                <a:r>
                  <a:rPr lang="pt-BR" dirty="0" smtClean="0"/>
                  <a:t>, ou seja, atualizar os pesos, </a:t>
                </a:r>
                <a:r>
                  <a:rPr lang="pt-BR" dirty="0"/>
                  <a:t>ou </a:t>
                </a:r>
                <a:r>
                  <a:rPr lang="pt-BR" b="1" i="1" dirty="0"/>
                  <a:t>reunir o gradiente completo e então dar um passo único e mais preciso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2"/>
                <a:stretch>
                  <a:fillRect l="-1146" t="-1937" r="-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Nesse </a:t>
            </a:r>
            <a:r>
              <a:rPr lang="pt-BR" dirty="0"/>
              <a:t>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</a:t>
            </a:r>
            <a:r>
              <a:rPr lang="pt-BR" dirty="0" smtClean="0"/>
              <a:t>(ou seja, exemplo-a-exemplo</a:t>
            </a:r>
            <a:r>
              <a:rPr lang="pt-BR" dirty="0"/>
              <a:t>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</a:t>
            </a:r>
            <a:r>
              <a:rPr lang="pt-BR" dirty="0" smtClean="0"/>
              <a:t>o cálculo </a:t>
            </a:r>
            <a:r>
              <a:rPr lang="pt-BR" b="1" i="1" dirty="0"/>
              <a:t>online </a:t>
            </a:r>
            <a:r>
              <a:rPr lang="pt-BR" dirty="0"/>
              <a:t>do gradiente, como expressa o </a:t>
            </a:r>
            <a:r>
              <a:rPr lang="pt-BR" dirty="0" smtClean="0"/>
              <a:t>algoritmo abaixo com </a:t>
            </a:r>
            <a:r>
              <a:rPr lang="pt-BR" dirty="0"/>
              <a:t>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(iterações)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;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blipFill rotWithShape="0">
                <a:blip r:embed="rId2"/>
                <a:stretch>
                  <a:fillRect l="-211" t="-454"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outro extremo seria utilizar todo o conjunto de dados para estimar o gradiente antes </a:t>
            </a:r>
            <a:r>
              <a:rPr lang="pt-BR" dirty="0" smtClean="0"/>
              <a:t>de atualizar os pesos sinápticos. </a:t>
            </a:r>
            <a:endParaRPr lang="pt-BR" dirty="0"/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</a:t>
            </a:r>
            <a:r>
              <a:rPr lang="pt-BR" dirty="0" smtClean="0"/>
              <a:t>um método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 rotWithShape="0"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6029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Nas </a:t>
            </a:r>
            <a:r>
              <a:rPr lang="pt-BR" dirty="0"/>
              <a:t>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enormes conjuntos de dados, 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</a:t>
                </a:r>
                <a:r>
                  <a:rPr lang="pt-BR" sz="1600" dirty="0" smtClean="0"/>
                  <a:t>aleatóriamente sem reposição para </a:t>
                </a:r>
                <a:r>
                  <a:rPr lang="pt-BR" sz="1600" dirty="0"/>
                  <a:t>compor um </a:t>
                </a:r>
                <a:r>
                  <a:rPr lang="pt-BR" sz="1600" b="1" i="1" dirty="0"/>
                  <a:t>minibatch</a:t>
                </a:r>
                <a:r>
                  <a:rPr lang="pt-BR" sz="1600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 rotWithShape="0">
                <a:blip r:embed="rId2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16755</TotalTime>
  <Words>2351</Words>
  <Application>Microsoft Office PowerPoint</Application>
  <PresentationFormat>Widescreen</PresentationFormat>
  <Paragraphs>217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1266</cp:revision>
  <dcterms:created xsi:type="dcterms:W3CDTF">2020-04-06T23:46:10Z</dcterms:created>
  <dcterms:modified xsi:type="dcterms:W3CDTF">2021-12-02T17:27:24Z</dcterms:modified>
</cp:coreProperties>
</file>