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00" r:id="rId2"/>
    <p:sldId id="292" r:id="rId3"/>
    <p:sldId id="372" r:id="rId4"/>
    <p:sldId id="374" r:id="rId5"/>
    <p:sldId id="375" r:id="rId6"/>
    <p:sldId id="377" r:id="rId7"/>
    <p:sldId id="379" r:id="rId8"/>
    <p:sldId id="380" r:id="rId9"/>
    <p:sldId id="381" r:id="rId10"/>
    <p:sldId id="376" r:id="rId11"/>
    <p:sldId id="373" r:id="rId12"/>
    <p:sldId id="382" r:id="rId13"/>
    <p:sldId id="384" r:id="rId14"/>
    <p:sldId id="383" r:id="rId15"/>
    <p:sldId id="386" r:id="rId16"/>
    <p:sldId id="385" r:id="rId17"/>
    <p:sldId id="388" r:id="rId18"/>
    <p:sldId id="387" r:id="rId19"/>
    <p:sldId id="389" r:id="rId20"/>
    <p:sldId id="391" r:id="rId21"/>
    <p:sldId id="392" r:id="rId22"/>
    <p:sldId id="359" r:id="rId23"/>
    <p:sldId id="394" r:id="rId24"/>
    <p:sldId id="529" r:id="rId25"/>
    <p:sldId id="530" r:id="rId26"/>
    <p:sldId id="535" r:id="rId27"/>
    <p:sldId id="538" r:id="rId28"/>
    <p:sldId id="393" r:id="rId29"/>
    <p:sldId id="491" r:id="rId30"/>
    <p:sldId id="492" r:id="rId31"/>
    <p:sldId id="537" r:id="rId32"/>
    <p:sldId id="536" r:id="rId33"/>
    <p:sldId id="311" r:id="rId34"/>
    <p:sldId id="371" r:id="rId35"/>
    <p:sldId id="360" r:id="rId36"/>
    <p:sldId id="313" r:id="rId37"/>
    <p:sldId id="314" r:id="rId38"/>
    <p:sldId id="315" r:id="rId39"/>
    <p:sldId id="316" r:id="rId40"/>
    <p:sldId id="364" r:id="rId41"/>
    <p:sldId id="363" r:id="rId42"/>
    <p:sldId id="269" r:id="rId43"/>
    <p:sldId id="303" r:id="rId44"/>
    <p:sldId id="271" r:id="rId45"/>
    <p:sldId id="365" r:id="rId46"/>
    <p:sldId id="369" r:id="rId47"/>
    <p:sldId id="370" r:id="rId4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85961" autoAdjust="0"/>
  </p:normalViewPr>
  <p:slideViewPr>
    <p:cSldViewPr snapToGrid="0">
      <p:cViewPr varScale="1">
        <p:scale>
          <a:sx n="95" d="100"/>
          <a:sy n="95" d="100"/>
        </p:scale>
        <p:origin x="11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27/10/2023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019944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154522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3323806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3163216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57903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530413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3074162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A explosão do gradiente (em inglês, "</a:t>
            </a:r>
            <a:r>
              <a:rPr lang="pt-BR" sz="1200" b="0" i="0" kern="1200" dirty="0" err="1">
                <a:solidFill>
                  <a:schemeClr val="tx1"/>
                </a:solidFill>
                <a:effectLst/>
                <a:latin typeface="+mn-lt"/>
                <a:ea typeface="+mn-ea"/>
                <a:cs typeface="+mn-cs"/>
              </a:rPr>
              <a:t>gradient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explosion</a:t>
            </a:r>
            <a:r>
              <a:rPr lang="pt-BR" sz="1200" b="0" i="0" kern="1200" dirty="0">
                <a:solidFill>
                  <a:schemeClr val="tx1"/>
                </a:solidFill>
                <a:effectLst/>
                <a:latin typeface="+mn-lt"/>
                <a:ea typeface="+mn-ea"/>
                <a:cs typeface="+mn-cs"/>
              </a:rPr>
              <a:t>") é um problema que pode ocorrer durante o treinamento de redes neurais, especificamente durante o processo de retropropagação (</a:t>
            </a:r>
            <a:r>
              <a:rPr lang="pt-BR" sz="1200" b="0" i="0" kern="1200" dirty="0" err="1">
                <a:solidFill>
                  <a:schemeClr val="tx1"/>
                </a:solidFill>
                <a:effectLst/>
                <a:latin typeface="+mn-lt"/>
                <a:ea typeface="+mn-ea"/>
                <a:cs typeface="+mn-cs"/>
              </a:rPr>
              <a:t>backpropagation</a:t>
            </a:r>
            <a:r>
              <a:rPr lang="pt-BR" sz="1200" b="0" i="0" kern="1200" dirty="0">
                <a:solidFill>
                  <a:schemeClr val="tx1"/>
                </a:solidFill>
                <a:effectLst/>
                <a:latin typeface="+mn-lt"/>
                <a:ea typeface="+mn-ea"/>
                <a:cs typeface="+mn-cs"/>
              </a:rPr>
              <a:t>). Esse problema ocorre quando os gradientes das funções de perda em relação aos pesos da rede neural se tornam muito grandes à medida que são propagados para camadas anteriores da rede durante o treinamento. Consequentemente, os pesos da rede podem sofrer atualizações extremamente grandes, o que leva a instabilidades numéricas e a um treinamento ineficaz ou até mesmo ao colapso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o oposto do problema do desaparecimento do gradiente, em que os gradientes se tornam muito pequenos à medida que são propagados para camadas anteriores, dificultando o treinamento de camadas profundas.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principais causas da explosão do gradiente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**Redes Profundas**: Quanto mais profunda for a rede neural, maior a probabilidade de ocorrer a explosão do gradiente, uma vez que os gradientes podem se acumular (aumentar) ao retroceder pelas camadas.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**Inicialização de Pesos**: Inicializações inadequadas dos pesos da rede podem contribuir para o problema. Se os pesos iniciais forem muito grandes, os gradientes podem se tornar grandes desde o início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**Taxa de Aprendizado**: Taxas de aprendizado muito altas podem agravar o problema, pois as atualizações de peso são mais amplificadas.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Para mitigar a explosão do gradiente, podem ser adotadas as seguintes técnicas: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**Clipping de Gradiente**: Uma abordagem comum é aplicar o clipping (limitação) dos gradientes. Isso envolve definir um limite superior para os gradientes durante a retropropagação. Se um gradiente exceder esse limite, ele é reduzido para o limite.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**Normalização em lote (Batch </a:t>
            </a:r>
            <a:r>
              <a:rPr lang="pt-BR" sz="1200" b="0" i="0" kern="1200" dirty="0" err="1">
                <a:solidFill>
                  <a:schemeClr val="tx1"/>
                </a:solidFill>
                <a:effectLst/>
                <a:latin typeface="+mn-lt"/>
                <a:ea typeface="+mn-ea"/>
                <a:cs typeface="+mn-cs"/>
              </a:rPr>
              <a:t>Normalization</a:t>
            </a:r>
            <a:r>
              <a:rPr lang="pt-BR" sz="1200" b="0" i="0" kern="1200" dirty="0">
                <a:solidFill>
                  <a:schemeClr val="tx1"/>
                </a:solidFill>
                <a:effectLst/>
                <a:latin typeface="+mn-lt"/>
                <a:ea typeface="+mn-ea"/>
                <a:cs typeface="+mn-cs"/>
              </a:rPr>
              <a:t>)**: A normalização em lote é uma técnica que normaliza as ativações das camadas intermediárias da rede durante o treinamento. Isso ajuda a manter os gradientes em uma faixa mais controlada.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**Inicialização de Pesos Adequada**: Escolher uma inicialização de peso adequada, como a inicialização He ou a inicialização Xavier, pode reduzir a probabilidade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4. **Taxa de Aprendizado Adaptativa**: Usar otimizadores com taxas de aprendizado adaptativas, como Adam ou </a:t>
            </a:r>
            <a:r>
              <a:rPr lang="pt-BR" sz="1200" b="0" i="0" kern="1200" dirty="0" err="1">
                <a:solidFill>
                  <a:schemeClr val="tx1"/>
                </a:solidFill>
                <a:effectLst/>
                <a:latin typeface="+mn-lt"/>
                <a:ea typeface="+mn-ea"/>
                <a:cs typeface="+mn-cs"/>
              </a:rPr>
              <a:t>RMSprop</a:t>
            </a:r>
            <a:r>
              <a:rPr lang="pt-BR" sz="1200" b="0" i="0" kern="1200" dirty="0">
                <a:solidFill>
                  <a:schemeClr val="tx1"/>
                </a:solidFill>
                <a:effectLst/>
                <a:latin typeface="+mn-lt"/>
                <a:ea typeface="+mn-ea"/>
                <a:cs typeface="+mn-cs"/>
              </a:rPr>
              <a:t>, pode ajudar a controlar as atualizações de peso, mesmo em cenários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5. **Reduzir a Profundidade da Rede**: Em alguns casos, pode ser útil reduzir a profundidade da rede neural ou simplificar a arquitetura para mitigar o problema.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um problema que pode ocorrer em redes neurais profundas e complexas, mas com as técnicas adequadas de regularização e configuração de hiperparâmetros, é possível controlar esse problema e treinar modelos de forma estável.</a:t>
            </a: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2110991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29</a:t>
            </a:fld>
            <a:endParaRPr lang="pt-BR"/>
          </a:p>
        </p:txBody>
      </p:sp>
    </p:spTree>
    <p:extLst>
      <p:ext uri="{BB962C8B-B14F-4D97-AF65-F5344CB8AC3E}">
        <p14:creationId xmlns:p14="http://schemas.microsoft.com/office/powerpoint/2010/main" val="4131579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30</a:t>
            </a:fld>
            <a:endParaRPr lang="pt-BR"/>
          </a:p>
        </p:txBody>
      </p:sp>
    </p:spTree>
    <p:extLst>
      <p:ext uri="{BB962C8B-B14F-4D97-AF65-F5344CB8AC3E}">
        <p14:creationId xmlns:p14="http://schemas.microsoft.com/office/powerpoint/2010/main" val="3792543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33</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34</a:t>
            </a:fld>
            <a:endParaRPr lang="pt-BR"/>
          </a:p>
        </p:txBody>
      </p:sp>
    </p:spTree>
    <p:extLst>
      <p:ext uri="{BB962C8B-B14F-4D97-AF65-F5344CB8AC3E}">
        <p14:creationId xmlns:p14="http://schemas.microsoft.com/office/powerpoint/2010/main" val="1758197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35</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36</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37</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38</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39</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40</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41</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46</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71262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2340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27/10/2023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27/10/2023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27/10/2023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27/10/2023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emf"/><Relationship Id="rId10" Type="http://schemas.openxmlformats.org/officeDocument/2006/relationships/image" Target="../media/image20.png"/><Relationship Id="rId4" Type="http://schemas.openxmlformats.org/officeDocument/2006/relationships/image" Target="../media/image10.emf"/><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emf"/><Relationship Id="rId15" Type="http://schemas.openxmlformats.org/officeDocument/2006/relationships/image" Target="../media/image31.png"/><Relationship Id="rId4" Type="http://schemas.openxmlformats.org/officeDocument/2006/relationships/image" Target="../media/image12.emf"/><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3.png"/><Relationship Id="rId7" Type="http://schemas.openxmlformats.org/officeDocument/2006/relationships/image" Target="../media/image18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251.png"/><Relationship Id="rId4" Type="http://schemas.openxmlformats.org/officeDocument/2006/relationships/image" Target="../media/image242.png"/><Relationship Id="rId9" Type="http://schemas.openxmlformats.org/officeDocument/2006/relationships/image" Target="../media/image200.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6.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91.png"/><Relationship Id="rId5" Type="http://schemas.openxmlformats.org/officeDocument/2006/relationships/image" Target="../media/image62.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hyperlink" Target="https://en.wikipedia.org/wiki/Activation_function#Table_of_activation_functions" TargetMode="External"/><Relationship Id="rId7" Type="http://schemas.openxmlformats.org/officeDocument/2006/relationships/image" Target="../media/image6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27.emf"/><Relationship Id="rId9" Type="http://schemas.openxmlformats.org/officeDocument/2006/relationships/image" Target="../media/image6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image" Target="../media/image27.emf"/></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91.png"/><Relationship Id="rId4" Type="http://schemas.openxmlformats.org/officeDocument/2006/relationships/image" Target="../media/image28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49.png"/><Relationship Id="rId9"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jpeg"/><Relationship Id="rId7" Type="http://schemas.openxmlformats.org/officeDocument/2006/relationships/image" Target="../media/image57.jpeg"/><Relationship Id="rId2" Type="http://schemas.openxmlformats.org/officeDocument/2006/relationships/image" Target="../media/image52.jpe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jpeg"/><Relationship Id="rId4" Type="http://schemas.openxmlformats.org/officeDocument/2006/relationships/image" Target="../media/image54.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1.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2" Type="http://schemas.openxmlformats.org/officeDocument/2006/relationships/image" Target="../media/image380.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0.png"/></Relationships>
</file>

<file path=ppt/slides/_rels/slide46.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47.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E0420-D29B-5989-E6D0-F8EA06A80F71}"/>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a16="http://schemas.microsoft.com/office/drawing/2014/main"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a16="http://schemas.microsoft.com/office/drawing/2014/main"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xmlns="">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dirty="0"/>
                  <a:t>,</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a:stretch>
              </a:blipFill>
            </p:spPr>
            <p:txBody>
              <a:bodyPr/>
              <a:lstStyle/>
              <a:p>
                <a:r>
                  <a:rPr lang="pt-BR">
                    <a:noFill/>
                  </a:rPr>
                  <a:t> </a:t>
                </a:r>
              </a:p>
            </p:txBody>
          </p:sp>
        </mc:Fallback>
      </mc:AlternateContent>
      <p:sp>
        <p:nvSpPr>
          <p:cNvPr id="4" name="Rectangle 6">
            <a:extLst>
              <a:ext uri="{FF2B5EF4-FFF2-40B4-BE49-F238E27FC236}">
                <a16:creationId xmlns:a16="http://schemas.microsoft.com/office/drawing/2014/main" id="{BC923F0E-8819-EE57-95F2-846E3ECBE2E8}"/>
              </a:ext>
            </a:extLst>
          </p:cNvPr>
          <p:cNvSpPr/>
          <p:nvPr/>
        </p:nvSpPr>
        <p:spPr>
          <a:xfrm>
            <a:off x="1406691" y="3437359"/>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a16="http://schemas.microsoft.com/office/drawing/2014/main" id="{A8F6D200-7D08-0CCC-145F-94A173627C80}"/>
              </a:ext>
            </a:extLst>
          </p:cNvPr>
          <p:cNvSpPr/>
          <p:nvPr/>
        </p:nvSpPr>
        <p:spPr>
          <a:xfrm>
            <a:off x="7255350" y="3437359"/>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a16="http://schemas.microsoft.com/office/drawing/2014/main" id="{EA300C27-0E90-22E9-E38E-ECCCCEC94B08}"/>
              </a:ext>
            </a:extLst>
          </p:cNvPr>
          <p:cNvPicPr>
            <a:picLocks noChangeAspect="1"/>
          </p:cNvPicPr>
          <p:nvPr/>
        </p:nvPicPr>
        <p:blipFill>
          <a:blip r:embed="rId4"/>
          <a:stretch>
            <a:fillRect/>
          </a:stretch>
        </p:blipFill>
        <p:spPr>
          <a:xfrm>
            <a:off x="1342550" y="3585076"/>
            <a:ext cx="3656650" cy="2742488"/>
          </a:xfrm>
          <a:prstGeom prst="rect">
            <a:avLst/>
          </a:prstGeom>
        </p:spPr>
      </p:pic>
      <p:pic>
        <p:nvPicPr>
          <p:cNvPr id="7" name="Imagem 6">
            <a:extLst>
              <a:ext uri="{FF2B5EF4-FFF2-40B4-BE49-F238E27FC236}">
                <a16:creationId xmlns:a16="http://schemas.microsoft.com/office/drawing/2014/main" id="{32B18529-41C0-AF0E-9EA4-ED64EE914AFE}"/>
              </a:ext>
            </a:extLst>
          </p:cNvPr>
          <p:cNvPicPr>
            <a:picLocks noChangeAspect="1"/>
          </p:cNvPicPr>
          <p:nvPr/>
        </p:nvPicPr>
        <p:blipFill>
          <a:blip r:embed="rId5"/>
          <a:stretch>
            <a:fillRect/>
          </a:stretch>
        </p:blipFill>
        <p:spPr>
          <a:xfrm>
            <a:off x="7205500" y="3585076"/>
            <a:ext cx="3606800" cy="2705101"/>
          </a:xfrm>
          <a:prstGeom prst="rect">
            <a:avLst/>
          </a:prstGeom>
        </p:spPr>
      </p:pic>
      <p:cxnSp>
        <p:nvCxnSpPr>
          <p:cNvPr id="8" name="Conector de Seta Reta 7">
            <a:extLst>
              <a:ext uri="{FF2B5EF4-FFF2-40B4-BE49-F238E27FC236}">
                <a16:creationId xmlns:a16="http://schemas.microsoft.com/office/drawing/2014/main" id="{38B7BFE0-05D3-F203-905C-B084F61D267C}"/>
              </a:ext>
            </a:extLst>
          </p:cNvPr>
          <p:cNvCxnSpPr>
            <a:cxnSpLocks/>
          </p:cNvCxnSpPr>
          <p:nvPr/>
        </p:nvCxnSpPr>
        <p:spPr>
          <a:xfrm flipH="1" flipV="1">
            <a:off x="4510951" y="3821881"/>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76B54081-8851-0347-521A-1948E2C24F2A}"/>
              </a:ext>
            </a:extLst>
          </p:cNvPr>
          <p:cNvCxnSpPr>
            <a:cxnSpLocks/>
            <a:stCxn id="14" idx="2"/>
          </p:cNvCxnSpPr>
          <p:nvPr/>
        </p:nvCxnSpPr>
        <p:spPr>
          <a:xfrm>
            <a:off x="779732" y="5617527"/>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a16="http://schemas.microsoft.com/office/drawing/2014/main" id="{E6BDD2A2-D5FF-7F6F-0B16-B943852C934E}"/>
              </a:ext>
            </a:extLst>
          </p:cNvPr>
          <p:cNvCxnSpPr>
            <a:cxnSpLocks/>
          </p:cNvCxnSpPr>
          <p:nvPr/>
        </p:nvCxnSpPr>
        <p:spPr>
          <a:xfrm flipH="1">
            <a:off x="10534711" y="5566143"/>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D5499C28-5EED-9F51-EB3B-1184209D29C6}"/>
                  </a:ext>
                </a:extLst>
              </p:cNvPr>
              <p:cNvSpPr txBox="1"/>
              <p:nvPr/>
            </p:nvSpPr>
            <p:spPr>
              <a:xfrm>
                <a:off x="4668601" y="4313927"/>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313927"/>
                <a:ext cx="1500099" cy="661207"/>
              </a:xfrm>
              <a:prstGeom prst="rect">
                <a:avLst/>
              </a:prstGeom>
              <a:blipFill>
                <a:blip r:embed="rId6"/>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875D42C9-7DA1-272E-5557-3AC808AB69AE}"/>
                  </a:ext>
                </a:extLst>
              </p:cNvPr>
              <p:cNvSpPr txBox="1"/>
              <p:nvPr/>
            </p:nvSpPr>
            <p:spPr>
              <a:xfrm>
                <a:off x="29682" y="4956320"/>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oMath>
                </a14:m>
                <a:r>
                  <a:rPr lang="en-US" sz="1200" dirty="0"/>
                  <a:t>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4956320"/>
                <a:ext cx="1500099" cy="661207"/>
              </a:xfrm>
              <a:prstGeom prst="rect">
                <a:avLst/>
              </a:prstGeom>
              <a:blipFill>
                <a:blip r:embed="rId7"/>
                <a:stretch>
                  <a:fillRect l="-407" r="-2033" b="-6422"/>
                </a:stretch>
              </a:blipFill>
            </p:spPr>
            <p:txBody>
              <a:bodyPr/>
              <a:lstStyle/>
              <a:p>
                <a:r>
                  <a:rPr lang="pt-BR">
                    <a:noFill/>
                  </a:rPr>
                  <a:t> </a:t>
                </a:r>
              </a:p>
            </p:txBody>
          </p:sp>
        </mc:Fallback>
      </mc:AlternateContent>
      <p:cxnSp>
        <p:nvCxnSpPr>
          <p:cNvPr id="15" name="Conector de Seta Reta 5">
            <a:extLst>
              <a:ext uri="{FF2B5EF4-FFF2-40B4-BE49-F238E27FC236}">
                <a16:creationId xmlns:a16="http://schemas.microsoft.com/office/drawing/2014/main" id="{5D858F07-2270-3537-94B2-6E51F3490386}"/>
              </a:ext>
            </a:extLst>
          </p:cNvPr>
          <p:cNvCxnSpPr>
            <a:cxnSpLocks/>
          </p:cNvCxnSpPr>
          <p:nvPr/>
        </p:nvCxnSpPr>
        <p:spPr>
          <a:xfrm>
            <a:off x="6977219" y="5761115"/>
            <a:ext cx="679625" cy="159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D6D6022D-D5E1-D202-B107-416C0CEBC001}"/>
                  </a:ext>
                </a:extLst>
              </p:cNvPr>
              <p:cNvSpPr txBox="1"/>
              <p:nvPr/>
            </p:nvSpPr>
            <p:spPr>
              <a:xfrm>
                <a:off x="2537462" y="6174630"/>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174630"/>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3BE77691-7ED2-DCEC-8100-8AC23977A026}"/>
                  </a:ext>
                </a:extLst>
              </p:cNvPr>
              <p:cNvSpPr txBox="1"/>
              <p:nvPr/>
            </p:nvSpPr>
            <p:spPr>
              <a:xfrm>
                <a:off x="8418987" y="6149561"/>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418987" y="6149561"/>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C26B6AF1-920A-A639-960F-D8A4BB8E3745}"/>
                  </a:ext>
                </a:extLst>
              </p:cNvPr>
              <p:cNvSpPr txBox="1"/>
              <p:nvPr/>
            </p:nvSpPr>
            <p:spPr>
              <a:xfrm rot="16200000">
                <a:off x="6783427" y="4661110"/>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661110"/>
                <a:ext cx="868679" cy="481094"/>
              </a:xfrm>
              <a:prstGeom prst="rect">
                <a:avLst/>
              </a:prstGeom>
              <a:blipFill>
                <a:blip r:embed="rId9"/>
                <a:stretch>
                  <a:fillRect r="-769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BF8E592F-29AE-CA70-90D4-67583FD1B92D}"/>
                  </a:ext>
                </a:extLst>
              </p:cNvPr>
              <p:cNvSpPr txBox="1"/>
              <p:nvPr/>
            </p:nvSpPr>
            <p:spPr>
              <a:xfrm rot="16200000">
                <a:off x="1277835" y="4766735"/>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4766735"/>
                <a:ext cx="410628" cy="291875"/>
              </a:xfrm>
              <a:prstGeom prst="rect">
                <a:avLst/>
              </a:prstGeom>
              <a:blipFill>
                <a:blip r:embed="rId10"/>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FE22556A-BA0D-5631-CD95-91FAD6A8621A}"/>
                  </a:ext>
                </a:extLst>
              </p:cNvPr>
              <p:cNvSpPr txBox="1"/>
              <p:nvPr/>
            </p:nvSpPr>
            <p:spPr>
              <a:xfrm>
                <a:off x="2583028" y="617462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83028" y="6174629"/>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A8C8A0CC-7041-8753-698F-778A8FC2530F}"/>
                  </a:ext>
                </a:extLst>
              </p:cNvPr>
              <p:cNvSpPr txBox="1"/>
              <p:nvPr/>
            </p:nvSpPr>
            <p:spPr>
              <a:xfrm>
                <a:off x="10737675" y="4904936"/>
                <a:ext cx="1420490"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22" name="CaixaDeTexto 21">
                <a:extLst>
                  <a:ext uri="{FF2B5EF4-FFF2-40B4-BE49-F238E27FC236}">
                    <a16:creationId xmlns:a16="http://schemas.microsoft.com/office/drawing/2014/main" id="{A8C8A0CC-7041-8753-698F-778A8FC2530F}"/>
                  </a:ext>
                </a:extLst>
              </p:cNvPr>
              <p:cNvSpPr txBox="1">
                <a:spLocks noRot="1" noChangeAspect="1" noMove="1" noResize="1" noEditPoints="1" noAdjustHandles="1" noChangeArrowheads="1" noChangeShapeType="1" noTextEdit="1"/>
              </p:cNvSpPr>
              <p:nvPr/>
            </p:nvSpPr>
            <p:spPr>
              <a:xfrm>
                <a:off x="10737675" y="4904936"/>
                <a:ext cx="1420490" cy="661207"/>
              </a:xfrm>
              <a:prstGeom prst="rect">
                <a:avLst/>
              </a:prstGeom>
              <a:blipFill>
                <a:blip r:embed="rId11"/>
                <a:stretch>
                  <a:fillRect t="-926" r="-4292"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E90BAE08-8E8E-10A2-3253-C460DA207E2A}"/>
                  </a:ext>
                </a:extLst>
              </p:cNvPr>
              <p:cNvSpPr txBox="1"/>
              <p:nvPr/>
            </p:nvSpPr>
            <p:spPr>
              <a:xfrm>
                <a:off x="5597649" y="5172509"/>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 </m:t>
                    </m:r>
                  </m:oMath>
                </a14:m>
                <a:r>
                  <a:rPr lang="en-US" sz="1200" dirty="0"/>
                  <a:t>0 e a </a:t>
                </a:r>
                <a:r>
                  <a:rPr lang="en-US" sz="1200" dirty="0" err="1"/>
                  <a:t>derivada</a:t>
                </a:r>
                <a:r>
                  <a:rPr lang="en-US" sz="1200" dirty="0"/>
                  <a:t> </a:t>
                </a:r>
                <a:r>
                  <a:rPr lang="en-US" sz="1200" dirty="0" err="1"/>
                  <a:t>tende</a:t>
                </a:r>
                <a:r>
                  <a:rPr lang="en-US" sz="1200" dirty="0"/>
                  <a:t> a 0.</a:t>
                </a:r>
              </a:p>
            </p:txBody>
          </p:sp>
        </mc:Choice>
        <mc:Fallback xmlns="">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597649" y="5172509"/>
                <a:ext cx="1595153" cy="661207"/>
              </a:xfrm>
              <a:prstGeom prst="rect">
                <a:avLst/>
              </a:prstGeom>
              <a:blipFill>
                <a:blip r:embed="rId12"/>
                <a:stretch>
                  <a:fillRect t="-926" r="-1908" b="-7407"/>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m:rPr>
                          <m:nor/>
                        </m:rPr>
                        <a:rPr lang="pt-BR"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r>
                        <a:rPr lang="pt-BR" b="0" i="0"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a:t>
                </a:r>
                <a:r>
                  <a:rPr lang="pt-BR" b="1" i="1" dirty="0">
                    <a:solidFill>
                      <a:srgbClr val="00B050"/>
                    </a:solidFill>
                  </a:rPr>
                  <a:t>exatamente</a:t>
                </a:r>
                <a:r>
                  <a:rPr lang="pt-BR" dirty="0"/>
                  <a:t>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825"/>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a16="http://schemas.microsoft.com/office/drawing/2014/main" id="{DE70E2C7-FF35-E904-6977-D68094F5E785}"/>
              </a:ext>
            </a:extLst>
          </p:cNvPr>
          <p:cNvPicPr>
            <a:picLocks noChangeAspect="1"/>
          </p:cNvPicPr>
          <p:nvPr/>
        </p:nvPicPr>
        <p:blipFill>
          <a:blip r:embed="rId5"/>
          <a:stretch>
            <a:fillRect/>
          </a:stretch>
        </p:blipFill>
        <p:spPr>
          <a:xfrm>
            <a:off x="7124112" y="3510129"/>
            <a:ext cx="3888050" cy="2916038"/>
          </a:xfrm>
          <a:prstGeom prst="rect">
            <a:avLst/>
          </a:prstGeom>
        </p:spPr>
      </p:pic>
      <p:sp>
        <p:nvSpPr>
          <p:cNvPr id="6" name="Rectangle 6">
            <a:extLst>
              <a:ext uri="{FF2B5EF4-FFF2-40B4-BE49-F238E27FC236}">
                <a16:creationId xmlns:a16="http://schemas.microsoft.com/office/drawing/2014/main" id="{929CF754-8B0C-C1A8-746C-F798A16138AE}"/>
              </a:ext>
            </a:extLst>
          </p:cNvPr>
          <p:cNvSpPr/>
          <p:nvPr/>
        </p:nvSpPr>
        <p:spPr>
          <a:xfrm>
            <a:off x="7292947" y="3349134"/>
            <a:ext cx="3609520" cy="369332"/>
          </a:xfrm>
          <a:prstGeom prst="rect">
            <a:avLst/>
          </a:prstGeom>
        </p:spPr>
        <p:txBody>
          <a:bodyPr wrap="square">
            <a:spAutoFit/>
          </a:bodyPr>
          <a:lstStyle/>
          <a:p>
            <a:pPr algn="ctr"/>
            <a:r>
              <a:rPr lang="pt-BR" dirty="0"/>
              <a:t>Derivada da Tangente Hiperbólica</a:t>
            </a:r>
          </a:p>
        </p:txBody>
      </p:sp>
      <p:sp>
        <p:nvSpPr>
          <p:cNvPr id="7" name="Rectangle 5">
            <a:extLst>
              <a:ext uri="{FF2B5EF4-FFF2-40B4-BE49-F238E27FC236}">
                <a16:creationId xmlns:a16="http://schemas.microsoft.com/office/drawing/2014/main" id="{CD34A3B8-8D0D-D5D1-6008-D7D997635E89}"/>
              </a:ext>
            </a:extLst>
          </p:cNvPr>
          <p:cNvSpPr/>
          <p:nvPr/>
        </p:nvSpPr>
        <p:spPr>
          <a:xfrm>
            <a:off x="1852819" y="3374118"/>
            <a:ext cx="3087933" cy="369332"/>
          </a:xfrm>
          <a:prstGeom prst="rect">
            <a:avLst/>
          </a:prstGeom>
        </p:spPr>
        <p:txBody>
          <a:bodyPr wrap="square">
            <a:spAutoFit/>
          </a:bodyPr>
          <a:lstStyle/>
          <a:p>
            <a:pPr algn="ctr"/>
            <a:r>
              <a:rPr lang="pt-BR" dirty="0"/>
              <a:t>Função Tangente Hiperbólica</a:t>
            </a:r>
          </a:p>
        </p:txBody>
      </p:sp>
      <p:cxnSp>
        <p:nvCxnSpPr>
          <p:cNvPr id="10" name="Conector de Seta Reta 9">
            <a:extLst>
              <a:ext uri="{FF2B5EF4-FFF2-40B4-BE49-F238E27FC236}">
                <a16:creationId xmlns:a16="http://schemas.microsoft.com/office/drawing/2014/main" id="{5F27E423-34CB-59E1-9BA6-F4439C5785A7}"/>
              </a:ext>
            </a:extLst>
          </p:cNvPr>
          <p:cNvCxnSpPr>
            <a:cxnSpLocks/>
          </p:cNvCxnSpPr>
          <p:nvPr/>
        </p:nvCxnSpPr>
        <p:spPr>
          <a:xfrm flipH="1">
            <a:off x="4828613" y="3520322"/>
            <a:ext cx="399428" cy="2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273DC6B5-A875-B8E9-B338-D6233A735B01}"/>
              </a:ext>
            </a:extLst>
          </p:cNvPr>
          <p:cNvCxnSpPr>
            <a:cxnSpLocks/>
          </p:cNvCxnSpPr>
          <p:nvPr/>
        </p:nvCxnSpPr>
        <p:spPr>
          <a:xfrm>
            <a:off x="802602" y="5766435"/>
            <a:ext cx="1116686" cy="29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20">
            <a:extLst>
              <a:ext uri="{FF2B5EF4-FFF2-40B4-BE49-F238E27FC236}">
                <a16:creationId xmlns:a16="http://schemas.microsoft.com/office/drawing/2014/main" id="{5BB51C08-62F2-DF57-94D3-A3F78EB0BA63}"/>
              </a:ext>
            </a:extLst>
          </p:cNvPr>
          <p:cNvCxnSpPr/>
          <p:nvPr/>
        </p:nvCxnSpPr>
        <p:spPr>
          <a:xfrm flipH="1">
            <a:off x="10713289"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a16="http://schemas.microsoft.com/office/drawing/2014/main" id="{FD72A4A6-8662-A81F-B186-73B3B14E26DC}"/>
              </a:ext>
            </a:extLst>
          </p:cNvPr>
          <p:cNvCxnSpPr/>
          <p:nvPr/>
        </p:nvCxnSpPr>
        <p:spPr>
          <a:xfrm>
            <a:off x="6760487"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07E33EC5-27E7-767E-567B-A42BB7511A01}"/>
                  </a:ext>
                </a:extLst>
              </p:cNvPr>
              <p:cNvSpPr txBox="1"/>
              <p:nvPr/>
            </p:nvSpPr>
            <p:spPr>
              <a:xfrm>
                <a:off x="2753325"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53325" y="6306336"/>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F81BECA3-A088-FB20-71BC-AC6EF874E5C4}"/>
                  </a:ext>
                </a:extLst>
              </p:cNvPr>
              <p:cNvSpPr txBox="1"/>
              <p:nvPr/>
            </p:nvSpPr>
            <p:spPr>
              <a:xfrm>
                <a:off x="8483720" y="627761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483720" y="6277619"/>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3AAFB4D8-B7E4-32E1-59DE-441E76BDD81B}"/>
                  </a:ext>
                </a:extLst>
              </p:cNvPr>
              <p:cNvSpPr txBox="1"/>
              <p:nvPr/>
            </p:nvSpPr>
            <p:spPr>
              <a:xfrm rot="16200000">
                <a:off x="6750599"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6750599" y="4662399"/>
                <a:ext cx="868679" cy="481094"/>
              </a:xfrm>
              <a:prstGeom prst="rect">
                <a:avLst/>
              </a:prstGeom>
              <a:blipFill>
                <a:blip r:embed="rId7"/>
                <a:stretch>
                  <a:fillRect r="-63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C8BD782D-6D81-54D7-4E41-5F7A91ADF008}"/>
                  </a:ext>
                </a:extLst>
              </p:cNvPr>
              <p:cNvSpPr txBox="1"/>
              <p:nvPr/>
            </p:nvSpPr>
            <p:spPr>
              <a:xfrm>
                <a:off x="63942" y="5080409"/>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9" name="CaixaDeTexto 8">
                <a:extLst>
                  <a:ext uri="{FF2B5EF4-FFF2-40B4-BE49-F238E27FC236}">
                    <a16:creationId xmlns:a16="http://schemas.microsoft.com/office/drawing/2014/main" id="{C8BD782D-6D81-54D7-4E41-5F7A91ADF008}"/>
                  </a:ext>
                </a:extLst>
              </p:cNvPr>
              <p:cNvSpPr txBox="1">
                <a:spLocks noRot="1" noChangeAspect="1" noMove="1" noResize="1" noEditPoints="1" noAdjustHandles="1" noChangeArrowheads="1" noChangeShapeType="1" noTextEdit="1"/>
              </p:cNvSpPr>
              <p:nvPr/>
            </p:nvSpPr>
            <p:spPr>
              <a:xfrm>
                <a:off x="63942" y="5080409"/>
                <a:ext cx="1510288" cy="661207"/>
              </a:xfrm>
              <a:prstGeom prst="rect">
                <a:avLst/>
              </a:prstGeom>
              <a:blipFill>
                <a:blip r:embed="rId13"/>
                <a:stretch>
                  <a:fillRect r="-2016" b="-64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DA8B2B9E-E2A1-F49E-39AB-70CEF97EEE47}"/>
                  </a:ext>
                </a:extLst>
              </p:cNvPr>
              <p:cNvSpPr txBox="1"/>
              <p:nvPr/>
            </p:nvSpPr>
            <p:spPr>
              <a:xfrm>
                <a:off x="5074170" y="3179525"/>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3" name="CaixaDeTexto 22">
                <a:extLst>
                  <a:ext uri="{FF2B5EF4-FFF2-40B4-BE49-F238E27FC236}">
                    <a16:creationId xmlns:a16="http://schemas.microsoft.com/office/drawing/2014/main" id="{DA8B2B9E-E2A1-F49E-39AB-70CEF97EEE47}"/>
                  </a:ext>
                </a:extLst>
              </p:cNvPr>
              <p:cNvSpPr txBox="1">
                <a:spLocks noRot="1" noChangeAspect="1" noMove="1" noResize="1" noEditPoints="1" noAdjustHandles="1" noChangeArrowheads="1" noChangeShapeType="1" noTextEdit="1"/>
              </p:cNvSpPr>
              <p:nvPr/>
            </p:nvSpPr>
            <p:spPr>
              <a:xfrm>
                <a:off x="5074170" y="3179525"/>
                <a:ext cx="1510288" cy="661207"/>
              </a:xfrm>
              <a:prstGeom prst="rect">
                <a:avLst/>
              </a:prstGeom>
              <a:blipFill>
                <a:blip r:embed="rId14"/>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32B8FC5B-EA26-8664-C629-ACD354C39FF1}"/>
                  </a:ext>
                </a:extLst>
              </p:cNvPr>
              <p:cNvSpPr txBox="1"/>
              <p:nvPr/>
            </p:nvSpPr>
            <p:spPr>
              <a:xfrm>
                <a:off x="5501450" y="5294696"/>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0" name="CaixaDeTexto 29">
                <a:extLst>
                  <a:ext uri="{FF2B5EF4-FFF2-40B4-BE49-F238E27FC236}">
                    <a16:creationId xmlns:a16="http://schemas.microsoft.com/office/drawing/2014/main" id="{32B8FC5B-EA26-8664-C629-ACD354C39FF1}"/>
                  </a:ext>
                </a:extLst>
              </p:cNvPr>
              <p:cNvSpPr txBox="1">
                <a:spLocks noRot="1" noChangeAspect="1" noMove="1" noResize="1" noEditPoints="1" noAdjustHandles="1" noChangeArrowheads="1" noChangeShapeType="1" noTextEdit="1"/>
              </p:cNvSpPr>
              <p:nvPr/>
            </p:nvSpPr>
            <p:spPr>
              <a:xfrm>
                <a:off x="5501450" y="5294696"/>
                <a:ext cx="1595153" cy="661207"/>
              </a:xfrm>
              <a:prstGeom prst="rect">
                <a:avLst/>
              </a:prstGeom>
              <a:blipFill>
                <a:blip r:embed="rId15"/>
                <a:stretch>
                  <a:fillRect t="-926" r="-1908"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2ADDDD55-C266-E7FB-3F3C-B542BAF08AD4}"/>
                  </a:ext>
                </a:extLst>
              </p:cNvPr>
              <p:cNvSpPr txBox="1"/>
              <p:nvPr/>
            </p:nvSpPr>
            <p:spPr>
              <a:xfrm>
                <a:off x="10578210" y="4925362"/>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1" name="CaixaDeTexto 30">
                <a:extLst>
                  <a:ext uri="{FF2B5EF4-FFF2-40B4-BE49-F238E27FC236}">
                    <a16:creationId xmlns:a16="http://schemas.microsoft.com/office/drawing/2014/main" id="{2ADDDD55-C266-E7FB-3F3C-B542BAF08AD4}"/>
                  </a:ext>
                </a:extLst>
              </p:cNvPr>
              <p:cNvSpPr txBox="1">
                <a:spLocks noRot="1" noChangeAspect="1" noMove="1" noResize="1" noEditPoints="1" noAdjustHandles="1" noChangeArrowheads="1" noChangeShapeType="1" noTextEdit="1"/>
              </p:cNvSpPr>
              <p:nvPr/>
            </p:nvSpPr>
            <p:spPr>
              <a:xfrm>
                <a:off x="10578210" y="4925362"/>
                <a:ext cx="1595153" cy="661207"/>
              </a:xfrm>
              <a:prstGeom prst="rect">
                <a:avLst/>
              </a:prstGeom>
              <a:blipFill>
                <a:blip r:embed="rId16"/>
                <a:stretch>
                  <a:fillRect t="-926" b="-740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a:xfrm>
            <a:off x="717619" y="2246731"/>
            <a:ext cx="10908323" cy="2364538"/>
          </a:xfrm>
        </p:spPr>
        <p:txBody>
          <a:bodyPr>
            <a:normAutofit/>
          </a:bodyPr>
          <a:lstStyle/>
          <a:p>
            <a:pPr marL="0" indent="0" algn="ctr">
              <a:buNone/>
            </a:pPr>
            <a:r>
              <a:rPr lang="pt-BR" sz="4000" b="1" i="1" dirty="0"/>
              <a:t>Na sequência, veremos que esses valores de derivadas menores do que 1 causam um problema no aprendizado de redes com muitas camadas, i.e., redes profundas.</a:t>
            </a:r>
          </a:p>
        </p:txBody>
      </p:sp>
    </p:spTree>
    <p:extLst>
      <p:ext uri="{BB962C8B-B14F-4D97-AF65-F5344CB8AC3E}">
        <p14:creationId xmlns:p14="http://schemas.microsoft.com/office/powerpoint/2010/main" val="39552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D19E1-6BA4-C132-443A-6C1AEBB00A66}"/>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FC319EBD-D04D-24C5-7C31-2C107B6C935A}"/>
              </a:ext>
            </a:extLst>
          </p:cNvPr>
          <p:cNvSpPr>
            <a:spLocks noGrp="1"/>
          </p:cNvSpPr>
          <p:nvPr>
            <p:ph idx="1"/>
          </p:nvPr>
        </p:nvSpPr>
        <p:spPr>
          <a:xfrm>
            <a:off x="838201" y="1825625"/>
            <a:ext cx="11079144" cy="5032375"/>
          </a:xfrm>
        </p:spPr>
        <p:txBody>
          <a:bodyPr/>
          <a:lstStyle/>
          <a:p>
            <a:r>
              <a:rPr lang="pt-BR" dirty="0"/>
              <a:t>É um problema encontrado quando treinamos </a:t>
            </a:r>
            <a:r>
              <a:rPr lang="pt-BR" b="1" i="1" dirty="0">
                <a:solidFill>
                  <a:srgbClr val="00B050"/>
                </a:solidFill>
              </a:rPr>
              <a:t>redes neurais profundas</a:t>
            </a:r>
            <a:r>
              <a:rPr lang="pt-BR" dirty="0"/>
              <a:t>, ou seja, com muitas camadas ocultas, com </a:t>
            </a:r>
            <a:r>
              <a:rPr lang="pt-BR" b="1" i="1" dirty="0"/>
              <a:t>métodos de aprendizado baseados no gradiente descendente</a:t>
            </a:r>
            <a:r>
              <a:rPr lang="pt-BR" dirty="0"/>
              <a:t> e nós usando </a:t>
            </a:r>
            <a:r>
              <a:rPr lang="pt-BR" b="1" i="1" dirty="0"/>
              <a:t>funções de ativação sigmoide ou tangente hiperbólica</a:t>
            </a:r>
            <a:r>
              <a:rPr lang="pt-BR" dirty="0"/>
              <a:t>.</a:t>
            </a:r>
          </a:p>
          <a:p>
            <a:endParaRPr lang="pt-BR" dirty="0"/>
          </a:p>
        </p:txBody>
      </p:sp>
      <p:pic>
        <p:nvPicPr>
          <p:cNvPr id="6" name="Picture 3">
            <a:extLst>
              <a:ext uri="{FF2B5EF4-FFF2-40B4-BE49-F238E27FC236}">
                <a16:creationId xmlns:a16="http://schemas.microsoft.com/office/drawing/2014/main" id="{EB99B7AC-E7D8-0D27-5003-42110E86E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6" y="3717890"/>
            <a:ext cx="7615894" cy="2683436"/>
          </a:xfrm>
          <a:prstGeom prst="rect">
            <a:avLst/>
          </a:prstGeom>
        </p:spPr>
      </p:pic>
    </p:spTree>
    <p:extLst>
      <p:ext uri="{BB962C8B-B14F-4D97-AF65-F5344CB8AC3E}">
        <p14:creationId xmlns:p14="http://schemas.microsoft.com/office/powerpoint/2010/main" val="3178165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0E857-2F76-2EBA-6C5E-D4E1B74FE153}"/>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8F676BAD-C7AD-0512-0E27-4B909F5B19E2}"/>
              </a:ext>
            </a:extLst>
          </p:cNvPr>
          <p:cNvSpPr>
            <a:spLocks noGrp="1"/>
          </p:cNvSpPr>
          <p:nvPr>
            <p:ph idx="1"/>
          </p:nvPr>
        </p:nvSpPr>
        <p:spPr>
          <a:xfrm>
            <a:off x="838199" y="1825625"/>
            <a:ext cx="11018855" cy="2304248"/>
          </a:xfrm>
        </p:spPr>
        <p:txBody>
          <a:bodyPr>
            <a:normAutofit/>
          </a:bodyPr>
          <a:lstStyle/>
          <a:p>
            <a:r>
              <a:rPr lang="pt-BR" dirty="0"/>
              <a:t>Ocorre devido à natureza do </a:t>
            </a:r>
            <a:r>
              <a:rPr lang="pt-BR" b="1" i="1" dirty="0"/>
              <a:t>algoritmo de 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a:t>
            </a:r>
            <a:r>
              <a:rPr lang="pt-BR" b="1" i="1" dirty="0">
                <a:solidFill>
                  <a:srgbClr val="00B050"/>
                </a:solidFill>
              </a:rPr>
              <a:t>regra da cadeia</a:t>
            </a:r>
            <a:r>
              <a:rPr lang="pt-BR" dirty="0"/>
              <a:t>.</a:t>
            </a:r>
          </a:p>
          <a:p>
            <a:endParaRPr lang="pt-BR" dirty="0"/>
          </a:p>
        </p:txBody>
      </p:sp>
      <p:pic>
        <p:nvPicPr>
          <p:cNvPr id="4" name="Picture 3">
            <a:extLst>
              <a:ext uri="{FF2B5EF4-FFF2-40B4-BE49-F238E27FC236}">
                <a16:creationId xmlns:a16="http://schemas.microsoft.com/office/drawing/2014/main" id="{10CB53E1-9A06-66E5-7872-F55496734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79" y="4129873"/>
            <a:ext cx="7615894" cy="2683436"/>
          </a:xfrm>
          <a:prstGeom prst="rect">
            <a:avLst/>
          </a:prstGeom>
        </p:spPr>
      </p:pic>
    </p:spTree>
    <p:extLst>
      <p:ext uri="{BB962C8B-B14F-4D97-AF65-F5344CB8AC3E}">
        <p14:creationId xmlns:p14="http://schemas.microsoft.com/office/powerpoint/2010/main" val="81682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E8B09-84D4-3717-CECD-68DF3CEB45DE}"/>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D6F417E1-8C7C-49AE-F91A-EF8F3B72DFA9}"/>
              </a:ext>
            </a:extLst>
          </p:cNvPr>
          <p:cNvSpPr>
            <a:spLocks noGrp="1"/>
          </p:cNvSpPr>
          <p:nvPr>
            <p:ph idx="1"/>
          </p:nvPr>
        </p:nvSpPr>
        <p:spPr>
          <a:xfrm>
            <a:off x="838200" y="1825625"/>
            <a:ext cx="11169580" cy="1603375"/>
          </a:xfrm>
        </p:spPr>
        <p:txBody>
          <a:bodyPr/>
          <a:lstStyle/>
          <a:p>
            <a:r>
              <a:rPr lang="pt-BR" sz="2800" dirty="0"/>
              <a:t>Em suma, o </a:t>
            </a:r>
            <a:r>
              <a:rPr lang="pt-BR" b="1" i="1" dirty="0">
                <a:solidFill>
                  <a:srgbClr val="00B050"/>
                </a:solidFill>
              </a:rPr>
              <a:t>vetor </a:t>
            </a:r>
            <a:r>
              <a:rPr lang="pt-BR" sz="2800" b="1" i="1" dirty="0">
                <a:solidFill>
                  <a:srgbClr val="00B050"/>
                </a:solidFill>
              </a:rPr>
              <a:t>gradiente se torna cada vez menor</a:t>
            </a:r>
            <a:r>
              <a:rPr lang="pt-BR" sz="2800" dirty="0"/>
              <a:t> conforme ele é calculado para as camadas próximas à entrada da rede, levando a uma </a:t>
            </a:r>
            <a:r>
              <a:rPr lang="pt-BR" sz="2800" b="1" i="1" dirty="0">
                <a:solidFill>
                  <a:srgbClr val="7030A0"/>
                </a:solidFill>
              </a:rPr>
              <a:t>atualização muito pequena ou até inexistente</a:t>
            </a:r>
            <a:r>
              <a:rPr lang="pt-BR" sz="2800" dirty="0"/>
              <a:t> dos pesos destas camadas.</a:t>
            </a:r>
          </a:p>
        </p:txBody>
      </p:sp>
      <p:pic>
        <p:nvPicPr>
          <p:cNvPr id="5" name="Picture 3">
            <a:extLst>
              <a:ext uri="{FF2B5EF4-FFF2-40B4-BE49-F238E27FC236}">
                <a16:creationId xmlns:a16="http://schemas.microsoft.com/office/drawing/2014/main" id="{2072A83E-B3A7-FA19-F7E0-07525E135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809" y="3563937"/>
            <a:ext cx="7615894" cy="2683436"/>
          </a:xfrm>
          <a:prstGeom prst="rect">
            <a:avLst/>
          </a:prstGeom>
        </p:spPr>
      </p:pic>
    </p:spTree>
    <p:extLst>
      <p:ext uri="{BB962C8B-B14F-4D97-AF65-F5344CB8AC3E}">
        <p14:creationId xmlns:p14="http://schemas.microsoft.com/office/powerpoint/2010/main" val="421794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B8548-4E40-D933-E8DC-9078F53FEE65}"/>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BF615BC-2786-CA1F-664E-992832AC0C08}"/>
                  </a:ext>
                </a:extLst>
              </p:cNvPr>
              <p:cNvSpPr>
                <a:spLocks noGrp="1"/>
              </p:cNvSpPr>
              <p:nvPr>
                <p:ph idx="1"/>
              </p:nvPr>
            </p:nvSpPr>
            <p:spPr>
              <a:xfrm>
                <a:off x="838199" y="1825625"/>
                <a:ext cx="11149485" cy="5032375"/>
              </a:xfrm>
            </p:spPr>
            <p:txBody>
              <a:bodyPr>
                <a:normAutofit lnSpcReduction="10000"/>
              </a:bodyPr>
              <a:lstStyle/>
              <a:p>
                <a:r>
                  <a:rPr lang="pt-BR" dirty="0"/>
                  <a:t>Durante o treinamento, para </a:t>
                </a:r>
                <a:r>
                  <a:rPr lang="pt-BR" b="1" i="1" dirty="0">
                    <a:solidFill>
                      <a:srgbClr val="00B050"/>
                    </a:solidFill>
                  </a:rPr>
                  <a:t>atualizar os pesos dos nós de cada camada</a:t>
                </a:r>
                <a:r>
                  <a:rPr lang="pt-BR" dirty="0"/>
                  <a:t> da rede, o </a:t>
                </a:r>
                <a:r>
                  <a:rPr lang="pt-BR" b="1" i="1" dirty="0"/>
                  <a:t>algoritmo de retropropagação </a:t>
                </a:r>
                <a:r>
                  <a:rPr lang="pt-BR" dirty="0"/>
                  <a:t>calcula os vetores gradiente em relação aos pesos dessas camadas através da </a:t>
                </a:r>
                <a:r>
                  <a:rPr lang="pt-BR" b="1" i="1" dirty="0">
                    <a:solidFill>
                      <a:srgbClr val="7030A0"/>
                    </a:solidFill>
                  </a:rPr>
                  <a:t>regra da cadeia</a:t>
                </a:r>
                <a:r>
                  <a:rPr lang="pt-BR" dirty="0"/>
                  <a:t>.</a:t>
                </a:r>
              </a:p>
              <a:p>
                <a:r>
                  <a:rPr lang="pt-BR" dirty="0"/>
                  <a:t>Vejamos o exemplo abaixo com 3 nós e pesos das ligações iguais a 1.</a:t>
                </a:r>
              </a:p>
              <a:p>
                <a:pPr lvl="1">
                  <a:buFont typeface="Wingdings" panose="05000000000000000000" pitchFamily="2" charset="2"/>
                  <a:buChar char="§"/>
                </a:pPr>
                <a:r>
                  <a:rPr lang="pt-BR" sz="2400" b="1" dirty="0"/>
                  <a:t>OBS</a:t>
                </a:r>
                <a:r>
                  <a:rPr lang="pt-BR" sz="2400" dirty="0"/>
                  <a:t>.: As funções </a:t>
                </a:r>
                <a14:m>
                  <m:oMath xmlns:m="http://schemas.openxmlformats.org/officeDocument/2006/math">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𝑔</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𝑒</m:t>
                    </m:r>
                    <m:r>
                      <a:rPr lang="pt-BR" sz="2400" b="0" i="1" smtClean="0">
                        <a:latin typeface="Cambria Math" panose="02040503050406030204" pitchFamily="18" charset="0"/>
                      </a:rPr>
                      <m:t> </m:t>
                    </m:r>
                    <m:r>
                      <a:rPr lang="pt-BR" sz="2400" b="0" i="1" smtClean="0">
                        <a:latin typeface="Cambria Math" panose="02040503050406030204" pitchFamily="18" charset="0"/>
                      </a:rPr>
                      <m:t>h</m:t>
                    </m:r>
                    <m:r>
                      <a:rPr lang="pt-BR" sz="2400" b="0" i="1" smtClean="0">
                        <a:latin typeface="Cambria Math" panose="02040503050406030204" pitchFamily="18" charset="0"/>
                      </a:rPr>
                      <m:t>(.)</m:t>
                    </m:r>
                  </m:oMath>
                </a14:m>
                <a:r>
                  <a:rPr lang="pt-BR" sz="2400" dirty="0"/>
                  <a:t> podem ser interpretadas como sendo as funções de ativação dos nós.</a:t>
                </a:r>
              </a:p>
              <a:p>
                <a:pPr marL="0" indent="0">
                  <a:buNone/>
                </a:pPr>
                <a:endParaRPr lang="pt-BR" sz="800" dirty="0"/>
              </a:p>
              <a:p>
                <a:pPr marL="0" indent="0">
                  <a:buNone/>
                </a:pPr>
                <a:endParaRPr lang="pt-BR" sz="800" dirty="0"/>
              </a:p>
              <a:p>
                <a:pPr marL="0" indent="0">
                  <a:buNone/>
                </a:pPr>
                <a:endParaRPr lang="pt-BR" sz="800" dirty="0"/>
              </a:p>
              <a:p>
                <a:pPr marL="0" indent="0">
                  <a:buNone/>
                </a:pPr>
                <a:endParaRPr lang="pt-BR" sz="800" dirty="0"/>
              </a:p>
              <a:p>
                <a:pPr marL="0" indent="0">
                  <a:buNone/>
                </a:pPr>
                <a:endParaRPr lang="pt-BR" sz="900" dirty="0"/>
              </a:p>
              <a:p>
                <a:r>
                  <a:rPr lang="pt-BR" dirty="0"/>
                  <a:t>Como calculamos a derivada de </a:t>
                </a:r>
                <a14:m>
                  <m:oMath xmlns:m="http://schemas.openxmlformats.org/officeDocument/2006/math">
                    <m:r>
                      <a:rPr lang="pt-BR" sz="2800" i="1" smtClean="0">
                        <a:latin typeface="Cambria Math" panose="02040503050406030204" pitchFamily="18" charset="0"/>
                        <a:ea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ea typeface="Cambria Math" panose="02040503050406030204" pitchFamily="18" charset="0"/>
                      </a:rPr>
                      <m:t>𝑥</m:t>
                    </m:r>
                  </m:oMath>
                </a14:m>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5BF615BC-2786-CA1F-664E-992832AC0C08}"/>
                  </a:ext>
                </a:extLst>
              </p:cNvPr>
              <p:cNvSpPr>
                <a:spLocks noGrp="1" noRot="1" noChangeAspect="1" noMove="1" noResize="1" noEditPoints="1" noAdjustHandles="1" noChangeArrowheads="1" noChangeShapeType="1" noTextEdit="1"/>
              </p:cNvSpPr>
              <p:nvPr>
                <p:ph idx="1"/>
              </p:nvPr>
            </p:nvSpPr>
            <p:spPr>
              <a:xfrm>
                <a:off x="838199" y="1825625"/>
                <a:ext cx="11149485" cy="5032375"/>
              </a:xfrm>
              <a:blipFill>
                <a:blip r:embed="rId3"/>
                <a:stretch>
                  <a:fillRect l="-929" t="-2663" r="-1039"/>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13F0C5C-B2BB-9B04-088F-EC59A83C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29" y="4166198"/>
            <a:ext cx="7940024" cy="848037"/>
          </a:xfrm>
          <a:prstGeom prst="rect">
            <a:avLst/>
          </a:prstGeom>
        </p:spPr>
      </p:pic>
    </p:spTree>
    <p:extLst>
      <p:ext uri="{BB962C8B-B14F-4D97-AF65-F5344CB8AC3E}">
        <p14:creationId xmlns:p14="http://schemas.microsoft.com/office/powerpoint/2010/main" val="308793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DF1B7-8386-676F-A207-485C7F06D32E}"/>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22D5A62-CE6E-1AA5-57FE-1C7135D815BD}"/>
                  </a:ext>
                </a:extLst>
              </p:cNvPr>
              <p:cNvSpPr>
                <a:spLocks noGrp="1"/>
              </p:cNvSpPr>
              <p:nvPr>
                <p:ph idx="1"/>
              </p:nvPr>
            </p:nvSpPr>
            <p:spPr>
              <a:xfrm>
                <a:off x="838199" y="1825624"/>
                <a:ext cx="11139435" cy="5032375"/>
              </a:xfrm>
            </p:spPr>
            <p:txBody>
              <a:bodyPr/>
              <a:lstStyle/>
              <a:p>
                <a:r>
                  <a:rPr lang="pt-BR" dirty="0"/>
                  <a:t>Em outras palavras, devido à regra da cadeia, o </a:t>
                </a:r>
                <a:r>
                  <a:rPr lang="pt-BR" b="1" i="1" dirty="0">
                    <a:solidFill>
                      <a:srgbClr val="7030A0"/>
                    </a:solidFill>
                  </a:rPr>
                  <a:t>vetor gradiente </a:t>
                </a:r>
                <a:r>
                  <a:rPr lang="pt-BR" dirty="0"/>
                  <a:t>para a </a:t>
                </a:r>
                <a:r>
                  <a:rPr lang="pt-BR" b="1" i="1" dirty="0">
                    <a:solidFill>
                      <a:srgbClr val="00B050"/>
                    </a:solidFill>
                  </a:rPr>
                  <a:t>atualização dos pesos de uma dada camada </a:t>
                </a:r>
                <a:r>
                  <a:rPr lang="pt-BR" dirty="0"/>
                  <a:t>da rede inclui o </a:t>
                </a:r>
                <a:r>
                  <a:rPr lang="pt-BR" b="1" i="1" dirty="0">
                    <a:solidFill>
                      <a:srgbClr val="7030A0"/>
                    </a:solidFill>
                  </a:rPr>
                  <a:t>produto das derivadas das funções de ativação dos nós desde a camada de saída até a camada desejada</a:t>
                </a:r>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no intervalo de 0 até 1.</a:t>
                </a:r>
              </a:p>
              <a:p>
                <a:r>
                  <a:rPr lang="pt-BR" dirty="0"/>
                  <a:t>Portanto, a multiplicação de vários termos menores do que 1 tende a 0 conforme o número de camadas da rede aumenta.</a:t>
                </a:r>
              </a:p>
              <a:p>
                <a:endParaRPr lang="pt-BR" dirty="0"/>
              </a:p>
            </p:txBody>
          </p:sp>
        </mc:Choice>
        <mc:Fallback xmlns="">
          <p:sp>
            <p:nvSpPr>
              <p:cNvPr id="3" name="Espaço Reservado para Conteúdo 2">
                <a:extLst>
                  <a:ext uri="{FF2B5EF4-FFF2-40B4-BE49-F238E27FC236}">
                    <a16:creationId xmlns:a16="http://schemas.microsoft.com/office/drawing/2014/main" id="{322D5A62-CE6E-1AA5-57FE-1C7135D815BD}"/>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3"/>
                <a:stretch>
                  <a:fillRect l="-930" t="-1937" r="-1039"/>
                </a:stretch>
              </a:blipFill>
            </p:spPr>
            <p:txBody>
              <a:bodyPr/>
              <a:lstStyle/>
              <a:p>
                <a:r>
                  <a:rPr lang="pt-BR">
                    <a:noFill/>
                  </a:rPr>
                  <a:t> </a:t>
                </a:r>
              </a:p>
            </p:txBody>
          </p:sp>
        </mc:Fallback>
      </mc:AlternateContent>
    </p:spTree>
    <p:extLst>
      <p:ext uri="{BB962C8B-B14F-4D97-AF65-F5344CB8AC3E}">
        <p14:creationId xmlns:p14="http://schemas.microsoft.com/office/powerpoint/2010/main" val="92453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6"/>
                <a:ext cx="11198469" cy="2716229"/>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vetores gradiente das primeiras camadas.</a:t>
                </a:r>
              </a:p>
              <a:p>
                <a:r>
                  <a:rPr lang="pt-BR" dirty="0"/>
                  <a:t>O que significa que o </a:t>
                </a:r>
                <a:r>
                  <a:rPr lang="pt-BR" b="1" i="1" dirty="0">
                    <a:solidFill>
                      <a:srgbClr val="7030A0"/>
                    </a:solidFill>
                  </a:rPr>
                  <a:t>gradiente diminui exponencialmente com </a:t>
                </a:r>
                <a14:m>
                  <m:oMath xmlns:m="http://schemas.openxmlformats.org/officeDocument/2006/math">
                    <m:r>
                      <a:rPr lang="pt-BR" b="1" i="1">
                        <a:solidFill>
                          <a:srgbClr val="7030A0"/>
                        </a:solidFill>
                        <a:latin typeface="Cambria Math" panose="02040503050406030204" pitchFamily="18" charset="0"/>
                      </a:rPr>
                      <m:t>𝑴</m:t>
                    </m:r>
                  </m:oMath>
                </a14:m>
                <a:r>
                  <a:rPr lang="pt-BR" dirty="0"/>
                  <a:t>.</a:t>
                </a:r>
              </a:p>
              <a:p>
                <a:r>
                  <a:rPr lang="pt-BR" dirty="0"/>
                  <a:t>Assim, os </a:t>
                </a:r>
                <a:r>
                  <a:rPr lang="pt-BR" b="1" i="1" dirty="0"/>
                  <a:t>nós das camadas iniciais aprendem muito mais </a:t>
                </a:r>
                <a:r>
                  <a:rPr lang="pt-BR" b="1" i="1" dirty="0">
                    <a:solidFill>
                      <a:srgbClr val="7030A0"/>
                    </a:solidFill>
                  </a:rPr>
                  <a:t>lentamente</a:t>
                </a:r>
                <a:r>
                  <a:rPr lang="pt-BR" b="1" i="1" dirty="0"/>
                  <a:t> do que os nós das camadas finais</a:t>
                </a:r>
                <a:r>
                  <a:rPr lang="pt-BR" dirty="0"/>
                  <a:t>, pois o </a:t>
                </a:r>
                <a:r>
                  <a:rPr lang="pt-BR" b="1" i="1" dirty="0">
                    <a:solidFill>
                      <a:srgbClr val="7030A0"/>
                    </a:solidFill>
                  </a:rPr>
                  <a:t>vetor gradiente </a:t>
                </a:r>
                <a:r>
                  <a:rPr lang="pt-BR" dirty="0"/>
                  <a:t>daquelas camadas é </a:t>
                </a:r>
                <a:r>
                  <a:rPr lang="pt-BR" b="1" i="1" dirty="0">
                    <a:solidFill>
                      <a:srgbClr val="7030A0"/>
                    </a:solidFill>
                  </a:rPr>
                  <a:t>muito pequeno</a:t>
                </a:r>
                <a:r>
                  <a:rPr lang="pt-BR" dirty="0"/>
                  <a:t>, fazendo com que a </a:t>
                </a:r>
                <a:r>
                  <a:rPr lang="pt-BR" b="1" i="1" dirty="0">
                    <a:solidFill>
                      <a:srgbClr val="7030A0"/>
                    </a:solidFill>
                  </a:rPr>
                  <a:t>atualização dos pesos também seja pequena</a:t>
                </a:r>
                <a:r>
                  <a:rPr lang="pt-BR" b="1" i="1" dirty="0"/>
                  <a:t>.</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6"/>
                <a:ext cx="11198469" cy="2716229"/>
              </a:xfrm>
              <a:blipFill>
                <a:blip r:embed="rId3"/>
                <a:stretch>
                  <a:fillRect l="-871" t="-4484" b="-67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722" y="4419538"/>
            <a:ext cx="6806556" cy="2398268"/>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2846186"/>
                <a:ext cx="11199725" cy="4011813"/>
              </a:xfrm>
            </p:spPr>
            <p:txBody>
              <a:bodyPr>
                <a:normAutofit/>
              </a:bodyPr>
              <a:lstStyle/>
              <a:p>
                <a:pPr marL="0" indent="0">
                  <a:buNone/>
                </a:pPr>
                <a:r>
                  <a:rPr lang="pt-BR" b="1" i="1" dirty="0"/>
                  <a:t>Considerações</a:t>
                </a:r>
                <a:r>
                  <a:rPr lang="pt-BR" dirty="0"/>
                  <a:t>: </a:t>
                </a:r>
              </a:p>
              <a:p>
                <a:pPr marL="285750" indent="-285750"/>
                <a:r>
                  <a:rPr lang="pt-BR" dirty="0"/>
                  <a:t>2 x neurônios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(i.e., ativação) do primeiro neurônio.</a:t>
                </a:r>
              </a:p>
              <a:p>
                <a:pPr marL="285750" indent="-285750"/>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neurônio.</a:t>
                </a:r>
              </a:p>
              <a:p>
                <a:pPr marL="285750" indent="-285750"/>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(i.e., ativação) do segundo neurônio.</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neurônio.</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199" y="2846186"/>
                <a:ext cx="11199725" cy="4011813"/>
              </a:xfrm>
              <a:blipFill>
                <a:blip r:embed="rId3"/>
                <a:stretch>
                  <a:fillRect l="-1088" t="-2584"/>
                </a:stretch>
              </a:blipFill>
            </p:spPr>
            <p:txBody>
              <a:bodyPr/>
              <a:lstStyle/>
              <a:p>
                <a:r>
                  <a:rPr lang="pt-BR">
                    <a:noFill/>
                  </a:rPr>
                  <a:t> </a:t>
                </a:r>
              </a:p>
            </p:txBody>
          </p:sp>
        </mc:Fallback>
      </mc:AlternateContent>
      <p:grpSp>
        <p:nvGrpSpPr>
          <p:cNvPr id="37" name="Agrupar 36">
            <a:extLst>
              <a:ext uri="{FF2B5EF4-FFF2-40B4-BE49-F238E27FC236}">
                <a16:creationId xmlns:a16="http://schemas.microsoft.com/office/drawing/2014/main" id="{A5F79E50-0859-FC48-D4C4-E57FE7F70F6A}"/>
              </a:ext>
            </a:extLst>
          </p:cNvPr>
          <p:cNvGrpSpPr/>
          <p:nvPr/>
        </p:nvGrpSpPr>
        <p:grpSpPr>
          <a:xfrm>
            <a:off x="4232265" y="1669541"/>
            <a:ext cx="3188707" cy="741434"/>
            <a:chOff x="4784715" y="1016331"/>
            <a:chExt cx="3188707" cy="741434"/>
          </a:xfrm>
        </p:grpSpPr>
        <p:grpSp>
          <p:nvGrpSpPr>
            <p:cNvPr id="17" name="Agrupar 16">
              <a:extLst>
                <a:ext uri="{FF2B5EF4-FFF2-40B4-BE49-F238E27FC236}">
                  <a16:creationId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19" name="Elipse 18">
                    <a:extLst>
                      <a:ext uri="{FF2B5EF4-FFF2-40B4-BE49-F238E27FC236}">
                        <a16:creationId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Elipse 20">
                    <a:extLst>
                      <a:ext uri="{FF2B5EF4-FFF2-40B4-BE49-F238E27FC236}">
                        <a16:creationId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23" name="Conector de seta reta 10">
                <a:extLst>
                  <a:ext uri="{FF2B5EF4-FFF2-40B4-BE49-F238E27FC236}">
                    <a16:creationId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9" name="Conector de seta reta 15">
                <a:extLst>
                  <a:ext uri="{FF2B5EF4-FFF2-40B4-BE49-F238E27FC236}">
                    <a16:creationId xmlns:a16="http://schemas.microsoft.com/office/drawing/2014/main" id="{1AB6D04C-0ECD-ED31-C680-ACF16FEDB6DA}"/>
                  </a:ext>
                </a:extLst>
              </p:cNvPr>
              <p:cNvCxnSpPr>
                <a:stCxn id="28" idx="3"/>
                <a:endCxn id="19"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6"/>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89362" b="-8929"/>
                    </a:stretch>
                  </a:blipFill>
                </p:spPr>
                <p:txBody>
                  <a:bodyPr/>
                  <a:lstStyle/>
                  <a:p>
                    <a:r>
                      <a:rPr lang="pt-BR">
                        <a:noFill/>
                      </a:rPr>
                      <a:t> </a:t>
                    </a:r>
                  </a:p>
                </p:txBody>
              </p:sp>
            </mc:Fallback>
          </mc:AlternateContent>
          <p:cxnSp>
            <p:nvCxnSpPr>
              <p:cNvPr id="33" name="Conector de seta reta 15">
                <a:extLst>
                  <a:ext uri="{FF2B5EF4-FFF2-40B4-BE49-F238E27FC236}">
                    <a16:creationId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35" name="CaixaDeTexto 34">
              <a:extLst>
                <a:ext uri="{FF2B5EF4-FFF2-40B4-BE49-F238E27FC236}">
                  <a16:creationId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6" name="CaixaDeTexto 35">
              <a:extLst>
                <a:ext uri="{FF2B5EF4-FFF2-40B4-BE49-F238E27FC236}">
                  <a16:creationId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p:spTree>
    <p:extLst>
      <p:ext uri="{BB962C8B-B14F-4D97-AF65-F5344CB8AC3E}">
        <p14:creationId xmlns:p14="http://schemas.microsoft.com/office/powerpoint/2010/main" val="428680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666875"/>
                <a:ext cx="11220450" cy="5191125"/>
              </a:xfrm>
            </p:spPr>
            <p:txBody>
              <a:bodyPr>
                <a:normAutofit/>
              </a:bodyPr>
              <a:lstStyle/>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pPr marL="0" indent="0">
                  <a:buNone/>
                </a:pPr>
                <a:endParaRPr lang="pt-BR" sz="1000"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Usando a regra da cadeia, obtemos as derivadas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666875"/>
                <a:ext cx="11220450" cy="5191125"/>
              </a:xfrm>
              <a:blipFill>
                <a:blip r:embed="rId3"/>
                <a:stretch>
                  <a:fillRect l="-978" t="-1878"/>
                </a:stretch>
              </a:blipFill>
            </p:spPr>
            <p:txBody>
              <a:bodyPr/>
              <a:lstStyle/>
              <a:p>
                <a:r>
                  <a:rPr lang="pt-BR">
                    <a:noFill/>
                  </a:rPr>
                  <a:t> </a:t>
                </a:r>
              </a:p>
            </p:txBody>
          </p:sp>
        </mc:Fallback>
      </mc:AlternateContent>
    </p:spTree>
    <p:extLst>
      <p:ext uri="{BB962C8B-B14F-4D97-AF65-F5344CB8AC3E}">
        <p14:creationId xmlns:p14="http://schemas.microsoft.com/office/powerpoint/2010/main" val="217409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898618"/>
                <a:ext cx="11140439" cy="495938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r>
                  <a:rPr lang="pt-BR" dirty="0"/>
                  <a:t>A derivada da função sigmoide é no máximo igual a 0.25.</a:t>
                </a:r>
              </a:p>
              <a:p>
                <a:r>
                  <a:rPr lang="pt-BR" dirty="0"/>
                  <a:t>Assim, por exemplo, a primeira camada de uma rede neural com </a:t>
                </a:r>
                <a14:m>
                  <m:oMath xmlns:m="http://schemas.openxmlformats.org/officeDocument/2006/math">
                    <m:r>
                      <a:rPr lang="pt-BR" i="1">
                        <a:latin typeface="Cambria Math" panose="02040503050406030204" pitchFamily="18" charset="0"/>
                      </a:rPr>
                      <m:t>𝑀</m:t>
                    </m:r>
                  </m:oMath>
                </a14:m>
                <a:r>
                  <a:rPr lang="pt-BR" dirty="0"/>
                  <a:t> camadas, terá as derivadas parciais da função de erro em relação a seus pesos compostas pela multiplicação de </a:t>
                </a:r>
                <a14:m>
                  <m:oMath xmlns:m="http://schemas.openxmlformats.org/officeDocument/2006/math">
                    <m:r>
                      <a:rPr lang="pt-BR" b="0" i="1" smtClean="0">
                        <a:latin typeface="Cambria Math" panose="02040503050406030204" pitchFamily="18" charset="0"/>
                      </a:rPr>
                      <m:t>𝑀</m:t>
                    </m:r>
                  </m:oMath>
                </a14:m>
                <a:r>
                  <a:rPr lang="pt-BR" dirty="0"/>
                  <a:t> termos no máximo iguais a 0.25.</a:t>
                </a:r>
              </a:p>
              <a:p>
                <a:r>
                  <a:rPr lang="pt-BR" dirty="0"/>
                  <a:t>Isso faz com que as primeiras camadas aprendam lentamente ou nem aprendam</a:t>
                </a:r>
                <a:r>
                  <a:rPr lang="pt-BR"/>
                  <a:t>, pois </a:t>
                </a:r>
                <a:r>
                  <a:rPr lang="pt-BR" dirty="0"/>
                  <a:t>têm derivadas muito pequenas, tendendo </a:t>
                </a:r>
                <a:r>
                  <a:rPr lang="pt-BR"/>
                  <a:t>a zero.</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898618"/>
                <a:ext cx="11140439" cy="4959382"/>
              </a:xfrm>
              <a:blipFill>
                <a:blip r:embed="rId3"/>
                <a:stretch>
                  <a:fillRect l="-985"/>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6435850" y="1830822"/>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8957127" y="744463"/>
            <a:ext cx="3328905" cy="307777"/>
          </a:xfrm>
          <a:prstGeom prst="rect">
            <a:avLst/>
          </a:prstGeom>
          <a:noFill/>
        </p:spPr>
        <p:txBody>
          <a:bodyPr wrap="square" rtlCol="0">
            <a:spAutoFit/>
          </a:bodyPr>
          <a:lstStyle/>
          <a:p>
            <a:pPr algn="ctr"/>
            <a:r>
              <a:rPr lang="en-US" sz="1400" dirty="0" err="1"/>
              <a:t>Derivada</a:t>
            </a:r>
            <a:r>
              <a:rPr lang="en-US" sz="1400" dirty="0"/>
              <a:t> da </a:t>
            </a:r>
            <a:r>
              <a:rPr lang="en-US" sz="1400" dirty="0" err="1"/>
              <a:t>função</a:t>
            </a:r>
            <a:r>
              <a:rPr lang="en-US" sz="1400" dirty="0"/>
              <a:t> de </a:t>
            </a:r>
            <a:r>
              <a:rPr lang="en-US" sz="1400" dirty="0" err="1"/>
              <a:t>ativação</a:t>
            </a:r>
            <a:r>
              <a:rPr lang="en-US" sz="1400" dirty="0"/>
              <a:t> </a:t>
            </a:r>
            <a:r>
              <a:rPr lang="en-US" sz="1400" dirty="0" err="1"/>
              <a:t>Logística</a:t>
            </a:r>
            <a:endParaRPr lang="en-US" sz="1400" dirty="0"/>
          </a:p>
        </p:txBody>
      </p:sp>
      <p:cxnSp>
        <p:nvCxnSpPr>
          <p:cNvPr id="20" name="Conector de Seta Reta 19">
            <a:extLst>
              <a:ext uri="{FF2B5EF4-FFF2-40B4-BE49-F238E27FC236}">
                <a16:creationId xmlns:a16="http://schemas.microsoft.com/office/drawing/2014/main" id="{938A7AF6-E11B-41A9-AA12-497491ADD98E}"/>
              </a:ext>
            </a:extLst>
          </p:cNvPr>
          <p:cNvCxnSpPr>
            <a:cxnSpLocks/>
            <a:endCxn id="26" idx="1"/>
          </p:cNvCxnSpPr>
          <p:nvPr/>
        </p:nvCxnSpPr>
        <p:spPr>
          <a:xfrm flipV="1">
            <a:off x="6227064" y="2310629"/>
            <a:ext cx="2492319" cy="58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2" idx="0"/>
            <a:endCxn id="26" idx="1"/>
          </p:cNvCxnSpPr>
          <p:nvPr/>
        </p:nvCxnSpPr>
        <p:spPr>
          <a:xfrm flipV="1">
            <a:off x="7471582" y="2310629"/>
            <a:ext cx="1247801" cy="56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15" idx="0"/>
            <a:endCxn id="26" idx="1"/>
          </p:cNvCxnSpPr>
          <p:nvPr/>
        </p:nvCxnSpPr>
        <p:spPr>
          <a:xfrm>
            <a:off x="6829805" y="1830822"/>
            <a:ext cx="1889578" cy="47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rotWithShape="1">
          <a:blip r:embed="rId4"/>
          <a:srcRect l="2206" r="8436"/>
          <a:stretch/>
        </p:blipFill>
        <p:spPr>
          <a:xfrm>
            <a:off x="8719383" y="876243"/>
            <a:ext cx="3417948" cy="2868771"/>
          </a:xfrm>
          <a:prstGeom prst="rect">
            <a:avLst/>
          </a:prstGeom>
        </p:spPr>
      </p:pic>
      <p:sp>
        <p:nvSpPr>
          <p:cNvPr id="11" name="Elipse 10">
            <a:extLst>
              <a:ext uri="{FF2B5EF4-FFF2-40B4-BE49-F238E27FC236}">
                <a16:creationId xmlns:a16="http://schemas.microsoft.com/office/drawing/2014/main" id="{93F4B882-25A1-3C0A-BADE-364176B67E38}"/>
              </a:ext>
            </a:extLst>
          </p:cNvPr>
          <p:cNvSpPr/>
          <p:nvPr/>
        </p:nvSpPr>
        <p:spPr>
          <a:xfrm>
            <a:off x="5807933" y="2892553"/>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077627" y="287426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191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Explosão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718895"/>
                <a:ext cx="11140439" cy="513910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2</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2</m:t>
                              </m:r>
                            </m:sub>
                          </m:sSub>
                        </m:den>
                      </m:f>
                      <m:r>
                        <a:rPr lang="pt-BR" b="0" i="1" smtClean="0">
                          <a:solidFill>
                            <a:schemeClr val="tx1"/>
                          </a:solidFill>
                          <a:latin typeface="Cambria Math" panose="02040503050406030204" pitchFamily="18" charset="0"/>
                        </a:rPr>
                        <m:t>,</m:t>
                      </m:r>
                    </m:oMath>
                  </m:oMathPara>
                </a14:m>
                <a:endParaRPr lang="pt-BR" b="1" dirty="0">
                  <a:solidFill>
                    <a:schemeClr val="tx1"/>
                  </a:solidFill>
                </a:endParaRPr>
              </a:p>
              <a:p>
                <a:pPr marL="0" indent="0">
                  <a:buNone/>
                </a:pPr>
                <a:endParaRPr lang="pt-BR" sz="1100" b="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dirty="0">
                    <a:solidFill>
                      <a:schemeClr val="tx1"/>
                    </a:solidFill>
                  </a:rPr>
                  <a:t>Usando </a:t>
                </a:r>
                <a:r>
                  <a:rPr lang="pt-BR" dirty="0" err="1">
                    <a:solidFill>
                      <a:schemeClr val="tx1"/>
                    </a:solidFill>
                  </a:rPr>
                  <a:t>ReLUs</a:t>
                </a:r>
                <a:r>
                  <a:rPr lang="pt-BR" dirty="0">
                    <a:solidFill>
                      <a:schemeClr val="tx1"/>
                    </a:solidFill>
                  </a:rPr>
                  <a:t>, reduzimos o problema do desaparecimento do gradiente. </a:t>
                </a:r>
              </a:p>
              <a:p>
                <a:r>
                  <a:rPr lang="pt-BR" dirty="0"/>
                  <a:t>Porém, c</a:t>
                </a:r>
                <a:r>
                  <a:rPr lang="pt-BR" dirty="0">
                    <a:solidFill>
                      <a:schemeClr val="tx1"/>
                    </a:solidFill>
                  </a:rPr>
                  <a:t>aso os pesos sejam inicializados (aleatório) com valores maiores do que 1, haverá a multiplicação de vários valores assim, resultando em valores de gradiente muito grandes.</a:t>
                </a:r>
              </a:p>
              <a:p>
                <a:r>
                  <a:rPr lang="pt-BR" b="0" i="0" dirty="0">
                    <a:solidFill>
                      <a:schemeClr val="tx1"/>
                    </a:solidFill>
                    <a:effectLst/>
                  </a:rPr>
                  <a:t>Consequentemente, os pesos da rede podem sofrer atualizações extremamente grandes, o que leva a instabilidades numéricas e a um treinamento ineficaz ou até mesmo ao colapso do treinamento (divergência).</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718895"/>
                <a:ext cx="11140439" cy="5139105"/>
              </a:xfrm>
              <a:blipFill>
                <a:blip r:embed="rId3"/>
                <a:stretch>
                  <a:fillRect l="-985" b="-2017"/>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7077626" y="1643370"/>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93F4B882-25A1-3C0A-BADE-364176B67E38}"/>
              </a:ext>
            </a:extLst>
          </p:cNvPr>
          <p:cNvSpPr/>
          <p:nvPr/>
        </p:nvSpPr>
        <p:spPr>
          <a:xfrm>
            <a:off x="6414916" y="2734957"/>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692496" y="2710369"/>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D5B1D064-4E68-F9CD-1EB8-F39D3A9B72E5}"/>
                  </a:ext>
                </a:extLst>
              </p:cNvPr>
              <p:cNvSpPr txBox="1"/>
              <p:nvPr/>
            </p:nvSpPr>
            <p:spPr>
              <a:xfrm>
                <a:off x="8226829" y="2465408"/>
                <a:ext cx="15645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oMath>
                  </m:oMathPara>
                </a14:m>
                <a:endParaRPr lang="pt-BR" dirty="0"/>
              </a:p>
            </p:txBody>
          </p:sp>
        </mc:Choice>
        <mc:Fallback xmlns="">
          <p:sp>
            <p:nvSpPr>
              <p:cNvPr id="6" name="CaixaDeTexto 5">
                <a:extLst>
                  <a:ext uri="{FF2B5EF4-FFF2-40B4-BE49-F238E27FC236}">
                    <a16:creationId xmlns:a16="http://schemas.microsoft.com/office/drawing/2014/main" id="{D5B1D064-4E68-F9CD-1EB8-F39D3A9B72E5}"/>
                  </a:ext>
                </a:extLst>
              </p:cNvPr>
              <p:cNvSpPr txBox="1">
                <a:spLocks noRot="1" noChangeAspect="1" noMove="1" noResize="1" noEditPoints="1" noAdjustHandles="1" noChangeArrowheads="1" noChangeShapeType="1" noTextEdit="1"/>
              </p:cNvSpPr>
              <p:nvPr/>
            </p:nvSpPr>
            <p:spPr>
              <a:xfrm>
                <a:off x="8226829" y="2465408"/>
                <a:ext cx="1564556" cy="369332"/>
              </a:xfrm>
              <a:prstGeom prst="rect">
                <a:avLst/>
              </a:prstGeom>
              <a:blipFill>
                <a:blip r:embed="rId4"/>
                <a:stretch>
                  <a:fillRect b="-65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6FBFF077-F3C9-473A-1A4C-80E1393B997C}"/>
                  </a:ext>
                </a:extLst>
              </p:cNvPr>
              <p:cNvSpPr txBox="1"/>
              <p:nvPr/>
            </p:nvSpPr>
            <p:spPr>
              <a:xfrm>
                <a:off x="8442507" y="1349563"/>
                <a:ext cx="17022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m:oMathPara>
                </a14:m>
                <a:endParaRPr lang="pt-BR" dirty="0"/>
              </a:p>
            </p:txBody>
          </p:sp>
        </mc:Choice>
        <mc:Fallback xmlns="">
          <p:sp>
            <p:nvSpPr>
              <p:cNvPr id="8" name="CaixaDeTexto 7">
                <a:extLst>
                  <a:ext uri="{FF2B5EF4-FFF2-40B4-BE49-F238E27FC236}">
                    <a16:creationId xmlns:a16="http://schemas.microsoft.com/office/drawing/2014/main" id="{6FBFF077-F3C9-473A-1A4C-80E1393B997C}"/>
                  </a:ext>
                </a:extLst>
              </p:cNvPr>
              <p:cNvSpPr txBox="1">
                <a:spLocks noRot="1" noChangeAspect="1" noMove="1" noResize="1" noEditPoints="1" noAdjustHandles="1" noChangeArrowheads="1" noChangeShapeType="1" noTextEdit="1"/>
              </p:cNvSpPr>
              <p:nvPr/>
            </p:nvSpPr>
            <p:spPr>
              <a:xfrm>
                <a:off x="8442507" y="1349563"/>
                <a:ext cx="1702202" cy="369332"/>
              </a:xfrm>
              <a:prstGeom prst="rect">
                <a:avLst/>
              </a:prstGeom>
              <a:blipFill>
                <a:blip r:embed="rId5"/>
                <a:stretch>
                  <a:fillRect b="-13115"/>
                </a:stretch>
              </a:blipFill>
            </p:spPr>
            <p:txBody>
              <a:bodyPr/>
              <a:lstStyle/>
              <a:p>
                <a:r>
                  <a:rPr lang="pt-BR">
                    <a:noFill/>
                  </a:rPr>
                  <a:t> </a:t>
                </a:r>
              </a:p>
            </p:txBody>
          </p:sp>
        </mc:Fallback>
      </mc:AlternateContent>
      <p:cxnSp>
        <p:nvCxnSpPr>
          <p:cNvPr id="10" name="Conector de Seta Reta 9">
            <a:extLst>
              <a:ext uri="{FF2B5EF4-FFF2-40B4-BE49-F238E27FC236}">
                <a16:creationId xmlns:a16="http://schemas.microsoft.com/office/drawing/2014/main" id="{C87E4EEF-22A0-0E75-7101-378F88AB7EC6}"/>
              </a:ext>
            </a:extLst>
          </p:cNvPr>
          <p:cNvCxnSpPr>
            <a:cxnSpLocks/>
            <a:stCxn id="12" idx="6"/>
          </p:cNvCxnSpPr>
          <p:nvPr/>
        </p:nvCxnSpPr>
        <p:spPr>
          <a:xfrm flipV="1">
            <a:off x="8480405" y="2779348"/>
            <a:ext cx="873145" cy="4557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7613A4EA-8A6C-E622-65F0-F50F47ED811D}"/>
              </a:ext>
            </a:extLst>
          </p:cNvPr>
          <p:cNvCxnSpPr>
            <a:cxnSpLocks/>
          </p:cNvCxnSpPr>
          <p:nvPr/>
        </p:nvCxnSpPr>
        <p:spPr>
          <a:xfrm flipV="1">
            <a:off x="7865535" y="1653044"/>
            <a:ext cx="2037417" cy="6417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74111BE1-FE02-C1AD-1BA6-EC8F8A82C1AC}"/>
              </a:ext>
            </a:extLst>
          </p:cNvPr>
          <p:cNvCxnSpPr>
            <a:cxnSpLocks/>
          </p:cNvCxnSpPr>
          <p:nvPr/>
        </p:nvCxnSpPr>
        <p:spPr>
          <a:xfrm flipV="1">
            <a:off x="7202825" y="1663727"/>
            <a:ext cx="2700127" cy="12413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4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8D72E-5B5A-EA00-F197-F0969A1BE87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BD2D5651-A8CA-84AD-448B-583C87C0463A}"/>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593220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CA311-66EE-354C-C200-CCC00EDBCF09}"/>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8299B2A-6128-9D83-D88E-42F9464E8818}"/>
                  </a:ext>
                </a:extLst>
              </p:cNvPr>
              <p:cNvSpPr>
                <a:spLocks noGrp="1"/>
              </p:cNvSpPr>
              <p:nvPr>
                <p:ph idx="1"/>
              </p:nvPr>
            </p:nvSpPr>
            <p:spPr>
              <a:xfrm>
                <a:off x="5154803" y="1825624"/>
                <a:ext cx="6873073" cy="5032375"/>
              </a:xfrm>
            </p:spPr>
            <p:txBody>
              <a:bodyPr>
                <a:normAutofit lnSpcReduction="10000"/>
              </a:bodyPr>
              <a:lstStyle/>
              <a:p>
                <a:r>
                  <a:rPr lang="pt-BR" dirty="0"/>
                  <a:t>Com o surgimento das </a:t>
                </a:r>
                <a:r>
                  <a:rPr lang="pt-BR" b="1" i="1" dirty="0">
                    <a:solidFill>
                      <a:srgbClr val="00B050"/>
                    </a:solidFill>
                  </a:rPr>
                  <a:t>redes neurais profundas</a:t>
                </a:r>
                <a:r>
                  <a:rPr lang="pt-BR" dirty="0"/>
                  <a:t>, e, consequentemente, do problema do </a:t>
                </a:r>
                <a:r>
                  <a:rPr lang="pt-BR" b="1" i="1" dirty="0">
                    <a:solidFill>
                      <a:srgbClr val="7030A0"/>
                    </a:solidFill>
                  </a:rPr>
                  <a:t>desaparecimento do gradiente</a:t>
                </a:r>
                <a:r>
                  <a:rPr lang="pt-BR" dirty="0"/>
                  <a:t>, uma outra função de ativação, conhecida como </a:t>
                </a:r>
                <a:r>
                  <a:rPr lang="pt-BR" b="1" i="1" dirty="0" err="1">
                    <a:solidFill>
                      <a:schemeClr val="tx1"/>
                    </a:solidFill>
                  </a:rPr>
                  <a:t>Rectified</a:t>
                </a:r>
                <a:r>
                  <a:rPr lang="pt-BR" b="1" i="1" dirty="0">
                    <a:solidFill>
                      <a:schemeClr val="tx1"/>
                    </a:solidFill>
                  </a:rPr>
                  <a:t> Linear Unit </a:t>
                </a:r>
                <a:r>
                  <a:rPr lang="pt-BR" dirty="0">
                    <a:solidFill>
                      <a:schemeClr val="tx1"/>
                    </a:solidFill>
                  </a:rPr>
                  <a:t>(</a:t>
                </a:r>
                <a:r>
                  <a:rPr lang="pt-BR" dirty="0" err="1">
                    <a:solidFill>
                      <a:schemeClr val="tx1"/>
                    </a:solidFill>
                  </a:rPr>
                  <a:t>ReLU</a:t>
                </a:r>
                <a:r>
                  <a:rPr lang="pt-BR" dirty="0">
                    <a:solidFill>
                      <a:schemeClr val="tx1"/>
                    </a:solidFill>
                  </a:rPr>
                  <a:t>)</a:t>
                </a:r>
                <a:r>
                  <a:rPr lang="pt-BR" dirty="0"/>
                  <a:t>, passou a ser a bastante utilizada.</a:t>
                </a:r>
              </a:p>
              <a:p>
                <a:r>
                  <a:rPr lang="pt-BR" dirty="0">
                    <a:solidFill>
                      <a:schemeClr val="tx1"/>
                    </a:solidFill>
                  </a:rPr>
                  <a:t>É uma </a:t>
                </a:r>
                <a:r>
                  <a:rPr lang="pt-BR" b="1" i="1" dirty="0">
                    <a:solidFill>
                      <a:schemeClr val="tx1"/>
                    </a:solidFill>
                  </a:rPr>
                  <a:t>função não-linear </a:t>
                </a:r>
                <a:r>
                  <a:rPr lang="pt-BR" dirty="0">
                    <a:solidFill>
                      <a:schemeClr val="tx1"/>
                    </a:solidFill>
                  </a:rPr>
                  <a:t>em que sua saída é igual 0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≤0</m:t>
                    </m:r>
                  </m:oMath>
                </a14:m>
                <a:r>
                  <a:rPr lang="pt-BR" dirty="0">
                    <a:solidFill>
                      <a:schemeClr val="tx1"/>
                    </a:solidFill>
                  </a:rPr>
                  <a:t> e o próprio </a:t>
                </a:r>
                <a14:m>
                  <m:oMath xmlns:m="http://schemas.openxmlformats.org/officeDocument/2006/math">
                    <m:r>
                      <a:rPr lang="pt-BR" i="1">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oMath>
                </a14:m>
                <a:r>
                  <a:rPr lang="pt-BR" dirty="0">
                    <a:solidFill>
                      <a:schemeClr val="tx1"/>
                    </a:solidFill>
                  </a:rPr>
                  <a:t>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&gt;0</m:t>
                    </m:r>
                  </m:oMath>
                </a14:m>
                <a:r>
                  <a:rPr lang="pt-BR" dirty="0">
                    <a:solidFill>
                      <a:schemeClr val="tx1"/>
                    </a:solidFill>
                  </a:rPr>
                  <a:t>.</a:t>
                </a:r>
              </a:p>
              <a:p>
                <a:r>
                  <a:rPr lang="pt-BR" dirty="0">
                    <a:solidFill>
                      <a:schemeClr val="tx1"/>
                    </a:solidFill>
                  </a:rPr>
                  <a:t>É</a:t>
                </a:r>
                <a:r>
                  <a:rPr lang="pt-BR" b="0" i="0" dirty="0">
                    <a:solidFill>
                      <a:schemeClr val="tx1"/>
                    </a:solidFill>
                    <a:effectLst/>
                  </a:rPr>
                  <a:t> uma das funções mais amplamente utilizadas em redes neurais</a:t>
                </a:r>
                <a:r>
                  <a:rPr lang="pt-BR" dirty="0">
                    <a:solidFill>
                      <a:schemeClr val="tx1"/>
                    </a:solidFill>
                  </a:rPr>
                  <a:t>.</a:t>
                </a:r>
              </a:p>
              <a:p>
                <a:r>
                  <a:rPr lang="pt-BR" dirty="0">
                    <a:solidFill>
                      <a:schemeClr val="tx1"/>
                    </a:solidFill>
                  </a:rPr>
                  <a:t>Suas</a:t>
                </a:r>
                <a:r>
                  <a:rPr lang="pt-BR" b="0" i="0" dirty="0">
                    <a:solidFill>
                      <a:schemeClr val="tx1"/>
                    </a:solidFill>
                    <a:effectLst/>
                  </a:rPr>
                  <a:t> principais </a:t>
                </a:r>
                <a:r>
                  <a:rPr lang="pt-BR" b="1" i="1" dirty="0">
                    <a:solidFill>
                      <a:srgbClr val="00B050"/>
                    </a:solidFill>
                    <a:effectLst/>
                  </a:rPr>
                  <a:t>vantagens</a:t>
                </a:r>
                <a:r>
                  <a:rPr lang="pt-BR" b="0" i="0" dirty="0">
                    <a:solidFill>
                      <a:schemeClr val="tx1"/>
                    </a:solidFill>
                    <a:effectLst/>
                  </a:rPr>
                  <a:t> são a sua </a:t>
                </a:r>
                <a:r>
                  <a:rPr lang="pt-BR" b="1" i="1" dirty="0">
                    <a:solidFill>
                      <a:srgbClr val="00B050"/>
                    </a:solidFill>
                    <a:effectLst/>
                  </a:rPr>
                  <a:t>simplicidade e eficiência computacional</a:t>
                </a:r>
                <a:r>
                  <a:rPr lang="pt-BR" dirty="0"/>
                  <a:t>.</a:t>
                </a:r>
              </a:p>
              <a:p>
                <a:endParaRPr lang="pt-BR" dirty="0"/>
              </a:p>
            </p:txBody>
          </p:sp>
        </mc:Choice>
        <mc:Fallback>
          <p:sp>
            <p:nvSpPr>
              <p:cNvPr id="3" name="Espaço Reservado para Conteúdo 2">
                <a:extLst>
                  <a:ext uri="{FF2B5EF4-FFF2-40B4-BE49-F238E27FC236}">
                    <a16:creationId xmlns:a16="http://schemas.microsoft.com/office/drawing/2014/main" id="{98299B2A-6128-9D83-D88E-42F9464E8818}"/>
                  </a:ext>
                </a:extLst>
              </p:cNvPr>
              <p:cNvSpPr>
                <a:spLocks noGrp="1" noRot="1" noChangeAspect="1" noMove="1" noResize="1" noEditPoints="1" noAdjustHandles="1" noChangeArrowheads="1" noChangeShapeType="1" noTextEdit="1"/>
              </p:cNvSpPr>
              <p:nvPr>
                <p:ph idx="1"/>
              </p:nvPr>
            </p:nvSpPr>
            <p:spPr>
              <a:xfrm>
                <a:off x="5154803" y="1825624"/>
                <a:ext cx="6873073" cy="5032375"/>
              </a:xfrm>
              <a:blipFill>
                <a:blip r:embed="rId2"/>
                <a:stretch>
                  <a:fillRect l="-1597" t="-2663" r="-2396" b="-1211"/>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3C578F58-6A89-FBA0-2705-1E663273F189}"/>
              </a:ext>
            </a:extLst>
          </p:cNvPr>
          <p:cNvGrpSpPr/>
          <p:nvPr/>
        </p:nvGrpSpPr>
        <p:grpSpPr>
          <a:xfrm>
            <a:off x="723477" y="2390249"/>
            <a:ext cx="3968359" cy="3472872"/>
            <a:chOff x="1115363" y="2400298"/>
            <a:chExt cx="3968359" cy="3472872"/>
          </a:xfrm>
        </p:grpSpPr>
        <p:pic>
          <p:nvPicPr>
            <p:cNvPr id="5" name="Imagem 4">
              <a:extLst>
                <a:ext uri="{FF2B5EF4-FFF2-40B4-BE49-F238E27FC236}">
                  <a16:creationId xmlns:a16="http://schemas.microsoft.com/office/drawing/2014/main" id="{EE48010C-60E1-A3D9-6322-51F40770A40D}"/>
                </a:ext>
              </a:extLst>
            </p:cNvPr>
            <p:cNvPicPr>
              <a:picLocks noChangeAspect="1"/>
            </p:cNvPicPr>
            <p:nvPr/>
          </p:nvPicPr>
          <p:blipFill rotWithShape="1">
            <a:blip r:embed="rId3"/>
            <a:srcRect l="5002" t="6467" r="8442" b="1020"/>
            <a:stretch/>
          </p:blipFill>
          <p:spPr>
            <a:xfrm>
              <a:off x="1299732" y="2400298"/>
              <a:ext cx="3345850" cy="2682043"/>
            </a:xfrm>
            <a:prstGeom prst="rect">
              <a:avLst/>
            </a:prstGeom>
          </p:spPr>
        </p:pic>
        <mc:AlternateContent xmlns:mc="http://schemas.openxmlformats.org/markup-compatibility/2006">
          <mc:Choice xmlns:a14="http://schemas.microsoft.com/office/drawing/2010/main" Requires="a14">
            <p:sp>
              <p:nvSpPr>
                <p:cNvPr id="6" name="CaixaDeTexto 5">
                  <a:extLst>
                    <a:ext uri="{FF2B5EF4-FFF2-40B4-BE49-F238E27FC236}">
                      <a16:creationId xmlns:a16="http://schemas.microsoft.com/office/drawing/2014/main" id="{C7425866-D58A-05FA-F0E5-6358ECBB0655}"/>
                    </a:ext>
                  </a:extLst>
                </p:cNvPr>
                <p:cNvSpPr txBox="1"/>
                <p:nvPr/>
              </p:nvSpPr>
              <p:spPr>
                <a:xfrm>
                  <a:off x="1142860" y="5411505"/>
                  <a:ext cx="39408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400" i="1" smtClean="0">
                                <a:latin typeface="Cambria Math" panose="02040503050406030204" pitchFamily="18" charset="0"/>
                              </a:rPr>
                            </m:ctrlPr>
                          </m:accPr>
                          <m:e>
                            <m:r>
                              <a:rPr lang="pt-BR" sz="2400" b="0" i="1" smtClean="0">
                                <a:latin typeface="Cambria Math" panose="02040503050406030204" pitchFamily="18" charset="0"/>
                              </a:rPr>
                              <m:t>𝑦</m:t>
                            </m:r>
                          </m:e>
                        </m:acc>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b="0" i="1" smtClean="0">
                                <a:latin typeface="Cambria Math" panose="02040503050406030204" pitchFamily="18" charset="0"/>
                              </a:rPr>
                              <m:t>𝑔</m:t>
                            </m:r>
                            <m:r>
                              <a:rPr lang="pt-BR" sz="2400" b="0" i="1" smtClean="0">
                                <a:latin typeface="Cambria Math" panose="02040503050406030204" pitchFamily="18" charset="0"/>
                              </a:rPr>
                              <m:t>(</m:t>
                            </m:r>
                            <m:r>
                              <a:rPr lang="pt-BR" sz="2400" b="1" i="1" smtClean="0">
                                <a:latin typeface="Cambria Math" panose="02040503050406030204" pitchFamily="18" charset="0"/>
                              </a:rPr>
                              <m:t>𝒙</m:t>
                            </m:r>
                            <m:r>
                              <a:rPr lang="pt-BR" sz="2400" b="0" i="1" smtClean="0">
                                <a:latin typeface="Cambria Math" panose="02040503050406030204" pitchFamily="18" charset="0"/>
                              </a:rPr>
                              <m:t>)</m:t>
                            </m:r>
                          </m:e>
                        </m:d>
                        <m:r>
                          <a:rPr lang="pt-BR" sz="2400" i="1">
                            <a:latin typeface="Cambria Math" panose="02040503050406030204" pitchFamily="18" charset="0"/>
                          </a:rPr>
                          <m:t>=</m:t>
                        </m:r>
                        <m:r>
                          <m:rPr>
                            <m:sty m:val="p"/>
                          </m:rPr>
                          <a:rPr lang="pt-BR" sz="2400">
                            <a:latin typeface="Cambria Math" panose="02040503050406030204" pitchFamily="18" charset="0"/>
                          </a:rPr>
                          <m:t>max</m:t>
                        </m:r>
                        <m:d>
                          <m:dPr>
                            <m:ctrlPr>
                              <a:rPr lang="pt-BR" sz="2400" i="1">
                                <a:latin typeface="Cambria Math" panose="02040503050406030204" pitchFamily="18" charset="0"/>
                              </a:rPr>
                            </m:ctrlPr>
                          </m:dPr>
                          <m:e>
                            <m:r>
                              <a:rPr lang="pt-BR" sz="2400" i="1">
                                <a:latin typeface="Cambria Math" panose="02040503050406030204" pitchFamily="18" charset="0"/>
                              </a:rPr>
                              <m:t>0,</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oMath>
                    </m:oMathPara>
                  </a14:m>
                  <a:endParaRPr lang="pt-BR" sz="2400" dirty="0"/>
                </a:p>
              </p:txBody>
            </p:sp>
          </mc:Choice>
          <mc:Fallback>
            <p:sp>
              <p:nvSpPr>
                <p:cNvPr id="6" name="CaixaDeTexto 5">
                  <a:extLst>
                    <a:ext uri="{FF2B5EF4-FFF2-40B4-BE49-F238E27FC236}">
                      <a16:creationId xmlns:a16="http://schemas.microsoft.com/office/drawing/2014/main" id="{C7425866-D58A-05FA-F0E5-6358ECBB0655}"/>
                    </a:ext>
                  </a:extLst>
                </p:cNvPr>
                <p:cNvSpPr txBox="1">
                  <a:spLocks noRot="1" noChangeAspect="1" noMove="1" noResize="1" noEditPoints="1" noAdjustHandles="1" noChangeArrowheads="1" noChangeShapeType="1" noTextEdit="1"/>
                </p:cNvSpPr>
                <p:nvPr/>
              </p:nvSpPr>
              <p:spPr>
                <a:xfrm>
                  <a:off x="1142860" y="5411505"/>
                  <a:ext cx="3940862" cy="461665"/>
                </a:xfrm>
                <a:prstGeom prst="rect">
                  <a:avLst/>
                </a:prstGeom>
                <a:blipFill>
                  <a:blip r:embed="rId4"/>
                  <a:stretch>
                    <a:fillRect t="-3947" b="-17105"/>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CDC42720-BF1E-F028-3274-537BB07178B8}"/>
                    </a:ext>
                  </a:extLst>
                </p:cNvPr>
                <p:cNvSpPr txBox="1"/>
                <p:nvPr/>
              </p:nvSpPr>
              <p:spPr>
                <a:xfrm>
                  <a:off x="2597098" y="4928452"/>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oMath>
                    </m:oMathPara>
                  </a14:m>
                  <a:endParaRPr lang="pt-BR" sz="1400" dirty="0"/>
                </a:p>
              </p:txBody>
            </p:sp>
          </mc:Choice>
          <mc:Fallback>
            <p:sp>
              <p:nvSpPr>
                <p:cNvPr id="7" name="CaixaDeTexto 6">
                  <a:extLst>
                    <a:ext uri="{FF2B5EF4-FFF2-40B4-BE49-F238E27FC236}">
                      <a16:creationId xmlns:a16="http://schemas.microsoft.com/office/drawing/2014/main" id="{CDC42720-BF1E-F028-3274-537BB07178B8}"/>
                    </a:ext>
                  </a:extLst>
                </p:cNvPr>
                <p:cNvSpPr txBox="1">
                  <a:spLocks noRot="1" noChangeAspect="1" noMove="1" noResize="1" noEditPoints="1" noAdjustHandles="1" noChangeArrowheads="1" noChangeShapeType="1" noTextEdit="1"/>
                </p:cNvSpPr>
                <p:nvPr/>
              </p:nvSpPr>
              <p:spPr>
                <a:xfrm>
                  <a:off x="2597098" y="4928452"/>
                  <a:ext cx="1032387" cy="307777"/>
                </a:xfrm>
                <a:prstGeom prst="rect">
                  <a:avLst/>
                </a:prstGeom>
                <a:blipFill>
                  <a:blip r:embed="rId5"/>
                  <a:stretch>
                    <a:fillRect b="-8000"/>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0DF71D57-88CC-D41A-98C9-F5950AD2D133}"/>
                    </a:ext>
                  </a:extLst>
                </p:cNvPr>
                <p:cNvSpPr txBox="1"/>
                <p:nvPr/>
              </p:nvSpPr>
              <p:spPr>
                <a:xfrm rot="16200000">
                  <a:off x="753058" y="3449303"/>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rPr>
                          <m:t>𝑓</m:t>
                        </m:r>
                        <m:d>
                          <m:dPr>
                            <m:ctrlPr>
                              <a:rPr lang="pt-BR" sz="1400" i="1">
                                <a:latin typeface="Cambria Math" panose="02040503050406030204" pitchFamily="18" charset="0"/>
                              </a:rPr>
                            </m:ctrlPr>
                          </m:dPr>
                          <m:e>
                            <m:r>
                              <a:rPr lang="pt-BR" sz="1400" b="0" i="1" smtClean="0">
                                <a:latin typeface="Cambria Math" panose="02040503050406030204" pitchFamily="18" charset="0"/>
                              </a:rPr>
                              <m:t>𝑔</m:t>
                            </m:r>
                            <m:r>
                              <a:rPr lang="pt-BR" sz="1400" b="0" i="1" smtClean="0">
                                <a:latin typeface="Cambria Math" panose="02040503050406030204" pitchFamily="18" charset="0"/>
                              </a:rPr>
                              <m:t>(</m:t>
                            </m:r>
                            <m:r>
                              <a:rPr lang="pt-BR" sz="1400" b="1" i="1" smtClean="0">
                                <a:latin typeface="Cambria Math" panose="02040503050406030204" pitchFamily="18" charset="0"/>
                              </a:rPr>
                              <m:t>𝒙</m:t>
                            </m:r>
                            <m:r>
                              <a:rPr lang="pt-BR" sz="1400" b="0" i="1" smtClean="0">
                                <a:latin typeface="Cambria Math" panose="02040503050406030204" pitchFamily="18" charset="0"/>
                              </a:rPr>
                              <m:t>)</m:t>
                            </m:r>
                          </m:e>
                        </m:d>
                      </m:oMath>
                    </m:oMathPara>
                  </a14:m>
                  <a:endParaRPr lang="pt-BR" sz="1400" dirty="0"/>
                </a:p>
              </p:txBody>
            </p:sp>
          </mc:Choice>
          <mc:Fallback>
            <p:sp>
              <p:nvSpPr>
                <p:cNvPr id="8" name="CaixaDeTexto 7">
                  <a:extLst>
                    <a:ext uri="{FF2B5EF4-FFF2-40B4-BE49-F238E27FC236}">
                      <a16:creationId xmlns:a16="http://schemas.microsoft.com/office/drawing/2014/main" id="{0DF71D57-88CC-D41A-98C9-F5950AD2D133}"/>
                    </a:ext>
                  </a:extLst>
                </p:cNvPr>
                <p:cNvSpPr txBox="1">
                  <a:spLocks noRot="1" noChangeAspect="1" noMove="1" noResize="1" noEditPoints="1" noAdjustHandles="1" noChangeArrowheads="1" noChangeShapeType="1" noTextEdit="1"/>
                </p:cNvSpPr>
                <p:nvPr/>
              </p:nvSpPr>
              <p:spPr>
                <a:xfrm rot="16200000">
                  <a:off x="753058" y="3449303"/>
                  <a:ext cx="1032387" cy="307777"/>
                </a:xfrm>
                <a:prstGeom prst="rect">
                  <a:avLst/>
                </a:prstGeom>
                <a:blipFill>
                  <a:blip r:embed="rId6"/>
                  <a:stretch>
                    <a:fillRect r="-8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358910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Funções de ativação: </a:t>
            </a:r>
            <a:r>
              <a:rPr lang="pt-BR" dirty="0" err="1"/>
              <a:t>ReLU</a:t>
            </a:r>
            <a:endParaRPr lang="pt-BR" dirty="0"/>
          </a:p>
        </p:txBody>
      </p:sp>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4933950" y="1825624"/>
            <a:ext cx="7067551" cy="5032375"/>
          </a:xfrm>
        </p:spPr>
        <p:txBody>
          <a:bodyPr>
            <a:normAutofit/>
          </a:bodyPr>
          <a:lstStyle/>
          <a:p>
            <a:r>
              <a:rPr lang="pt-BR" b="0" i="0" dirty="0">
                <a:effectLst/>
              </a:rPr>
              <a:t>Ajuda a </a:t>
            </a:r>
            <a:r>
              <a:rPr lang="pt-BR" b="1" i="1" dirty="0">
                <a:solidFill>
                  <a:srgbClr val="00B050"/>
                </a:solidFill>
                <a:effectLst/>
              </a:rPr>
              <a:t>mitigar o problema do desaparecimento de gradiente</a:t>
            </a:r>
            <a:r>
              <a:rPr lang="pt-BR" b="0" i="0" dirty="0">
                <a:effectLst/>
              </a:rPr>
              <a:t>, que ocorre com funções de ativação como a sigmoide e tangente hiperbólica quando usadas </a:t>
            </a:r>
            <a:r>
              <a:rPr lang="pt-BR" b="1" i="1" dirty="0">
                <a:effectLst/>
              </a:rPr>
              <a:t>em redes profundas</a:t>
            </a:r>
            <a:r>
              <a:rPr lang="pt-BR" b="0" i="0" dirty="0">
                <a:effectLst/>
              </a:rPr>
              <a:t>.</a:t>
            </a:r>
          </a:p>
          <a:p>
            <a:r>
              <a:rPr lang="pt-BR" b="0" i="0" dirty="0">
                <a:effectLst/>
              </a:rPr>
              <a:t>Ela introduz </a:t>
            </a:r>
            <a:r>
              <a:rPr lang="pt-BR" b="1" i="1" dirty="0">
                <a:solidFill>
                  <a:srgbClr val="00B050"/>
                </a:solidFill>
                <a:effectLst/>
              </a:rPr>
              <a:t>não linearidade </a:t>
            </a:r>
            <a:r>
              <a:rPr lang="pt-BR" b="0" i="0" dirty="0">
                <a:effectLst/>
              </a:rPr>
              <a:t>nas redes, permitindo que elas </a:t>
            </a:r>
            <a:r>
              <a:rPr lang="pt-BR" b="1" i="1" dirty="0">
                <a:solidFill>
                  <a:srgbClr val="00B050"/>
                </a:solidFill>
                <a:effectLst/>
              </a:rPr>
              <a:t>aprendam </a:t>
            </a:r>
            <a:r>
              <a:rPr lang="pt-BR" b="1" i="1" dirty="0">
                <a:solidFill>
                  <a:srgbClr val="7030A0"/>
                </a:solidFill>
                <a:effectLst/>
              </a:rPr>
              <a:t>padrões</a:t>
            </a:r>
            <a:r>
              <a:rPr lang="pt-BR" b="1" i="1" dirty="0">
                <a:solidFill>
                  <a:srgbClr val="00B050"/>
                </a:solidFill>
                <a:effectLst/>
              </a:rPr>
              <a:t> </a:t>
            </a:r>
            <a:r>
              <a:rPr lang="pt-BR" b="1" i="1" dirty="0">
                <a:solidFill>
                  <a:srgbClr val="7030A0"/>
                </a:solidFill>
                <a:effectLst/>
              </a:rPr>
              <a:t>e</a:t>
            </a:r>
            <a:r>
              <a:rPr lang="pt-BR" b="1" i="1" dirty="0">
                <a:solidFill>
                  <a:srgbClr val="00B050"/>
                </a:solidFill>
                <a:effectLst/>
              </a:rPr>
              <a:t> a modelar </a:t>
            </a:r>
            <a:r>
              <a:rPr lang="pt-BR" b="1" i="1" dirty="0">
                <a:solidFill>
                  <a:srgbClr val="7030A0"/>
                </a:solidFill>
                <a:effectLst/>
              </a:rPr>
              <a:t>relacionamentos complexos</a:t>
            </a:r>
            <a:r>
              <a:rPr lang="pt-BR" b="1" i="1" dirty="0">
                <a:solidFill>
                  <a:srgbClr val="00B050"/>
                </a:solidFill>
                <a:effectLst/>
              </a:rPr>
              <a:t> nos dados</a:t>
            </a:r>
            <a:r>
              <a:rPr lang="pt-BR" b="0" i="0" dirty="0">
                <a:effectLst/>
              </a:rPr>
              <a:t>.</a:t>
            </a:r>
          </a:p>
          <a:p>
            <a:r>
              <a:rPr lang="pt-BR" b="1" i="0" dirty="0">
                <a:effectLst/>
              </a:rPr>
              <a:t>OBS</a:t>
            </a:r>
            <a:r>
              <a:rPr lang="pt-BR" b="0" i="0" dirty="0">
                <a:effectLst/>
              </a:rPr>
              <a:t>.: Redes com neurônios usando </a:t>
            </a:r>
            <a:r>
              <a:rPr lang="pt-BR" b="1" i="1" dirty="0">
                <a:solidFill>
                  <a:srgbClr val="00B050"/>
                </a:solidFill>
                <a:effectLst/>
              </a:rPr>
              <a:t>ativação linear só podem modelar relacionamentos lineares </a:t>
            </a:r>
            <a:r>
              <a:rPr lang="pt-BR" b="0" i="0" dirty="0">
                <a:effectLst/>
              </a:rPr>
              <a:t>entre entradas e saídas.</a:t>
            </a:r>
          </a:p>
        </p:txBody>
      </p:sp>
      <p:grpSp>
        <p:nvGrpSpPr>
          <p:cNvPr id="8" name="Agrupar 7">
            <a:extLst>
              <a:ext uri="{FF2B5EF4-FFF2-40B4-BE49-F238E27FC236}">
                <a16:creationId xmlns:a16="http://schemas.microsoft.com/office/drawing/2014/main" id="{96D25B35-7AEB-C9E2-F3D0-6D1D9EAFA19D}"/>
              </a:ext>
            </a:extLst>
          </p:cNvPr>
          <p:cNvGrpSpPr/>
          <p:nvPr/>
        </p:nvGrpSpPr>
        <p:grpSpPr>
          <a:xfrm>
            <a:off x="505763" y="2428873"/>
            <a:ext cx="3699241" cy="3391653"/>
            <a:chOff x="1115363" y="2400298"/>
            <a:chExt cx="3699241" cy="3391653"/>
          </a:xfrm>
        </p:grpSpPr>
        <p:pic>
          <p:nvPicPr>
            <p:cNvPr id="4" name="Imagem 3">
              <a:extLst>
                <a:ext uri="{FF2B5EF4-FFF2-40B4-BE49-F238E27FC236}">
                  <a16:creationId xmlns:a16="http://schemas.microsoft.com/office/drawing/2014/main" id="{96ECAEDE-8070-9B44-26C9-52D815BFED42}"/>
                </a:ext>
              </a:extLst>
            </p:cNvPr>
            <p:cNvPicPr>
              <a:picLocks noChangeAspect="1"/>
            </p:cNvPicPr>
            <p:nvPr/>
          </p:nvPicPr>
          <p:blipFill rotWithShape="1">
            <a:blip r:embed="rId3"/>
            <a:srcRect l="5002" t="6467" r="8442" b="1020"/>
            <a:stretch/>
          </p:blipFill>
          <p:spPr>
            <a:xfrm>
              <a:off x="1299732" y="2400298"/>
              <a:ext cx="3345850" cy="2682043"/>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5712CB71-5F2C-4AA7-C445-78041D010827}"/>
                    </a:ext>
                  </a:extLst>
                </p:cNvPr>
                <p:cNvSpPr txBox="1"/>
                <p:nvPr/>
              </p:nvSpPr>
              <p:spPr>
                <a:xfrm>
                  <a:off x="1299732" y="5391841"/>
                  <a:ext cx="351487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000" i="1" smtClean="0">
                                <a:latin typeface="Cambria Math" panose="02040503050406030204" pitchFamily="18" charset="0"/>
                              </a:rPr>
                            </m:ctrlPr>
                          </m:accPr>
                          <m:e>
                            <m:r>
                              <a:rPr lang="pt-BR" sz="2000" b="0" i="1" smtClean="0">
                                <a:latin typeface="Cambria Math" panose="02040503050406030204" pitchFamily="18" charset="0"/>
                              </a:rPr>
                              <m:t>𝑦</m:t>
                            </m:r>
                          </m:e>
                        </m:acc>
                        <m:r>
                          <a:rPr lang="pt-BR" sz="2000" i="1">
                            <a:latin typeface="Cambria Math" panose="02040503050406030204" pitchFamily="18" charset="0"/>
                          </a:rPr>
                          <m:t>=</m:t>
                        </m:r>
                        <m:r>
                          <a:rPr lang="pt-BR" sz="2000" i="1">
                            <a:latin typeface="Cambria Math" panose="02040503050406030204" pitchFamily="18" charset="0"/>
                          </a:rPr>
                          <m:t>𝑓</m:t>
                        </m:r>
                        <m:d>
                          <m:dPr>
                            <m:ctrlPr>
                              <a:rPr lang="pt-BR" sz="2000" i="1">
                                <a:latin typeface="Cambria Math" panose="02040503050406030204" pitchFamily="18" charset="0"/>
                              </a:rPr>
                            </m:ctrlPr>
                          </m:dPr>
                          <m:e>
                            <m:r>
                              <a:rPr lang="pt-BR" sz="2000" b="0" i="1" smtClean="0">
                                <a:latin typeface="Cambria Math" panose="02040503050406030204" pitchFamily="18" charset="0"/>
                              </a:rPr>
                              <m:t>𝑔</m:t>
                            </m:r>
                            <m:r>
                              <a:rPr lang="pt-BR" sz="2000" b="0" i="1" smtClean="0">
                                <a:latin typeface="Cambria Math" panose="02040503050406030204" pitchFamily="18" charset="0"/>
                              </a:rPr>
                              <m:t>(</m:t>
                            </m:r>
                            <m:r>
                              <a:rPr lang="pt-BR" sz="2000" b="1" i="1" smtClean="0">
                                <a:latin typeface="Cambria Math" panose="02040503050406030204" pitchFamily="18" charset="0"/>
                              </a:rPr>
                              <m:t>𝒙</m:t>
                            </m:r>
                            <m:r>
                              <a:rPr lang="pt-BR" sz="2000" b="0" i="1" smtClean="0">
                                <a:latin typeface="Cambria Math" panose="02040503050406030204" pitchFamily="18" charset="0"/>
                              </a:rPr>
                              <m:t>)</m:t>
                            </m:r>
                          </m:e>
                        </m:d>
                        <m:r>
                          <a:rPr lang="pt-BR" sz="2000" i="1">
                            <a:latin typeface="Cambria Math" panose="02040503050406030204" pitchFamily="18" charset="0"/>
                          </a:rPr>
                          <m:t>=</m:t>
                        </m:r>
                        <m:r>
                          <m:rPr>
                            <m:sty m:val="p"/>
                          </m:rPr>
                          <a:rPr lang="pt-BR" sz="2000">
                            <a:latin typeface="Cambria Math" panose="02040503050406030204" pitchFamily="18" charset="0"/>
                          </a:rPr>
                          <m:t>max</m:t>
                        </m:r>
                        <m:d>
                          <m:dPr>
                            <m:ctrlPr>
                              <a:rPr lang="pt-BR" sz="2000" i="1">
                                <a:latin typeface="Cambria Math" panose="02040503050406030204" pitchFamily="18" charset="0"/>
                              </a:rPr>
                            </m:ctrlPr>
                          </m:dPr>
                          <m:e>
                            <m:r>
                              <a:rPr lang="pt-BR" sz="2000" i="1">
                                <a:latin typeface="Cambria Math" panose="02040503050406030204" pitchFamily="18" charset="0"/>
                              </a:rPr>
                              <m:t>0,</m:t>
                            </m:r>
                            <m:r>
                              <a:rPr lang="pt-BR" sz="2000" i="1">
                                <a:latin typeface="Cambria Math" panose="02040503050406030204" pitchFamily="18" charset="0"/>
                              </a:rPr>
                              <m:t>𝑔</m:t>
                            </m:r>
                            <m:r>
                              <a:rPr lang="pt-BR" sz="2000" i="1">
                                <a:latin typeface="Cambria Math" panose="02040503050406030204" pitchFamily="18" charset="0"/>
                              </a:rPr>
                              <m:t>(</m:t>
                            </m:r>
                            <m:r>
                              <a:rPr lang="pt-BR" sz="2000" b="1" i="1">
                                <a:latin typeface="Cambria Math" panose="02040503050406030204" pitchFamily="18" charset="0"/>
                              </a:rPr>
                              <m:t>𝒙</m:t>
                            </m:r>
                            <m:r>
                              <a:rPr lang="pt-BR" sz="2000" i="1">
                                <a:latin typeface="Cambria Math" panose="02040503050406030204" pitchFamily="18" charset="0"/>
                              </a:rPr>
                              <m:t>)</m:t>
                            </m:r>
                          </m:e>
                        </m:d>
                      </m:oMath>
                    </m:oMathPara>
                  </a14:m>
                  <a:endParaRPr lang="pt-BR" sz="2000" dirty="0"/>
                </a:p>
              </p:txBody>
            </p:sp>
          </mc:Choice>
          <mc:Fallback xmlns="">
            <p:sp>
              <p:nvSpPr>
                <p:cNvPr id="5" name="CaixaDeTexto 4">
                  <a:extLst>
                    <a:ext uri="{FF2B5EF4-FFF2-40B4-BE49-F238E27FC236}">
                      <a16:creationId xmlns:a16="http://schemas.microsoft.com/office/drawing/2014/main" id="{5712CB71-5F2C-4AA7-C445-78041D010827}"/>
                    </a:ext>
                  </a:extLst>
                </p:cNvPr>
                <p:cNvSpPr txBox="1">
                  <a:spLocks noRot="1" noChangeAspect="1" noMove="1" noResize="1" noEditPoints="1" noAdjustHandles="1" noChangeArrowheads="1" noChangeShapeType="1" noTextEdit="1"/>
                </p:cNvSpPr>
                <p:nvPr/>
              </p:nvSpPr>
              <p:spPr>
                <a:xfrm>
                  <a:off x="1299732" y="5391841"/>
                  <a:ext cx="3514872" cy="400110"/>
                </a:xfrm>
                <a:prstGeom prst="rect">
                  <a:avLst/>
                </a:prstGeom>
                <a:blipFill>
                  <a:blip r:embed="rId4"/>
                  <a:stretch>
                    <a:fillRect t="-6061" b="-1515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9646284-D717-CCFF-C733-4613ED4C2067}"/>
                    </a:ext>
                  </a:extLst>
                </p:cNvPr>
                <p:cNvSpPr txBox="1"/>
                <p:nvPr/>
              </p:nvSpPr>
              <p:spPr>
                <a:xfrm rot="16200000">
                  <a:off x="753058" y="3449303"/>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rPr>
                          <m:t>𝑓</m:t>
                        </m:r>
                        <m:d>
                          <m:dPr>
                            <m:ctrlPr>
                              <a:rPr lang="pt-BR" sz="1400" i="1">
                                <a:latin typeface="Cambria Math" panose="02040503050406030204" pitchFamily="18" charset="0"/>
                              </a:rPr>
                            </m:ctrlPr>
                          </m:dPr>
                          <m:e>
                            <m:r>
                              <a:rPr lang="pt-BR" sz="1400" b="0" i="1" smtClean="0">
                                <a:latin typeface="Cambria Math" panose="02040503050406030204" pitchFamily="18" charset="0"/>
                              </a:rPr>
                              <m:t>𝑔</m:t>
                            </m:r>
                            <m:r>
                              <a:rPr lang="pt-BR" sz="1400" b="0" i="1" smtClean="0">
                                <a:latin typeface="Cambria Math" panose="02040503050406030204" pitchFamily="18" charset="0"/>
                              </a:rPr>
                              <m:t>(</m:t>
                            </m:r>
                            <m:r>
                              <a:rPr lang="pt-BR" sz="1400" b="1" i="1" smtClean="0">
                                <a:latin typeface="Cambria Math" panose="02040503050406030204" pitchFamily="18" charset="0"/>
                              </a:rPr>
                              <m:t>𝒙</m:t>
                            </m:r>
                            <m:r>
                              <a:rPr lang="pt-BR" sz="1400" b="0" i="1" smtClean="0">
                                <a:latin typeface="Cambria Math" panose="02040503050406030204" pitchFamily="18" charset="0"/>
                              </a:rPr>
                              <m:t>)</m:t>
                            </m:r>
                          </m:e>
                        </m:d>
                      </m:oMath>
                    </m:oMathPara>
                  </a14:m>
                  <a:endParaRPr lang="pt-BR" sz="1400" dirty="0"/>
                </a:p>
              </p:txBody>
            </p:sp>
          </mc:Choice>
          <mc:Fallback xmlns="">
            <p:sp>
              <p:nvSpPr>
                <p:cNvPr id="7" name="CaixaDeTexto 6">
                  <a:extLst>
                    <a:ext uri="{FF2B5EF4-FFF2-40B4-BE49-F238E27FC236}">
                      <a16:creationId xmlns:a16="http://schemas.microsoft.com/office/drawing/2014/main" id="{39646284-D717-CCFF-C733-4613ED4C2067}"/>
                    </a:ext>
                  </a:extLst>
                </p:cNvPr>
                <p:cNvSpPr txBox="1">
                  <a:spLocks noRot="1" noChangeAspect="1" noMove="1" noResize="1" noEditPoints="1" noAdjustHandles="1" noChangeArrowheads="1" noChangeShapeType="1" noTextEdit="1"/>
                </p:cNvSpPr>
                <p:nvPr/>
              </p:nvSpPr>
              <p:spPr>
                <a:xfrm rot="16200000">
                  <a:off x="753058" y="3449303"/>
                  <a:ext cx="1032387" cy="307777"/>
                </a:xfrm>
                <a:prstGeom prst="rect">
                  <a:avLst/>
                </a:prstGeom>
                <a:blipFill>
                  <a:blip r:embed="rId5"/>
                  <a:stretch>
                    <a:fillRect r="-8000"/>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0D10596A-3E18-4D4A-6415-9CDBEC4E9929}"/>
                  </a:ext>
                </a:extLst>
              </p:cNvPr>
              <p:cNvSpPr txBox="1"/>
              <p:nvPr/>
            </p:nvSpPr>
            <p:spPr>
              <a:xfrm>
                <a:off x="1968448" y="4976077"/>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oMath>
                  </m:oMathPara>
                </a14:m>
                <a:endParaRPr lang="pt-BR" sz="1400" dirty="0"/>
              </a:p>
            </p:txBody>
          </p:sp>
        </mc:Choice>
        <mc:Fallback xmlns="">
          <p:sp>
            <p:nvSpPr>
              <p:cNvPr id="6" name="CaixaDeTexto 5">
                <a:extLst>
                  <a:ext uri="{FF2B5EF4-FFF2-40B4-BE49-F238E27FC236}">
                    <a16:creationId xmlns:a16="http://schemas.microsoft.com/office/drawing/2014/main" id="{0D10596A-3E18-4D4A-6415-9CDBEC4E9929}"/>
                  </a:ext>
                </a:extLst>
              </p:cNvPr>
              <p:cNvSpPr txBox="1">
                <a:spLocks noRot="1" noChangeAspect="1" noMove="1" noResize="1" noEditPoints="1" noAdjustHandles="1" noChangeArrowheads="1" noChangeShapeType="1" noTextEdit="1"/>
              </p:cNvSpPr>
              <p:nvPr/>
            </p:nvSpPr>
            <p:spPr>
              <a:xfrm>
                <a:off x="1968448" y="4976077"/>
                <a:ext cx="1032387" cy="307777"/>
              </a:xfrm>
              <a:prstGeom prst="rect">
                <a:avLst/>
              </a:prstGeom>
              <a:blipFill>
                <a:blip r:embed="rId6"/>
                <a:stretch>
                  <a:fillRect b="-5882"/>
                </a:stretch>
              </a:blipFill>
            </p:spPr>
            <p:txBody>
              <a:bodyPr/>
              <a:lstStyle/>
              <a:p>
                <a:r>
                  <a:rPr lang="pt-BR">
                    <a:noFill/>
                  </a:rPr>
                  <a:t> </a:t>
                </a:r>
              </a:p>
            </p:txBody>
          </p:sp>
        </mc:Fallback>
      </mc:AlternateContent>
    </p:spTree>
    <p:extLst>
      <p:ext uri="{BB962C8B-B14F-4D97-AF65-F5344CB8AC3E}">
        <p14:creationId xmlns:p14="http://schemas.microsoft.com/office/powerpoint/2010/main" val="178674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lnSpcReduction="10000"/>
          </a:bodyPr>
          <a:lstStyle/>
          <a:p>
            <a:r>
              <a:rPr lang="pt-BR" dirty="0"/>
              <a:t>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B050"/>
                </a:solidFill>
              </a:rPr>
              <a:t>Cada ligação </a:t>
            </a:r>
            <a:r>
              <a:rPr lang="pt-BR" dirty="0"/>
              <a:t>entre nós </a:t>
            </a:r>
            <a:r>
              <a:rPr lang="pt-BR" b="1" i="1" dirty="0">
                <a:solidFill>
                  <a:srgbClr val="00B050"/>
                </a:solidFill>
              </a:rPr>
              <a:t>possui um peso (sináptico) associado</a:t>
            </a:r>
            <a:r>
              <a:rPr lang="pt-BR" dirty="0"/>
              <a:t>.</a:t>
            </a:r>
          </a:p>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i.e., como os neurônios estão conectados, quantidade neurônios e de camadas escondidas, função de ativação, etc.</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Funções de ativação: </a:t>
            </a:r>
            <a:r>
              <a:rPr lang="pt-BR" dirty="0" err="1"/>
              <a:t>ReLU</a:t>
            </a:r>
            <a:endParaRPr lang="pt-BR" dirty="0"/>
          </a:p>
        </p:txBody>
      </p:sp>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5505450" y="1825624"/>
            <a:ext cx="6496051" cy="5032375"/>
          </a:xfrm>
        </p:spPr>
        <p:txBody>
          <a:bodyPr>
            <a:normAutofit/>
          </a:bodyPr>
          <a:lstStyle/>
          <a:p>
            <a:r>
              <a:rPr lang="pt-BR" b="0" i="0" dirty="0">
                <a:effectLst/>
              </a:rPr>
              <a:t>Uma desvantagem é que ela pode levar ao problema da </a:t>
            </a:r>
            <a:r>
              <a:rPr lang="pt-BR" b="1" i="1" dirty="0" err="1">
                <a:effectLst/>
              </a:rPr>
              <a:t>ReLU</a:t>
            </a:r>
            <a:r>
              <a:rPr lang="pt-BR" b="1" i="1" dirty="0">
                <a:effectLst/>
              </a:rPr>
              <a:t> agonizante</a:t>
            </a:r>
            <a:r>
              <a:rPr lang="pt-BR" b="0" i="0" dirty="0">
                <a:effectLst/>
              </a:rPr>
              <a:t>.</a:t>
            </a:r>
          </a:p>
          <a:p>
            <a:r>
              <a:rPr lang="pt-BR" b="0" i="0" dirty="0">
                <a:effectLst/>
              </a:rPr>
              <a:t>Esse problema ocorre quando os </a:t>
            </a:r>
            <a:r>
              <a:rPr lang="pt-BR" b="1" i="1" dirty="0">
                <a:solidFill>
                  <a:srgbClr val="00B050"/>
                </a:solidFill>
                <a:effectLst/>
              </a:rPr>
              <a:t>neurônios têm saída igual a zero durante o treinamento e, consequentemente, não conseguem atualizar seus pesos durante a retropropagação</a:t>
            </a:r>
            <a:r>
              <a:rPr lang="pt-BR" b="0" i="0" dirty="0">
                <a:effectLst/>
              </a:rPr>
              <a:t>. </a:t>
            </a:r>
          </a:p>
          <a:p>
            <a:r>
              <a:rPr lang="pt-BR" b="0" i="0" dirty="0">
                <a:effectLst/>
              </a:rPr>
              <a:t>Para mitigar esse problema, foram propostas algumas variantes como: </a:t>
            </a:r>
            <a:r>
              <a:rPr lang="pt-BR" b="0" i="0" dirty="0" err="1">
                <a:effectLst/>
                <a:hlinkClick r:id="rId3"/>
              </a:rPr>
              <a:t>Leaky</a:t>
            </a:r>
            <a:r>
              <a:rPr lang="pt-BR" b="0" i="0" dirty="0">
                <a:effectLst/>
                <a:hlinkClick r:id="rId3"/>
              </a:rPr>
              <a:t> </a:t>
            </a:r>
            <a:r>
              <a:rPr lang="pt-BR" b="0" i="0" dirty="0" err="1">
                <a:effectLst/>
                <a:hlinkClick r:id="rId3"/>
              </a:rPr>
              <a:t>ReLU</a:t>
            </a:r>
            <a:r>
              <a:rPr lang="pt-BR" b="0" i="0" dirty="0">
                <a:effectLst/>
                <a:hlinkClick r:id="rId3"/>
              </a:rPr>
              <a:t>, </a:t>
            </a:r>
            <a:r>
              <a:rPr lang="pt-BR" b="0" i="0" dirty="0" err="1">
                <a:effectLst/>
                <a:hlinkClick r:id="rId3"/>
              </a:rPr>
              <a:t>Parametric</a:t>
            </a:r>
            <a:r>
              <a:rPr lang="pt-BR" b="0" i="0" dirty="0">
                <a:effectLst/>
                <a:hlinkClick r:id="rId3"/>
              </a:rPr>
              <a:t> </a:t>
            </a:r>
            <a:r>
              <a:rPr lang="pt-BR" b="0" i="0" dirty="0" err="1">
                <a:effectLst/>
                <a:hlinkClick r:id="rId3"/>
              </a:rPr>
              <a:t>ReLU</a:t>
            </a:r>
            <a:r>
              <a:rPr lang="pt-BR" dirty="0">
                <a:hlinkClick r:id="rId3"/>
              </a:rPr>
              <a:t>,</a:t>
            </a:r>
            <a:r>
              <a:rPr lang="pt-BR" b="0" i="0" dirty="0">
                <a:effectLst/>
                <a:hlinkClick r:id="rId3"/>
              </a:rPr>
              <a:t> </a:t>
            </a:r>
            <a:r>
              <a:rPr lang="pt-BR" b="0" i="0" dirty="0" err="1">
                <a:effectLst/>
                <a:hlinkClick r:id="rId3"/>
              </a:rPr>
              <a:t>Exponential</a:t>
            </a:r>
            <a:r>
              <a:rPr lang="pt-BR" b="0" i="0" dirty="0">
                <a:effectLst/>
                <a:hlinkClick r:id="rId3"/>
              </a:rPr>
              <a:t> Linear </a:t>
            </a:r>
            <a:r>
              <a:rPr lang="pt-BR" b="0" i="0" dirty="0" err="1">
                <a:effectLst/>
                <a:hlinkClick r:id="rId3"/>
              </a:rPr>
              <a:t>Units</a:t>
            </a:r>
            <a:r>
              <a:rPr lang="pt-BR" b="0" i="0" dirty="0">
                <a:effectLst/>
                <a:hlinkClick r:id="rId3"/>
              </a:rPr>
              <a:t> (ELU) e </a:t>
            </a:r>
            <a:r>
              <a:rPr lang="pt-BR" b="0" i="0" dirty="0" err="1">
                <a:effectLst/>
                <a:hlinkClick r:id="rId3"/>
              </a:rPr>
              <a:t>Gaussian</a:t>
            </a:r>
            <a:r>
              <a:rPr lang="pt-BR" b="0" i="0" dirty="0">
                <a:effectLst/>
                <a:hlinkClick r:id="rId3"/>
              </a:rPr>
              <a:t> </a:t>
            </a:r>
            <a:r>
              <a:rPr lang="pt-BR" b="0" i="0" dirty="0" err="1">
                <a:effectLst/>
                <a:hlinkClick r:id="rId3"/>
              </a:rPr>
              <a:t>Error</a:t>
            </a:r>
            <a:r>
              <a:rPr lang="pt-BR" b="0" i="0" dirty="0">
                <a:effectLst/>
                <a:hlinkClick r:id="rId3"/>
              </a:rPr>
              <a:t> Linear Unit (GELU)</a:t>
            </a:r>
            <a:r>
              <a:rPr lang="pt-BR" b="0" i="0" dirty="0">
                <a:effectLst/>
              </a:rPr>
              <a:t>.</a:t>
            </a:r>
            <a:endParaRPr lang="pt-BR" dirty="0"/>
          </a:p>
        </p:txBody>
      </p:sp>
      <p:pic>
        <p:nvPicPr>
          <p:cNvPr id="4" name="Imagem 3">
            <a:extLst>
              <a:ext uri="{FF2B5EF4-FFF2-40B4-BE49-F238E27FC236}">
                <a16:creationId xmlns:a16="http://schemas.microsoft.com/office/drawing/2014/main" id="{96ECAEDE-8070-9B44-26C9-52D815BFED42}"/>
              </a:ext>
            </a:extLst>
          </p:cNvPr>
          <p:cNvPicPr>
            <a:picLocks noChangeAspect="1"/>
          </p:cNvPicPr>
          <p:nvPr/>
        </p:nvPicPr>
        <p:blipFill rotWithShape="1">
          <a:blip r:embed="rId4"/>
          <a:srcRect l="5002" t="6467" r="8442" b="1020"/>
          <a:stretch/>
        </p:blipFill>
        <p:spPr>
          <a:xfrm>
            <a:off x="1770497" y="1942323"/>
            <a:ext cx="2512197" cy="2013784"/>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5712CB71-5F2C-4AA7-C445-78041D010827}"/>
                  </a:ext>
                </a:extLst>
              </p:cNvPr>
              <p:cNvSpPr txBox="1"/>
              <p:nvPr/>
            </p:nvSpPr>
            <p:spPr>
              <a:xfrm>
                <a:off x="2138844" y="2071205"/>
                <a:ext cx="183454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e>
                      </m:d>
                      <m:r>
                        <a:rPr lang="pt-BR" sz="1200" i="1">
                          <a:latin typeface="Cambria Math" panose="02040503050406030204" pitchFamily="18" charset="0"/>
                        </a:rPr>
                        <m:t>=</m:t>
                      </m:r>
                      <m:r>
                        <m:rPr>
                          <m:sty m:val="p"/>
                        </m:rPr>
                        <a:rPr lang="pt-BR" sz="1200">
                          <a:latin typeface="Cambria Math" panose="02040503050406030204" pitchFamily="18" charset="0"/>
                        </a:rPr>
                        <m:t>max</m:t>
                      </m:r>
                      <m:d>
                        <m:dPr>
                          <m:ctrlPr>
                            <a:rPr lang="pt-BR" sz="1200" i="1">
                              <a:latin typeface="Cambria Math" panose="02040503050406030204" pitchFamily="18" charset="0"/>
                            </a:rPr>
                          </m:ctrlPr>
                        </m:dPr>
                        <m:e>
                          <m:r>
                            <a:rPr lang="pt-BR" sz="1200" i="1">
                              <a:latin typeface="Cambria Math" panose="02040503050406030204" pitchFamily="18" charset="0"/>
                            </a:rPr>
                            <m:t>0,</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oMath>
                  </m:oMathPara>
                </a14:m>
                <a:endParaRPr lang="pt-BR" sz="1200" dirty="0"/>
              </a:p>
            </p:txBody>
          </p:sp>
        </mc:Choice>
        <mc:Fallback xmlns="">
          <p:sp>
            <p:nvSpPr>
              <p:cNvPr id="5" name="CaixaDeTexto 4">
                <a:extLst>
                  <a:ext uri="{FF2B5EF4-FFF2-40B4-BE49-F238E27FC236}">
                    <a16:creationId xmlns:a16="http://schemas.microsoft.com/office/drawing/2014/main" id="{5712CB71-5F2C-4AA7-C445-78041D010827}"/>
                  </a:ext>
                </a:extLst>
              </p:cNvPr>
              <p:cNvSpPr txBox="1">
                <a:spLocks noRot="1" noChangeAspect="1" noMove="1" noResize="1" noEditPoints="1" noAdjustHandles="1" noChangeArrowheads="1" noChangeShapeType="1" noTextEdit="1"/>
              </p:cNvSpPr>
              <p:nvPr/>
            </p:nvSpPr>
            <p:spPr>
              <a:xfrm>
                <a:off x="2138844" y="2071205"/>
                <a:ext cx="1834540"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9646284-D717-CCFF-C733-4613ED4C2067}"/>
                  </a:ext>
                </a:extLst>
              </p:cNvPr>
              <p:cNvSpPr txBox="1"/>
              <p:nvPr/>
            </p:nvSpPr>
            <p:spPr>
              <a:xfrm rot="16200000">
                <a:off x="1248776" y="2699592"/>
                <a:ext cx="963088"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smtClean="0">
                          <a:latin typeface="Cambria Math" panose="02040503050406030204" pitchFamily="18" charset="0"/>
                        </a:rPr>
                        <m:t>𝑓</m:t>
                      </m:r>
                      <m:d>
                        <m:dPr>
                          <m:ctrlPr>
                            <a:rPr lang="pt-BR" sz="1100" i="1">
                              <a:latin typeface="Cambria Math" panose="02040503050406030204" pitchFamily="18" charset="0"/>
                            </a:rPr>
                          </m:ctrlPr>
                        </m:dPr>
                        <m:e>
                          <m:r>
                            <a:rPr lang="pt-BR" sz="1100" b="0" i="1" smtClean="0">
                              <a:latin typeface="Cambria Math" panose="02040503050406030204" pitchFamily="18" charset="0"/>
                            </a:rPr>
                            <m:t>𝑔</m:t>
                          </m:r>
                          <m:r>
                            <a:rPr lang="pt-BR" sz="1100" b="0" i="1" smtClean="0">
                              <a:latin typeface="Cambria Math" panose="02040503050406030204" pitchFamily="18" charset="0"/>
                            </a:rPr>
                            <m:t>(</m:t>
                          </m:r>
                          <m:r>
                            <a:rPr lang="pt-BR" sz="1100" b="1" i="1" smtClean="0">
                              <a:latin typeface="Cambria Math" panose="02040503050406030204" pitchFamily="18" charset="0"/>
                            </a:rPr>
                            <m:t>𝒙</m:t>
                          </m:r>
                          <m:r>
                            <a:rPr lang="pt-BR" sz="1100" b="0" i="1" smtClean="0">
                              <a:latin typeface="Cambria Math" panose="02040503050406030204" pitchFamily="18" charset="0"/>
                            </a:rPr>
                            <m:t>)</m:t>
                          </m:r>
                        </m:e>
                      </m:d>
                    </m:oMath>
                  </m:oMathPara>
                </a14:m>
                <a:endParaRPr lang="pt-BR" sz="1100" dirty="0"/>
              </a:p>
            </p:txBody>
          </p:sp>
        </mc:Choice>
        <mc:Fallback xmlns="">
          <p:sp>
            <p:nvSpPr>
              <p:cNvPr id="7" name="CaixaDeTexto 6">
                <a:extLst>
                  <a:ext uri="{FF2B5EF4-FFF2-40B4-BE49-F238E27FC236}">
                    <a16:creationId xmlns:a16="http://schemas.microsoft.com/office/drawing/2014/main" id="{39646284-D717-CCFF-C733-4613ED4C2067}"/>
                  </a:ext>
                </a:extLst>
              </p:cNvPr>
              <p:cNvSpPr txBox="1">
                <a:spLocks noRot="1" noChangeAspect="1" noMove="1" noResize="1" noEditPoints="1" noAdjustHandles="1" noChangeArrowheads="1" noChangeShapeType="1" noTextEdit="1"/>
              </p:cNvSpPr>
              <p:nvPr/>
            </p:nvSpPr>
            <p:spPr>
              <a:xfrm rot="16200000">
                <a:off x="1248776" y="2699592"/>
                <a:ext cx="963088" cy="261610"/>
              </a:xfrm>
              <a:prstGeom prst="rect">
                <a:avLst/>
              </a:prstGeom>
              <a:blipFill>
                <a:blip r:embed="rId6"/>
                <a:stretch>
                  <a:fillRect r="-69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0D10596A-3E18-4D4A-6415-9CDBEC4E9929}"/>
                  </a:ext>
                </a:extLst>
              </p:cNvPr>
              <p:cNvSpPr txBox="1"/>
              <p:nvPr/>
            </p:nvSpPr>
            <p:spPr>
              <a:xfrm>
                <a:off x="2610414" y="3862861"/>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6" name="CaixaDeTexto 5">
                <a:extLst>
                  <a:ext uri="{FF2B5EF4-FFF2-40B4-BE49-F238E27FC236}">
                    <a16:creationId xmlns:a16="http://schemas.microsoft.com/office/drawing/2014/main" id="{0D10596A-3E18-4D4A-6415-9CDBEC4E9929}"/>
                  </a:ext>
                </a:extLst>
              </p:cNvPr>
              <p:cNvSpPr txBox="1">
                <a:spLocks noRot="1" noChangeAspect="1" noMove="1" noResize="1" noEditPoints="1" noAdjustHandles="1" noChangeArrowheads="1" noChangeShapeType="1" noTextEdit="1"/>
              </p:cNvSpPr>
              <p:nvPr/>
            </p:nvSpPr>
            <p:spPr>
              <a:xfrm>
                <a:off x="2610414" y="3862861"/>
                <a:ext cx="1032387" cy="261610"/>
              </a:xfrm>
              <a:prstGeom prst="rect">
                <a:avLst/>
              </a:prstGeom>
              <a:blipFill>
                <a:blip r:embed="rId7"/>
                <a:stretch>
                  <a:fillRect b="-4651"/>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A5612E3A-613C-E624-A52C-8F571A186D9E}"/>
              </a:ext>
            </a:extLst>
          </p:cNvPr>
          <p:cNvPicPr>
            <a:picLocks noChangeAspect="1"/>
          </p:cNvPicPr>
          <p:nvPr/>
        </p:nvPicPr>
        <p:blipFill rotWithShape="1">
          <a:blip r:embed="rId8"/>
          <a:srcRect l="4832" t="5799" r="8612"/>
          <a:stretch/>
        </p:blipFill>
        <p:spPr>
          <a:xfrm>
            <a:off x="1763661" y="4442320"/>
            <a:ext cx="2512197" cy="2050555"/>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B14C765-0461-48B6-CC2D-B0E386EDC69F}"/>
                  </a:ext>
                </a:extLst>
              </p:cNvPr>
              <p:cNvSpPr txBox="1"/>
              <p:nvPr/>
            </p:nvSpPr>
            <p:spPr>
              <a:xfrm>
                <a:off x="2610414" y="6362070"/>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10" name="CaixaDeTexto 9">
                <a:extLst>
                  <a:ext uri="{FF2B5EF4-FFF2-40B4-BE49-F238E27FC236}">
                    <a16:creationId xmlns:a16="http://schemas.microsoft.com/office/drawing/2014/main" id="{EB14C765-0461-48B6-CC2D-B0E386EDC69F}"/>
                  </a:ext>
                </a:extLst>
              </p:cNvPr>
              <p:cNvSpPr txBox="1">
                <a:spLocks noRot="1" noChangeAspect="1" noMove="1" noResize="1" noEditPoints="1" noAdjustHandles="1" noChangeArrowheads="1" noChangeShapeType="1" noTextEdit="1"/>
              </p:cNvSpPr>
              <p:nvPr/>
            </p:nvSpPr>
            <p:spPr>
              <a:xfrm>
                <a:off x="2610414" y="6362070"/>
                <a:ext cx="1032387" cy="261610"/>
              </a:xfrm>
              <a:prstGeom prst="rect">
                <a:avLst/>
              </a:prstGeom>
              <a:blipFill>
                <a:blip r:embed="rId7"/>
                <a:stretch>
                  <a:fillRect b="-46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98EBD8C4-33DA-8566-BBEE-AA36569A3C2A}"/>
                  </a:ext>
                </a:extLst>
              </p:cNvPr>
              <p:cNvSpPr txBox="1"/>
              <p:nvPr/>
            </p:nvSpPr>
            <p:spPr>
              <a:xfrm rot="16200000">
                <a:off x="1137019" y="5121782"/>
                <a:ext cx="963088" cy="45089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100" i="1" smtClean="0">
                              <a:latin typeface="Cambria Math" panose="02040503050406030204" pitchFamily="18" charset="0"/>
                            </a:rPr>
                          </m:ctrlPr>
                        </m:fPr>
                        <m:num>
                          <m:r>
                            <a:rPr lang="pt-BR" sz="1100" i="1">
                              <a:latin typeface="Cambria Math" panose="02040503050406030204" pitchFamily="18" charset="0"/>
                            </a:rPr>
                            <m:t>𝜕</m:t>
                          </m:r>
                          <m:r>
                            <a:rPr lang="pt-BR" sz="1100" i="1">
                              <a:latin typeface="Cambria Math" panose="02040503050406030204" pitchFamily="18" charset="0"/>
                            </a:rPr>
                            <m:t>𝑓</m:t>
                          </m:r>
                          <m:d>
                            <m:dPr>
                              <m:ctrlPr>
                                <a:rPr lang="pt-BR" sz="1100" i="1">
                                  <a:latin typeface="Cambria Math" panose="02040503050406030204" pitchFamily="18" charset="0"/>
                                </a:rPr>
                              </m:ctrlPr>
                            </m:dPr>
                            <m:e>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e>
                          </m:d>
                          <m:r>
                            <m:rPr>
                              <m:nor/>
                            </m:rPr>
                            <a:rPr lang="pt-BR" sz="1100" dirty="0"/>
                            <m:t> </m:t>
                          </m:r>
                        </m:num>
                        <m:den>
                          <m:r>
                            <a:rPr lang="pt-BR" sz="1100" i="1">
                              <a:latin typeface="Cambria Math" panose="02040503050406030204" pitchFamily="18" charset="0"/>
                            </a:rPr>
                            <m:t>𝜕</m:t>
                          </m:r>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den>
                      </m:f>
                    </m:oMath>
                  </m:oMathPara>
                </a14:m>
                <a:endParaRPr lang="pt-BR" sz="1100" dirty="0"/>
              </a:p>
            </p:txBody>
          </p:sp>
        </mc:Choice>
        <mc:Fallback xmlns="">
          <p:sp>
            <p:nvSpPr>
              <p:cNvPr id="11" name="CaixaDeTexto 10">
                <a:extLst>
                  <a:ext uri="{FF2B5EF4-FFF2-40B4-BE49-F238E27FC236}">
                    <a16:creationId xmlns:a16="http://schemas.microsoft.com/office/drawing/2014/main" id="{98EBD8C4-33DA-8566-BBEE-AA36569A3C2A}"/>
                  </a:ext>
                </a:extLst>
              </p:cNvPr>
              <p:cNvSpPr txBox="1">
                <a:spLocks noRot="1" noChangeAspect="1" noMove="1" noResize="1" noEditPoints="1" noAdjustHandles="1" noChangeArrowheads="1" noChangeShapeType="1" noTextEdit="1"/>
              </p:cNvSpPr>
              <p:nvPr/>
            </p:nvSpPr>
            <p:spPr>
              <a:xfrm rot="16200000">
                <a:off x="1137019" y="5121782"/>
                <a:ext cx="963088" cy="450893"/>
              </a:xfrm>
              <a:prstGeom prst="rect">
                <a:avLst/>
              </a:prstGeom>
              <a:blipFill>
                <a:blip r:embed="rId9"/>
                <a:stretch>
                  <a:fillRect r="-4110"/>
                </a:stretch>
              </a:blipFill>
            </p:spPr>
            <p:txBody>
              <a:bodyPr/>
              <a:lstStyle/>
              <a:p>
                <a:r>
                  <a:rPr lang="pt-BR">
                    <a:noFill/>
                  </a:rPr>
                  <a:t> </a:t>
                </a:r>
              </a:p>
            </p:txBody>
          </p:sp>
        </mc:Fallback>
      </mc:AlternateContent>
    </p:spTree>
    <p:extLst>
      <p:ext uri="{BB962C8B-B14F-4D97-AF65-F5344CB8AC3E}">
        <p14:creationId xmlns:p14="http://schemas.microsoft.com/office/powerpoint/2010/main" val="1416248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0A4D40-D800-8E04-5AEF-591D470E3606}"/>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F0F1ADBD-71DD-7D93-6F51-F1B8BE51450E}"/>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633298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DAC79-3A55-1689-D5FB-D35369679211}"/>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F70A7D57-768C-1BE0-A80F-9F49F33A64EA}"/>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972661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computacionais e numéricas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584775"/>
          </a:xfrm>
          <a:prstGeom prst="rect">
            <a:avLst/>
          </a:prstGeom>
        </p:spPr>
        <p:txBody>
          <a:bodyPr wrap="square">
            <a:spAutoFit/>
          </a:bodyPr>
          <a:lstStyle/>
          <a:p>
            <a:pPr algn="ctr"/>
            <a:r>
              <a:rPr lang="pt-BR" sz="1600"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830997"/>
          </a:xfrm>
          <a:prstGeom prst="rect">
            <a:avLst/>
          </a:prstGeom>
        </p:spPr>
        <p:txBody>
          <a:bodyPr wrap="square">
            <a:spAutoFit/>
          </a:bodyPr>
          <a:lstStyle/>
          <a:p>
            <a:pPr algn="ctr"/>
            <a:r>
              <a:rPr lang="pt-BR" sz="1600" dirty="0"/>
              <a:t>Derivada da Função Retificadora</a:t>
            </a:r>
          </a:p>
        </p:txBody>
      </p:sp>
      <p:sp>
        <p:nvSpPr>
          <p:cNvPr id="4" name="CaixaDeTexto 3"/>
          <p:cNvSpPr txBox="1"/>
          <p:nvPr/>
        </p:nvSpPr>
        <p:spPr>
          <a:xfrm>
            <a:off x="7013542" y="3862335"/>
            <a:ext cx="923925" cy="646331"/>
          </a:xfrm>
          <a:prstGeom prst="rect">
            <a:avLst/>
          </a:prstGeom>
          <a:noFill/>
        </p:spPr>
        <p:txBody>
          <a:bodyPr wrap="square" rtlCol="0">
            <a:spAutoFit/>
          </a:bodyPr>
          <a:lstStyle/>
          <a:p>
            <a:pPr algn="ctr"/>
            <a:r>
              <a:rPr lang="pt-BR" dirty="0">
                <a:solidFill>
                  <a:srgbClr val="00B0F0"/>
                </a:solidFill>
              </a:rPr>
              <a:t>Função degrau</a:t>
            </a:r>
          </a:p>
        </p:txBody>
      </p:sp>
      <p:cxnSp>
        <p:nvCxnSpPr>
          <p:cNvPr id="10" name="Conector de seta reta 9"/>
          <p:cNvCxnSpPr>
            <a:endCxn id="4" idx="1"/>
          </p:cNvCxnSpPr>
          <p:nvPr/>
        </p:nvCxnSpPr>
        <p:spPr>
          <a:xfrm flipV="1">
            <a:off x="6570482" y="4185501"/>
            <a:ext cx="443060" cy="91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372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18198"/>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9" y="1559170"/>
                <a:ext cx="11213123" cy="5298830"/>
              </a:xfrm>
            </p:spPr>
            <p:txBody>
              <a:bodyPr>
                <a:normAutofit fontScale="92500" lnSpcReduction="10000"/>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logística e tangente hiperbólica.</a:t>
                </a:r>
              </a:p>
              <a:p>
                <a:pPr lvl="1">
                  <a:buFont typeface="Wingdings" panose="05000000000000000000" pitchFamily="2" charset="2"/>
                  <a:buChar char="§"/>
                </a:pPr>
                <a:r>
                  <a:rPr lang="pt-BR" dirty="0"/>
                  <a:t>Sofre menos com o </a:t>
                </a:r>
                <a:r>
                  <a:rPr lang="pt-BR" b="1" i="1" dirty="0"/>
                  <a:t>problema da dissipação do gradiente</a:t>
                </a:r>
                <a:r>
                  <a:rPr lang="pt-BR" dirty="0"/>
                  <a:t>,</a:t>
                </a:r>
                <a:r>
                  <a:rPr lang="pt-BR" b="1" i="1" dirty="0"/>
                  <a:t> </a:t>
                </a:r>
                <a:r>
                  <a:rPr lang="pt-BR" dirty="0"/>
                  <a:t>pois sua derivada é igual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 O produto da derivada da função de ativação </a:t>
                </a:r>
                <a:r>
                  <a:rPr lang="pt-BR" dirty="0" err="1"/>
                  <a:t>ReLU</a:t>
                </a:r>
                <a:r>
                  <a:rPr lang="pt-BR" dirty="0"/>
                  <a:t> dos nós de várias camadas sempre será igual a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a:t>
                </a:r>
              </a:p>
              <a:p>
                <a:r>
                  <a:rPr lang="pt-BR" dirty="0"/>
                  <a:t>Desvantagem</a:t>
                </a:r>
              </a:p>
              <a:p>
                <a:pPr lvl="1">
                  <a:buFont typeface="Wingdings" panose="05000000000000000000" pitchFamily="2" charset="2"/>
                  <a:buChar char="§"/>
                </a:pPr>
                <a:r>
                  <a:rPr lang="pt-BR" dirty="0"/>
                  <a:t>Entretanto, 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r>
                      <a:rPr lang="pt-BR">
                        <a:latin typeface="Cambria Math" panose="02040503050406030204" pitchFamily="18" charset="0"/>
                      </a:rPr>
                      <m:t>, </m:t>
                    </m:r>
                  </m:oMath>
                </a14:m>
                <a:r>
                  <a:rPr lang="pt-BR" dirty="0"/>
                  <a:t>o nó é considerado </a:t>
                </a:r>
                <a:r>
                  <a:rPr lang="pt-BR" b="1" i="1" dirty="0"/>
                  <a:t>morto</a:t>
                </a:r>
                <a:r>
                  <a:rPr lang="pt-BR" dirty="0"/>
                  <a:t>, pois a derivada será igual a 0, fazendo com que os pesos permanecem inalterados (i.e., não há atualização).</a:t>
                </a:r>
              </a:p>
              <a:p>
                <a:r>
                  <a:rPr lang="pt-BR" dirty="0"/>
                  <a:t>Outras funções de ativação são:</a:t>
                </a:r>
              </a:p>
              <a:p>
                <a:pPr lvl="1">
                  <a:buFont typeface="Wingdings" panose="05000000000000000000" pitchFamily="2" charset="2"/>
                  <a:buChar char="§"/>
                </a:pPr>
                <a:r>
                  <a:rPr lang="en-US" dirty="0"/>
                  <a:t>Parametric rectified linear unit (</a:t>
                </a:r>
                <a:r>
                  <a:rPr lang="en-US" dirty="0" err="1"/>
                  <a:t>PReLU</a:t>
                </a:r>
                <a:r>
                  <a:rPr lang="en-US" dirty="0"/>
                  <a:t>).</a:t>
                </a:r>
                <a:endParaRPr lang="en-US" baseline="30000" dirty="0"/>
              </a:p>
              <a:p>
                <a:pPr lvl="1">
                  <a:buFont typeface="Wingdings" panose="05000000000000000000" pitchFamily="2" charset="2"/>
                  <a:buChar char="§"/>
                </a:pPr>
                <a:r>
                  <a:rPr lang="en-US" dirty="0"/>
                  <a:t>Leaky rectified linear unit (Leaky </a:t>
                </a:r>
                <a:r>
                  <a:rPr lang="en-US" dirty="0" err="1"/>
                  <a:t>ReLU</a:t>
                </a:r>
                <a:r>
                  <a:rPr lang="en-US" dirty="0"/>
                  <a:t>).</a:t>
                </a:r>
              </a:p>
              <a:p>
                <a:pPr lvl="1">
                  <a:buFont typeface="Wingdings" panose="05000000000000000000" pitchFamily="2" charset="2"/>
                  <a:buChar char="§"/>
                </a:pPr>
                <a:r>
                  <a:rPr lang="pt-BR" dirty="0">
                    <a:hlinkClick r:id="rId3"/>
                  </a:rPr>
                  <a:t>https://en.wikipedia.org/wiki/Activation_function#Table_of_activation_functions</a:t>
                </a:r>
                <a:endParaRPr lang="pt-BR" dirty="0"/>
              </a:p>
              <a:p>
                <a:r>
                  <a:rPr lang="pt-BR" dirty="0"/>
                  <a:t>Outras técnicas mais avançadas para evitar a dissipação do gradiente são a normalização de batch e o </a:t>
                </a:r>
                <a:r>
                  <a:rPr lang="pt-BR" i="1" dirty="0" err="1"/>
                  <a:t>dropout</a:t>
                </a:r>
                <a:r>
                  <a:rPr lang="pt-BR" dirty="0"/>
                  <a:t>.</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9" y="1559170"/>
                <a:ext cx="11213123" cy="5298830"/>
              </a:xfrm>
              <a:blipFill rotWithShape="0">
                <a:blip r:embed="rId4"/>
                <a:stretch>
                  <a:fillRect l="-815" t="-2301" b="-10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tângulo 3"/>
              <p:cNvSpPr/>
              <p:nvPr/>
            </p:nvSpPr>
            <p:spPr>
              <a:xfrm>
                <a:off x="6556010" y="5039952"/>
                <a:ext cx="4962705" cy="391646"/>
              </a:xfrm>
              <a:prstGeom prst="rect">
                <a:avLst/>
              </a:prstGeom>
            </p:spPr>
            <p:txBody>
              <a:bodyPr wrap="none">
                <a:spAutoFit/>
              </a:bodyPr>
              <a:lstStyle/>
              <a:p>
                <a:r>
                  <a:rPr lang="pt-BR" dirty="0"/>
                  <a:t>Ambas têm derivada diferente de zero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b="0" i="1" smtClean="0">
                        <a:latin typeface="Cambria Math" panose="02040503050406030204" pitchFamily="18" charset="0"/>
                      </a:rPr>
                      <m:t>&lt;0</m:t>
                    </m:r>
                  </m:oMath>
                </a14:m>
                <a:r>
                  <a:rPr lang="pt-BR" dirty="0"/>
                  <a:t>.</a:t>
                </a:r>
              </a:p>
            </p:txBody>
          </p:sp>
        </mc:Choice>
        <mc:Fallback xmlns="">
          <p:sp>
            <p:nvSpPr>
              <p:cNvPr id="4" name="Retângulo 3"/>
              <p:cNvSpPr>
                <a:spLocks noRot="1" noChangeAspect="1" noMove="1" noResize="1" noEditPoints="1" noAdjustHandles="1" noChangeArrowheads="1" noChangeShapeType="1" noTextEdit="1"/>
              </p:cNvSpPr>
              <p:nvPr/>
            </p:nvSpPr>
            <p:spPr>
              <a:xfrm>
                <a:off x="6556010" y="5039952"/>
                <a:ext cx="4962705" cy="391646"/>
              </a:xfrm>
              <a:prstGeom prst="rect">
                <a:avLst/>
              </a:prstGeom>
              <a:blipFill rotWithShape="0">
                <a:blip r:embed="rId5"/>
                <a:stretch>
                  <a:fillRect l="-982" t="-7813" r="-123" b="-20313"/>
                </a:stretch>
              </a:blipFill>
            </p:spPr>
            <p:txBody>
              <a:bodyPr/>
              <a:lstStyle/>
              <a:p>
                <a:r>
                  <a:rPr lang="pt-BR">
                    <a:noFill/>
                  </a:rPr>
                  <a:t> </a:t>
                </a:r>
              </a:p>
            </p:txBody>
          </p:sp>
        </mc:Fallback>
      </mc:AlternateContent>
      <p:sp>
        <p:nvSpPr>
          <p:cNvPr id="5" name="Chave direita 4"/>
          <p:cNvSpPr/>
          <p:nvPr/>
        </p:nvSpPr>
        <p:spPr>
          <a:xfrm>
            <a:off x="6187833" y="4828317"/>
            <a:ext cx="256927" cy="814916"/>
          </a:xfrm>
          <a:prstGeom prst="rightBrace">
            <a:avLst>
              <a:gd name="adj1" fmla="val 8333"/>
              <a:gd name="adj2" fmla="val 4665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653779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2184018"/>
            <a:ext cx="11163300" cy="4673982"/>
          </a:xfrm>
        </p:spPr>
        <p:txBody>
          <a:bodyPr>
            <a:normAutofit fontScale="85000" lnSpcReduction="10000"/>
          </a:bodyPr>
          <a:lstStyle/>
          <a:p>
            <a:r>
              <a:rPr lang="pt-BR" dirty="0"/>
              <a:t>Na figura acima,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solidFill>
                  <a:srgbClr val="00B050"/>
                </a:solidFill>
              </a:rPr>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solidFill>
                  <a:srgbClr val="00B050"/>
                </a:solidFill>
              </a:rPr>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saídas anteriores.</a:t>
            </a:r>
          </a:p>
          <a:p>
            <a:r>
              <a:rPr lang="pt-BR" dirty="0"/>
              <a:t>Portanto, </a:t>
            </a:r>
            <a:r>
              <a:rPr lang="pt-BR" b="1" i="1" dirty="0"/>
              <a:t>redes recorrentes </a:t>
            </a:r>
            <a:r>
              <a:rPr lang="pt-BR" dirty="0"/>
              <a:t>possuem </a:t>
            </a:r>
            <a:r>
              <a:rPr lang="pt-BR" b="1" i="1" dirty="0">
                <a:solidFill>
                  <a:srgbClr val="00B050"/>
                </a:solidFill>
              </a:rPr>
              <a:t>memória</a:t>
            </a:r>
            <a:r>
              <a:rPr lang="pt-BR" dirty="0"/>
              <a:t>.</a:t>
            </a:r>
          </a:p>
          <a:p>
            <a:r>
              <a:rPr lang="pt-BR" dirty="0"/>
              <a:t>Essas redes são úteis para o </a:t>
            </a:r>
            <a:r>
              <a:rPr lang="pt-BR" b="1" i="1" dirty="0">
                <a:solidFill>
                  <a:srgbClr val="00B050"/>
                </a:solidFill>
              </a:rPr>
              <a:t>processamento de dados sequenciais</a:t>
            </a:r>
            <a:r>
              <a:rPr lang="pt-BR" dirty="0"/>
              <a:t>, como som, dados de séries temporais (preços de ações, padrões cerebrais, etc.) ou linguagem natural (escrita e fala).</a:t>
            </a:r>
          </a:p>
        </p:txBody>
      </p:sp>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7591235" y="47626"/>
            <a:ext cx="3236783" cy="2222118"/>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(i.e., aproximar)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a:t>
                </a:r>
                <a:r>
                  <a:rPr lang="pt-BR" b="1" i="1" dirty="0">
                    <a:solidFill>
                      <a:srgbClr val="00B050"/>
                    </a:solidFill>
                  </a:rPr>
                  <a:t>uma única camada oculta suficientemente grande, é possível representar qualquer </a:t>
                </a:r>
                <a:r>
                  <a:rPr lang="pt-BR" b="1" i="1" dirty="0">
                    <a:solidFill>
                      <a:srgbClr val="00B0F0"/>
                    </a:solidFill>
                  </a:rPr>
                  <a:t>função contínua </a:t>
                </a:r>
                <a:r>
                  <a:rPr lang="pt-BR" b="1" i="1" dirty="0">
                    <a:solidFill>
                      <a:srgbClr val="00B050"/>
                    </a:solidFill>
                  </a:rPr>
                  <a:t>das entradas</a:t>
                </a:r>
                <a:r>
                  <a:rPr lang="pt-BR" dirty="0"/>
                  <a:t> com uma precisão arbitrária (depende da topologia).</a:t>
                </a:r>
              </a:p>
              <a:p>
                <a:r>
                  <a:rPr lang="pt-BR" dirty="0"/>
                  <a:t>Com </a:t>
                </a:r>
                <a:r>
                  <a:rPr lang="pt-BR" b="1" i="1" dirty="0">
                    <a:solidFill>
                      <a:srgbClr val="00B050"/>
                    </a:solidFill>
                  </a:rPr>
                  <a:t>duas camadas ocultas, até </a:t>
                </a:r>
                <a:r>
                  <a:rPr lang="pt-BR" b="1" i="1" dirty="0">
                    <a:solidFill>
                      <a:srgbClr val="00B0F0"/>
                    </a:solidFill>
                  </a:rPr>
                  <a:t>funções descontínuas</a:t>
                </a:r>
                <a:r>
                  <a:rPr lang="pt-BR" b="1" i="1" dirty="0">
                    <a:solidFill>
                      <a:srgbClr val="00B050"/>
                    </a:solidFill>
                  </a:rPr>
                  <a:t> podem ser representadas</a:t>
                </a:r>
                <a:r>
                  <a:rPr lang="pt-BR" dirty="0"/>
                  <a:t>.</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86749" y="71438"/>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973308" cy="1325563"/>
          </a:xfrm>
        </p:spPr>
        <p:txBody>
          <a:bodyPr/>
          <a:lstStyle/>
          <a:p>
            <a:r>
              <a:rPr lang="pt-BR" dirty="0"/>
              <a:t>Aproximação universal de funções: Classificação</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8185085" y="1365376"/>
            <a:ext cx="3727559" cy="307777"/>
          </a:xfrm>
          <a:prstGeom prst="rect">
            <a:avLst/>
          </a:prstGeom>
        </p:spPr>
        <p:txBody>
          <a:bodyPr wrap="none">
            <a:spAutoFit/>
          </a:bodyPr>
          <a:lstStyle/>
          <a:p>
            <a:pPr lvl="0">
              <a:defRPr/>
            </a:pPr>
            <a:r>
              <a:rPr lang="pt-BR" sz="1400" dirty="0">
                <a:solidFill>
                  <a:srgbClr val="00B0F0"/>
                </a:solidFill>
                <a:hlinkClick r:id="rId9"/>
              </a:rPr>
              <a:t>Exemplo: FunctionApproximationWithMLP.ipynb</a:t>
            </a:r>
            <a:endParaRPr lang="pt-BR" sz="14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a:t>
            </a:r>
            <a:r>
              <a:rPr lang="pt-BR" b="1" i="1" dirty="0" err="1"/>
              <a:t>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err="1"/>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 Regressão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838200" y="6380443"/>
            <a:ext cx="3115661" cy="307777"/>
          </a:xfrm>
          <a:prstGeom prst="rect">
            <a:avLst/>
          </a:prstGeom>
        </p:spPr>
        <p:txBody>
          <a:bodyPr wrap="none">
            <a:spAutoFit/>
          </a:bodyPr>
          <a:lstStyle/>
          <a:p>
            <a:pPr lvl="0">
              <a:defRPr/>
            </a:pPr>
            <a:r>
              <a:rPr lang="pt-BR" sz="1400" dirty="0">
                <a:solidFill>
                  <a:srgbClr val="00B0F0"/>
                </a:solidFill>
                <a:hlinkClick r:id="rId8"/>
              </a:rPr>
              <a:t>Exemplo: function_approximation.ipynb</a:t>
            </a:r>
            <a:endParaRPr lang="pt-BR" sz="1400"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89193" cy="5032376"/>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137552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5897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lnSpcReduction="10000"/>
          </a:bodyPr>
          <a:lstStyle/>
          <a:p>
            <a:r>
              <a:rPr lang="pt-BR" dirty="0"/>
              <a:t>A rede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se conecta a todos os nós da camada seguinte através de pesos sinápticos.</a:t>
            </a:r>
          </a:p>
          <a:p>
            <a:pPr lvl="1">
              <a:buFont typeface="Wingdings" panose="05000000000000000000" pitchFamily="2" charset="2"/>
              <a:buChar char="§"/>
            </a:pPr>
            <a:r>
              <a:rPr lang="pt-BR" dirty="0"/>
              <a:t>Os dados fluem através da rede em uma única direção, da camada de entrada para a camada de saída, sem ciclos ou </a:t>
            </a:r>
            <a:r>
              <a:rPr lang="pt-BR" i="1" dirty="0"/>
              <a:t>loops</a:t>
            </a:r>
            <a:r>
              <a:rPr lang="pt-BR" dirty="0"/>
              <a:t> de retroalimentação.</a:t>
            </a:r>
          </a:p>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a:t>
            </a:r>
            <a:r>
              <a:rPr lang="pt-BR" dirty="0"/>
              <a:t> (do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998865" y="1825624"/>
            <a:ext cx="6029011"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muitas camadas ocultas.</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aprendem separadores lineares que são combinados para obter a separação não linear resultante.</a:t>
            </a:r>
          </a:p>
        </p:txBody>
      </p:sp>
      <p:pic>
        <p:nvPicPr>
          <p:cNvPr id="6" name="Imagem 5">
            <a:extLst>
              <a:ext uri="{FF2B5EF4-FFF2-40B4-BE49-F238E27FC236}">
                <a16:creationId xmlns:a16="http://schemas.microsoft.com/office/drawing/2014/main" id="{3231D813-872C-944C-AE49-5D2E7109D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512" y="1976349"/>
            <a:ext cx="4148735" cy="1892266"/>
          </a:xfrm>
          <a:prstGeom prst="rect">
            <a:avLst/>
          </a:prstGeom>
        </p:spPr>
      </p:pic>
      <p:pic>
        <p:nvPicPr>
          <p:cNvPr id="1026" name="Picture 2">
            <a:extLst>
              <a:ext uri="{FF2B5EF4-FFF2-40B4-BE49-F238E27FC236}">
                <a16:creationId xmlns:a16="http://schemas.microsoft.com/office/drawing/2014/main" id="{5416B4AC-AC9A-7CD6-6172-846FCE816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65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998865" y="1825624"/>
                <a:ext cx="6029011" cy="5032375"/>
              </a:xfrm>
            </p:spPr>
            <p:txBody>
              <a:bodyPr>
                <a:normAutofit lnSpcReduction="10000"/>
              </a:bodyPr>
              <a:lstStyle/>
              <a:p>
                <a:r>
                  <a:rPr lang="pt-BR" dirty="0"/>
                  <a:t>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 o </a:t>
                </a:r>
                <a:r>
                  <a:rPr lang="pt-BR" b="1" i="1" dirty="0">
                    <a:solidFill>
                      <a:srgbClr val="00B050"/>
                    </a:solidFill>
                  </a:rPr>
                  <a:t>sinal de ativação</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r>
                  <a:rPr lang="pt-BR" dirty="0"/>
                  <a:t>O </a:t>
                </a:r>
                <a:r>
                  <a:rPr lang="pt-BR" b="1" i="1" dirty="0"/>
                  <a:t>sinal de ativação </a:t>
                </a:r>
                <a:r>
                  <a:rPr lang="pt-BR" dirty="0"/>
                  <a:t>é a saída do </a:t>
                </a:r>
                <a14:m>
                  <m:oMath xmlns:m="http://schemas.openxmlformats.org/officeDocument/2006/math">
                    <m:r>
                      <a:rPr lang="pt-BR" i="1">
                        <a:latin typeface="Cambria Math" panose="02040503050406030204" pitchFamily="18" charset="0"/>
                      </a:rPr>
                      <m:t>𝑖</m:t>
                    </m:r>
                  </m:oMath>
                </a14:m>
                <a:r>
                  <a:rPr lang="pt-BR" dirty="0"/>
                  <a:t>-ésimo nó e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998865" y="1825624"/>
                <a:ext cx="6029011" cy="5032375"/>
              </a:xfrm>
              <a:blipFill>
                <a:blip r:embed="rId3"/>
                <a:stretch>
                  <a:fillRect l="-1820" t="-2663" r="-2326"/>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206700" y="1825624"/>
                <a:ext cx="6903140" cy="5032375"/>
              </a:xfrm>
            </p:spPr>
            <p:txBody>
              <a:bodyPr>
                <a:normAutofit lnSpcReduction="10000"/>
              </a:bodyPr>
              <a:lstStyle/>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1589"/>
                </a:stretch>
              </a:blipFill>
            </p:spPr>
            <p:txBody>
              <a:bodyPr/>
              <a:lstStyle/>
              <a:p>
                <a:r>
                  <a:rPr lang="pt-BR">
                    <a:noFill/>
                  </a:rPr>
                  <a:t> </a:t>
                </a:r>
              </a:p>
            </p:txBody>
          </p:sp>
        </mc:Fallback>
      </mc:AlternateContent>
      <p:pic>
        <p:nvPicPr>
          <p:cNvPr id="6" name="Picture 3">
            <a:extLst>
              <a:ext uri="{FF2B5EF4-FFF2-40B4-BE49-F238E27FC236}">
                <a16:creationId xmlns:a16="http://schemas.microsoft.com/office/drawing/2014/main"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16383</TotalTime>
  <Words>8088</Words>
  <Application>Microsoft Office PowerPoint</Application>
  <PresentationFormat>Widescreen</PresentationFormat>
  <Paragraphs>534</Paragraphs>
  <Slides>47</Slides>
  <Notes>36</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47</vt:i4>
      </vt:variant>
    </vt:vector>
  </HeadingPairs>
  <TitlesOfParts>
    <vt:vector size="54" baseType="lpstr">
      <vt:lpstr>Arial</vt:lpstr>
      <vt:lpstr>Calibri</vt:lpstr>
      <vt:lpstr>Calibri Light</vt:lpstr>
      <vt:lpstr>Cambria Math</vt:lpstr>
      <vt:lpstr>Söhne</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Função logística</vt:lpstr>
      <vt:lpstr>Função logística e sua derivada</vt:lpstr>
      <vt:lpstr>Função tangente hiperbólica</vt:lpstr>
      <vt:lpstr>Função tangente hiperbólica e sua derivada</vt:lpstr>
      <vt:lpstr>Apresentação do PowerPoint</vt:lpstr>
      <vt:lpstr>O problema da dissipação do gradiente</vt:lpstr>
      <vt:lpstr>O problema da dissipação do gradiente</vt:lpstr>
      <vt:lpstr>O problema da dissipação do gradiente</vt:lpstr>
      <vt:lpstr>Regra da cadeia</vt:lpstr>
      <vt:lpstr>Regra da cadeia</vt:lpstr>
      <vt:lpstr>O problema da dissipação do gradiente</vt:lpstr>
      <vt:lpstr>Dissipação do gradiente </vt:lpstr>
      <vt:lpstr>Dissipação do gradiente </vt:lpstr>
      <vt:lpstr>Dissipação do gradiente </vt:lpstr>
      <vt:lpstr>Explosão do gradiente </vt:lpstr>
      <vt:lpstr>Apresentação do PowerPoint</vt:lpstr>
      <vt:lpstr>Função de ativação retificadora</vt:lpstr>
      <vt:lpstr>Funções de ativação: ReLU</vt:lpstr>
      <vt:lpstr>Funções de ativação: ReLU</vt:lpstr>
      <vt:lpstr>Apresentação do PowerPoint</vt:lpstr>
      <vt:lpstr>Apresentação do PowerPoint</vt:lpstr>
      <vt:lpstr>Função de ativação retificadora</vt:lpstr>
      <vt:lpstr>Função de ativação retificadora</vt:lpstr>
      <vt:lpstr>Tarefa</vt:lpstr>
      <vt:lpstr>Conectando Neurônios</vt:lpstr>
      <vt:lpstr>Conectando Neurônios</vt:lpstr>
      <vt:lpstr>Regressão Não-Linear</vt:lpstr>
      <vt:lpstr>Aproximação universal de funções: Classificação</vt:lpstr>
      <vt:lpstr>Aproximação universal de funções: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1445</cp:revision>
  <dcterms:created xsi:type="dcterms:W3CDTF">2020-04-06T23:46:10Z</dcterms:created>
  <dcterms:modified xsi:type="dcterms:W3CDTF">2023-10-27T20:31:03Z</dcterms:modified>
</cp:coreProperties>
</file>