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  <p:sldId id="35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8608" autoAdjust="0"/>
  </p:normalViewPr>
  <p:slideViewPr>
    <p:cSldViewPr snapToGrid="0">
      <p:cViewPr varScale="1">
        <p:scale>
          <a:sx n="103" d="100"/>
          <a:sy n="103" d="100"/>
        </p:scale>
        <p:origin x="924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23/09/2022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r>
              <a:rPr lang="pt-BR" dirty="0" smtClean="0"/>
              <a:t>[2] https://www.datasciencecentral.com/profiles/blogs/roc-curve-explained-in-one-picture</a:t>
            </a:r>
          </a:p>
          <a:p>
            <a:r>
              <a:rPr lang="pt-BR" dirty="0" smtClean="0"/>
              <a:t>[3] https://en.wikipedia.org/wiki/Receiver_operating_characteristic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 smtClean="0"/>
          </a:p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https://colab.research.google.com/github/zz4fap/t320_aprendizado_de_maquina/blob/main/labs/Laboratorio5.ipynb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23/09/2022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</a:t>
                </a:r>
                <a:r>
                  <a:rPr lang="pt-BR" dirty="0" smtClean="0"/>
                  <a:t>exato é </a:t>
                </a:r>
                <a:r>
                  <a:rPr lang="pt-BR" dirty="0"/>
                  <a:t>o modelo em relação </a:t>
                </a:r>
                <a:r>
                  <a:rPr lang="pt-BR" dirty="0" smtClean="0"/>
                  <a:t>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</a:t>
                </a:r>
                <a:r>
                  <a:rPr lang="pt-BR" dirty="0" smtClean="0"/>
                  <a:t>ou seja, quantos </a:t>
                </a:r>
                <a:r>
                  <a:rPr lang="pt-BR" dirty="0"/>
                  <a:t>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 smtClean="0"/>
                  <a:t>spams</a:t>
                </a:r>
                <a:r>
                  <a:rPr lang="pt-BR" dirty="0" smtClean="0"/>
                  <a:t> (</a:t>
                </a:r>
                <a:r>
                  <a:rPr lang="pt-BR" b="1" i="1" dirty="0" smtClean="0"/>
                  <a:t>verdadeiro positivo</a:t>
                </a:r>
                <a:r>
                  <a:rPr lang="pt-BR" dirty="0" smtClean="0"/>
                  <a:t>), </a:t>
                </a:r>
                <a:r>
                  <a:rPr lang="pt-BR" dirty="0"/>
                  <a:t>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 err="1" smtClean="0"/>
                  <a:t>ham</a:t>
                </a:r>
                <a:r>
                  <a:rPr lang="pt-BR" dirty="0" smtClean="0"/>
                  <a:t> (</a:t>
                </a:r>
                <a:r>
                  <a:rPr lang="pt-BR" b="1" i="1" dirty="0" smtClean="0"/>
                  <a:t>verdadeiro negativo</a:t>
                </a:r>
                <a:r>
                  <a:rPr lang="pt-BR" dirty="0" smtClean="0"/>
                  <a:t>) </a:t>
                </a:r>
                <a:r>
                  <a:rPr lang="pt-BR" dirty="0"/>
                  <a:t>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</a:t>
                </a:r>
                <a:r>
                  <a:rPr lang="pt-BR" dirty="0" smtClean="0"/>
                  <a:t>for baixa.</a:t>
                </a:r>
                <a:endParaRPr lang="pt-BR" dirty="0"/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</a:t>
                </a:r>
                <a:r>
                  <a:rPr lang="pt-BR" dirty="0" smtClean="0"/>
                  <a:t>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</a:t>
                </a:r>
                <a:r>
                  <a:rPr lang="pt-BR" dirty="0" smtClean="0"/>
                  <a:t>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</a:t>
                </a:r>
                <a:r>
                  <a:rPr lang="pt-BR" dirty="0" smtClean="0"/>
                  <a:t>(</a:t>
                </a:r>
                <a:r>
                  <a:rPr lang="pt-BR" b="1" i="1" dirty="0"/>
                  <a:t>verdadeiro </a:t>
                </a:r>
                <a:r>
                  <a:rPr lang="pt-BR" b="1" i="1" dirty="0" smtClean="0"/>
                  <a:t>positivo</a:t>
                </a:r>
                <a:r>
                  <a:rPr lang="pt-BR" dirty="0" smtClean="0"/>
                  <a:t>) </a:t>
                </a:r>
                <a:r>
                  <a:rPr lang="pt-BR" dirty="0"/>
                  <a:t>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  <a:blipFill rotWithShape="0">
                <a:blip r:embed="rId2"/>
                <a:stretch>
                  <a:fillRect l="-707" t="-2785" r="-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343605" y="2334964"/>
            <a:ext cx="1066800" cy="225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5"/>
              <p:cNvSpPr/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/>
          <p:nvPr/>
        </p:nvSpPr>
        <p:spPr>
          <a:xfrm rot="5400000">
            <a:off x="10330105" y="4890015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b="1" i="1" dirty="0" smtClean="0"/>
              <a:t>classificados </a:t>
            </a:r>
            <a:r>
              <a:rPr lang="pt-BR" b="1" i="1" dirty="0"/>
              <a:t>de forma </a:t>
            </a:r>
            <a:r>
              <a:rPr lang="pt-BR" b="1" i="1" dirty="0" smtClean="0"/>
              <a:t>incorreta</a:t>
            </a:r>
            <a:r>
              <a:rPr lang="pt-BR" dirty="0" smtClean="0"/>
              <a:t>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</a:t>
            </a:r>
            <a:r>
              <a:rPr lang="pt-BR" b="1" i="1" dirty="0"/>
              <a:t>quantos </a:t>
            </a:r>
            <a:r>
              <a:rPr lang="pt-BR" b="1" i="1" dirty="0" smtClean="0"/>
              <a:t>exemplos da classe negativa foram </a:t>
            </a:r>
            <a:r>
              <a:rPr lang="pt-BR" b="1" i="1" dirty="0"/>
              <a:t>classificados como sendo pertencentes </a:t>
            </a:r>
            <a:r>
              <a:rPr lang="pt-BR" b="1" i="1" dirty="0" smtClean="0"/>
              <a:t>à classe positiva</a:t>
            </a:r>
            <a:r>
              <a:rPr lang="pt-BR" dirty="0" smtClean="0"/>
              <a:t>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as duas.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</a:t>
                </a:r>
                <a:r>
                  <a:rPr lang="pt-BR" dirty="0" smtClean="0"/>
                  <a:t>são 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Ela realiza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47446"/>
            <a:ext cx="6695667" cy="531055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Gráfico que mostra a 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plotando-se o </a:t>
            </a:r>
            <a:r>
              <a:rPr lang="pt-BR" b="1" i="1" dirty="0" smtClean="0"/>
              <a:t>recall</a:t>
            </a:r>
            <a:r>
              <a:rPr lang="pt-BR" dirty="0" smtClean="0"/>
              <a:t>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 smtClean="0"/>
              <a:t>.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b="1" dirty="0"/>
              <a:t>ponto</a:t>
            </a:r>
            <a:r>
              <a:rPr lang="pt-BR" dirty="0"/>
              <a:t>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</a:t>
            </a:r>
            <a:r>
              <a:rPr lang="pt-BR" sz="2800" b="1" dirty="0" smtClean="0"/>
              <a:t>de Operação </a:t>
            </a:r>
            <a:r>
              <a:rPr lang="pt-BR" sz="2800" b="1" dirty="0"/>
              <a:t>do Receptor </a:t>
            </a:r>
            <a:r>
              <a:rPr lang="pt-BR" sz="2800" b="1" dirty="0" smtClean="0"/>
              <a:t>(Curva ROC</a:t>
            </a:r>
            <a:r>
              <a:rPr lang="pt-BR" sz="2800" b="1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ângulo 4"/>
              <p:cNvSpPr/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/>
              <p:cNvSpPr/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de Operação do Receptor (Curva ROC)</a:t>
                </a:r>
              </a:p>
              <a:p>
                <a:r>
                  <a:rPr lang="pt-BR" dirty="0" smtClean="0"/>
                  <a:t>A forma usual de se comparar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consiste em criar uma </a:t>
                </a:r>
                <a:r>
                  <a:rPr lang="pt-BR" b="1" i="1" dirty="0" smtClean="0"/>
                  <a:t>curva ROC</a:t>
                </a:r>
                <a:r>
                  <a:rPr lang="pt-BR" dirty="0" smtClean="0"/>
                  <a:t> para cada um deles.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 smtClean="0"/>
                  <a:t>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 smtClean="0"/>
                  <a:t>apresentam em sua </a:t>
                </a:r>
                <a:r>
                  <a:rPr lang="pt-BR" dirty="0" smtClean="0"/>
                  <a:t>saída uma probabilidade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</a:t>
                </a:r>
                <a:r>
                  <a:rPr lang="pt-BR" dirty="0" smtClean="0"/>
                  <a:t>probabilidades </a:t>
                </a:r>
                <a:r>
                  <a:rPr lang="pt-BR" dirty="0"/>
                  <a:t>são</a:t>
                </a:r>
                <a:r>
                  <a:rPr lang="pt-BR" dirty="0"/>
                  <a:t>, então, discretizadas para que se tenha a decisão final: por exemplo, </a:t>
                </a:r>
                <a:r>
                  <a:rPr lang="pt-BR" dirty="0" smtClean="0"/>
                  <a:t>se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ele </a:t>
                </a:r>
                <a:r>
                  <a:rPr lang="pt-BR" dirty="0"/>
                  <a:t>é </a:t>
                </a:r>
                <a:r>
                  <a:rPr lang="pt-BR" dirty="0" smtClean="0"/>
                  <a:t>mapeado </a:t>
                </a:r>
                <a:r>
                  <a:rPr lang="pt-BR" dirty="0"/>
                  <a:t>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</a:t>
                </a:r>
                <a:r>
                  <a:rPr lang="pt-BR" dirty="0" smtClean="0"/>
                  <a:t>ele </a:t>
                </a:r>
                <a:r>
                  <a:rPr lang="pt-BR" dirty="0"/>
                  <a:t>é </a:t>
                </a:r>
                <a:r>
                  <a:rPr lang="pt-BR" dirty="0" smtClean="0"/>
                  <a:t>mapeado </a:t>
                </a:r>
                <a:r>
                  <a:rPr lang="pt-BR" dirty="0"/>
                  <a:t>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</a:t>
                </a:r>
                <a:r>
                  <a:rPr lang="pt-BR" dirty="0" smtClean="0"/>
                  <a:t>plotarmos </a:t>
                </a:r>
                <a:r>
                  <a:rPr lang="pt-BR" dirty="0"/>
                  <a:t>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  <a:blipFill rotWithShape="0">
                <a:blip r:embed="rId2"/>
                <a:stretch>
                  <a:fillRect l="-1267" t="-3027" r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7445"/>
          <a:stretch/>
        </p:blipFill>
        <p:spPr bwMode="auto">
          <a:xfrm>
            <a:off x="8548546" y="2423095"/>
            <a:ext cx="3624792" cy="31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400" b="1" dirty="0" smtClean="0"/>
              <a:t>Curva Característica </a:t>
            </a:r>
            <a:r>
              <a:rPr lang="pt-BR" sz="3400" b="1" dirty="0" smtClean="0"/>
              <a:t>de Operação </a:t>
            </a:r>
            <a:r>
              <a:rPr lang="pt-BR" sz="3400" b="1" dirty="0" smtClean="0"/>
              <a:t>do Receptor (Curva ROC)</a:t>
            </a:r>
            <a:endParaRPr lang="pt-BR" sz="34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ASC</a:t>
            </a:r>
            <a:r>
              <a:rPr lang="pt-BR" dirty="0" smtClean="0"/>
              <a:t> é outra métrica da qualidade de um classificador. É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</a:t>
            </a:r>
            <a:r>
              <a:rPr lang="pt-BR" b="1" i="1" dirty="0"/>
              <a:t>classificador A</a:t>
            </a:r>
            <a:r>
              <a:rPr lang="pt-BR" dirty="0"/>
              <a:t>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</a:t>
            </a:r>
            <a:r>
              <a:rPr lang="pt-BR" b="1" i="1" dirty="0" smtClean="0"/>
              <a:t>classificador B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</a:t>
            </a:r>
            <a:r>
              <a:rPr lang="pt-BR" b="1" i="1" dirty="0" smtClean="0"/>
              <a:t>multi-classes</a:t>
            </a:r>
            <a:r>
              <a:rPr lang="pt-BR" dirty="0" smtClean="0"/>
              <a:t>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1252" cy="4705804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</a:t>
            </a:r>
            <a:r>
              <a:rPr lang="pt-BR" dirty="0" smtClean="0"/>
              <a:t>duas </a:t>
            </a:r>
            <a:r>
              <a:rPr lang="pt-BR" dirty="0"/>
              <a:t>classes, também chamados </a:t>
            </a:r>
            <a:r>
              <a:rPr lang="pt-BR" dirty="0" smtClean="0"/>
              <a:t>de problemas de </a:t>
            </a:r>
            <a:r>
              <a:rPr lang="pt-BR" b="1" i="1" dirty="0" smtClean="0"/>
              <a:t>classificação </a:t>
            </a:r>
            <a:r>
              <a:rPr lang="pt-BR" b="1" i="1" dirty="0" smtClean="0"/>
              <a:t>multi-classes</a:t>
            </a:r>
            <a:r>
              <a:rPr lang="pt-BR" dirty="0"/>
              <a:t> </a:t>
            </a:r>
            <a:r>
              <a:rPr lang="pt-BR" dirty="0" smtClean="0"/>
              <a:t>através das abordagens: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Um-Contra-Resto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Um-Contra-Um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Regressão Softmax</a:t>
            </a:r>
            <a:endParaRPr lang="pt-BR" dirty="0" smtClean="0"/>
          </a:p>
          <a:p>
            <a:r>
              <a:rPr lang="pt-BR" dirty="0" smtClean="0"/>
              <a:t>Nesta aula, veremos as </a:t>
            </a:r>
            <a:r>
              <a:rPr lang="pt-BR" b="1" i="1" dirty="0" smtClean="0"/>
              <a:t>métricas</a:t>
            </a:r>
            <a:r>
              <a:rPr lang="pt-BR" dirty="0" smtClean="0"/>
              <a:t> mais utilizadas para medir o </a:t>
            </a:r>
            <a:r>
              <a:rPr lang="pt-BR" b="1" i="1" dirty="0" smtClean="0"/>
              <a:t>desempenho de classificadores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6154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</a:t>
            </a:r>
            <a:r>
              <a:rPr lang="pt-BR" dirty="0" smtClean="0"/>
              <a:t>confusão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Várias métricas podem ser extraídas da matriz.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(do inglês, </a:t>
            </a:r>
            <a:r>
              <a:rPr lang="pt-BR" i="1" dirty="0" err="1" smtClean="0"/>
              <a:t>Receiver</a:t>
            </a:r>
            <a:r>
              <a:rPr lang="pt-BR" i="1" dirty="0" smtClean="0"/>
              <a:t> </a:t>
            </a:r>
            <a:r>
              <a:rPr lang="pt-BR" i="1" dirty="0"/>
              <a:t>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</a:t>
                </a:r>
                <a:r>
                  <a:rPr lang="pt-BR" dirty="0"/>
                  <a:t>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</a:t>
                </a:r>
                <a:r>
                  <a:rPr lang="pt-BR" b="1" i="1" dirty="0"/>
                  <a:t>porcentagem de </a:t>
                </a:r>
                <a:r>
                  <a:rPr lang="pt-BR" b="1" i="1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delta de </a:t>
                </a:r>
                <a:r>
                  <a:rPr lang="pt-BR" b="1" i="1" dirty="0" err="1" smtClean="0"/>
                  <a:t>Kronecker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valor esperado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 smtClean="0"/>
                  <a:t> é a saída do classificador. Observe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definido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</a:t>
                </a:r>
                <a:r>
                  <a:rPr lang="pt-BR" sz="3200" dirty="0" smtClean="0"/>
                  <a:t>se </a:t>
                </a:r>
                <a:r>
                  <a:rPr lang="pt-BR" sz="3200" b="1" i="1" dirty="0" smtClean="0"/>
                  <a:t>confundindo</a:t>
                </a:r>
                <a:r>
                  <a:rPr lang="pt-BR" sz="3200" dirty="0" smtClean="0"/>
                  <a:t> (</a:t>
                </a:r>
                <a:r>
                  <a:rPr lang="pt-BR" sz="3200" dirty="0"/>
                  <a:t>ou seja, </a:t>
                </a:r>
                <a:r>
                  <a:rPr lang="pt-BR" sz="3200" b="1" i="1" dirty="0" smtClean="0"/>
                  <a:t>rotulando incorretamente</a:t>
                </a:r>
                <a:r>
                  <a:rPr lang="pt-BR" sz="3200" dirty="0" smtClean="0"/>
                  <a:t> os exemplos).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 smtClean="0"/>
                  <a:t>,</a:t>
                </a:r>
                <a:r>
                  <a:rPr lang="pt-BR" sz="3200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, </a:t>
                </a:r>
                <a:r>
                  <a:rPr lang="pt-BR" sz="3200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 smtClean="0"/>
                  <a:t>A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 smtClean="0"/>
                  <a:t>-</a:t>
                </a:r>
                <a:r>
                  <a:rPr lang="pt-BR" sz="3200" dirty="0" err="1" smtClean="0"/>
                  <a:t>ésima</a:t>
                </a:r>
                <a:r>
                  <a:rPr lang="pt-BR" sz="3200" dirty="0" smtClean="0"/>
                  <a:t> </a:t>
                </a:r>
                <a:r>
                  <a:rPr lang="pt-BR" sz="3200" b="1" i="1" dirty="0" smtClean="0"/>
                  <a:t>linha</a:t>
                </a:r>
                <a:r>
                  <a:rPr lang="pt-BR" sz="3200" dirty="0" smtClean="0"/>
                  <a:t> indica o total de exemplos </a:t>
                </a:r>
                <a:r>
                  <a:rPr lang="pt-BR" sz="3200" dirty="0"/>
                  <a:t>que foram classificados como pertencentes 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classe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indica o total de </a:t>
                </a:r>
                <a:r>
                  <a:rPr lang="pt-BR" sz="3200" dirty="0"/>
                  <a:t>exemplos realmente pertencentes </a:t>
                </a:r>
                <a:r>
                  <a:rPr lang="pt-BR" sz="3200" dirty="0" smtClean="0"/>
                  <a:t>à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 smtClean="0"/>
                  <a:t> </a:t>
                </a:r>
                <a:r>
                  <a:rPr lang="pt-BR" sz="3200" dirty="0"/>
                  <a:t>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</a:t>
                </a:r>
                <a:r>
                  <a:rPr lang="pt-BR" sz="3200" dirty="0" smtClean="0"/>
                  <a:t>na 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811987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068464" y="4130228"/>
            <a:ext cx="275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</a:t>
            </a:r>
            <a:r>
              <a:rPr lang="pt-BR" sz="1400" dirty="0" smtClean="0"/>
              <a:t>exemplos realmente </a:t>
            </a:r>
            <a:r>
              <a:rPr lang="pt-BR" sz="1400" dirty="0" smtClean="0"/>
              <a:t>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</a:t>
                </a:r>
                <a:r>
                  <a:rPr lang="pt-BR" sz="1400" dirty="0" smtClean="0"/>
                  <a:t>exemplos da </a:t>
                </a:r>
                <a:r>
                  <a:rPr lang="pt-BR" sz="1400" dirty="0"/>
                  <a:t>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</a:t>
                </a:r>
                <a:r>
                  <a:rPr lang="pt-BR" sz="1400" dirty="0" smtClean="0"/>
                  <a:t>exemplos da </a:t>
                </a:r>
                <a:r>
                  <a:rPr lang="pt-BR" sz="1400" dirty="0"/>
                  <a:t>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231880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</a:t>
                </a:r>
                <a:r>
                  <a:rPr lang="pt-BR" dirty="0" smtClean="0"/>
                  <a:t>positivos, </a:t>
                </a:r>
                <a:r>
                  <a:rPr lang="pt-BR" dirty="0"/>
                  <a:t>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</a:t>
                </a:r>
                <a:r>
                  <a:rPr lang="pt-BR" dirty="0" smtClean="0"/>
                  <a:t>negativa.</a:t>
                </a:r>
                <a:endParaRPr lang="pt-BR" dirty="0" smtClean="0"/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</a:t>
                </a:r>
                <a:r>
                  <a:rPr lang="pt-BR" dirty="0" smtClean="0"/>
                  <a:t>negativa, </a:t>
                </a:r>
                <a:r>
                  <a:rPr lang="pt-BR" dirty="0"/>
                  <a:t>mas que, na verdade, pertencem à classe </a:t>
                </a:r>
                <a:r>
                  <a:rPr lang="pt-BR" dirty="0" smtClean="0"/>
                  <a:t>positiva.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</a:t>
                </a:r>
                <a:r>
                  <a:rPr lang="pt-BR" b="1" dirty="0" smtClean="0"/>
                  <a:t>IMPORTANTE</a:t>
                </a:r>
                <a:r>
                  <a:rPr lang="pt-BR" dirty="0" smtClean="0"/>
                  <a:t>: Algumas </a:t>
                </a:r>
                <a:r>
                  <a:rPr lang="pt-BR" dirty="0" smtClean="0"/>
                  <a:t>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231880" cy="3562350"/>
              </a:xfrm>
              <a:blipFill rotWithShape="0">
                <a:blip r:embed="rId2"/>
                <a:stretch>
                  <a:fillRect l="-651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</a:t>
                </a:r>
                <a:r>
                  <a:rPr lang="pt-BR" dirty="0" smtClean="0"/>
                  <a:t>positiva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</a:t>
                </a:r>
                <a:r>
                  <a:rPr lang="pt-BR" dirty="0" smtClean="0"/>
                  <a:t>negativa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5"/>
              <p:cNvSpPr/>
              <p:nvPr/>
            </p:nvSpPr>
            <p:spPr>
              <a:xfrm>
                <a:off x="10434221" y="3068518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21" y="3068518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/>
          <p:cNvSpPr/>
          <p:nvPr/>
        </p:nvSpPr>
        <p:spPr>
          <a:xfrm rot="5400000">
            <a:off x="10591362" y="3188698"/>
            <a:ext cx="550599" cy="3276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5"/>
              <p:cNvSpPr/>
              <p:nvPr/>
            </p:nvSpPr>
            <p:spPr>
              <a:xfrm>
                <a:off x="10434221" y="4231112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21" y="4231112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/>
          <p:cNvSpPr/>
          <p:nvPr/>
        </p:nvSpPr>
        <p:spPr>
          <a:xfrm rot="5400000">
            <a:off x="11131293" y="4342584"/>
            <a:ext cx="550599" cy="3276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436"/>
                <a:ext cx="11188338" cy="5263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</a:t>
                </a:r>
                <a:r>
                  <a:rPr lang="pt-BR" dirty="0"/>
                  <a:t>corretamente </a:t>
                </a:r>
                <a:r>
                  <a:rPr lang="pt-BR" dirty="0"/>
                  <a:t>classificados </a:t>
                </a:r>
                <a:r>
                  <a:rPr lang="pt-BR" dirty="0" smtClean="0"/>
                  <a:t>(TP) </a:t>
                </a:r>
                <a:r>
                  <a:rPr lang="pt-BR" dirty="0" smtClean="0"/>
                  <a:t>em </a:t>
                </a:r>
                <a:r>
                  <a:rPr lang="pt-BR" dirty="0"/>
                  <a:t>relação a todos os exemplos atribuídos à classe </a:t>
                </a:r>
                <a:r>
                  <a:rPr lang="pt-BR" dirty="0" smtClean="0"/>
                  <a:t>positiva (TP+FP).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</a:t>
                </a:r>
                <a:r>
                  <a:rPr lang="pt-BR" dirty="0" smtClean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É a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negativa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436"/>
                <a:ext cx="11188338" cy="5263564"/>
              </a:xfrm>
              <a:blipFill rotWithShape="0">
                <a:blip r:embed="rId3"/>
                <a:stretch>
                  <a:fillRect l="-1144" t="-2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/>
          <p:nvPr/>
        </p:nvSpPr>
        <p:spPr>
          <a:xfrm rot="5400000">
            <a:off x="11224911" y="6208556"/>
            <a:ext cx="550599" cy="327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5"/>
              <p:cNvSpPr/>
              <p:nvPr/>
            </p:nvSpPr>
            <p:spPr>
              <a:xfrm>
                <a:off x="10521307" y="609708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6097086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5"/>
              <p:cNvSpPr/>
              <p:nvPr/>
            </p:nvSpPr>
            <p:spPr>
              <a:xfrm>
                <a:off x="10521307" y="4605520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4605520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9"/>
          <p:cNvSpPr/>
          <p:nvPr/>
        </p:nvSpPr>
        <p:spPr>
          <a:xfrm rot="5400000">
            <a:off x="10678448" y="4716992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5"/>
              <p:cNvSpPr/>
              <p:nvPr/>
            </p:nvSpPr>
            <p:spPr>
              <a:xfrm>
                <a:off x="10521307" y="295530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2955307"/>
                <a:ext cx="1423181" cy="550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"/>
          <p:cNvSpPr/>
          <p:nvPr/>
        </p:nvSpPr>
        <p:spPr>
          <a:xfrm>
            <a:off x="10691948" y="3005524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</a:t>
                </a:r>
                <a:r>
                  <a:rPr lang="pt-BR" dirty="0" smtClean="0"/>
                  <a:t>positiva, </a:t>
                </a:r>
                <a:r>
                  <a:rPr lang="pt-BR" dirty="0"/>
                  <a:t>enquanto todas as demais classes formam a classe </a:t>
                </a:r>
                <a:r>
                  <a:rPr lang="pt-BR" dirty="0" smtClean="0"/>
                  <a:t>negativa. </a:t>
                </a:r>
                <a:r>
                  <a:rPr lang="pt-BR" dirty="0" smtClean="0"/>
                  <a:t>Assim</a:t>
                </a:r>
                <a:r>
                  <a:rPr lang="pt-BR" dirty="0"/>
                  <a:t>, </a:t>
                </a:r>
                <a:r>
                  <a:rPr lang="pt-BR" dirty="0" smtClean="0"/>
                  <a:t>obtém-se </a:t>
                </a:r>
                <a:r>
                  <a:rPr lang="pt-BR" dirty="0"/>
                  <a:t>os valores das métricas para </a:t>
                </a:r>
                <a:r>
                  <a:rPr lang="pt-BR" dirty="0" smtClean="0"/>
                  <a:t>cada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classes.</a:t>
                </a:r>
                <a:endParaRPr lang="pt-BR" dirty="0" smtClean="0"/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/>
                    <a:gridCol w="597443"/>
                    <a:gridCol w="872268"/>
                    <a:gridCol w="872268"/>
                    <a:gridCol w="872268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/>
                    <a:gridCol w="597443"/>
                    <a:gridCol w="872268"/>
                    <a:gridCol w="872268"/>
                    <a:gridCol w="872268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316" r="-440816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77000" r="-440816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78788" r="-440816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5455" t="-673171" r="-202098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3750" t="-673171" r="-100694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46154" t="-673171" r="-139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 smtClean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  <a:endParaRPr lang="pt-BR" sz="1000" b="1" dirty="0">
                            <a:solidFill>
                              <a:srgbClr val="0000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  <a:endParaRPr lang="pt-BR" sz="1000" b="1" dirty="0">
                            <a:solidFill>
                              <a:srgbClr val="00FF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  <a:endParaRPr lang="pt-BR" sz="1000" b="1" dirty="0">
                            <a:solidFill>
                              <a:srgbClr val="0000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  <a:endParaRPr lang="pt-BR" sz="1000" b="1" dirty="0">
                            <a:solidFill>
                              <a:srgbClr val="00FF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 smtClean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 smtClean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/>
              <p:cNvSpPr txBox="1"/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 smtClean="0"/>
                  <a:t> é </a:t>
                </a:r>
                <a:r>
                  <a:rPr lang="pt-BR" sz="1600" dirty="0" smtClean="0"/>
                  <a:t>a positiva.</a:t>
                </a:r>
                <a:endParaRPr lang="pt-BR" sz="1600" dirty="0"/>
              </a:p>
            </p:txBody>
          </p:sp>
        </mc:Choice>
        <mc:Fallback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/>
              <p:cNvSpPr txBox="1"/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 smtClean="0"/>
                  <a:t> é a positiva.</a:t>
                </a:r>
                <a:endParaRPr lang="pt-BR" sz="1600" dirty="0"/>
              </a:p>
            </p:txBody>
          </p:sp>
        </mc:Choice>
        <mc:Fallback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é a positiva.</a:t>
                </a:r>
                <a:endParaRPr lang="pt-BR" sz="1600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11696</TotalTime>
  <Words>1579</Words>
  <Application>Microsoft Office PowerPoint</Application>
  <PresentationFormat>Widescreen</PresentationFormat>
  <Paragraphs>249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V)</vt:lpstr>
      <vt:lpstr>Recapitulando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1713</cp:revision>
  <dcterms:created xsi:type="dcterms:W3CDTF">2020-01-20T13:50:05Z</dcterms:created>
  <dcterms:modified xsi:type="dcterms:W3CDTF">2022-09-24T02:18:43Z</dcterms:modified>
</cp:coreProperties>
</file>