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33" r:id="rId15"/>
    <p:sldId id="344" r:id="rId16"/>
    <p:sldId id="345" r:id="rId17"/>
    <p:sldId id="335" r:id="rId18"/>
    <p:sldId id="336" r:id="rId19"/>
    <p:sldId id="342" r:id="rId20"/>
    <p:sldId id="337" r:id="rId21"/>
    <p:sldId id="324" r:id="rId22"/>
    <p:sldId id="306" r:id="rId23"/>
    <p:sldId id="339" r:id="rId24"/>
    <p:sldId id="341" r:id="rId25"/>
    <p:sldId id="343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679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10/02/2023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Motivacão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classificacão</a:t>
            </a:r>
            <a:r>
              <a:rPr lang="pt-BR" baseline="0" dirty="0" smtClean="0"/>
              <a:t> de e-mails, detecção de símbolos, classificação de modulações, etc.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 smtClean="0"/>
              <a:t>fronteira de decisão</a:t>
            </a:r>
            <a:r>
              <a:rPr lang="pt-BR" b="0" i="0" dirty="0" smtClean="0"/>
              <a:t>  é onde </a:t>
            </a:r>
            <a:r>
              <a:rPr lang="pt-BR" dirty="0" smtClean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seja, separar) as classes.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10/02/2023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291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ycol.teles@ges.inatel.br" TargetMode="External"/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515600" cy="1707243"/>
          </a:xfrm>
        </p:spPr>
        <p:txBody>
          <a:bodyPr>
            <a:normAutofit/>
          </a:bodyPr>
          <a:lstStyle/>
          <a:p>
            <a:r>
              <a:rPr lang="pt-BR" dirty="0" smtClean="0"/>
              <a:t>Reconhecimento de texto escrito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</a:t>
                </a:r>
                <a:r>
                  <a:rPr lang="pt-BR" dirty="0" smtClean="0"/>
                  <a:t>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que atribua </a:t>
                </a:r>
                <a:r>
                  <a:rPr lang="pt-BR" dirty="0"/>
                  <a:t>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</a:t>
                </a:r>
                <a:r>
                  <a:rPr lang="pt-BR" dirty="0" smtClean="0"/>
                  <a:t>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e a qual o exemplo pertence.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exemplo, as </a:t>
                </a:r>
                <a:r>
                  <a:rPr lang="pt-BR" dirty="0"/>
                  <a:t>classes podem </a:t>
                </a:r>
                <a:r>
                  <a:rPr lang="pt-BR" dirty="0" smtClean="0"/>
                  <a:t>ser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</a:t>
                </a:r>
                <a:r>
                  <a:rPr lang="pt-BR" dirty="0" err="1" smtClean="0"/>
                  <a:t>ham</a:t>
                </a:r>
                <a:r>
                  <a:rPr lang="pt-BR" dirty="0"/>
                  <a:t> </a:t>
                </a:r>
                <a:r>
                  <a:rPr lang="pt-BR" dirty="0" smtClean="0"/>
                  <a:t>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</a:t>
                </a:r>
                <a:r>
                  <a:rPr lang="pt-BR" dirty="0" smtClean="0"/>
                  <a:t>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barcos, 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</a:t>
                </a: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pares de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</a:t>
                </a:r>
                <a:r>
                  <a:rPr lang="pt-BR" dirty="0" smtClean="0"/>
                  <a:t>de atributos, </a:t>
                </a:r>
                <a:r>
                  <a:rPr lang="pt-BR" dirty="0"/>
                  <a:t>o qual é </a:t>
                </a:r>
                <a:r>
                  <a:rPr lang="pt-BR" dirty="0" smtClean="0"/>
                  <a:t>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;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como </a:t>
                </a:r>
                <a:r>
                  <a:rPr lang="pt-BR" dirty="0"/>
                  <a:t>vocês </a:t>
                </a:r>
                <a:r>
                  <a:rPr lang="pt-BR" dirty="0" smtClean="0"/>
                  <a:t>já devem </a:t>
                </a:r>
                <a:r>
                  <a:rPr lang="pt-BR" dirty="0"/>
                  <a:t>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</a:t>
                </a:r>
                <a:r>
                  <a:rPr lang="pt-BR" dirty="0" smtClean="0"/>
                  <a:t>de um classificador para um </a:t>
                </a:r>
                <a:r>
                  <a:rPr lang="pt-BR" b="1" i="1" dirty="0" smtClean="0"/>
                  <a:t>vetor de atributos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deve ser um valor que identifique a </a:t>
                </a:r>
                <a:r>
                  <a:rPr lang="pt-BR" b="1" i="1" dirty="0" smtClean="0"/>
                  <a:t>classe</a:t>
                </a:r>
                <a:r>
                  <a:rPr lang="pt-BR" dirty="0" smtClean="0"/>
                  <a:t> </a:t>
                </a:r>
                <a:r>
                  <a:rPr lang="pt-BR" dirty="0"/>
                  <a:t>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</a:t>
                </a:r>
                <a:r>
                  <a:rPr lang="pt-BR" b="1" i="1" dirty="0" smtClean="0"/>
                  <a:t>modelo de classificação</a:t>
                </a:r>
                <a:r>
                  <a:rPr lang="pt-BR" dirty="0" smtClean="0"/>
                  <a:t>, devemos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 smtClean="0"/>
                  <a:t>saída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se a </a:t>
                </a:r>
                <a:r>
                  <a:rPr lang="pt-BR" dirty="0"/>
                  <a:t>classificação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Classificador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 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</a:t>
                </a:r>
                <a:r>
                  <a:rPr lang="pt-BR" b="1" i="1" dirty="0" smtClean="0"/>
                  <a:t>classe negativa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única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saída escalar </a:t>
                </a:r>
                <a:r>
                  <a:rPr lang="pt-BR" b="1" i="1" dirty="0" smtClean="0"/>
                  <a:t>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 smtClean="0"/>
                  <a:t>vetor de atributos de entrada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Nesse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dirty="0" smtClean="0"/>
                  <a:t>possui </a:t>
                </a:r>
                <a:r>
                  <a:rPr lang="pt-BR" b="1" i="1" dirty="0" smtClean="0"/>
                  <a:t>múltiplas </a:t>
                </a:r>
                <a:r>
                  <a:rPr lang="pt-BR" b="1" i="1" dirty="0"/>
                  <a:t>saídas</a:t>
                </a:r>
                <a:r>
                  <a:rPr lang="pt-BR" dirty="0"/>
                  <a:t>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seria a representação com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?</a:t>
                </a:r>
              </a:p>
              <a:p>
                <a:pPr marL="457200" lvl="1" indent="0">
                  <a:buNone/>
                </a:pP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719258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bi-dimensional</a:t>
                </a:r>
                <a:r>
                  <a:rPr lang="pt-BR" dirty="0" smtClean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criado pelos </a:t>
                </a:r>
                <a:r>
                  <a:rPr lang="pt-BR" b="1" i="1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Os pares de atributos 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espaço pode ser dividido </a:t>
                </a:r>
                <a:r>
                  <a:rPr lang="pt-BR" dirty="0" smtClean="0"/>
                  <a:t>em </a:t>
                </a:r>
                <a:r>
                  <a:rPr lang="pt-BR" b="1" i="1" dirty="0" smtClean="0"/>
                  <a:t>duas</a:t>
                </a:r>
                <a:r>
                  <a:rPr lang="pt-BR" dirty="0" smtClean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 smtClean="0"/>
                  <a:t>. 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, temos apenas uma fronteira.</a:t>
                </a:r>
                <a:endParaRPr lang="pt-BR" dirty="0" smtClean="0"/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 smtClean="0"/>
                  <a:t>(também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superfície </a:t>
                </a:r>
                <a:r>
                  <a:rPr lang="pt-BR" b="1" i="1" dirty="0"/>
                  <a:t>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 smtClean="0"/>
                  <a:t>que separa as classes de forma ótima.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719258" cy="5032375"/>
              </a:xfrm>
              <a:blipFill rotWithShape="0">
                <a:blip r:embed="rId3"/>
                <a:stretch>
                  <a:fillRect l="-1119" t="-1816" r="-839" b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9125712" y="2808640"/>
            <a:ext cx="2960664" cy="2280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9743" y="5327263"/>
            <a:ext cx="1874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Fronteira de decisão</a:t>
            </a:r>
            <a:r>
              <a:rPr lang="pt-BR" sz="1400" dirty="0" smtClean="0"/>
              <a:t>: no caso deste exemplo, ela é uma reta.</a:t>
            </a:r>
            <a:endParaRPr lang="pt-BR" sz="1400" dirty="0"/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10830268" y="4695983"/>
            <a:ext cx="657723" cy="62470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8389432" y="3059023"/>
            <a:ext cx="822960" cy="542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989392" y="3095599"/>
                <a:ext cx="817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392" y="3095599"/>
                <a:ext cx="81785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</a:t>
            </a:r>
            <a:r>
              <a:rPr lang="pt-BR" dirty="0" smtClean="0"/>
              <a:t>círculos e elipses).</a:t>
            </a:r>
            <a:endParaRPr lang="pt-BR" dirty="0"/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</a:t>
                </a:r>
                <a:r>
                  <a:rPr lang="pt-BR" b="1" i="1" dirty="0" smtClean="0"/>
                  <a:t>dos atributos em relação aos</a:t>
                </a:r>
                <a:r>
                  <a:rPr lang="pt-BR" b="1" i="1" dirty="0" smtClean="0"/>
                  <a:t>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vista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(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objetivo é </a:t>
                </a:r>
                <a:r>
                  <a:rPr lang="pt-BR" dirty="0" smtClean="0"/>
                  <a:t>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</a:t>
                </a:r>
                <a:r>
                  <a:rPr lang="pt-BR" dirty="0" smtClean="0"/>
                  <a:t>que que a classe escolhida seja: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 centrado na origem, onde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 smtClean="0"/>
              <a:t>Indeterminação: empate </a:t>
            </a:r>
            <a:r>
              <a:rPr lang="pt-BR" sz="1400" dirty="0"/>
              <a:t>entre </a:t>
            </a:r>
            <a:r>
              <a:rPr lang="pt-BR" sz="1400" dirty="0" smtClean="0"/>
              <a:t>as classes.</a:t>
            </a:r>
            <a:endParaRPr lang="pt-BR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Curso introdutório</a:t>
            </a:r>
            <a:r>
              <a:rPr lang="pt-BR" dirty="0" smtClean="0"/>
              <a:t>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</a:t>
            </a:r>
            <a:r>
              <a:rPr lang="pt-BR" dirty="0" smtClean="0"/>
              <a:t>-Means</a:t>
            </a:r>
          </a:p>
          <a:p>
            <a:r>
              <a:rPr lang="pt-BR" dirty="0" smtClean="0"/>
              <a:t>O curso terá sempre uma parte </a:t>
            </a:r>
            <a:r>
              <a:rPr lang="pt-BR" b="1" i="1" dirty="0" smtClean="0"/>
              <a:t>expositiva</a:t>
            </a:r>
            <a:r>
              <a:rPr lang="pt-BR" dirty="0" smtClean="0"/>
              <a:t> e outra </a:t>
            </a:r>
            <a:r>
              <a:rPr lang="pt-BR" b="1" i="1" dirty="0" smtClean="0"/>
              <a:t>prática</a:t>
            </a:r>
            <a:r>
              <a:rPr lang="pt-BR" dirty="0" smtClean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</a:t>
            </a:r>
            <a:r>
              <a:rPr lang="pt-BR" dirty="0"/>
              <a:t>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</a:t>
            </a:r>
            <a:r>
              <a:rPr lang="pt-BR" b="1" i="1" dirty="0" smtClean="0"/>
              <a:t>conceitos fundamentais </a:t>
            </a:r>
            <a:r>
              <a:rPr lang="pt-BR" dirty="0" smtClean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</a:t>
            </a:r>
            <a:r>
              <a:rPr lang="pt-BR" b="1" i="1" dirty="0" smtClean="0"/>
              <a:t>ferramentas</a:t>
            </a:r>
            <a:r>
              <a:rPr lang="pt-BR" dirty="0" smtClean="0"/>
              <a:t> (ou seja, algoritmos) de </a:t>
            </a:r>
            <a:r>
              <a:rPr lang="pt-BR" dirty="0"/>
              <a:t>aprendizado de </a:t>
            </a:r>
            <a:r>
              <a:rPr lang="pt-BR" dirty="0" smtClean="0"/>
              <a:t>máquina para solução de problemas.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Entender o funcionamento de novos </a:t>
            </a:r>
            <a:r>
              <a:rPr lang="pt-BR" dirty="0"/>
              <a:t>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projetos que envolvam ML.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2 trabalhos 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</a:t>
            </a:r>
            <a:r>
              <a:rPr lang="pt-BR" dirty="0" smtClean="0"/>
              <a:t>através </a:t>
            </a:r>
            <a:r>
              <a:rPr lang="pt-BR" dirty="0"/>
              <a:t>de tarefas </a:t>
            </a:r>
            <a:r>
              <a:rPr lang="pt-BR" dirty="0" smtClean="0"/>
              <a:t>do </a:t>
            </a:r>
            <a:r>
              <a:rPr lang="pt-BR" dirty="0" err="1" smtClean="0"/>
              <a:t>Teams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Extra: 10% da nota da FETIN na segunda nota.</a:t>
            </a:r>
          </a:p>
          <a:p>
            <a:pPr lvl="1"/>
            <a:r>
              <a:rPr lang="pt-BR" dirty="0" smtClean="0"/>
              <a:t>O trabalho precisa usar ML.</a:t>
            </a:r>
          </a:p>
          <a:p>
            <a:r>
              <a:rPr lang="pt-BR" b="1" dirty="0" smtClean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Gerada automaticamente pelo Teams.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</a:t>
            </a:r>
            <a:r>
              <a:rPr lang="pt-BR" dirty="0"/>
              <a:t>favor, acompanhem </a:t>
            </a:r>
            <a:r>
              <a:rPr lang="pt-BR" dirty="0" smtClean="0"/>
              <a:t>a frequência no </a:t>
            </a:r>
            <a:r>
              <a:rPr lang="pt-BR" dirty="0"/>
              <a:t>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178" y="3020486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0"/>
            <a:ext cx="2263894" cy="15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80931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/>
                <a:gridCol w="1252623"/>
                <a:gridCol w="1028015"/>
                <a:gridCol w="1485744"/>
                <a:gridCol w="6315076"/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Data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08:00 às 09:40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 smtClean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 – Parte I)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(Sala I-18)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8/4/2023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22/4/2023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29/4/2023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27/5/2023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II – Parte I) 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(Sala I-18)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24/6/2023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Toda nossa comunicação (avisos, atendimentos e tarefas) será feita via </a:t>
            </a:r>
            <a:r>
              <a:rPr lang="pt-BR" dirty="0" err="1" smtClean="0"/>
              <a:t>Teams</a:t>
            </a:r>
            <a:r>
              <a:rPr lang="pt-BR" dirty="0" smtClean="0"/>
              <a:t>.</a:t>
            </a:r>
          </a:p>
          <a:p>
            <a:r>
              <a:rPr lang="pt-BR" dirty="0"/>
              <a:t>Todas as aulas serão gravadas e os vídeos ficarão disponíveis na pasta "</a:t>
            </a:r>
            <a:r>
              <a:rPr lang="pt-BR" dirty="0" err="1"/>
              <a:t>Recordings</a:t>
            </a:r>
            <a:r>
              <a:rPr lang="pt-BR" dirty="0"/>
              <a:t>" dentro de “Arquivos</a:t>
            </a:r>
            <a:r>
              <a:rPr lang="pt-BR" dirty="0" smtClean="0"/>
              <a:t>”.</a:t>
            </a:r>
          </a:p>
          <a:p>
            <a:r>
              <a:rPr lang="pt-BR" dirty="0" smtClean="0"/>
              <a:t>Todo </a:t>
            </a:r>
            <a:r>
              <a:rPr lang="pt-BR" dirty="0"/>
              <a:t>material do curso </a:t>
            </a:r>
            <a:r>
              <a:rPr lang="pt-BR" dirty="0" smtClean="0"/>
              <a:t>está disponível no </a:t>
            </a:r>
            <a:r>
              <a:rPr lang="pt-BR" dirty="0"/>
              <a:t>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 smtClean="0"/>
          </a:p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</a:t>
            </a:r>
            <a:r>
              <a:rPr lang="pt-BR" dirty="0"/>
              <a:t>(laboratórios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entrega</a:t>
            </a:r>
            <a:r>
              <a:rPr lang="en-US" dirty="0"/>
              <a:t> no </a:t>
            </a:r>
            <a:r>
              <a:rPr lang="en-US" dirty="0" smtClean="0"/>
              <a:t>Teams.</a:t>
            </a:r>
          </a:p>
          <a:p>
            <a:r>
              <a:rPr lang="en-US" dirty="0" err="1" smtClean="0"/>
              <a:t>Vídeos</a:t>
            </a:r>
            <a:r>
              <a:rPr lang="en-US" dirty="0" smtClean="0"/>
              <a:t> do </a:t>
            </a:r>
            <a:r>
              <a:rPr lang="en-US" dirty="0" err="1" smtClean="0"/>
              <a:t>minicurso</a:t>
            </a:r>
            <a:r>
              <a:rPr lang="en-US" dirty="0" smtClean="0"/>
              <a:t> de Python e de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pt-BR" dirty="0" smtClean="0"/>
              <a:t>na </a:t>
            </a:r>
            <a:r>
              <a:rPr lang="pt-BR" dirty="0"/>
              <a:t>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</a:t>
            </a:r>
            <a:r>
              <a:rPr lang="pt-BR" dirty="0" smtClean="0"/>
              <a:t>quintas-feiras </a:t>
            </a:r>
            <a:r>
              <a:rPr lang="pt-BR" dirty="0"/>
              <a:t>das </a:t>
            </a:r>
            <a:r>
              <a:rPr lang="pt-BR" dirty="0" smtClean="0"/>
              <a:t>17:30 </a:t>
            </a:r>
            <a:r>
              <a:rPr lang="pt-BR" dirty="0"/>
              <a:t>às </a:t>
            </a:r>
            <a:r>
              <a:rPr lang="pt-BR" dirty="0" smtClean="0"/>
              <a:t>19:30 (provisório).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 (</a:t>
            </a:r>
            <a:r>
              <a:rPr lang="pt-BR" dirty="0" err="1" smtClean="0"/>
              <a:t>Maycol</a:t>
            </a:r>
            <a:r>
              <a:rPr lang="pt-BR" dirty="0" smtClean="0"/>
              <a:t> </a:t>
            </a:r>
            <a:r>
              <a:rPr lang="pt-BR" dirty="0"/>
              <a:t>Teles: </a:t>
            </a:r>
            <a:r>
              <a:rPr lang="pt-BR" b="1" dirty="0">
                <a:hlinkClick r:id="rId3"/>
              </a:rPr>
              <a:t>maycol.teles@ges.inatel.br</a:t>
            </a:r>
            <a:r>
              <a:rPr lang="pt-BR" dirty="0" smtClean="0"/>
              <a:t>): quartas-feiras das 18:30 às 19:30.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Atendimento remoto via </a:t>
            </a:r>
            <a:r>
              <a:rPr lang="pt-BR" dirty="0" err="1" smtClean="0"/>
              <a:t>Teams</a:t>
            </a:r>
            <a:r>
              <a:rPr lang="pt-BR" dirty="0"/>
              <a:t>. </a:t>
            </a:r>
            <a:br>
              <a:rPr lang="pt-BR" dirty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As saídas esperadas (rótulos) são conhecidas.</a:t>
                </a:r>
              </a:p>
              <a:p>
                <a:r>
                  <a:rPr lang="pt-BR" dirty="0" smtClean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dirty="0" smtClean="0"/>
                  <a:t>mapeie </a:t>
                </a:r>
                <a:r>
                  <a:rPr lang="pt-BR" dirty="0"/>
                  <a:t>os atributos de entrada em </a:t>
                </a:r>
                <a:r>
                  <a:rPr lang="pt-BR" b="1" i="1" dirty="0" smtClean="0"/>
                  <a:t>valores </a:t>
                </a:r>
                <a:r>
                  <a:rPr lang="pt-BR" b="1" i="1" dirty="0"/>
                  <a:t>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err="1" smtClean="0">
                    <a:solidFill>
                      <a:srgbClr val="00B050"/>
                    </a:solidFill>
                  </a:rPr>
                  <a:t>aproxima</a:t>
                </a:r>
                <a:r>
                  <a:rPr lang="en-US" dirty="0" smtClean="0"/>
                  <a:t> o </a:t>
                </a:r>
                <a:r>
                  <a:rPr lang="en-US" dirty="0" err="1" smtClean="0"/>
                  <a:t>comportamento</a:t>
                </a:r>
                <a:r>
                  <a:rPr lang="en-US" dirty="0" smtClean="0"/>
                  <a:t> dos dados.</a:t>
                </a:r>
                <a:endParaRPr lang="en-US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separa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 </a:t>
                </a:r>
                <a:r>
                  <a:rPr lang="en-US" dirty="0" err="1" smtClean="0"/>
                  <a:t>em</a:t>
                </a:r>
                <a:r>
                  <a:rPr lang="en-US" dirty="0" smtClean="0"/>
                  <a:t> classes.</a:t>
                </a:r>
                <a:endParaRPr lang="en-US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para 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 smtClean="0"/>
              <a:t>Resolução de tarefas </a:t>
            </a:r>
            <a:r>
              <a:rPr lang="pt-BR" dirty="0"/>
              <a:t>de </a:t>
            </a:r>
            <a:r>
              <a:rPr lang="pt-BR" dirty="0" smtClean="0"/>
              <a:t>classificação: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Classificação </a:t>
            </a:r>
            <a:r>
              <a:rPr lang="pt-BR" dirty="0"/>
              <a:t>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dirty="0" smtClean="0"/>
              <a:t>spam e </a:t>
            </a:r>
            <a:r>
              <a:rPr lang="pt-BR" dirty="0" err="1" smtClean="0"/>
              <a:t>ham</a:t>
            </a:r>
            <a:r>
              <a:rPr lang="pt-BR" dirty="0" smtClean="0"/>
              <a:t> (legítimo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Classificação de </a:t>
            </a:r>
            <a:r>
              <a:rPr lang="pt-BR" dirty="0" smtClean="0"/>
              <a:t>objetos em imagens ou vídeos.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ou classificação de </a:t>
            </a:r>
            <a:r>
              <a:rPr lang="pt-BR" dirty="0" smtClean="0"/>
              <a:t>símbolos de modulações digitais.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Classificação de modulações (QPSK, AM, FM, etc</a:t>
            </a:r>
            <a:r>
              <a:rPr lang="pt-BR" dirty="0" smtClean="0"/>
              <a:t>.)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=""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7176</TotalTime>
  <Words>1604</Words>
  <Application>Microsoft Office PowerPoint</Application>
  <PresentationFormat>Widescreen</PresentationFormat>
  <Paragraphs>334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Motivação para 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1737</cp:revision>
  <dcterms:created xsi:type="dcterms:W3CDTF">2020-01-20T13:50:05Z</dcterms:created>
  <dcterms:modified xsi:type="dcterms:W3CDTF">2023-02-11T02:44:38Z</dcterms:modified>
</cp:coreProperties>
</file>