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36" r:id="rId3"/>
    <p:sldId id="325" r:id="rId4"/>
    <p:sldId id="474" r:id="rId5"/>
    <p:sldId id="475" r:id="rId6"/>
    <p:sldId id="476" r:id="rId7"/>
    <p:sldId id="472" r:id="rId8"/>
    <p:sldId id="478" r:id="rId9"/>
    <p:sldId id="479" r:id="rId10"/>
    <p:sldId id="473" r:id="rId11"/>
    <p:sldId id="480" r:id="rId12"/>
    <p:sldId id="481" r:id="rId13"/>
    <p:sldId id="482" r:id="rId14"/>
    <p:sldId id="483" r:id="rId15"/>
    <p:sldId id="484" r:id="rId16"/>
    <p:sldId id="486" r:id="rId17"/>
    <p:sldId id="485" r:id="rId18"/>
    <p:sldId id="487" r:id="rId19"/>
    <p:sldId id="347" r:id="rId20"/>
    <p:sldId id="349" r:id="rId21"/>
    <p:sldId id="332" r:id="rId22"/>
    <p:sldId id="324" r:id="rId23"/>
    <p:sldId id="306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2252" autoAdjust="0"/>
  </p:normalViewPr>
  <p:slideViewPr>
    <p:cSldViewPr snapToGrid="0">
      <p:cViewPr>
        <p:scale>
          <a:sx n="100" d="100"/>
          <a:sy n="100" d="100"/>
        </p:scale>
        <p:origin x="1002" y="12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956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513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0219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892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Scikit-Learn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  <a:p>
            <a:r>
              <a:rPr lang="pt-BR" sz="1200" dirty="0"/>
              <a:t>https://colab.research.google.com/github/zz4fap/t320_aprendizado_de_maquina/blob/main/labs/Laboratorio4.ipynb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ClassificationOfFourClassesWithOvAandOvO.ip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ClassificationOfFourClassesWithOvAandOvO_SciKitLearn.ipynb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um-contra-um pode ser mais adequada quando o número de classes é pequeno ou quando há desbalanceamento entre as classes. Isso ocorre porque a abordagem um-contra-um treina vários classificadores binários, cada um focado em discriminar apenas duas classes, o que pode ser mais eficiente do que treinar um único modelo para discriminar várias classes. Além disso, a abordagem um-contra-um pode ser menos suscetível a erros devido ao desbalanceamento das classes, pois cada classificador binário é treinado em um conjunto de dados equilibrado contendo apenas duas classes.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abordagem um-contra-o-resto pode ser mais adequada quando o número de classes é grande ou quando as classes são bem equilibradas. Isso ocorre porque a abordagem um-contra-o-resto treina um único modelo para discriminar todas as classes, o que pode ser mais eficiente do que treinar vários modelos de classificação binária. Além disso, a abordagem um-contra-o-resto pode ser mais robusta em relação a variações ou ruídos nos dados, pois o modelo é treinado para distinguir cada classe das demais.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5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softmax,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069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2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41.png"/><Relationship Id="rId5" Type="http://schemas.openxmlformats.org/officeDocument/2006/relationships/image" Target="../media/image15.png"/><Relationship Id="rId10" Type="http://schemas.openxmlformats.org/officeDocument/2006/relationships/image" Target="../media/image931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_SciKitLearn.ipynb" TargetMode="Externa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28913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ClassificationOfFourClassesWithOvAandOvO-SciKitLearn.ipynb</a:t>
            </a:r>
            <a:endParaRPr lang="pt-BR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>
                    <a:latin typeface="Cambria Math" panose="02040503050406030204" pitchFamily="18" charset="0"/>
                  </a:rPr>
                  <a:t>= 3</a:t>
                </a:r>
                <a:endParaRPr lang="pt-BR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0.55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0.85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7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0.05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0664486" y="1987938"/>
            <a:ext cx="1379149" cy="523220"/>
            <a:chOff x="10535409" y="1632368"/>
            <a:chExt cx="1379149" cy="52322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22" name="Mais 21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9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D379-CAA0-9DC9-CDBD-6E0EBE1B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deste regressor podem ser interpretadas como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probabilidades de uma variável categoricamente distribuída </a:t>
                </a:r>
                <a:r>
                  <a:rPr lang="pt-BR" dirty="0"/>
                  <a:t>(as classes)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dado um conjunto de variáveis </a:t>
                </a:r>
                <a:r>
                  <a:rPr lang="pt-BR" dirty="0"/>
                  <a:t>(atributos e pesos).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Em outras palavras, a regressão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softmax estima a probabilidade de um exemplo de entrada pertencer a cada classe possível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, em geral,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teremos um único classificador, mas com 4 saídas.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59391" cy="5032375"/>
              </a:xfrm>
              <a:blipFill>
                <a:blip r:embed="rId3"/>
                <a:stretch>
                  <a:fillRect l="-937" t="-2663" r="-1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0958-530D-D942-BA01-15C1583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</p:spPr>
            <p:txBody>
              <a:bodyPr/>
              <a:lstStyle/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 </a:t>
                </a:r>
                <a:r>
                  <a:rPr lang="pt-BR" dirty="0"/>
                  <a:t>como por exemplo diferentes tipos de plantas, 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Classes mutuamente exclusivas</a:t>
                </a:r>
                <a:r>
                  <a:rPr lang="pt-BR" dirty="0"/>
                  <a:t>: exemplos pertencem a apenas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notícias e animais, por exemplo, podem pertencer a várias a várias classes ao mesmo tempo.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possui uma 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2127" cy="5032375"/>
              </a:xfrm>
              <a:blipFill>
                <a:blip r:embed="rId3"/>
                <a:stretch>
                  <a:fillRect l="-930" t="-1937" r="-14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47F25-5DD1-794E-8733-BFD771A2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</p:spPr>
            <p:txBody>
              <a:bodyPr/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(coluna)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sz="2800" dirty="0"/>
                  <a:t>O somatório de termos exponenciais no denominador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normaliza</a:t>
                </a:r>
                <a:r>
                  <a:rPr lang="pt-BR" sz="2800" dirty="0"/>
                  <a:t> o valor da </a:t>
                </a:r>
                <a:r>
                  <a:rPr lang="pt-BR" sz="2800" i="1" dirty="0"/>
                  <a:t>q</a:t>
                </a:r>
                <a:r>
                  <a:rPr lang="pt-BR" sz="28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28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2800" dirty="0"/>
                  <a:t> saídas seja igual a 1.</a:t>
                </a:r>
              </a:p>
              <a:p>
                <a:r>
                  <a:rPr lang="pt-BR" sz="2800" dirty="0"/>
                  <a:t>Cada função discriminante tem seu próprio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9BB7DC-99E7-8958-EC77-566B7E3C2B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174" cy="5032375"/>
              </a:xfrm>
              <a:blipFill>
                <a:blip r:embed="rId3"/>
                <a:stretch>
                  <a:fillRect l="-1156" t="-1332" r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1">
            <a:extLst>
              <a:ext uri="{FF2B5EF4-FFF2-40B4-BE49-F238E27FC236}">
                <a16:creationId xmlns:a16="http://schemas.microsoft.com/office/drawing/2014/main" id="{66F09A24-9061-8EA4-420D-13EC84B7C649}"/>
              </a:ext>
            </a:extLst>
          </p:cNvPr>
          <p:cNvSpPr/>
          <p:nvPr/>
        </p:nvSpPr>
        <p:spPr>
          <a:xfrm>
            <a:off x="7877174" y="3567113"/>
            <a:ext cx="1666875" cy="5048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A152F-93D8-11FA-9B7A-B62AE5BB6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</p:spPr>
            <p:txBody>
              <a:bodyPr/>
              <a:lstStyle/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multi-classes.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 cada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um problema com múltiplas classes,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probabilidades deve ser igual a 1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e, consequentemente, uma baixa probabilidade para as demais classes.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3535727-BB24-BB15-5C03-3DA9A3F9A0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5200" cy="5032375"/>
              </a:xfrm>
              <a:blipFill>
                <a:blip r:embed="rId3"/>
                <a:stretch>
                  <a:fillRect l="-986" t="-1937" r="-1534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717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EBCFD6-83A6-222F-09EA-9F68DDF7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esperado.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33AC492-69A5-87DD-C4AF-2FEA6B38E4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5676" cy="5032375"/>
              </a:xfrm>
              <a:blipFill>
                <a:blip r:embed="rId3"/>
                <a:stretch>
                  <a:fillRect l="-1152" t="-1937" r="-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/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0AF08B-1D1C-CB3B-78DF-2FB94BE83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3528" y="2772025"/>
                <a:ext cx="1840348" cy="656975"/>
              </a:xfrm>
              <a:prstGeom prst="rect">
                <a:avLst/>
              </a:prstGeom>
              <a:blipFill>
                <a:blip r:embed="rId4"/>
                <a:stretch>
                  <a:fillRect t="-926"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FCDFC-42ED-2E95-5F43-DF8574CF6A71}"/>
              </a:ext>
            </a:extLst>
          </p:cNvPr>
          <p:cNvCxnSpPr/>
          <p:nvPr/>
        </p:nvCxnSpPr>
        <p:spPr>
          <a:xfrm flipH="1">
            <a:off x="10113528" y="3429000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712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E090-DD33-6575-4FA7-70E4DD8E6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</p:spPr>
            <p:txBody>
              <a:bodyPr/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de erro médio pode ser reescrita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um vetor coluna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um vetor coluna com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835C31-F047-4C77-EE04-457C96798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4250" cy="5032375"/>
              </a:xfrm>
              <a:blipFill>
                <a:blip r:embed="rId3"/>
                <a:stretch>
                  <a:fillRect l="-114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675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598F11-6F65-0753-89FE-F5ABED77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equivalente à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não é linear </a:t>
                </a:r>
                <a:r>
                  <a:rPr lang="pt-BR" dirty="0"/>
                  <a:t>e, portanto, </a:t>
                </a:r>
                <a:r>
                  <a:rPr lang="pt-BR" b="1" i="1" dirty="0"/>
                  <a:t>não existe uma forma fechada </a:t>
                </a:r>
                <a:r>
                  <a:rPr lang="pt-BR" dirty="0"/>
                  <a:t>para encontramos os pesos. Porém, ela 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global.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EF4E6DC-E916-D97A-4D18-D469285C4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6150" cy="5032375"/>
              </a:xfr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9912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807923-28D2-8150-E304-526DA460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ACD180-C529-EB91-BD2D-B5F491B1E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914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Sendo assim,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78776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alterarmos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763" y="5538025"/>
                <a:ext cx="2883410" cy="430887"/>
              </a:xfrm>
              <a:prstGeom prst="rect">
                <a:avLst/>
              </a:prstGeom>
              <a:blipFill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17288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0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encontrar uma solução para o problema de classificação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apenas 2 classes, após a discretização do valor de saída.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Entretanto,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1.</a:t>
                </a:r>
              </a:p>
              <a:p>
                <a:r>
                  <a:rPr lang="pt-BR" dirty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softmax atenda os requisitos de uma </a:t>
                </a:r>
                <a:r>
                  <a:rPr lang="pt-BR" b="1" i="1" dirty="0"/>
                  <a:t>função massa de probabilidade 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Nesse caso,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Porém, e quando o problema possuir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</a:t>
                </a:r>
              </a:p>
              <a:p>
                <a:r>
                  <a:rPr lang="pt-BR" dirty="0"/>
                  <a:t>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  <a:blipFill>
                <a:blip r:embed="rId2"/>
                <a:stretch>
                  <a:fillRect l="-1726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AF3F0044-4F7D-98F6-34C1-8351487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E6041F8-AB14-54C0-C790-0288A3AC8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1E7CC96F-55AB-1482-92F6-240F8E2E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chamamos o problema de classificação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  <a:blipFill>
                <a:blip r:embed="rId2"/>
                <a:stretch>
                  <a:fillRect l="-1721" t="-2764" r="-1243" b="-1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na Barros (@anathinker) | Twitter">
            <a:extLst>
              <a:ext uri="{FF2B5EF4-FFF2-40B4-BE49-F238E27FC236}">
                <a16:creationId xmlns:a16="http://schemas.microsoft.com/office/drawing/2014/main" id="{A2D479C7-0684-420F-2CCD-64C3DB79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nalyzing Text Classification Techniques on Youtube Data">
            <a:extLst>
              <a:ext uri="{FF2B5EF4-FFF2-40B4-BE49-F238E27FC236}">
                <a16:creationId xmlns:a16="http://schemas.microsoft.com/office/drawing/2014/main" id="{A59F8A2C-ACDF-09C7-B528-9064CEF3B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ntiment Fig 1">
            <a:extLst>
              <a:ext uri="{FF2B5EF4-FFF2-40B4-BE49-F238E27FC236}">
                <a16:creationId xmlns:a16="http://schemas.microsoft.com/office/drawing/2014/main" id="{E178FF16-CC3F-C34B-6C8B-874BC4FA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6997-C98C-FF52-62A1-725EEA7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Fazendo isso, nós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/>
                  <a:t>Cada um 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classificadores binários é representado pela função hipótese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b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148F-5E93-6FF0-6B66-AC9E3B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uma das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t-BR" dirty="0"/>
                  <a:t>classes.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  <a:blipFill>
                <a:blip r:embed="rId3"/>
                <a:stretch>
                  <a:fillRect l="-927" t="-1937" r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/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813747" y="760395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0.55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7481" y="3205833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49002" y="5412850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10664225" y="1781750"/>
            <a:ext cx="1379149" cy="523220"/>
            <a:chOff x="10535409" y="1632368"/>
            <a:chExt cx="1379149" cy="523220"/>
          </a:xfrm>
        </p:grpSpPr>
        <p:sp>
          <p:nvSpPr>
            <p:cNvPr id="6" name="CaixaDeTexto 5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19" name="Mais 18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401839" y="5176259"/>
            <a:ext cx="406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Passamos a ter </a:t>
            </a:r>
            <a:r>
              <a:rPr lang="pt-BR" sz="2400" b="1" i="1" dirty="0"/>
              <a:t>3 classificadores binários</a:t>
            </a:r>
            <a:r>
              <a:rPr lang="pt-BR" sz="2400" dirty="0"/>
              <a:t>.</a:t>
            </a:r>
            <a:endParaRPr lang="pt-BR" sz="2400" b="1" i="1" dirty="0"/>
          </a:p>
        </p:txBody>
      </p:sp>
      <p:sp>
        <p:nvSpPr>
          <p:cNvPr id="21" name="Mais 7">
            <a:extLst>
              <a:ext uri="{FF2B5EF4-FFF2-40B4-BE49-F238E27FC236}">
                <a16:creationId xmlns:a16="http://schemas.microsoft.com/office/drawing/2014/main" id="{7B31CAF2-5F3C-E55A-EC75-167BCE74F1F7}"/>
              </a:ext>
            </a:extLst>
          </p:cNvPr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040-A3FE-41E3-3BD0-3C0548C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treinado para classificar os exemplos pertencentes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cada um dos possíveis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pares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de classes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binários.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a classe que receber mais votos é a classe atribuída ao exemplo.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  <a:blipFill>
                <a:blip r:embed="rId3"/>
                <a:stretch>
                  <a:fillRect l="-996" t="-1937" r="-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DE22-7739-3353-3DBC-8480197D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</p:spPr>
            <p:txBody>
              <a:bodyPr/>
              <a:lstStyle/>
              <a:p>
                <a:r>
                  <a:rPr lang="pt-BR" dirty="0"/>
                  <a:t>A principal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dessa abordagem</a:t>
                </a:r>
                <a:r>
                  <a:rPr lang="pt-BR" b="1" i="1" dirty="0"/>
                  <a:t> </a:t>
                </a:r>
                <a:r>
                  <a:rPr lang="pt-BR" dirty="0"/>
                  <a:t>é que cada classificador precisa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treinado apenas com as duas classes</a:t>
                </a:r>
                <a:r>
                  <a:rPr lang="pt-BR" dirty="0"/>
                  <a:t> que ele deve distinguir, 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chance de desbalanceamento é menor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tempo de treinamento de cada classificador também é menor</a:t>
                </a:r>
                <a:r>
                  <a:rPr lang="pt-BR" dirty="0"/>
                  <a:t>, pois treina-se cada um deles com pares de classes.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desvantagem</a:t>
                </a:r>
                <a:r>
                  <a:rPr lang="pt-BR" dirty="0"/>
                  <a:t>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classificadores.</a:t>
                </a:r>
              </a:p>
              <a:p>
                <a:r>
                  <a:rPr lang="pt-BR" dirty="0"/>
                  <a:t>Consequentemente,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tempo total de treinamento pode ser alto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  <a:blipFill>
                <a:blip r:embed="rId3"/>
                <a:stretch>
                  <a:fillRect l="-93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11756</TotalTime>
  <Words>3713</Words>
  <Application>Microsoft Office PowerPoint</Application>
  <PresentationFormat>Widescreen</PresentationFormat>
  <Paragraphs>238</Paragraphs>
  <Slides>23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Casos multi-classe</vt:lpstr>
      <vt:lpstr>Um-Contra-o-Resto</vt:lpstr>
      <vt:lpstr>Um-Contra-o-Resto</vt:lpstr>
      <vt:lpstr>Um-Contra-o-Resto</vt:lpstr>
      <vt:lpstr>Um-Contra-Um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Apresentação do PowerPoint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1761</cp:revision>
  <dcterms:created xsi:type="dcterms:W3CDTF">2020-01-20T13:50:05Z</dcterms:created>
  <dcterms:modified xsi:type="dcterms:W3CDTF">2023-09-09T12:57:20Z</dcterms:modified>
</cp:coreProperties>
</file>