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39" autoAdjust="0"/>
  </p:normalViewPr>
  <p:slideViewPr>
    <p:cSldViewPr snapToGrid="0">
      <p:cViewPr varScale="1">
        <p:scale>
          <a:sx n="95" d="100"/>
          <a:sy n="95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inversível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cs typeface="Calibri"/>
                  </a:rPr>
                  <a:t>Referências</a:t>
                </a:r>
                <a:r>
                  <a:rPr lang="en-US" dirty="0">
                    <a:cs typeface="Calibri"/>
                  </a:rPr>
                  <a:t>:</a:t>
                </a: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para </a:t>
            </a:r>
            <a:r>
              <a:rPr lang="pt-BR" b="1" i="1" dirty="0"/>
              <a:t>redes neurais </a:t>
            </a:r>
            <a:r>
              <a:rPr lang="pt-BR" dirty="0"/>
              <a:t>são baseados no cálculo 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(ou de </a:t>
            </a:r>
            <a:r>
              <a:rPr lang="pt-BR" b="1" i="1" dirty="0"/>
              <a:t>custo</a:t>
            </a:r>
            <a:r>
              <a:rPr lang="pt-BR" dirty="0"/>
              <a:t>)</a:t>
            </a:r>
            <a:r>
              <a:rPr lang="pt-BR" b="1" i="1" dirty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têm como objetivo encontrar o </a:t>
            </a:r>
            <a:r>
              <a:rPr lang="pt-BR" b="1" i="1" dirty="0"/>
              <a:t>conjunto de pesos sinápticos </a:t>
            </a:r>
            <a:r>
              <a:rPr lang="pt-BR" dirty="0"/>
              <a:t>que minimize a </a:t>
            </a:r>
            <a:r>
              <a:rPr lang="pt-BR" b="1" i="1" dirty="0"/>
              <a:t>métrica (função) de erro </a:t>
            </a:r>
            <a:r>
              <a:rPr lang="pt-BR" dirty="0"/>
              <a:t>escolhida.</a:t>
            </a:r>
          </a:p>
          <a:p>
            <a:r>
              <a:rPr lang="pt-BR" dirty="0"/>
              <a:t>Para isso,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RNAs.</a:t>
            </a:r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de ativações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Nós vamos assumir que a última camada da rede MLP 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978" t="-3027"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</a:t>
            </a:r>
            <a:r>
              <a:rPr lang="pt-BR" b="1" i="1" dirty="0"/>
              <a:t>as saídas da camada de saída da rede aparecem de maneira direta na equação</a:t>
            </a:r>
            <a:r>
              <a:rPr lang="pt-BR" dirty="0"/>
              <a:t>.</a:t>
            </a:r>
          </a:p>
          <a:p>
            <a:r>
              <a:rPr lang="pt-BR" dirty="0"/>
              <a:t>Isso significa que é simples se obter as derivadas com respeito aos pesos desta camada.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e, consequentemente,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primeira camada oculta usando-se um algoritmo, baseado na regra da cadeia, conhecido como </a:t>
            </a:r>
            <a:r>
              <a:rPr lang="pt-BR" b="1" i="1" dirty="0"/>
              <a:t>backpropagation </a:t>
            </a:r>
            <a:r>
              <a:rPr lang="pt-BR" dirty="0"/>
              <a:t>ou </a:t>
            </a:r>
            <a:r>
              <a:rPr lang="pt-BR" b="1" i="1" dirty="0"/>
              <a:t>retropropagação do erro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omitida pois não afeta a otimização.</a:t>
                </a:r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 r="-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ativa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pt-BR" sz="2400" dirty="0"/>
                        <m:t>−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simo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ó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pt-BR" sz="2400" dirty="0"/>
                        <m:t>−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sima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camada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30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 r="-1089" b="-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fomos apresentados às redes neurais.</a:t>
            </a:r>
          </a:p>
          <a:p>
            <a:r>
              <a:rPr lang="pt-BR" dirty="0"/>
              <a:t>Vimos que elas são formadas por camadas de perceptrons que se conectam através dos pesos sinápticos.</a:t>
            </a:r>
          </a:p>
          <a:p>
            <a:r>
              <a:rPr lang="pt-BR" dirty="0"/>
              <a:t>Aprendemos que as funções de ativação sigmóide e tangente hiperbólica causam o problema do desaparecimento do gradiente, o qual pode ser solucionado usando-se a função retificadora.</a:t>
            </a:r>
          </a:p>
          <a:p>
            <a:r>
              <a:rPr lang="pt-BR" dirty="0"/>
              <a:t>Vimos algumas topologias diferentes de redes neurais.</a:t>
            </a:r>
          </a:p>
          <a:p>
            <a:r>
              <a:rPr lang="pt-BR" dirty="0"/>
              <a:t>E aprendemos que as redes neurais são aproximadoras universais de funções.</a:t>
            </a:r>
          </a:p>
          <a:p>
            <a:r>
              <a:rPr lang="pt-BR" dirty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 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matriz diagonal com as derivadas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/>
                  <a:t>Encontrem o vetor gradiente para todos os pesos do nó 1 (camada 1) da rede neural do próximo slide.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Podem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Considerem uma rede MLP com uma camada oculta com dois nós e uma camada de saída com um único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tem 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36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11054" y="2216611"/>
            <a:ext cx="5011373" cy="30291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843104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658847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  <a:blipFill rotWithShape="0">
                <a:blip r:embed="rId3"/>
                <a:stretch>
                  <a:fillRect l="-114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93943" y="3736605"/>
            <a:ext cx="259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Os pesos de </a:t>
            </a:r>
            <a:r>
              <a:rPr lang="pt-BR" sz="1600" b="1" i="1" dirty="0"/>
              <a:t>bias</a:t>
            </a:r>
            <a:r>
              <a:rPr lang="pt-BR" sz="16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47200" y="4567602"/>
            <a:ext cx="1545771" cy="1092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aplicando a regra da cadeia diretamente,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0" dirty="0"/>
                  <a:t>           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pode ser feito em grupo de no máximo 3 alunos.</a:t>
            </a:r>
          </a:p>
          <a:p>
            <a:pPr lvl="1"/>
            <a:r>
              <a:rPr lang="pt-BR" dirty="0"/>
              <a:t>Entrega: 26/06/2022 até as 23:59.</a:t>
            </a:r>
          </a:p>
          <a:p>
            <a:pPr lvl="1"/>
            <a:r>
              <a:rPr lang="pt-BR" dirty="0"/>
              <a:t>Vídeo com a explicação sobre o projeto se encontra na pasta “Projetos” em “Arquivos”.</a:t>
            </a:r>
          </a:p>
          <a:p>
            <a:pPr lvl="1"/>
            <a:r>
              <a:rPr lang="pt-BR" dirty="0"/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atualização dos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 como vimos anteriormente, o processo de otimização corresponde a um </a:t>
                </a:r>
                <a:r>
                  <a:rPr lang="pt-BR" b="1" i="1" dirty="0"/>
                  <a:t>problema de 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gradual).</a:t>
                </a:r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de maior crescimento da função</a:t>
                </a:r>
                <a:r>
                  <a:rPr lang="pt-BR" dirty="0"/>
                  <a:t> e portanto, caminhar em sentido contrário 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1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ressaltarmos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/>
              <a:t>), mas também em relação a todo o domínio considerado. 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Por serem formadas pela combinação de vários nós com funções de ativação não-lineares, as superfícies de erro de redes neurais não são convexas, podendo ter vários mínimos locais.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Para muitos problemas envolvendo redes neurais, quase todos os mínimos locais têm um valor muito semelhante ao do mínimo global e, portanto, encontrar um mínimo local já é 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/>
              <a:t>Outra irregularidade que podemos encontrar são os chamados </a:t>
            </a:r>
            <a:r>
              <a:rPr lang="pt-BR" b="1" i="1" dirty="0"/>
              <a:t>pontos de sela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Um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>
                <a:cs typeface="Calibri"/>
              </a:rPr>
              <a:t>​</a:t>
            </a:r>
            <a:endParaRPr lang="pt-BR" dirty="0"/>
          </a:p>
          <a:p>
            <a:r>
              <a:rPr lang="pt-BR" dirty="0"/>
              <a:t>O algoritmo de minimização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ruidosas do gradiente descendente</a:t>
            </a:r>
            <a:r>
              <a:rPr lang="pt-BR" dirty="0"/>
              <a:t>, como, por exemplo, o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/>
              <a:t>platôs</a:t>
            </a:r>
            <a:r>
              <a:rPr lang="pt-BR" dirty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 inclinação nesta região é próxima de zero (gradiente próximo de zero) o algoritmo pode levar muito tempo para atravesá-la.</a:t>
            </a:r>
          </a:p>
          <a:p>
            <a:r>
              <a:rPr lang="pt-BR" dirty="0"/>
              <a:t>Para se escapar destas regiões, usa-se 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Adam, etc.</a:t>
            </a:r>
          </a:p>
          <a:p>
            <a:r>
              <a:rPr lang="pt-BR" dirty="0"/>
              <a:t>Portanto, como garantir que o mínimo encontrado é bom o suficiente?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Treina-se o 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global ou de um bom mínimo local.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18345</TotalTime>
  <Words>4185</Words>
  <Application>Microsoft Office PowerPoint</Application>
  <PresentationFormat>Widescreen</PresentationFormat>
  <Paragraphs>357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1339</cp:revision>
  <dcterms:created xsi:type="dcterms:W3CDTF">2020-04-06T23:46:10Z</dcterms:created>
  <dcterms:modified xsi:type="dcterms:W3CDTF">2022-05-27T20:37:45Z</dcterms:modified>
</cp:coreProperties>
</file>