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426" r:id="rId14"/>
    <p:sldId id="395" r:id="rId15"/>
    <p:sldId id="396" r:id="rId16"/>
    <p:sldId id="399" r:id="rId17"/>
    <p:sldId id="400" r:id="rId18"/>
    <p:sldId id="398" r:id="rId19"/>
    <p:sldId id="402" r:id="rId20"/>
    <p:sldId id="397" r:id="rId21"/>
    <p:sldId id="401" r:id="rId22"/>
    <p:sldId id="406" r:id="rId23"/>
    <p:sldId id="405" r:id="rId24"/>
    <p:sldId id="408" r:id="rId25"/>
    <p:sldId id="409" r:id="rId26"/>
    <p:sldId id="407" r:id="rId27"/>
    <p:sldId id="370" r:id="rId28"/>
    <p:sldId id="424" r:id="rId29"/>
    <p:sldId id="425" r:id="rId30"/>
    <p:sldId id="372" r:id="rId31"/>
    <p:sldId id="410" r:id="rId32"/>
    <p:sldId id="412" r:id="rId33"/>
    <p:sldId id="414" r:id="rId34"/>
    <p:sldId id="417" r:id="rId35"/>
    <p:sldId id="413" r:id="rId36"/>
    <p:sldId id="418" r:id="rId37"/>
    <p:sldId id="324" r:id="rId38"/>
    <p:sldId id="306" r:id="rId39"/>
    <p:sldId id="419" r:id="rId40"/>
    <p:sldId id="375" r:id="rId41"/>
    <p:sldId id="376" r:id="rId42"/>
    <p:sldId id="377" r:id="rId43"/>
    <p:sldId id="378" r:id="rId44"/>
    <p:sldId id="420" r:id="rId45"/>
    <p:sldId id="362" r:id="rId46"/>
    <p:sldId id="403" r:id="rId47"/>
    <p:sldId id="404" r:id="rId4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6320" autoAdjust="0"/>
  </p:normalViewPr>
  <p:slideViewPr>
    <p:cSldViewPr snapToGrid="0">
      <p:cViewPr varScale="1">
        <p:scale>
          <a:sx n="64" d="100"/>
          <a:sy n="64" d="100"/>
        </p:scale>
        <p:origin x="1236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30/08/2025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probabilidade</a:t>
                </a:r>
                <a:r>
                  <a:rPr lang="pt-BR" dirty="0"/>
                  <a:t>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 rotWithShape="0"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igual</a:t>
                </a:r>
                <a:r>
                  <a:rPr lang="pt-BR" dirty="0"/>
                  <a:t>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 rotWithShape="0"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com limiar de quantização igual a 0.5 </a:t>
                </a:r>
                <a:r>
                  <a:rPr lang="pt-BR" dirty="0"/>
                  <a:t>prediz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  <a:blipFill>
                <a:blip r:embed="rId2"/>
                <a:stretch>
                  <a:fillRect l="-1617" t="-1937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496556" y="2204516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=""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=""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=""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=""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=""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=""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=""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77809CD-1BD7-E7EB-6571-1A28F2AF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66564" cy="5032375"/>
          </a:xfrm>
        </p:spPr>
        <p:txBody>
          <a:bodyPr>
            <a:normAutofit/>
          </a:bodyPr>
          <a:lstStyle/>
          <a:p>
            <a:r>
              <a:rPr lang="pt-BR" dirty="0"/>
              <a:t>Portanto, nosso objetivo será encontrar uma </a:t>
            </a:r>
            <a:r>
              <a:rPr lang="pt-BR" b="1" i="1" dirty="0">
                <a:solidFill>
                  <a:srgbClr val="00B050"/>
                </a:solidFill>
              </a:rPr>
              <a:t>função discriminante apropriada e seus respectivos pesos</a:t>
            </a:r>
            <a:r>
              <a:rPr lang="pt-BR" dirty="0"/>
              <a:t> de forma que o </a:t>
            </a:r>
            <a:r>
              <a:rPr lang="pt-BR" b="1" i="1" dirty="0">
                <a:solidFill>
                  <a:srgbClr val="00B050"/>
                </a:solidFill>
              </a:rPr>
              <a:t>erro de classificação seja </a:t>
            </a:r>
            <a:r>
              <a:rPr lang="pt-BR" b="1" i="1" dirty="0">
                <a:solidFill>
                  <a:srgbClr val="7030A0"/>
                </a:solidFill>
              </a:rPr>
              <a:t>minimizado</a:t>
            </a:r>
            <a:r>
              <a:rPr lang="pt-BR" dirty="0"/>
              <a:t>.</a:t>
            </a:r>
          </a:p>
          <a:p>
            <a:r>
              <a:rPr lang="pt-BR" dirty="0"/>
              <a:t>Assim, em breve, </a:t>
            </a:r>
            <a:r>
              <a:rPr lang="pt-BR" b="1" i="1" dirty="0">
                <a:solidFill>
                  <a:srgbClr val="00B050"/>
                </a:solidFill>
              </a:rPr>
              <a:t>definiremos uma função de erro </a:t>
            </a:r>
            <a:r>
              <a:rPr lang="pt-BR" dirty="0"/>
              <a:t>que nos ajudará a treinar o modelo.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838200" y="2214564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=""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=""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=""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=""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=""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=""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=""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21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=""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=""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=""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=""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=""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=""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=""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=""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=""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=""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=""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=""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1736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=""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=""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=""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exatamente em cima da 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 rotWithShape="0"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=""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=""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=""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chemeClr val="accent2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=""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considerarmos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como sendo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/>
                  <a:t>Porém,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De forma similar ao que foi feito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de entrada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=""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Ou seja,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erro será grande</a:t>
                </a:r>
                <a:r>
                  <a:rPr lang="pt-BR" dirty="0"/>
                  <a:t>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será próximo de 0 </a:t>
                </a:r>
                <a:r>
                  <a:rPr lang="pt-BR" dirty="0"/>
                  <a:t>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26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=""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=""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=""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=""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937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=""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=""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=""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de entrada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minimizar o erro ao longo de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todo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 o conjunto de treinamento</a:t>
                </a:r>
                <a:r>
                  <a:rPr lang="pt-BR" sz="2800" dirty="0"/>
                  <a:t>, por isso tomamos 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média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205951" cy="5032375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/>
              <a:t>Uma má notícia com relação a essa função é que </a:t>
            </a:r>
            <a:r>
              <a:rPr lang="pt-BR" sz="3000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sz="3000" b="1" i="1" dirty="0"/>
              <a:t> </a:t>
            </a:r>
            <a:r>
              <a:rPr lang="pt-BR" sz="3000" dirty="0"/>
              <a:t>para encontrar os </a:t>
            </a:r>
            <a:r>
              <a:rPr lang="pt-BR" sz="3000" b="1" i="1" dirty="0"/>
              <a:t>pesos</a:t>
            </a:r>
            <a:r>
              <a:rPr lang="pt-BR" sz="3000" dirty="0"/>
              <a:t> que minimizem essa </a:t>
            </a:r>
            <a:r>
              <a:rPr lang="pt-BR" sz="3000" b="1" i="1" dirty="0"/>
              <a:t>função de erro</a:t>
            </a:r>
            <a:r>
              <a:rPr lang="pt-BR" sz="3000" dirty="0"/>
              <a:t>.</a:t>
            </a:r>
            <a:endParaRPr lang="pt-BR" sz="3000" b="1" i="1" dirty="0"/>
          </a:p>
          <a:p>
            <a:r>
              <a:rPr lang="pt-BR" sz="3000" dirty="0"/>
              <a:t>Ou seja, não há um equivalente da </a:t>
            </a:r>
            <a:r>
              <a:rPr lang="pt-BR" sz="3000" b="1" i="1" dirty="0"/>
              <a:t>equação normal</a:t>
            </a:r>
            <a:r>
              <a:rPr lang="pt-BR" sz="3000" dirty="0"/>
              <a:t>. </a:t>
            </a:r>
          </a:p>
          <a:p>
            <a:r>
              <a:rPr lang="pt-BR" sz="3000" dirty="0"/>
              <a:t>Entretanto, uma boa notícia é que essa </a:t>
            </a:r>
            <a:r>
              <a:rPr lang="pt-BR" sz="3000" b="1" i="1" dirty="0"/>
              <a:t>função de erro </a:t>
            </a:r>
            <a:r>
              <a:rPr lang="pt-BR" sz="3000" dirty="0"/>
              <a:t>é </a:t>
            </a:r>
            <a:r>
              <a:rPr lang="pt-BR" sz="3000" b="1" i="1" dirty="0">
                <a:solidFill>
                  <a:srgbClr val="00B050"/>
                </a:solidFill>
              </a:rPr>
              <a:t>convexa</a:t>
            </a:r>
            <a:r>
              <a:rPr lang="pt-BR" sz="3000" dirty="0"/>
              <a:t> e </a:t>
            </a:r>
            <a:r>
              <a:rPr lang="pt-BR" sz="3000" b="1" i="1" dirty="0" err="1">
                <a:solidFill>
                  <a:srgbClr val="00B050"/>
                </a:solidFill>
              </a:rPr>
              <a:t>diferenciável</a:t>
            </a:r>
            <a:r>
              <a:rPr lang="pt-BR" sz="3000" dirty="0"/>
              <a:t>.</a:t>
            </a:r>
          </a:p>
          <a:p>
            <a:r>
              <a:rPr lang="pt-BR" sz="3000" dirty="0"/>
              <a:t>Consequentemente, </a:t>
            </a:r>
            <a:r>
              <a:rPr lang="pt-BR" sz="3000" b="1" i="1" dirty="0">
                <a:solidFill>
                  <a:srgbClr val="00B050"/>
                </a:solidFill>
              </a:rPr>
              <a:t>conseguimos</a:t>
            </a:r>
            <a:r>
              <a:rPr lang="pt-BR" sz="3000" dirty="0"/>
              <a:t> calcular o </a:t>
            </a:r>
            <a:r>
              <a:rPr lang="pt-BR" sz="3000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sz="3000" dirty="0"/>
              <a:t> com relação aos pesos e </a:t>
            </a:r>
            <a:r>
              <a:rPr lang="pt-BR" sz="3000" b="1" i="1" dirty="0">
                <a:solidFill>
                  <a:srgbClr val="7030A0"/>
                </a:solidFill>
              </a:rPr>
              <a:t>implementar</a:t>
            </a:r>
            <a:r>
              <a:rPr lang="pt-BR" sz="3000" dirty="0"/>
              <a:t> o algoritmo do </a:t>
            </a:r>
            <a:r>
              <a:rPr lang="pt-BR" sz="3000" b="1" i="1" dirty="0">
                <a:solidFill>
                  <a:srgbClr val="7030A0"/>
                </a:solidFill>
              </a:rPr>
              <a:t>gradiente descendente (GD)</a:t>
            </a:r>
            <a:r>
              <a:rPr lang="pt-BR" sz="3000" dirty="0"/>
              <a:t>.</a:t>
            </a:r>
          </a:p>
          <a:p>
            <a:r>
              <a:rPr lang="pt-BR" sz="3000" dirty="0" smtClean="0"/>
              <a:t>Assim, podemos </a:t>
            </a:r>
            <a:r>
              <a:rPr lang="pt-BR" sz="3000" dirty="0"/>
              <a:t>implementar todas as versões do </a:t>
            </a:r>
            <a:r>
              <a:rPr lang="pt-BR" sz="3000" b="1" i="1" dirty="0">
                <a:solidFill>
                  <a:srgbClr val="7030A0"/>
                </a:solidFill>
              </a:rPr>
              <a:t>GD</a:t>
            </a:r>
            <a:r>
              <a:rPr lang="pt-BR" sz="3000" dirty="0"/>
              <a:t>.</a:t>
            </a:r>
          </a:p>
          <a:p>
            <a:r>
              <a:rPr lang="pt-BR" sz="3000" dirty="0"/>
              <a:t>Por exemplo se usarmos o GDB, é garantido que ele encontre</a:t>
            </a:r>
            <a:r>
              <a:rPr lang="pt-BR" sz="3000" b="1" i="1" dirty="0"/>
              <a:t> </a:t>
            </a:r>
            <a:r>
              <a:rPr lang="pt-BR" sz="3000" dirty="0"/>
              <a:t>o </a:t>
            </a:r>
            <a:r>
              <a:rPr lang="pt-BR" sz="3000" b="1" i="1" dirty="0">
                <a:solidFill>
                  <a:srgbClr val="00B050"/>
                </a:solidFill>
              </a:rPr>
              <a:t>mínimo global </a:t>
            </a:r>
            <a:r>
              <a:rPr lang="pt-BR" sz="3000" dirty="0"/>
              <a:t>dado que a </a:t>
            </a:r>
            <a:r>
              <a:rPr lang="pt-BR" sz="3000" b="1" i="1" dirty="0"/>
              <a:t>taxa de aprendizagem</a:t>
            </a:r>
            <a:r>
              <a:rPr lang="pt-BR" sz="3000" dirty="0"/>
              <a:t> não seja muito grande e se espere tempo suficiente.</a:t>
            </a:r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gradiente descendente</a:t>
                </a:r>
                <a:r>
                  <a:rPr lang="pt-BR" b="1" i="1" dirty="0"/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os pesos que minimizam a 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 rotWithShape="0"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=""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vetor gradiente</a:t>
                </a:r>
                <a:r>
                  <a:rPr lang="pt-BR" sz="2800" dirty="0"/>
                  <a:t>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b="1" i="1" dirty="0"/>
                  <a:t>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idêntico</a:t>
                </a:r>
                <a:r>
                  <a:rPr lang="pt-BR" dirty="0"/>
                  <a:t> (exceto pela constante 2) àquele obtido para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regressão linear</a:t>
                </a:r>
                <a:r>
                  <a:rPr lang="pt-BR" b="1" i="1" dirty="0"/>
                  <a:t>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  <a:blipFill>
                <a:blip r:embed="rId2"/>
                <a:stretch>
                  <a:fillRect l="-1085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4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  <a:blipFill>
                <a:blip r:embed="rId2"/>
                <a:stretch>
                  <a:fillRect l="-1087" t="-2663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  <a:blipFill>
                <a:blip r:embed="rId2"/>
                <a:stretch>
                  <a:fillRect l="-964" t="-1937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=""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=""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=""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=""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=""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=""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=""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=""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=""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=""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=""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=""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=""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=""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=""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=""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=""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=""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=""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=""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=""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=""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=""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=""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=""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=""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=""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=""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=""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=""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=""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=""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=""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=""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=""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=""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=""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=""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=""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=""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=""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=""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=""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=""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=""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=""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=""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=""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=""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=""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=""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=""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=""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=""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=""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=""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=""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=""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=""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=""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=""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=""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=""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=""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=""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=""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=""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=""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=""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=""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=""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=""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=""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=""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=""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=""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=""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=""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=""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=""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=""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=""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=""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=""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=""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=""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=""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=""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=""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=""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=""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=""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=""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=""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=""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=""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=""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=""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=""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=""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=""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=""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=""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=""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=""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=""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=""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=""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=""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=""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=""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=""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=""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=""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=""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=""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=""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=""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=""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=""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=""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=""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=""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=""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=""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=""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=""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=""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=""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=""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=""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=""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=""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=""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=""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=""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=""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=""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=""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=""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=""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=""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=""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=""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=""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543289" y="4506280"/>
              <a:ext cx="2016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erraria a classificação de boa parte dos exemplos.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=""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=""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=""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=""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=""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=""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=""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=""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=""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=""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=""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=""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=""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=""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=""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=""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=""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=""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=""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=""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=""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=""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=""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=""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=""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=""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=""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=""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=""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=""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=""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=""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=""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=""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=""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=""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=""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=""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=""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=""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=""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=""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=""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=""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=""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=""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=""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=""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=""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=""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=""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=""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=""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=""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=""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=""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=""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=""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=""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=""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=""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=""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=""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=""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=""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=""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=""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=""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=""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=""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=""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=""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=""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=""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=""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=""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=""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=""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=""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=""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=""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=""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=""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=""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=""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=""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=""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=""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=""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=""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=""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=""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=""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=""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=""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=""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=""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=""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=""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=""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=""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=""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=""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=""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=""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=""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=""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=""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=""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=""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=""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=""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=""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=""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=""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=""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=""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=""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=""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=""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=""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=""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=""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=""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=""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=""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=""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=""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=""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=""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=""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=""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=""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=""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=""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=""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=""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=""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=""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=""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=""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=""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=""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533241" y="4506280"/>
              <a:ext cx="20267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=""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=""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Nesse caso 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=""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=""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=""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=""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=""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=""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=""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=""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=""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=""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=""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=""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=""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=""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=""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=""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=""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=""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=""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=""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=""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=""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=""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=""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=""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=""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=""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=""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=""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=""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=""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=""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=""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=""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=""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=""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=""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=""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=""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=""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=""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=""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=""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=""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=""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=""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=""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=""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=""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=""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=""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=""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=""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=""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=""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=""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=""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=""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=""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=""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=""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=""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=""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=""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=""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=""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=""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=""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=""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=""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=""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=""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=""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=""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=""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=""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=""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=""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=""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=""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=""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=""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=""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=""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=""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=""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=""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=""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=""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=""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=""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=""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=""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=""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=""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=""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=""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577699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=""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=""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=""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=""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=""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=""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=""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=""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=""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=""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=""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=""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=""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=""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=""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=""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=""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=""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=""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=""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=""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=""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=""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=""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=""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=""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=""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=""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=""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=""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=""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=""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=""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=""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=""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=""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=""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=""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=""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=""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=""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=""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=""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=""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=""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=""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=""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=""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472951" y="4506280"/>
              <a:ext cx="20870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=""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=""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=""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=""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=""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=""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=""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=""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=""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=""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=""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=""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=""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=""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=""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=""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=""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=""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=""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=""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=""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=""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=""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=""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=""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=""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=""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=""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=""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=""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=""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=""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=""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=""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=""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=""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=""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=""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=""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=""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=""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=""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=""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=""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=""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=""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=""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=""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=""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=""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=""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=""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=""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=""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=""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=""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=""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=""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=""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=""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=""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=""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=""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=""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=""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=""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=""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=""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=""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=""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=""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=""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=""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=""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=""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=""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=""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=""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=""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=""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=""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=""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=""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=""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=""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=""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=""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=""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=""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=""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=""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=""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=""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=""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=""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=""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=""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=""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=""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=""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=""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=""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=""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=""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=""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=""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=""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=""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=""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=""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=""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=""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=""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=""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=""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=""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=""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=""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=""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=""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=""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=""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=""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=""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=""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=""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=""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=""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=""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=""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=""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=""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=""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=""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=""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=""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=""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=""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=""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=""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=""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=""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=""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=""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=""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563386" y="4506280"/>
              <a:ext cx="1996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podemos usar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técnicas de validação cruzada</a:t>
                </a:r>
                <a:r>
                  <a:rPr lang="pt-BR" dirty="0">
                    <a:solidFill>
                      <a:schemeClr val="accent2"/>
                    </a:solidFill>
                  </a:rPr>
                  <a:t> </a:t>
                </a:r>
                <a:r>
                  <a:rPr lang="pt-BR" dirty="0"/>
                  <a:t>(e.g., </a:t>
                </a:r>
                <a:r>
                  <a:rPr lang="pt-BR" i="1" dirty="0" err="1"/>
                  <a:t>holdout</a:t>
                </a:r>
                <a:r>
                  <a:rPr lang="pt-BR" dirty="0"/>
                  <a:t> ou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i="1" dirty="0"/>
                  <a:t>)</a:t>
                </a:r>
                <a:r>
                  <a:rPr lang="pt-BR" dirty="0"/>
                  <a:t> para encontra-lo.</a:t>
                </a:r>
              </a:p>
              <a:p>
                <a:r>
                  <a:rPr lang="pt-BR" dirty="0"/>
                  <a:t>Esses técnicas nos auxiliam a encontrar um polinômio que apresente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de 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=""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</a:t>
            </a:r>
            <a:r>
              <a:rPr lang="pt-BR" b="1" i="1" dirty="0">
                <a:solidFill>
                  <a:schemeClr val="accent2"/>
                </a:solidFill>
              </a:rPr>
              <a:t>apenas</a:t>
            </a:r>
            <a:r>
              <a:rPr lang="pt-BR" b="1" i="1" dirty="0">
                <a:solidFill>
                  <a:srgbClr val="7030A0"/>
                </a:solidFill>
              </a:rPr>
              <a:t>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Early-stopping).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=""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=""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=""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=""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=""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=""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006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=""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=""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=""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=""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=""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=""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=""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=""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=""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=""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=""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=""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=""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=""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=""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=""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=""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=""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=""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=""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=""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=""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=""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=""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=""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=""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=""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=""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=""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=""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=""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=""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=""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=""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=""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=""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=""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=""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=""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=""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=""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=""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=""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</a:t>
            </a:r>
            <a:r>
              <a:rPr lang="pt-BR" b="1" i="1" dirty="0">
                <a:solidFill>
                  <a:srgbClr val="7030A0"/>
                </a:solidFill>
              </a:rPr>
              <a:t>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também conhecida como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=""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=""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de classificação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ou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por exemplo.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=""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=""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=""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número real entre 0 e 1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única saída para as duas classes.</a:t>
                </a:r>
                <a:endParaRPr lang="pt-BR" dirty="0"/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 rotWithShape="0"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=""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=""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=""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é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=""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=""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=""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=""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=""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=""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=""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11166</TotalTime>
  <Words>3922</Words>
  <Application>Microsoft Office PowerPoint</Application>
  <PresentationFormat>Widescreen</PresentationFormat>
  <Paragraphs>502</Paragraphs>
  <Slides>47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1892</cp:revision>
  <dcterms:created xsi:type="dcterms:W3CDTF">2020-01-20T13:50:05Z</dcterms:created>
  <dcterms:modified xsi:type="dcterms:W3CDTF">2025-08-30T12:09:00Z</dcterms:modified>
</cp:coreProperties>
</file>