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00" r:id="rId2"/>
    <p:sldId id="292" r:id="rId3"/>
    <p:sldId id="372" r:id="rId4"/>
    <p:sldId id="374" r:id="rId5"/>
    <p:sldId id="375" r:id="rId6"/>
    <p:sldId id="377" r:id="rId7"/>
    <p:sldId id="379" r:id="rId8"/>
    <p:sldId id="378" r:id="rId9"/>
    <p:sldId id="376" r:id="rId10"/>
    <p:sldId id="373" r:id="rId11"/>
    <p:sldId id="355" r:id="rId12"/>
    <p:sldId id="307" r:id="rId13"/>
    <p:sldId id="308" r:id="rId14"/>
    <p:sldId id="309" r:id="rId15"/>
    <p:sldId id="310" r:id="rId16"/>
    <p:sldId id="356" r:id="rId17"/>
    <p:sldId id="358" r:id="rId18"/>
    <p:sldId id="359" r:id="rId19"/>
    <p:sldId id="367" r:id="rId20"/>
    <p:sldId id="311" r:id="rId21"/>
    <p:sldId id="371" r:id="rId22"/>
    <p:sldId id="360" r:id="rId23"/>
    <p:sldId id="313" r:id="rId24"/>
    <p:sldId id="314" r:id="rId25"/>
    <p:sldId id="315" r:id="rId26"/>
    <p:sldId id="316" r:id="rId27"/>
    <p:sldId id="364" r:id="rId28"/>
    <p:sldId id="363" r:id="rId29"/>
    <p:sldId id="269" r:id="rId30"/>
    <p:sldId id="303" r:id="rId31"/>
    <p:sldId id="271" r:id="rId32"/>
    <p:sldId id="365" r:id="rId33"/>
    <p:sldId id="369" r:id="rId34"/>
    <p:sldId id="370" r:id="rId3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3B23-3076-49E1-A7F6-EF54F478ED00}" v="22" dt="2021-05-31T18:22:44.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9" autoAdjust="0"/>
    <p:restoredTop sz="85961" autoAdjust="0"/>
  </p:normalViewPr>
  <p:slideViewPr>
    <p:cSldViewPr snapToGrid="0">
      <p:cViewPr varScale="1">
        <p:scale>
          <a:sx n="95" d="100"/>
          <a:sy n="95" d="100"/>
        </p:scale>
        <p:origin x="119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AA003B23-3076-49E1-A7F6-EF54F478ED00}"/>
    <pc:docChg chg="modSld">
      <pc:chgData name="Felipe Augusto Pereira de Figueiredo" userId="e1771b70d906f94b" providerId="Windows Live" clId="Web-{AA003B23-3076-49E1-A7F6-EF54F478ED00}" dt="2021-05-31T18:22:41.788" v="7" actId="20577"/>
      <pc:docMkLst>
        <pc:docMk/>
      </pc:docMkLst>
      <pc:sldChg chg="modSp">
        <pc:chgData name="Felipe Augusto Pereira de Figueiredo" userId="e1771b70d906f94b" providerId="Windows Live" clId="Web-{AA003B23-3076-49E1-A7F6-EF54F478ED00}" dt="2021-05-31T18:22:41.788" v="7" actId="20577"/>
        <pc:sldMkLst>
          <pc:docMk/>
          <pc:sldMk cId="29378494" sldId="289"/>
        </pc:sldMkLst>
        <pc:spChg chg="mod">
          <ac:chgData name="Felipe Augusto Pereira de Figueiredo" userId="e1771b70d906f94b" providerId="Windows Live" clId="Web-{AA003B23-3076-49E1-A7F6-EF54F478ED00}" dt="2021-05-31T18:22:41.788" v="7" actId="20577"/>
          <ac:spMkLst>
            <pc:docMk/>
            <pc:sldMk cId="29378494" sldId="2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20/10/2023</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‹nº›</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en.wikipedia.org/wiki/Activation_function#Comparison_of_activation_function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3429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3860085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15</a:t>
            </a:fld>
            <a:endParaRPr lang="pt-BR"/>
          </a:p>
        </p:txBody>
      </p:sp>
    </p:spTree>
    <p:extLst>
      <p:ext uri="{BB962C8B-B14F-4D97-AF65-F5344CB8AC3E}">
        <p14:creationId xmlns:p14="http://schemas.microsoft.com/office/powerpoint/2010/main" val="5052460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a:t>
            </a:r>
            <a:r>
              <a:rPr lang="pt-BR" b="1" i="1" dirty="0" err="1"/>
              <a:t>retropropagação</a:t>
            </a:r>
            <a:r>
              <a:rPr lang="pt-BR" b="1" i="1" dirty="0"/>
              <a:t>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p:txBody>
      </p:sp>
      <p:sp>
        <p:nvSpPr>
          <p:cNvPr id="4" name="Slide Number Placeholder 3"/>
          <p:cNvSpPr>
            <a:spLocks noGrp="1"/>
          </p:cNvSpPr>
          <p:nvPr>
            <p:ph type="sldNum" sz="quarter" idx="10"/>
          </p:nvPr>
        </p:nvSpPr>
        <p:spPr/>
        <p:txBody>
          <a:bodyPr/>
          <a:lstStyle/>
          <a:p>
            <a:fld id="{F430A2A4-8C14-4B1A-AD48-7B6401078BF7}" type="slidenum">
              <a:rPr lang="pt-BR" smtClean="0"/>
              <a:t>16</a:t>
            </a:fld>
            <a:endParaRPr lang="pt-BR"/>
          </a:p>
        </p:txBody>
      </p:sp>
    </p:spTree>
    <p:extLst>
      <p:ext uri="{BB962C8B-B14F-4D97-AF65-F5344CB8AC3E}">
        <p14:creationId xmlns:p14="http://schemas.microsoft.com/office/powerpoint/2010/main" val="892391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a:t>
            </a: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522192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em camadas iniciais será extremamente pequeno, fazendo</a:t>
            </a:r>
            <a:r>
              <a:rPr lang="pt-BR" baseline="0" dirty="0"/>
              <a:t> com </a:t>
            </a:r>
            <a:r>
              <a:rPr lang="pt-BR" dirty="0"/>
              <a:t>que os pesos desta camada praticamente não mudem de valor. </a:t>
            </a:r>
          </a:p>
          <a:p>
            <a:endParaRPr lang="pt-BR" dirty="0"/>
          </a:p>
          <a:p>
            <a:r>
              <a:rPr lang="pt-BR" dirty="0"/>
              <a:t>Na pior das hipóteses, isso pode impedir completamente o aprendizado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aprendem</a:t>
            </a:r>
            <a:r>
              <a:rPr lang="pt-BR" sz="1200" b="0" i="0" kern="1200" baseline="0" dirty="0">
                <a:solidFill>
                  <a:schemeClr val="tx1"/>
                </a:solidFill>
                <a:effectLst/>
                <a:latin typeface="+mn-lt"/>
                <a:ea typeface="+mn-ea"/>
                <a:cs typeface="+mn-cs"/>
              </a:rPr>
              <a:t> mais vagarosamente ou nem aprendem.</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p>
          <a:p>
            <a:endParaRPr lang="pt-BR" sz="1200" b="0" i="0" kern="1200" dirty="0">
              <a:solidFill>
                <a:schemeClr val="tx1"/>
              </a:solidFill>
              <a:effectLst/>
              <a:latin typeface="+mn-lt"/>
              <a:ea typeface="+mn-ea"/>
              <a:cs typeface="+mn-cs"/>
            </a:endParaRPr>
          </a:p>
          <a:p>
            <a:r>
              <a:rPr lang="pt-BR" dirty="0"/>
              <a:t>Como os gradientes frequentemente se tornam menores até ficarem próximos de zero, os novos pesos do modelo (das camadas iniciais) serão praticamente idênticos aos pesos antigos sem nenhuma atualização. Como resultado, o algoritmo do gradiente descendente nunca converge para a solução ótima.</a:t>
            </a:r>
          </a:p>
        </p:txBody>
      </p:sp>
      <p:sp>
        <p:nvSpPr>
          <p:cNvPr id="4" name="Slide Number Placeholder 3"/>
          <p:cNvSpPr>
            <a:spLocks noGrp="1"/>
          </p:cNvSpPr>
          <p:nvPr>
            <p:ph type="sldNum" sz="quarter" idx="10"/>
          </p:nvPr>
        </p:nvSpPr>
        <p:spPr/>
        <p:txBody>
          <a:bodyPr/>
          <a:lstStyle/>
          <a:p>
            <a:fld id="{F430A2A4-8C14-4B1A-AD48-7B6401078BF7}" type="slidenum">
              <a:rPr lang="pt-BR" smtClean="0"/>
              <a:t>18</a:t>
            </a:fld>
            <a:endParaRPr lang="pt-BR"/>
          </a:p>
        </p:txBody>
      </p:sp>
    </p:spTree>
    <p:extLst>
      <p:ext uri="{BB962C8B-B14F-4D97-AF65-F5344CB8AC3E}">
        <p14:creationId xmlns:p14="http://schemas.microsoft.com/office/powerpoint/2010/main" val="1850766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27105019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Existem vários</a:t>
            </a:r>
            <a:r>
              <a:rPr lang="pt-BR" baseline="0" dirty="0"/>
              <a:t> outros tipos de funções de ativação, cada uma com suas vantagens e desvantagens.</a:t>
            </a:r>
          </a:p>
          <a:p>
            <a:r>
              <a:rPr lang="pt-BR" baseline="0" dirty="0"/>
              <a:t>O link abaixo contem uma lista com vários tipos de funções de ativação.</a:t>
            </a:r>
          </a:p>
          <a:p>
            <a:r>
              <a:rPr lang="pt-BR" dirty="0">
                <a:hlinkClick r:id="rId3"/>
              </a:rPr>
              <a:t>https://en.wikipedia.org/wiki/Activation_function#Comparison_of_activation_functions</a:t>
            </a:r>
            <a:endParaRPr lang="pt-BR" dirty="0"/>
          </a:p>
          <a:p>
            <a:endParaRPr lang="pt-BR" dirty="0"/>
          </a:p>
          <a:p>
            <a:r>
              <a:rPr lang="pt-BR" dirty="0"/>
              <a:t>Referências</a:t>
            </a:r>
          </a:p>
          <a:p>
            <a:r>
              <a:rPr lang="pt-BR" dirty="0"/>
              <a:t>[1] https://en.wikipedia.org/wiki/Activation_function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4116391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Para lidar com o</a:t>
            </a:r>
            <a:r>
              <a:rPr lang="pt-BR" sz="1200" b="0" i="0" kern="1200" baseline="0" dirty="0">
                <a:solidFill>
                  <a:schemeClr val="tx1"/>
                </a:solidFill>
                <a:effectLst/>
                <a:latin typeface="+mn-lt"/>
                <a:ea typeface="+mn-ea"/>
                <a:cs typeface="+mn-cs"/>
              </a:rPr>
              <a:t> problema da derivada igual a zero para valores de ativação negativos</a:t>
            </a:r>
            <a:r>
              <a:rPr lang="pt-BR" sz="1200" b="0" i="0" kern="1200" dirty="0">
                <a:solidFill>
                  <a:schemeClr val="tx1"/>
                </a:solidFill>
                <a:effectLst/>
                <a:latin typeface="+mn-lt"/>
                <a:ea typeface="+mn-ea"/>
                <a:cs typeface="+mn-cs"/>
              </a:rPr>
              <a:t>, algumas variações da função </a:t>
            </a:r>
            <a:r>
              <a:rPr lang="pt-BR" sz="1200" b="0" i="0" kern="1200" dirty="0" err="1">
                <a:solidFill>
                  <a:schemeClr val="tx1"/>
                </a:solidFill>
                <a:effectLst/>
                <a:latin typeface="+mn-lt"/>
                <a:ea typeface="+mn-ea"/>
                <a:cs typeface="+mn-cs"/>
              </a:rPr>
              <a:t>ReLU</a:t>
            </a:r>
            <a:r>
              <a:rPr lang="pt-BR" sz="1200" b="0" i="0" kern="1200" dirty="0">
                <a:solidFill>
                  <a:schemeClr val="tx1"/>
                </a:solidFill>
                <a:effectLst/>
                <a:latin typeface="+mn-lt"/>
                <a:ea typeface="+mn-ea"/>
                <a:cs typeface="+mn-cs"/>
              </a:rPr>
              <a:t> foram propostas, como a </a:t>
            </a:r>
            <a:r>
              <a:rPr lang="pt-BR" sz="1200" b="0" i="0" kern="1200" dirty="0" err="1">
                <a:solidFill>
                  <a:schemeClr val="tx1"/>
                </a:solidFill>
                <a:effectLst/>
                <a:latin typeface="+mn-lt"/>
                <a:ea typeface="+mn-ea"/>
                <a:cs typeface="+mn-cs"/>
              </a:rPr>
              <a:t>Leaky</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ReLU</a:t>
            </a:r>
            <a:r>
              <a:rPr lang="pt-BR" sz="1200" b="0" i="0" kern="1200" dirty="0">
                <a:solidFill>
                  <a:schemeClr val="tx1"/>
                </a:solidFill>
                <a:effectLst/>
                <a:latin typeface="+mn-lt"/>
                <a:ea typeface="+mn-ea"/>
                <a:cs typeface="+mn-cs"/>
              </a:rPr>
              <a:t> e a ELU, que tentam preservar o gradiente para entradas negativas. Além disso, técnicas de normalização de batch, </a:t>
            </a:r>
            <a:r>
              <a:rPr lang="pt-BR" sz="1200" b="0" i="0" kern="1200" dirty="0" err="1">
                <a:solidFill>
                  <a:schemeClr val="tx1"/>
                </a:solidFill>
                <a:effectLst/>
                <a:latin typeface="+mn-lt"/>
                <a:ea typeface="+mn-ea"/>
                <a:cs typeface="+mn-cs"/>
              </a:rPr>
              <a:t>dropout</a:t>
            </a:r>
            <a:r>
              <a:rPr lang="pt-BR" sz="1200" b="0" i="0" kern="1200" dirty="0">
                <a:solidFill>
                  <a:schemeClr val="tx1"/>
                </a:solidFill>
                <a:effectLst/>
                <a:latin typeface="+mn-lt"/>
                <a:ea typeface="+mn-ea"/>
                <a:cs typeface="+mn-cs"/>
              </a:rPr>
              <a:t> e outras técnicas de regularização podem ser usadas para ajudar a mitigar o problema de dissipação do gradiente.</a:t>
            </a:r>
            <a:endParaRPr lang="en-US" dirty="0"/>
          </a:p>
          <a:p>
            <a:endParaRPr lang="en-US" dirty="0"/>
          </a:p>
          <a:p>
            <a:r>
              <a:rPr lang="en-US" dirty="0"/>
              <a:t>What are the advantages of </a:t>
            </a:r>
            <a:r>
              <a:rPr lang="en-US" dirty="0" err="1"/>
              <a:t>ReLU</a:t>
            </a:r>
            <a:r>
              <a:rPr lang="en-US" dirty="0"/>
              <a:t> over sigmoid function in deep neural networks?</a:t>
            </a:r>
            <a:endParaRPr lang="pt-BR" dirty="0"/>
          </a:p>
          <a:p>
            <a:r>
              <a:rPr lang="pt-BR" dirty="0">
                <a:hlinkClick r:id="rId3"/>
              </a:rPr>
              <a:t>https://stats.stackexchange.com/questions/126238/what-are-the-advantages-of-relu-over-sigmoid-function-in-deep-neural-networks#:~:text=The%20main%20reason%20why%20ReLu,deep%20network%20with%20sigmoid%20activation.</a:t>
            </a:r>
            <a:endParaRPr lang="pt-BR" dirty="0"/>
          </a:p>
          <a:p>
            <a:endParaRPr lang="pt-BR" dirty="0"/>
          </a:p>
          <a:p>
            <a:r>
              <a:rPr lang="en-US" sz="1200" b="0" i="0" kern="1200" dirty="0">
                <a:solidFill>
                  <a:schemeClr val="tx1"/>
                </a:solidFill>
                <a:effectLst/>
                <a:latin typeface="+mn-lt"/>
                <a:ea typeface="+mn-ea"/>
                <a:cs typeface="+mn-cs"/>
              </a:rPr>
              <a:t>The problem with the use of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is when the gradient has a value of 0. In such cases, the node is considered as a dead node since the old and new values of the weights remain the same. This situation can be avoided by the use of a leaky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which prevents the gradient from falling to the zero value.</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ReLUs</a:t>
            </a:r>
            <a:r>
              <a:rPr lang="en-US" sz="1200" b="0" i="0" kern="1200" dirty="0">
                <a:solidFill>
                  <a:schemeClr val="tx1"/>
                </a:solidFill>
                <a:effectLst/>
                <a:latin typeface="+mn-lt"/>
                <a:ea typeface="+mn-ea"/>
                <a:cs typeface="+mn-cs"/>
              </a:rPr>
              <a:t> have one caveat though: they “die” (output zero) when the input to it is negative. This can, in many cases, completely block backpropagation because the gradients will just be zero after one negative value has been inputted to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This would also be an issue if a large negative bias term / constant term is learned — the weighted sum fed into neurons may end up being negative because the positive weights cannot compensate for the significance of the bias term. Negative weights also come to mind, or negative input (or some combination that gives a negative weighted sum). The dead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hence output the same value for almost all of your activities — zero. </a:t>
            </a:r>
            <a:r>
              <a:rPr lang="en-US" sz="1200" b="0" i="0" kern="1200" dirty="0" err="1">
                <a:solidFill>
                  <a:schemeClr val="tx1"/>
                </a:solidFill>
                <a:effectLst/>
                <a:latin typeface="+mn-lt"/>
                <a:ea typeface="+mn-ea"/>
                <a:cs typeface="+mn-cs"/>
              </a:rPr>
              <a:t>ReLUs</a:t>
            </a:r>
            <a:r>
              <a:rPr lang="en-US" sz="1200" b="0" i="0" kern="1200" dirty="0">
                <a:solidFill>
                  <a:schemeClr val="tx1"/>
                </a:solidFill>
                <a:effectLst/>
                <a:latin typeface="+mn-lt"/>
                <a:ea typeface="+mn-ea"/>
                <a:cs typeface="+mn-cs"/>
              </a:rPr>
              <a:t> cannot “recover” from this problem because they will not modify the weights in anyway, since not only is the output for any negative input zero, the </a:t>
            </a:r>
            <a:r>
              <a:rPr lang="en-US" sz="1200" b="1" i="0" kern="1200" dirty="0">
                <a:solidFill>
                  <a:schemeClr val="tx1"/>
                </a:solidFill>
                <a:effectLst/>
                <a:latin typeface="+mn-lt"/>
                <a:ea typeface="+mn-ea"/>
                <a:cs typeface="+mn-cs"/>
              </a:rPr>
              <a:t>derivative </a:t>
            </a:r>
            <a:r>
              <a:rPr lang="en-US" sz="1200" b="0" i="0" kern="1200" dirty="0">
                <a:solidFill>
                  <a:schemeClr val="tx1"/>
                </a:solidFill>
                <a:effectLst/>
                <a:latin typeface="+mn-lt"/>
                <a:ea typeface="+mn-ea"/>
                <a:cs typeface="+mn-cs"/>
              </a:rPr>
              <a:t>is too. No updates will be made to modify the (for example) bias term to be a lesser magnitude of negative such that the neural net can escape from corruption of the entire network. It doesn’t happen </a:t>
            </a:r>
            <a:r>
              <a:rPr lang="en-US" sz="1200" b="0" i="1" kern="1200" dirty="0">
                <a:solidFill>
                  <a:schemeClr val="tx1"/>
                </a:solidFill>
                <a:effectLst/>
                <a:latin typeface="+mn-lt"/>
                <a:ea typeface="+mn-ea"/>
                <a:cs typeface="+mn-cs"/>
              </a:rPr>
              <a:t>all </a:t>
            </a:r>
            <a:r>
              <a:rPr lang="en-US" sz="1200" b="0" i="0" kern="1200" dirty="0">
                <a:solidFill>
                  <a:schemeClr val="tx1"/>
                </a:solidFill>
                <a:effectLst/>
                <a:latin typeface="+mn-lt"/>
                <a:ea typeface="+mn-ea"/>
                <a:cs typeface="+mn-cs"/>
              </a:rPr>
              <a:t>that often that the weighted sum ends up negative, though; and we can indeed initialize weights to be only positive and/or normalize input between 0 and 1 if we are concerned about the chance of an issue like this occurring.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References</a:t>
            </a:r>
          </a:p>
          <a:p>
            <a:r>
              <a:rPr lang="en-US" sz="1200" b="0" i="0" kern="1200" dirty="0">
                <a:solidFill>
                  <a:schemeClr val="tx1"/>
                </a:solidFill>
                <a:effectLst/>
                <a:latin typeface="+mn-lt"/>
                <a:ea typeface="+mn-ea"/>
                <a:cs typeface="+mn-cs"/>
              </a:rPr>
              <a:t>[1]</a:t>
            </a:r>
            <a:r>
              <a:rPr lang="en-US" sz="1200" b="0" i="0" kern="1200" baseline="0" dirty="0">
                <a:solidFill>
                  <a:schemeClr val="tx1"/>
                </a:solidFill>
                <a:effectLst/>
                <a:latin typeface="+mn-lt"/>
                <a:ea typeface="+mn-ea"/>
                <a:cs typeface="+mn-cs"/>
              </a:rPr>
              <a:t> https://www.kdnuggets.com/2022/02/vanishing-gradient-problem.html</a:t>
            </a:r>
          </a:p>
          <a:p>
            <a:r>
              <a:rPr lang="en-US" sz="1200" b="0" i="0" kern="1200" baseline="0" dirty="0">
                <a:solidFill>
                  <a:schemeClr val="tx1"/>
                </a:solidFill>
                <a:effectLst/>
                <a:latin typeface="+mn-lt"/>
                <a:ea typeface="+mn-ea"/>
                <a:cs typeface="+mn-cs"/>
              </a:rPr>
              <a:t>[2] https://ayearofai.com/rohan-4-the-vanishing-gradient-problem-ec68f76ffb9b</a:t>
            </a:r>
          </a:p>
          <a:p>
            <a:r>
              <a:rPr lang="en-US" sz="1200" b="0" i="0" kern="1200" baseline="0" dirty="0">
                <a:solidFill>
                  <a:schemeClr val="tx1"/>
                </a:solidFill>
                <a:effectLst/>
                <a:latin typeface="+mn-lt"/>
                <a:ea typeface="+mn-ea"/>
                <a:cs typeface="+mn-cs"/>
              </a:rPr>
              <a:t>[3] https://adventuresinmachinelearning.com/vanishing-gradient-problem-tensorflow/</a:t>
            </a:r>
            <a:endParaRPr lang="pt-BR" dirty="0"/>
          </a:p>
          <a:p>
            <a:endParaRPr lang="pt-BR" dirty="0"/>
          </a:p>
          <a:p>
            <a:pPr fontAlgn="base"/>
            <a:r>
              <a:rPr lang="en-US" sz="1200" b="1" i="0" kern="1200" dirty="0">
                <a:solidFill>
                  <a:schemeClr val="tx1"/>
                </a:solidFill>
                <a:effectLst/>
                <a:latin typeface="+mn-lt"/>
                <a:ea typeface="+mn-ea"/>
                <a:cs typeface="+mn-cs"/>
              </a:rPr>
              <a:t>Advantage: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not blowing up activation</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not vanishing gradient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More computationally efficient to compute than Sigmoid like functions since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just needs to pick max(0,</a:t>
            </a:r>
            <a:r>
              <a:rPr lang="en-US" sz="1200" b="0" i="0" u="none" strike="noStrike" kern="1200" dirty="0">
                <a:solidFill>
                  <a:schemeClr val="tx1"/>
                </a:solidFill>
                <a:effectLst/>
                <a:latin typeface="+mn-lt"/>
                <a:ea typeface="+mn-ea"/>
                <a:cs typeface="+mn-cs"/>
              </a:rPr>
              <a:t>xx</a:t>
            </a:r>
            <a:r>
              <a:rPr lang="en-US" sz="1200" b="0" i="0" kern="1200" dirty="0">
                <a:solidFill>
                  <a:schemeClr val="tx1"/>
                </a:solidFill>
                <a:effectLst/>
                <a:latin typeface="+mn-lt"/>
                <a:ea typeface="+mn-ea"/>
                <a:cs typeface="+mn-cs"/>
              </a:rPr>
              <a:t>) and not perform expensive exponential operations as in </a:t>
            </a:r>
            <a:r>
              <a:rPr lang="en-US" sz="1200" b="0" i="0" kern="1200" dirty="0" err="1">
                <a:solidFill>
                  <a:schemeClr val="tx1"/>
                </a:solidFill>
                <a:effectLst/>
                <a:latin typeface="+mn-lt"/>
                <a:ea typeface="+mn-ea"/>
                <a:cs typeface="+mn-cs"/>
              </a:rPr>
              <a:t>Sigmoids</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In practice, networks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tend to show better convergence performance than sigmoid. (</a:t>
            </a:r>
            <a:r>
              <a:rPr lang="en-US" sz="1200" b="0" i="0" u="sng" kern="1200" dirty="0" err="1">
                <a:solidFill>
                  <a:schemeClr val="tx1"/>
                </a:solidFill>
                <a:effectLst/>
                <a:latin typeface="+mn-lt"/>
                <a:ea typeface="+mn-ea"/>
                <a:cs typeface="+mn-cs"/>
                <a:hlinkClick r:id="rId4"/>
              </a:rPr>
              <a:t>Krizhevsky</a:t>
            </a:r>
            <a:r>
              <a:rPr lang="en-US" sz="1200" b="0" i="0" u="sng" kern="1200" dirty="0">
                <a:solidFill>
                  <a:schemeClr val="tx1"/>
                </a:solidFill>
                <a:effectLst/>
                <a:latin typeface="+mn-lt"/>
                <a:ea typeface="+mn-ea"/>
                <a:cs typeface="+mn-cs"/>
                <a:hlinkClick r:id="rId4"/>
              </a:rPr>
              <a:t> et al.</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Disadvantage: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tends to vanish gradient (cause there is a mechanism to reduce the gradient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increase, where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is the input of a sigmoid function. Gradient of Sigmoid: </a:t>
            </a:r>
            <a:r>
              <a:rPr lang="en-US" sz="1200" b="0" i="0" u="none" strike="noStrike" kern="1200" dirty="0">
                <a:solidFill>
                  <a:schemeClr val="tx1"/>
                </a:solidFill>
                <a:effectLst/>
                <a:latin typeface="+mn-lt"/>
                <a:ea typeface="+mn-ea"/>
                <a:cs typeface="+mn-cs"/>
              </a:rPr>
              <a:t>S′(a)=S(a)(1−S(a))S′(a)=S(a)(1−S(a))</a:t>
            </a:r>
            <a:r>
              <a:rPr lang="en-US" sz="1200" b="0" i="0" kern="1200" dirty="0">
                <a:solidFill>
                  <a:schemeClr val="tx1"/>
                </a:solidFill>
                <a:effectLst/>
                <a:latin typeface="+mn-lt"/>
                <a:ea typeface="+mn-ea"/>
                <a:cs typeface="+mn-cs"/>
              </a:rPr>
              <a:t>. When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grows to infinite large , </a:t>
            </a:r>
            <a:r>
              <a:rPr lang="en-US" sz="1200" b="0" i="0" u="none" strike="noStrike" kern="1200" dirty="0">
                <a:solidFill>
                  <a:schemeClr val="tx1"/>
                </a:solidFill>
                <a:effectLst/>
                <a:latin typeface="+mn-lt"/>
                <a:ea typeface="+mn-ea"/>
                <a:cs typeface="+mn-cs"/>
              </a:rPr>
              <a:t>S′(a)=S(a)(1−S(a))=1×(1−1)=0S′(a)=S(a)(1−S(a))=1×(1−1)=0</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tend to blow up activation (there is no mechanism to constrain the output of the neuron,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itself is the output)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Dying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problem - if too many activations get below zero then most of the units(neurons) in network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instead.)</a:t>
            </a:r>
          </a:p>
          <a:p>
            <a:pPr fontAlgn="base"/>
            <a:endParaRPr lang="en-US" sz="1200" b="0" i="0" kern="1200" dirty="0">
              <a:solidFill>
                <a:schemeClr val="tx1"/>
              </a:solidFill>
              <a:effectLst/>
              <a:latin typeface="+mn-lt"/>
              <a:ea typeface="+mn-ea"/>
              <a:cs typeface="+mn-cs"/>
            </a:endParaRPr>
          </a:p>
          <a:p>
            <a:pPr fontAlgn="base"/>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Just complementing the other answers:</a:t>
            </a:r>
          </a:p>
          <a:p>
            <a:pPr fontAlgn="base"/>
            <a:r>
              <a:rPr lang="en-US" sz="1200" b="1" i="0" kern="1200" dirty="0">
                <a:solidFill>
                  <a:schemeClr val="tx1"/>
                </a:solidFill>
                <a:effectLst/>
                <a:latin typeface="+mn-lt"/>
                <a:ea typeface="+mn-ea"/>
                <a:cs typeface="+mn-cs"/>
              </a:rPr>
              <a:t>Vanishing Gradients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a:solidFill>
                  <a:schemeClr val="tx1"/>
                </a:solidFill>
                <a:effectLst/>
                <a:latin typeface="+mn-lt"/>
                <a:ea typeface="+mn-ea"/>
                <a:cs typeface="+mn-cs"/>
              </a:rPr>
              <a:t>ALWAYS smaller than one</a:t>
            </a:r>
            <a:r>
              <a:rPr lang="en-US" sz="1200" b="0" i="0" kern="1200" dirty="0">
                <a:solidFill>
                  <a:schemeClr val="tx1"/>
                </a:solidFill>
                <a:effectLst/>
                <a:latin typeface="+mn-lt"/>
                <a:ea typeface="+mn-ea"/>
                <a:cs typeface="+mn-cs"/>
              </a:rPr>
              <a:t>. In fact it is at most 0.25!</a:t>
            </a:r>
          </a:p>
          <a:p>
            <a:pPr fontAlgn="base"/>
            <a:r>
              <a:rPr lang="en-US" sz="1200" b="0" i="0" kern="1200" dirty="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a:solidFill>
                  <a:schemeClr val="tx1"/>
                </a:solidFill>
                <a:effectLst/>
                <a:latin typeface="+mn-lt"/>
                <a:ea typeface="+mn-ea"/>
                <a:cs typeface="+mn-cs"/>
              </a:rPr>
              <a:t>You just can't do Deep Learning with Sigmoid.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the other hand the gradient of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is either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a&lt;0a&lt;0</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a&gt;0a&gt;0</a:t>
            </a:r>
            <a:r>
              <a:rPr lang="en-US" sz="1200" b="0" i="0" kern="1200" dirty="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a:solidFill>
                <a:schemeClr val="tx1"/>
              </a:solidFill>
              <a:effectLst/>
              <a:latin typeface="+mn-lt"/>
              <a:ea typeface="+mn-ea"/>
              <a:cs typeface="+mn-cs"/>
            </a:endParaRPr>
          </a:p>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17581976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#6:</a:t>
            </a:r>
            <a:r>
              <a:rPr lang="pt-BR" sz="1200" dirty="0"/>
              <a:t> https://mybinder.org/v2/gh/zz4fap/t320_aprendizado_de_maquina/main?filepath=labs%2FLaboratorio6.ipynb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22</a:t>
            </a:fld>
            <a:endParaRPr lang="pt-BR"/>
          </a:p>
        </p:txBody>
      </p:sp>
    </p:spTree>
    <p:extLst>
      <p:ext uri="{BB962C8B-B14F-4D97-AF65-F5344CB8AC3E}">
        <p14:creationId xmlns:p14="http://schemas.microsoft.com/office/powerpoint/2010/main" val="10805618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23</a:t>
            </a:fld>
            <a:endParaRPr lang="pt-BR"/>
          </a:p>
        </p:txBody>
      </p:sp>
    </p:spTree>
    <p:extLst>
      <p:ext uri="{BB962C8B-B14F-4D97-AF65-F5344CB8AC3E}">
        <p14:creationId xmlns:p14="http://schemas.microsoft.com/office/powerpoint/2010/main" val="3715571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Frank </a:t>
            </a:r>
            <a:r>
              <a:rPr lang="pt-BR" sz="1200" b="0" i="0" kern="1200" dirty="0" err="1">
                <a:solidFill>
                  <a:schemeClr val="tx1"/>
                </a:solidFill>
                <a:effectLst/>
                <a:latin typeface="+mn-lt"/>
                <a:ea typeface="+mn-ea"/>
                <a:cs typeface="+mn-cs"/>
              </a:rPr>
              <a:t>Rosenblatt</a:t>
            </a:r>
            <a:r>
              <a:rPr lang="pt-BR" sz="1200" b="0" i="0" kern="1200" baseline="0" dirty="0">
                <a:solidFill>
                  <a:schemeClr val="tx1"/>
                </a:solidFill>
                <a:effectLst/>
                <a:latin typeface="+mn-lt"/>
                <a:ea typeface="+mn-ea"/>
                <a:cs typeface="+mn-cs"/>
              </a:rPr>
              <a:t> introduziu o </a:t>
            </a:r>
            <a:r>
              <a:rPr lang="pt-BR" sz="1200" b="0" i="0" kern="1200" baseline="0" dirty="0" err="1">
                <a:solidFill>
                  <a:schemeClr val="tx1"/>
                </a:solidFill>
                <a:effectLst/>
                <a:latin typeface="+mn-lt"/>
                <a:ea typeface="+mn-ea"/>
                <a:cs typeface="+mn-cs"/>
              </a:rPr>
              <a:t>perceptron</a:t>
            </a:r>
            <a:r>
              <a:rPr lang="pt-BR" sz="1200" b="0" i="0" kern="1200" baseline="0" dirty="0">
                <a:solidFill>
                  <a:schemeClr val="tx1"/>
                </a:solidFill>
                <a:effectLst/>
                <a:latin typeface="+mn-lt"/>
                <a:ea typeface="+mn-ea"/>
                <a:cs typeface="+mn-cs"/>
              </a:rPr>
              <a:t>, que propôs mudanças em cima do modelo de MP como pesos sinápticos, valores de entrada reais e um método para treinamento do modelo.</a:t>
            </a:r>
          </a:p>
          <a:p>
            <a:endParaRPr lang="pt-BR" sz="1200" b="0" i="0" kern="1200" baseline="0" dirty="0">
              <a:solidFill>
                <a:schemeClr val="tx1"/>
              </a:solidFill>
              <a:effectLst/>
              <a:latin typeface="+mn-lt"/>
              <a:ea typeface="+mn-ea"/>
              <a:cs typeface="+mn-cs"/>
            </a:endParaRPr>
          </a:p>
          <a:p>
            <a:r>
              <a:rPr lang="pt-BR" dirty="0" err="1"/>
              <a:t>Perceptron</a:t>
            </a:r>
            <a:r>
              <a:rPr lang="pt-BR" dirty="0"/>
              <a:t> é semelhante ao </a:t>
            </a:r>
            <a:r>
              <a:rPr lang="pt-BR" dirty="0" err="1"/>
              <a:t>regressor</a:t>
            </a:r>
            <a:r>
              <a:rPr lang="pt-BR" dirty="0"/>
              <a:t> logístico</a:t>
            </a:r>
            <a:r>
              <a:rPr lang="pt-BR" baseline="0" dirty="0"/>
              <a:t> quando se usa a função degrau como função de limiar de decisão.</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a:t>
            </a:fld>
            <a:endParaRPr lang="pt-BR"/>
          </a:p>
        </p:txBody>
      </p:sp>
    </p:spTree>
    <p:extLst>
      <p:ext uri="{BB962C8B-B14F-4D97-AF65-F5344CB8AC3E}">
        <p14:creationId xmlns:p14="http://schemas.microsoft.com/office/powerpoint/2010/main" val="594965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Sistemas dinâmicos são sistemas fora do equilíbrio, caracterizados por estados que mudam com o tempo. </a:t>
            </a:r>
          </a:p>
          <a:p>
            <a:endParaRPr lang="en-US" dirty="0"/>
          </a:p>
          <a:p>
            <a:r>
              <a:rPr lang="en-US" dirty="0"/>
              <a:t>Sistema </a:t>
            </a:r>
            <a:r>
              <a:rPr lang="en-US" dirty="0" err="1"/>
              <a:t>massa-mola</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24</a:t>
            </a:fld>
            <a:endParaRPr lang="pt-BR"/>
          </a:p>
        </p:txBody>
      </p:sp>
    </p:spTree>
    <p:extLst>
      <p:ext uri="{BB962C8B-B14F-4D97-AF65-F5344CB8AC3E}">
        <p14:creationId xmlns:p14="http://schemas.microsoft.com/office/powerpoint/2010/main" val="34317153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1" kern="1200" dirty="0">
                <a:solidFill>
                  <a:schemeClr val="tx1"/>
                </a:solidFill>
                <a:effectLst/>
                <a:latin typeface="+mn-lt"/>
                <a:ea typeface="+mn-ea"/>
                <a:cs typeface="+mn-cs"/>
              </a:rPr>
              <a:t>“Qualquer função contínua no intervalo fechado [a, b] pode ser uniformemente aproximada</a:t>
            </a:r>
            <a:r>
              <a:rPr lang="pt-BR" sz="1200" b="0" i="1" kern="1200" baseline="0" dirty="0">
                <a:solidFill>
                  <a:schemeClr val="tx1"/>
                </a:solidFill>
                <a:effectLst/>
                <a:latin typeface="+mn-lt"/>
                <a:ea typeface="+mn-ea"/>
                <a:cs typeface="+mn-cs"/>
              </a:rPr>
              <a:t> </a:t>
            </a:r>
            <a:r>
              <a:rPr lang="pt-BR" sz="1200" b="0" i="1" kern="1200" dirty="0">
                <a:solidFill>
                  <a:schemeClr val="tx1"/>
                </a:solidFill>
                <a:effectLst/>
                <a:latin typeface="+mn-lt"/>
                <a:ea typeface="+mn-ea"/>
                <a:cs typeface="+mn-cs"/>
              </a:rPr>
              <a:t>tão bem quanto desejado por um polinômio”, </a:t>
            </a:r>
            <a:r>
              <a:rPr lang="pt-BR" sz="1200" b="1" i="1" kern="1200" dirty="0">
                <a:solidFill>
                  <a:schemeClr val="tx1"/>
                </a:solidFill>
                <a:effectLst/>
                <a:latin typeface="+mn-lt"/>
                <a:ea typeface="+mn-ea"/>
                <a:cs typeface="+mn-cs"/>
              </a:rPr>
              <a:t>Teorema da aproximação de </a:t>
            </a:r>
            <a:r>
              <a:rPr lang="pt-BR" sz="1200" b="1" i="1" kern="1200" dirty="0" err="1">
                <a:solidFill>
                  <a:schemeClr val="tx1"/>
                </a:solidFill>
                <a:effectLst/>
                <a:latin typeface="+mn-lt"/>
                <a:ea typeface="+mn-ea"/>
                <a:cs typeface="+mn-cs"/>
              </a:rPr>
              <a:t>Weierstrass</a:t>
            </a:r>
            <a:r>
              <a:rPr lang="pt-BR" sz="1200" b="0" i="0" kern="1200" dirty="0">
                <a:solidFill>
                  <a:schemeClr val="tx1"/>
                </a:solidFill>
                <a:effectLst/>
                <a:latin typeface="+mn-lt"/>
                <a:ea typeface="+mn-ea"/>
                <a:cs typeface="+mn-cs"/>
              </a:rPr>
              <a:t>.</a:t>
            </a:r>
            <a:r>
              <a:rPr lang="pt-BR" dirty="0"/>
              <a:t> </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25</a:t>
            </a:fld>
            <a:endParaRPr lang="pt-BR"/>
          </a:p>
        </p:txBody>
      </p:sp>
    </p:spTree>
    <p:extLst>
      <p:ext uri="{BB962C8B-B14F-4D97-AF65-F5344CB8AC3E}">
        <p14:creationId xmlns:p14="http://schemas.microsoft.com/office/powerpoint/2010/main" val="6000311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FunctionApproximationWithMLP.ipynb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26</a:t>
            </a:fld>
            <a:endParaRPr lang="pt-BR"/>
          </a:p>
        </p:txBody>
      </p:sp>
    </p:spTree>
    <p:extLst>
      <p:ext uri="{BB962C8B-B14F-4D97-AF65-F5344CB8AC3E}">
        <p14:creationId xmlns:p14="http://schemas.microsoft.com/office/powerpoint/2010/main" val="17985084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function_approximation.ipynb</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27</a:t>
            </a:fld>
            <a:endParaRPr lang="pt-BR"/>
          </a:p>
        </p:txBody>
      </p:sp>
    </p:spTree>
    <p:extLst>
      <p:ext uri="{BB962C8B-B14F-4D97-AF65-F5344CB8AC3E}">
        <p14:creationId xmlns:p14="http://schemas.microsoft.com/office/powerpoint/2010/main" val="1146092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a:t>
            </a:r>
            <a:r>
              <a:rPr lang="pt-BR" sz="1200" dirty="0"/>
              <a:t> https://mybinder.org/v2/gh/zz4fap/t320_aprendizado_de_maquina/main?filepath=labs%2FLaboratorio7.ipynb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 </a:t>
            </a:r>
            <a:r>
              <a:rPr lang="pt-BR" dirty="0"/>
              <a:t>https://colab.research.google.com/github/zz4fap/t320_aprendizado_de_maquina/blob/main/labs/</a:t>
            </a:r>
            <a:r>
              <a:rPr lang="pt-BR" sz="1200" dirty="0"/>
              <a:t>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28</a:t>
            </a:fld>
            <a:endParaRPr lang="nl-BE"/>
          </a:p>
        </p:txBody>
      </p:sp>
    </p:spTree>
    <p:extLst>
      <p:ext uri="{BB962C8B-B14F-4D97-AF65-F5344CB8AC3E}">
        <p14:creationId xmlns:p14="http://schemas.microsoft.com/office/powerpoint/2010/main" val="9152234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33</a:t>
            </a:fld>
            <a:endParaRPr lang="pt-BR"/>
          </a:p>
        </p:txBody>
      </p:sp>
    </p:spTree>
    <p:extLst>
      <p:ext uri="{BB962C8B-B14F-4D97-AF65-F5344CB8AC3E}">
        <p14:creationId xmlns:p14="http://schemas.microsoft.com/office/powerpoint/2010/main" val="1395316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390315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3679431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5</a:t>
            </a:fld>
            <a:endParaRPr lang="pt-BR"/>
          </a:p>
        </p:txBody>
      </p:sp>
    </p:spTree>
    <p:extLst>
      <p:ext uri="{BB962C8B-B14F-4D97-AF65-F5344CB8AC3E}">
        <p14:creationId xmlns:p14="http://schemas.microsoft.com/office/powerpoint/2010/main" val="3888340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3317996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712621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Rumelhart</a:t>
            </a:r>
            <a:r>
              <a:rPr lang="pt-BR" dirty="0"/>
              <a:t> e</a:t>
            </a:r>
            <a:r>
              <a:rPr lang="pt-BR" baseline="0" dirty="0"/>
              <a:t> seus colegas, </a:t>
            </a:r>
            <a:r>
              <a:rPr lang="pt-BR" dirty="0"/>
              <a:t>fizeram uma alteração fundamental na arquitetura do perceptron: substituíram a função step pela função logística (ou sigmoide).</a:t>
            </a:r>
            <a:r>
              <a:rPr lang="pt-BR" baseline="0" dirty="0"/>
              <a:t> </a:t>
            </a:r>
            <a:r>
              <a:rPr lang="pt-BR" dirty="0"/>
              <a:t>Isso foi essencial porque a função step contém apenas segmentos planos, portanto, não há gradiente com o qual se trabalhar (i.e.,</a:t>
            </a:r>
            <a:r>
              <a:rPr lang="pt-BR" baseline="0" dirty="0"/>
              <a:t> o algortimo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algortimo do gradiente descendente </a:t>
            </a:r>
            <a:r>
              <a:rPr lang="pt-BR" dirty="0"/>
              <a:t>faça progresso a cada passo.</a:t>
            </a:r>
          </a:p>
          <a:p>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2736546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p:txBody>
      </p:sp>
      <p:sp>
        <p:nvSpPr>
          <p:cNvPr id="4" name="Slide Number Placeholder 3"/>
          <p:cNvSpPr>
            <a:spLocks noGrp="1"/>
          </p:cNvSpPr>
          <p:nvPr>
            <p:ph type="sldNum" sz="quarter" idx="10"/>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1244670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20/10/2023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20/10/2023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20/10/2023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20/10/2023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20/10/2023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20/10/2023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20/10/2023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20/10/2023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20/10/2023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20/10/2023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20/10/2023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20/10/2023</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‹nº›</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0.emf"/><Relationship Id="rId4" Type="http://schemas.openxmlformats.org/officeDocument/2006/relationships/image" Target="../media/image9.emf"/><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2.emf"/><Relationship Id="rId10" Type="http://schemas.openxmlformats.org/officeDocument/2006/relationships/image" Target="../media/image22.png"/><Relationship Id="rId4" Type="http://schemas.openxmlformats.org/officeDocument/2006/relationships/image" Target="../media/image11.emf"/><Relationship Id="rId9"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27.png"/><Relationship Id="rId7" Type="http://schemas.openxmlformats.org/officeDocument/2006/relationships/image" Target="../media/image18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251.png"/><Relationship Id="rId10" Type="http://schemas.openxmlformats.org/officeDocument/2006/relationships/image" Target="../media/image10.emf"/><Relationship Id="rId4" Type="http://schemas.openxmlformats.org/officeDocument/2006/relationships/image" Target="../media/image242.png"/><Relationship Id="rId9" Type="http://schemas.openxmlformats.org/officeDocument/2006/relationships/image" Target="../media/image20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image" Target="../media/image21.emf"/></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Activation_function#Table_of_activation_function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hyperlink" Target="https://colab.research.google.com/github/zz4fap/t320_aprendizado_de_maquina/blob/main/notebooks/mlp/FunctionApproximationWithMLP.ipynb"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s://colab.research.google.com/github/zz4fap/t320_aprendizado_de_maquina/blob/main/notebooks/mlp/function_approximation.ipynb" TargetMode="External"/><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240.png"/><Relationship Id="rId10" Type="http://schemas.openxmlformats.org/officeDocument/2006/relationships/image" Target="../media/image280.png"/><Relationship Id="rId4" Type="http://schemas.openxmlformats.org/officeDocument/2006/relationships/image" Target="../media/image39.png"/><Relationship Id="rId9"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7.ipynb"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jpeg"/><Relationship Id="rId7" Type="http://schemas.openxmlformats.org/officeDocument/2006/relationships/image" Target="../media/image47.jpeg"/><Relationship Id="rId2" Type="http://schemas.openxmlformats.org/officeDocument/2006/relationships/image" Target="../media/image42.jpe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jpeg"/><Relationship Id="rId4" Type="http://schemas.openxmlformats.org/officeDocument/2006/relationships/image" Target="../media/image44.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440.png"/><Relationship Id="rId13" Type="http://schemas.openxmlformats.org/officeDocument/2006/relationships/image" Target="../media/image50.png"/><Relationship Id="rId3" Type="http://schemas.openxmlformats.org/officeDocument/2006/relationships/image" Target="../media/image390.png"/><Relationship Id="rId7" Type="http://schemas.openxmlformats.org/officeDocument/2006/relationships/image" Target="../media/image430.png"/><Relationship Id="rId12" Type="http://schemas.openxmlformats.org/officeDocument/2006/relationships/image" Target="../media/image49.png"/><Relationship Id="rId2" Type="http://schemas.openxmlformats.org/officeDocument/2006/relationships/image" Target="../media/image380.png"/><Relationship Id="rId16"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420.png"/><Relationship Id="rId11" Type="http://schemas.openxmlformats.org/officeDocument/2006/relationships/image" Target="../media/image48.png"/><Relationship Id="rId5" Type="http://schemas.openxmlformats.org/officeDocument/2006/relationships/image" Target="../media/image410.png"/><Relationship Id="rId15" Type="http://schemas.openxmlformats.org/officeDocument/2006/relationships/image" Target="../media/image52.png"/><Relationship Id="rId10" Type="http://schemas.openxmlformats.org/officeDocument/2006/relationships/image" Target="../media/image460.png"/><Relationship Id="rId4" Type="http://schemas.openxmlformats.org/officeDocument/2006/relationships/image" Target="../media/image400.png"/><Relationship Id="rId9" Type="http://schemas.openxmlformats.org/officeDocument/2006/relationships/image" Target="../media/image450.png"/><Relationship Id="rId14" Type="http://schemas.openxmlformats.org/officeDocument/2006/relationships/image" Target="../media/image51.png"/></Relationships>
</file>

<file path=ppt/slides/_rels/slide33.xml.rels><?xml version="1.0" encoding="UTF-8" standalone="yes"?>
<Relationships xmlns="http://schemas.openxmlformats.org/package/2006/relationships"><Relationship Id="rId8" Type="http://schemas.openxmlformats.org/officeDocument/2006/relationships/image" Target="../media/image261.png"/><Relationship Id="rId13" Type="http://schemas.openxmlformats.org/officeDocument/2006/relationships/image" Target="../media/image310.png"/><Relationship Id="rId3" Type="http://schemas.openxmlformats.org/officeDocument/2006/relationships/image" Target="../media/image461.png"/><Relationship Id="rId7" Type="http://schemas.openxmlformats.org/officeDocument/2006/relationships/image" Target="../media/image250.png"/><Relationship Id="rId12" Type="http://schemas.openxmlformats.org/officeDocument/2006/relationships/image" Target="../media/image30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41.png"/><Relationship Id="rId11" Type="http://schemas.openxmlformats.org/officeDocument/2006/relationships/image" Target="../media/image290.png"/><Relationship Id="rId5" Type="http://schemas.openxmlformats.org/officeDocument/2006/relationships/image" Target="../media/image230.png"/><Relationship Id="rId10" Type="http://schemas.openxmlformats.org/officeDocument/2006/relationships/image" Target="../media/image281.png"/><Relationship Id="rId4" Type="http://schemas.openxmlformats.org/officeDocument/2006/relationships/image" Target="../media/image221.png"/><Relationship Id="rId9" Type="http://schemas.openxmlformats.org/officeDocument/2006/relationships/image" Target="../media/image270.png"/></Relationships>
</file>

<file path=ppt/slides/_rels/slide34.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230.png"/><Relationship Id="rId7" Type="http://schemas.openxmlformats.org/officeDocument/2006/relationships/image" Target="../media/image490.png"/><Relationship Id="rId2" Type="http://schemas.openxmlformats.org/officeDocument/2006/relationships/image" Target="../media/image221.png"/><Relationship Id="rId1" Type="http://schemas.openxmlformats.org/officeDocument/2006/relationships/slideLayout" Target="../slideLayouts/slideLayout2.xml"/><Relationship Id="rId6" Type="http://schemas.openxmlformats.org/officeDocument/2006/relationships/image" Target="../media/image480.png"/><Relationship Id="rId5" Type="http://schemas.openxmlformats.org/officeDocument/2006/relationships/image" Target="../media/image47.png"/><Relationship Id="rId4" Type="http://schemas.openxmlformats.org/officeDocument/2006/relationships/image" Target="../media/image24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T320 - Introdução ao Aprendizado de Máquina II:</a:t>
            </a:r>
            <a:br>
              <a:rPr lang="pt-BR" dirty="0"/>
            </a:br>
            <a:r>
              <a:rPr lang="pt-BR" b="1" i="1" dirty="0"/>
              <a:t>Redes Neurais Artificiais (Parte II)</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4038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4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98B074-0A45-313B-DAC8-9EB4DFE5993C}"/>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E8749BEF-094E-1E8D-6000-A87035A188E4}"/>
              </a:ext>
            </a:extLst>
          </p:cNvPr>
          <p:cNvSpPr>
            <a:spLocks noGrp="1"/>
          </p:cNvSpPr>
          <p:nvPr>
            <p:ph idx="1"/>
          </p:nvPr>
        </p:nvSpPr>
        <p:spPr/>
        <p:txBody>
          <a:bodyPr/>
          <a:lstStyle/>
          <a:p>
            <a:endParaRPr lang="pt-BR" dirty="0"/>
          </a:p>
        </p:txBody>
      </p:sp>
    </p:spTree>
    <p:extLst>
      <p:ext uri="{BB962C8B-B14F-4D97-AF65-F5344CB8AC3E}">
        <p14:creationId xmlns:p14="http://schemas.microsoft.com/office/powerpoint/2010/main" val="3010705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p:sp>
        <p:nvSpPr>
          <p:cNvPr id="3" name="Content Placeholder 2"/>
          <p:cNvSpPr>
            <a:spLocks noGrp="1"/>
          </p:cNvSpPr>
          <p:nvPr>
            <p:ph idx="1"/>
          </p:nvPr>
        </p:nvSpPr>
        <p:spPr>
          <a:xfrm>
            <a:off x="838199" y="1825624"/>
            <a:ext cx="11078497" cy="5032376"/>
          </a:xfrm>
        </p:spPr>
        <p:txBody>
          <a:bodyPr>
            <a:normAutofit/>
          </a:bodyPr>
          <a:lstStyle/>
          <a:p>
            <a:r>
              <a:rPr lang="pt-BR" dirty="0"/>
              <a:t>A </a:t>
            </a:r>
            <a:r>
              <a:rPr lang="pt-BR" b="1" i="1" dirty="0"/>
              <a:t>camada de entrada </a:t>
            </a:r>
            <a:r>
              <a:rPr lang="pt-BR" dirty="0"/>
              <a:t>é o ponto de transferência dos </a:t>
            </a:r>
            <a:r>
              <a:rPr lang="pt-BR" b="1" i="1" dirty="0"/>
              <a:t>atributos</a:t>
            </a:r>
            <a:r>
              <a:rPr lang="pt-BR" dirty="0"/>
              <a:t> à rede. </a:t>
            </a:r>
          </a:p>
          <a:p>
            <a:r>
              <a:rPr lang="pt-BR" dirty="0"/>
              <a:t>As </a:t>
            </a:r>
            <a:r>
              <a:rPr lang="pt-BR" b="1" i="1" dirty="0"/>
              <a:t>camadas intermediárias </a:t>
            </a:r>
            <a:r>
              <a:rPr lang="pt-BR" dirty="0"/>
              <a:t>realizam </a:t>
            </a:r>
            <a:r>
              <a:rPr lang="pt-BR" b="1" i="1" dirty="0"/>
              <a:t>mapeamentos não-lineares </a:t>
            </a:r>
            <a:r>
              <a:rPr lang="pt-BR" dirty="0"/>
              <a:t>que, idealmente, vão tornando a informação contida nos dados mais </a:t>
            </a:r>
            <a:r>
              <a:rPr lang="pt-BR" b="1" i="1" dirty="0"/>
              <a:t>“explícita” </a:t>
            </a:r>
            <a:r>
              <a:rPr lang="pt-BR" dirty="0"/>
              <a:t>do ponto de vista da tarefa que se deseja realizar. </a:t>
            </a:r>
          </a:p>
          <a:p>
            <a:pPr lvl="1">
              <a:buFont typeface="Wingdings" panose="05000000000000000000" pitchFamily="2" charset="2"/>
              <a:buChar char="§"/>
            </a:pPr>
            <a:r>
              <a:rPr lang="pt-BR" dirty="0"/>
              <a:t>Os mapeamentos são </a:t>
            </a:r>
            <a:r>
              <a:rPr lang="pt-BR" b="1" i="1" dirty="0"/>
              <a:t>não-lineares devido às funções de ativação </a:t>
            </a:r>
            <a:r>
              <a:rPr lang="pt-BR" dirty="0"/>
              <a:t>utilizadas não serem lineares, e.g., função logística, tangente hiperbólica, etc.</a:t>
            </a:r>
          </a:p>
          <a:p>
            <a:r>
              <a:rPr lang="pt-BR" dirty="0"/>
              <a:t>Por fim, os </a:t>
            </a:r>
            <a:r>
              <a:rPr lang="pt-BR" b="1" i="1" dirty="0"/>
              <a:t>neurônios</a:t>
            </a:r>
            <a:r>
              <a:rPr lang="pt-BR" dirty="0"/>
              <a:t> da </a:t>
            </a:r>
            <a:r>
              <a:rPr lang="pt-BR" b="1" i="1" dirty="0"/>
              <a:t>camada de saída combinam a informação </a:t>
            </a:r>
            <a:r>
              <a:rPr lang="pt-BR" dirty="0"/>
              <a:t>que lhes é </a:t>
            </a:r>
            <a:r>
              <a:rPr lang="pt-BR" b="1" i="1" dirty="0"/>
              <a:t>oferecida pela última camada intermediária </a:t>
            </a:r>
            <a:r>
              <a:rPr lang="pt-BR" dirty="0"/>
              <a:t>para formar as saídas.</a:t>
            </a:r>
          </a:p>
          <a:p>
            <a:r>
              <a:rPr lang="pt-BR" dirty="0"/>
              <a:t>Redes MLPs são formadas por </a:t>
            </a:r>
            <a:r>
              <a:rPr lang="pt-BR" b="1" i="1" dirty="0"/>
              <a:t>múltiplas camadas de Perceptrons</a:t>
            </a:r>
            <a:r>
              <a:rPr lang="pt-BR" dirty="0"/>
              <a:t>:</a:t>
            </a:r>
          </a:p>
          <a:p>
            <a:pPr lvl="1">
              <a:buFont typeface="Wingdings" panose="05000000000000000000" pitchFamily="2" charset="2"/>
              <a:buChar char="§"/>
            </a:pPr>
            <a:r>
              <a:rPr lang="pt-BR" dirty="0"/>
              <a:t>Portanto, tais redes têm por base o </a:t>
            </a:r>
            <a:r>
              <a:rPr lang="pt-BR" b="1" i="1" dirty="0"/>
              <a:t>modelo de neurônio do Perceptron</a:t>
            </a:r>
            <a:r>
              <a:rPr lang="pt-BR" dirty="0"/>
              <a:t>. </a:t>
            </a:r>
          </a:p>
          <a:p>
            <a:r>
              <a:rPr lang="pt-BR" dirty="0"/>
              <a:t>Esse modelo, discutido anteriormente, é mostrado na figura seguinte.</a:t>
            </a:r>
          </a:p>
        </p:txBody>
      </p:sp>
    </p:spTree>
    <p:extLst>
      <p:ext uri="{BB962C8B-B14F-4D97-AF65-F5344CB8AC3E}">
        <p14:creationId xmlns:p14="http://schemas.microsoft.com/office/powerpoint/2010/main" val="1994026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7343775" cy="5032376"/>
              </a:xfrm>
            </p:spPr>
            <p:txBody>
              <a:bodyPr>
                <a:normAutofit fontScale="77500" lnSpcReduction="20000"/>
              </a:bodyPr>
              <a:lstStyle/>
              <a:p>
                <a:r>
                  <a:rPr lang="pt-BR" dirty="0"/>
                  <a:t>A </a:t>
                </a:r>
                <a:r>
                  <a:rPr lang="pt-BR" b="1" i="1" dirty="0"/>
                  <a:t>ligação</a:t>
                </a:r>
                <a:r>
                  <a:rPr lang="pt-BR" dirty="0"/>
                  <a:t> 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é feita através do </a:t>
                </a:r>
                <a:r>
                  <a:rPr lang="pt-BR" b="1" i="1" dirty="0"/>
                  <a:t>peso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e serve para </a:t>
                </a:r>
                <a:r>
                  <a:rPr lang="pt-BR" b="1" i="1" dirty="0"/>
                  <a:t>propagar o sinal de ativação </a:t>
                </a:r>
                <a:r>
                  <a:rPr lang="pt-BR" dirty="0"/>
                  <a:t>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a:t>
                </a:r>
              </a:p>
              <a:p>
                <a:r>
                  <a:rPr lang="pt-BR" dirty="0"/>
                  <a:t>O valor do </a:t>
                </a:r>
                <a:r>
                  <a:rPr lang="pt-BR" b="1" i="1" dirty="0"/>
                  <a:t>peso</a:t>
                </a:r>
                <a:r>
                  <a:rPr lang="pt-BR" dirty="0"/>
                  <a:t> determina a </a:t>
                </a:r>
                <a:r>
                  <a:rPr lang="pt-BR" b="1" i="1" dirty="0"/>
                  <a:t>força</a:t>
                </a:r>
                <a:r>
                  <a:rPr lang="pt-BR" dirty="0"/>
                  <a:t> e o </a:t>
                </a:r>
                <a:r>
                  <a:rPr lang="pt-BR" b="1" i="1" dirty="0"/>
                  <a:t>sinal</a:t>
                </a:r>
                <a:r>
                  <a:rPr lang="pt-BR" dirty="0"/>
                  <a:t> da </a:t>
                </a:r>
                <a:r>
                  <a:rPr lang="pt-BR" b="1" i="1" dirty="0"/>
                  <a:t>ligação</a:t>
                </a:r>
                <a:r>
                  <a:rPr lang="pt-BR" dirty="0"/>
                  <a:t>.</a:t>
                </a:r>
              </a:p>
              <a:p>
                <a:r>
                  <a:rPr lang="pt-BR" dirty="0"/>
                  <a:t>Cada </a:t>
                </a:r>
                <a:r>
                  <a:rPr lang="pt-BR" b="1" i="1" dirty="0"/>
                  <a:t>nó</a:t>
                </a:r>
                <a:r>
                  <a:rPr lang="pt-BR" dirty="0"/>
                  <a:t> tem a entrada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(i.e., o atributo de bias) sempre com valor igual a 1 e um peso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r>
                          <a:rPr lang="pt-BR" i="1">
                            <a:latin typeface="Cambria Math" panose="02040503050406030204" pitchFamily="18" charset="0"/>
                          </a:rPr>
                          <m:t>𝑗</m:t>
                        </m:r>
                      </m:sub>
                    </m:sSub>
                  </m:oMath>
                </a14:m>
                <a:r>
                  <a:rPr lang="pt-BR" dirty="0"/>
                  <a:t>. </a:t>
                </a:r>
              </a:p>
              <a:p>
                <a:pPr lvl="1">
                  <a:buFont typeface="Wingdings" panose="05000000000000000000" pitchFamily="2" charset="2"/>
                  <a:buChar char="§"/>
                </a:pPr>
                <a:r>
                  <a:rPr lang="pt-BR" dirty="0"/>
                  <a:t>Ou seja, esta entrada </a:t>
                </a:r>
                <a:r>
                  <a:rPr lang="pt-BR" b="1" i="1" dirty="0"/>
                  <a:t>não está conectada a nenhum outro nó</a:t>
                </a:r>
                <a:r>
                  <a:rPr lang="pt-BR" dirty="0"/>
                  <a:t>.</a:t>
                </a:r>
              </a:p>
              <a:p>
                <a:r>
                  <a:rPr lang="pt-BR" dirty="0"/>
                  <a:t>Cada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calcula a </a:t>
                </a:r>
                <a:r>
                  <a:rPr lang="pt-BR" b="1" i="1" dirty="0"/>
                  <a:t>soma ponderada </a:t>
                </a:r>
                <a:r>
                  <a:rPr lang="pt-BR" dirty="0"/>
                  <a:t>de suas entrada da seguinte forma</a:t>
                </a:r>
              </a:p>
              <a:p>
                <a:pPr marL="0" indent="0" algn="ctr">
                  <a:buNone/>
                </a:pPr>
                <a14:m>
                  <m:oMath xmlns:m="http://schemas.openxmlformats.org/officeDocument/2006/math">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b="0" i="1" smtClean="0">
                            <a:latin typeface="Cambria Math" panose="02040503050406030204" pitchFamily="18" charset="0"/>
                          </a:rPr>
                          <m:t>𝐾</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oMath>
                </a14:m>
                <a:r>
                  <a:rPr lang="pt-BR" dirty="0"/>
                  <a:t>.</a:t>
                </a:r>
              </a:p>
              <a:p>
                <a:r>
                  <a:rPr lang="pt-BR" dirty="0"/>
                  <a:t>Em seguida, o </a:t>
                </a:r>
                <a:r>
                  <a:rPr lang="pt-BR" b="1" i="1" dirty="0"/>
                  <a:t>nó</a:t>
                </a:r>
                <a:r>
                  <a:rPr lang="pt-BR" dirty="0"/>
                  <a:t> aplica uma </a:t>
                </a:r>
                <a:r>
                  <a:rPr lang="pt-BR" b="1" i="1" dirty="0"/>
                  <a:t>função de ativação</a:t>
                </a:r>
                <a:r>
                  <a:rPr lang="pt-BR" dirty="0"/>
                  <a:t> (i.e., de limiar),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ao somatório acima para obter sua saída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e>
                    </m:d>
                    <m:r>
                      <a:rPr lang="pt-BR">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𝒘</m:t>
                            </m:r>
                          </m:e>
                          <m:sup>
                            <m:r>
                              <a:rPr lang="pt-BR" i="1">
                                <a:latin typeface="Cambria Math" panose="02040503050406030204" pitchFamily="18" charset="0"/>
                              </a:rPr>
                              <m:t>𝑇</m:t>
                            </m:r>
                          </m:sup>
                        </m:sSup>
                        <m:r>
                          <a:rPr lang="pt-BR" b="1" i="1">
                            <a:latin typeface="Cambria Math" panose="02040503050406030204" pitchFamily="18" charset="0"/>
                          </a:rPr>
                          <m:t>𝒙</m:t>
                        </m:r>
                      </m:e>
                    </m:d>
                  </m:oMath>
                </a14:m>
                <a:r>
                  <a:rPr lang="pt-BR" dirty="0"/>
                  <a:t>.</a:t>
                </a:r>
              </a:p>
              <a:p>
                <a:r>
                  <a:rPr lang="pt-BR" dirty="0"/>
                  <a:t>Existem vários tipos de </a:t>
                </a:r>
                <a:r>
                  <a:rPr lang="pt-BR" b="1" i="1" dirty="0"/>
                  <a:t>funções de ativação</a:t>
                </a:r>
                <a:r>
                  <a:rPr lang="pt-BR" dirty="0"/>
                  <a:t> que podem ser utilizadas pelos </a:t>
                </a:r>
                <a:r>
                  <a:rPr lang="pt-BR" b="1" i="1" dirty="0"/>
                  <a:t>nós</a:t>
                </a:r>
                <a:r>
                  <a:rPr lang="pt-BR" dirty="0"/>
                  <a:t> de uma rede MLP.</a:t>
                </a:r>
              </a:p>
              <a:p>
                <a:r>
                  <a:rPr lang="pt-BR" dirty="0"/>
                  <a:t>Cada camada pode usar funções de ativação diferentes, mas, em geral, a mesma camada usa a mesma função.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7343775" cy="5032376"/>
              </a:xfrm>
              <a:blipFill rotWithShape="0">
                <a:blip r:embed="rId3"/>
                <a:stretch>
                  <a:fillRect l="-997" t="-2300" r="-1329" b="-2058"/>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10545" y="3704466"/>
            <a:ext cx="4181455" cy="193433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8057801" y="5773736"/>
                <a:ext cx="4086942" cy="788677"/>
              </a:xfrm>
              <a:prstGeom prst="rect">
                <a:avLst/>
              </a:prstGeom>
              <a:noFill/>
            </p:spPr>
            <p:txBody>
              <a:bodyPr wrap="square" rtlCol="0">
                <a:spAutoFit/>
              </a:bodyPr>
              <a:lstStyle/>
              <a:p>
                <a:pPr algn="ctr"/>
                <a14:m>
                  <m:oMath xmlns:m="http://schemas.openxmlformats.org/officeDocument/2006/math">
                    <m:sSub>
                      <m:sSubPr>
                        <m:ctrlPr>
                          <a:rPr lang="pt-BR" sz="1400" i="1" smtClean="0">
                            <a:latin typeface="Cambria Math" panose="02040503050406030204" pitchFamily="18" charset="0"/>
                          </a:rPr>
                        </m:ctrlPr>
                      </m:sSubPr>
                      <m:e>
                        <m:r>
                          <a:rPr lang="pt-BR" sz="1400" b="0" i="1" smtClean="0">
                            <a:latin typeface="Cambria Math" panose="02040503050406030204" pitchFamily="18" charset="0"/>
                          </a:rPr>
                          <m:t>𝑦</m:t>
                        </m:r>
                      </m:e>
                      <m:sub>
                        <m:r>
                          <a:rPr lang="pt-BR" sz="1400" b="0" i="1" smtClean="0">
                            <a:latin typeface="Cambria Math" panose="02040503050406030204" pitchFamily="18" charset="0"/>
                          </a:rPr>
                          <m:t>𝑗</m:t>
                        </m:r>
                      </m:sub>
                    </m:sSub>
                    <m:r>
                      <a:rPr lang="pt-BR" sz="1400" b="0" i="1" smtClean="0">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𝑔</m:t>
                        </m:r>
                        <m:r>
                          <a:rPr lang="pt-BR" sz="1400" i="1">
                            <a:latin typeface="Cambria Math" panose="02040503050406030204" pitchFamily="18" charset="0"/>
                          </a:rPr>
                          <m:t>(</m:t>
                        </m:r>
                        <m:r>
                          <a:rPr lang="pt-BR" sz="1400" b="1" i="1">
                            <a:latin typeface="Cambria Math" panose="02040503050406030204" pitchFamily="18" charset="0"/>
                          </a:rPr>
                          <m:t>𝒙</m:t>
                        </m:r>
                        <m:r>
                          <a:rPr lang="pt-BR" sz="1400" i="1">
                            <a:latin typeface="Cambria Math" panose="02040503050406030204" pitchFamily="18" charset="0"/>
                          </a:rPr>
                          <m:t>)</m:t>
                        </m:r>
                      </m:e>
                    </m:d>
                    <m:r>
                      <a:rPr lang="pt-BR" sz="1400" b="0" i="1" smtClean="0">
                        <a:latin typeface="Cambria Math" panose="02040503050406030204" pitchFamily="18" charset="0"/>
                      </a:rPr>
                      <m:t>=</m:t>
                    </m:r>
                    <m:r>
                      <a:rPr lang="pt-BR" sz="1400" b="0" i="1" smtClean="0">
                        <a:latin typeface="Cambria Math" panose="02040503050406030204" pitchFamily="18" charset="0"/>
                      </a:rPr>
                      <m:t>𝑓</m:t>
                    </m:r>
                    <m:d>
                      <m:dPr>
                        <m:ctrlPr>
                          <a:rPr lang="pt-BR" sz="1400" b="0" i="1" smtClean="0">
                            <a:latin typeface="Cambria Math" panose="02040503050406030204" pitchFamily="18" charset="0"/>
                          </a:rPr>
                        </m:ctrlPr>
                      </m:dPr>
                      <m:e>
                        <m:nary>
                          <m:naryPr>
                            <m:chr m:val="∑"/>
                            <m:ctrlPr>
                              <a:rPr lang="pt-BR" sz="1400" b="0" i="1" smtClean="0">
                                <a:latin typeface="Cambria Math" panose="02040503050406030204" pitchFamily="18" charset="0"/>
                              </a:rPr>
                            </m:ctrlPr>
                          </m:naryPr>
                          <m:sub>
                            <m:r>
                              <m:rPr>
                                <m:brk m:alnAt="23"/>
                              </m:rPr>
                              <a:rPr lang="pt-BR" sz="1400" b="0" i="1" smtClean="0">
                                <a:latin typeface="Cambria Math" panose="02040503050406030204" pitchFamily="18" charset="0"/>
                              </a:rPr>
                              <m:t>𝑖</m:t>
                            </m:r>
                            <m:r>
                              <a:rPr lang="pt-BR" sz="1400" b="0" i="1" smtClean="0">
                                <a:latin typeface="Cambria Math" panose="02040503050406030204" pitchFamily="18" charset="0"/>
                              </a:rPr>
                              <m:t>=0</m:t>
                            </m:r>
                          </m:sub>
                          <m:sup>
                            <m:r>
                              <a:rPr lang="pt-BR" sz="1400" b="0" i="1" smtClean="0">
                                <a:latin typeface="Cambria Math" panose="02040503050406030204" pitchFamily="18" charset="0"/>
                              </a:rPr>
                              <m:t>𝐾</m:t>
                            </m:r>
                          </m:sup>
                          <m:e>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𝑤</m:t>
                                </m:r>
                              </m:e>
                              <m:sub>
                                <m:r>
                                  <a:rPr lang="pt-BR" sz="1400" b="0" i="1" smtClean="0">
                                    <a:latin typeface="Cambria Math" panose="02040503050406030204" pitchFamily="18" charset="0"/>
                                  </a:rPr>
                                  <m:t>𝑖𝑗</m:t>
                                </m:r>
                              </m:sub>
                            </m:sSub>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𝑥</m:t>
                                </m:r>
                              </m:e>
                              <m:sub>
                                <m:r>
                                  <a:rPr lang="pt-BR" sz="1400" b="0" i="1" smtClean="0">
                                    <a:latin typeface="Cambria Math" panose="02040503050406030204" pitchFamily="18" charset="0"/>
                                  </a:rPr>
                                  <m:t>𝑖</m:t>
                                </m:r>
                              </m:sub>
                            </m:sSub>
                          </m:e>
                        </m:nary>
                      </m:e>
                    </m:d>
                  </m:oMath>
                </a14:m>
                <a:r>
                  <a:rPr lang="pt-BR" sz="1400" dirty="0"/>
                  <a:t>,</a:t>
                </a:r>
              </a:p>
              <a:p>
                <a:r>
                  <a:rPr lang="pt-BR" sz="1400" dirty="0"/>
                  <a:t>onde </a:t>
                </a:r>
                <a14:m>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𝑥</m:t>
                        </m:r>
                      </m:e>
                      <m:sub>
                        <m:r>
                          <a:rPr lang="pt-BR" sz="1400" i="1">
                            <a:latin typeface="Cambria Math" panose="02040503050406030204" pitchFamily="18" charset="0"/>
                          </a:rPr>
                          <m:t>𝑖</m:t>
                        </m:r>
                      </m:sub>
                    </m:sSub>
                  </m:oMath>
                </a14:m>
                <a:r>
                  <a:rPr lang="pt-BR" sz="1400" dirty="0"/>
                  <a:t> é a saída do nó </a:t>
                </a:r>
                <a14:m>
                  <m:oMath xmlns:m="http://schemas.openxmlformats.org/officeDocument/2006/math">
                    <m:r>
                      <a:rPr lang="pt-BR" sz="1400" i="1">
                        <a:latin typeface="Cambria Math" panose="02040503050406030204" pitchFamily="18" charset="0"/>
                      </a:rPr>
                      <m:t>𝑖</m:t>
                    </m:r>
                  </m:oMath>
                </a14:m>
                <a:r>
                  <a:rPr lang="pt-BR" sz="1400" dirty="0"/>
                  <a:t> e </a:t>
                </a:r>
                <a14:m>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𝑤</m:t>
                        </m:r>
                      </m:e>
                      <m:sub>
                        <m:r>
                          <a:rPr lang="pt-BR" sz="1400" i="1">
                            <a:latin typeface="Cambria Math" panose="02040503050406030204" pitchFamily="18" charset="0"/>
                          </a:rPr>
                          <m:t>𝑖𝑗</m:t>
                        </m:r>
                      </m:sub>
                    </m:sSub>
                  </m:oMath>
                </a14:m>
                <a:r>
                  <a:rPr lang="pt-BR" sz="1400" dirty="0"/>
                  <a:t> é o peso conectando a saída do nó </a:t>
                </a:r>
                <a14:m>
                  <m:oMath xmlns:m="http://schemas.openxmlformats.org/officeDocument/2006/math">
                    <m:r>
                      <a:rPr lang="pt-BR" sz="1400" i="1">
                        <a:latin typeface="Cambria Math" panose="02040503050406030204" pitchFamily="18" charset="0"/>
                      </a:rPr>
                      <m:t>𝑖</m:t>
                    </m:r>
                  </m:oMath>
                </a14:m>
                <a:r>
                  <a:rPr lang="pt-BR" sz="1400" dirty="0"/>
                  <a:t> para este nó, o nó </a:t>
                </a:r>
                <a14:m>
                  <m:oMath xmlns:m="http://schemas.openxmlformats.org/officeDocument/2006/math">
                    <m:r>
                      <a:rPr lang="pt-BR" sz="1400" b="0" i="1" smtClean="0">
                        <a:latin typeface="Cambria Math" panose="02040503050406030204" pitchFamily="18" charset="0"/>
                      </a:rPr>
                      <m:t>𝑗</m:t>
                    </m:r>
                  </m:oMath>
                </a14:m>
                <a:r>
                  <a:rPr lang="pt-BR" sz="1400" dirty="0"/>
                  <a:t>.</a:t>
                </a:r>
              </a:p>
            </p:txBody>
          </p:sp>
        </mc:Choice>
        <mc:Fallback xmlns="">
          <p:sp>
            <p:nvSpPr>
              <p:cNvPr id="5" name="TextBox 4"/>
              <p:cNvSpPr txBox="1">
                <a:spLocks noRot="1" noChangeAspect="1" noMove="1" noResize="1" noEditPoints="1" noAdjustHandles="1" noChangeArrowheads="1" noChangeShapeType="1" noTextEdit="1"/>
              </p:cNvSpPr>
              <p:nvPr/>
            </p:nvSpPr>
            <p:spPr>
              <a:xfrm>
                <a:off x="8057801" y="5773736"/>
                <a:ext cx="4086942" cy="788677"/>
              </a:xfrm>
              <a:prstGeom prst="rect">
                <a:avLst/>
              </a:prstGeom>
              <a:blipFill rotWithShape="0">
                <a:blip r:embed="rId5"/>
                <a:stretch>
                  <a:fillRect l="-448" t="-37692" r="-448" b="-7692"/>
                </a:stretch>
              </a:blipFill>
            </p:spPr>
            <p:txBody>
              <a:bodyPr/>
              <a:lstStyle/>
              <a:p>
                <a:r>
                  <a:rPr lang="pt-BR">
                    <a:noFill/>
                  </a:rPr>
                  <a:t> </a:t>
                </a:r>
              </a:p>
            </p:txBody>
          </p:sp>
        </mc:Fallback>
      </mc:AlternateContent>
      <p:pic>
        <p:nvPicPr>
          <p:cNvPr id="6" name="Picture 3"/>
          <p:cNvPicPr>
            <a:picLocks noChangeAspect="1"/>
          </p:cNvPicPr>
          <p:nvPr/>
        </p:nvPicPr>
        <p:blipFill rotWithShape="1">
          <a:blip r:embed="rId6" cstate="print">
            <a:extLst>
              <a:ext uri="{28A0092B-C50C-407E-A947-70E740481C1C}">
                <a14:useLocalDpi xmlns:a14="http://schemas.microsoft.com/office/drawing/2010/main" val="0"/>
              </a:ext>
            </a:extLst>
          </a:blip>
          <a:srcRect b="26054"/>
          <a:stretch/>
        </p:blipFill>
        <p:spPr>
          <a:xfrm>
            <a:off x="8382001" y="1253206"/>
            <a:ext cx="3673294" cy="2221589"/>
          </a:xfrm>
          <a:prstGeom prst="rect">
            <a:avLst/>
          </a:prstGeom>
        </p:spPr>
      </p:pic>
      <mc:AlternateContent xmlns:mc="http://schemas.openxmlformats.org/markup-compatibility/2006" xmlns:a14="http://schemas.microsoft.com/office/drawing/2010/main">
        <mc:Choice Requires="a14">
          <p:sp>
            <p:nvSpPr>
              <p:cNvPr id="7" name="CaixaDeTexto 6"/>
              <p:cNvSpPr txBox="1"/>
              <p:nvPr/>
            </p:nvSpPr>
            <p:spPr>
              <a:xfrm>
                <a:off x="5788059" y="4110979"/>
                <a:ext cx="1800520" cy="461665"/>
              </a:xfrm>
              <a:prstGeom prst="rect">
                <a:avLst/>
              </a:prstGeom>
              <a:noFill/>
            </p:spPr>
            <p:txBody>
              <a:bodyPr wrap="square" rtlCol="0">
                <a:spAutoFit/>
              </a:bodyPr>
              <a:lstStyle/>
              <a:p>
                <a:pPr algn="ct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pt-BR" sz="1200" dirty="0"/>
                  <a:t> é também chamada de </a:t>
                </a:r>
                <a:r>
                  <a:rPr lang="pt-BR" sz="1200" b="1" dirty="0"/>
                  <a:t>ativação</a:t>
                </a:r>
                <a:r>
                  <a:rPr lang="pt-BR" sz="1200" dirty="0"/>
                  <a:t> do nó.</a:t>
                </a:r>
              </a:p>
            </p:txBody>
          </p:sp>
        </mc:Choice>
        <mc:Fallback xmlns="">
          <p:sp>
            <p:nvSpPr>
              <p:cNvPr id="7" name="CaixaDeTexto 6"/>
              <p:cNvSpPr txBox="1">
                <a:spLocks noRot="1" noChangeAspect="1" noMove="1" noResize="1" noEditPoints="1" noAdjustHandles="1" noChangeArrowheads="1" noChangeShapeType="1" noTextEdit="1"/>
              </p:cNvSpPr>
              <p:nvPr/>
            </p:nvSpPr>
            <p:spPr>
              <a:xfrm>
                <a:off x="5788059" y="4110979"/>
                <a:ext cx="1800520" cy="461665"/>
              </a:xfrm>
              <a:prstGeom prst="rect">
                <a:avLst/>
              </a:prstGeom>
              <a:blipFill rotWithShape="0">
                <a:blip r:embed="rId7"/>
                <a:stretch>
                  <a:fillRect r="-1014" b="-9211"/>
                </a:stretch>
              </a:blipFill>
            </p:spPr>
            <p:txBody>
              <a:bodyPr/>
              <a:lstStyle/>
              <a:p>
                <a:r>
                  <a:rPr lang="pt-BR">
                    <a:noFill/>
                  </a:rPr>
                  <a:t> </a:t>
                </a:r>
              </a:p>
            </p:txBody>
          </p:sp>
        </mc:Fallback>
      </mc:AlternateContent>
    </p:spTree>
    <p:extLst>
      <p:ext uri="{BB962C8B-B14F-4D97-AF65-F5344CB8AC3E}">
        <p14:creationId xmlns:p14="http://schemas.microsoft.com/office/powerpoint/2010/main" val="2092335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1233638" cy="5167312"/>
              </a:xfrm>
            </p:spPr>
            <p:txBody>
              <a:bodyPr>
                <a:normAutofit fontScale="92500" lnSpcReduction="20000"/>
              </a:bodyPr>
              <a:lstStyle/>
              <a:p>
                <a:r>
                  <a:rPr lang="pt-BR" dirty="0"/>
                  <a:t>Devido a suas características, não se utiliza a </a:t>
                </a:r>
                <a:r>
                  <a:rPr lang="pt-BR" b="1" i="1" dirty="0"/>
                  <a:t>função degrau</a:t>
                </a:r>
                <a:r>
                  <a:rPr lang="pt-BR" dirty="0"/>
                  <a:t> como função de ativação em </a:t>
                </a:r>
                <a:r>
                  <a:rPr lang="pt-BR" dirty="0" err="1"/>
                  <a:t>MLPs</a:t>
                </a:r>
                <a:r>
                  <a:rPr lang="pt-BR" dirty="0"/>
                  <a:t>.</a:t>
                </a:r>
              </a:p>
              <a:p>
                <a:pPr lvl="1">
                  <a:buFont typeface="Wingdings" panose="05000000000000000000" pitchFamily="2" charset="2"/>
                  <a:buChar char="§"/>
                </a:pPr>
                <a:r>
                  <a:rPr lang="pt-BR" dirty="0"/>
                  <a:t>Derivada sempre igual a zero, exceto na origem, onde é indeterminada. </a:t>
                </a:r>
              </a:p>
              <a:p>
                <a:r>
                  <a:rPr lang="pt-BR" dirty="0"/>
                  <a:t>Até o surgimento das </a:t>
                </a:r>
                <a:r>
                  <a:rPr lang="pt-BR" b="1" i="1" dirty="0"/>
                  <a:t>redes neurais profundas</a:t>
                </a:r>
                <a:r>
                  <a:rPr lang="pt-BR" dirty="0"/>
                  <a:t>, a regra era utilizar as </a:t>
                </a:r>
                <a:r>
                  <a:rPr lang="pt-BR" b="1" i="1" dirty="0"/>
                  <a:t>funções logística </a:t>
                </a:r>
                <a:r>
                  <a:rPr lang="pt-BR" dirty="0"/>
                  <a:t>ou </a:t>
                </a:r>
                <a:r>
                  <a:rPr lang="pt-BR" b="1" i="1" dirty="0"/>
                  <a:t>tangente hiperbólica</a:t>
                </a:r>
                <a:r>
                  <a:rPr lang="pt-BR" dirty="0"/>
                  <a:t>, que são versões suavizadas da função degrau.</a:t>
                </a:r>
              </a:p>
              <a:p>
                <a:pPr lvl="1">
                  <a:buFont typeface="Wingdings" panose="05000000000000000000" pitchFamily="2" charset="2"/>
                  <a:buChar char="§"/>
                </a:pPr>
                <a:r>
                  <a:rPr lang="pt-BR" dirty="0"/>
                  <a:t>Essas funções </a:t>
                </a:r>
                <a:r>
                  <a:rPr lang="pt-BR" b="1" i="1" dirty="0"/>
                  <a:t>são contínuas e possuem derivada definida e diferente de 0 em todos os pontos</a:t>
                </a:r>
                <a:r>
                  <a:rPr lang="pt-BR" dirty="0"/>
                  <a:t>.</a:t>
                </a:r>
              </a:p>
              <a:p>
                <a:r>
                  <a:rPr lang="pt-BR" dirty="0"/>
                  <a:t>A </a:t>
                </a:r>
                <a:r>
                  <a:rPr lang="pt-BR" b="1" i="1" dirty="0"/>
                  <a:t>função logística</a:t>
                </a:r>
                <a:r>
                  <a:rPr lang="pt-BR" dirty="0"/>
                  <a:t> tem a seguinte expressão:</a:t>
                </a:r>
              </a:p>
              <a:p>
                <a:pPr marL="0" indent="0" algn="ctr">
                  <a:buNone/>
                </a:pPr>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rPr>
                          </m:ctrlPr>
                        </m:sSubPr>
                        <m:e>
                          <m:r>
                            <a:rPr lang="pt-BR" sz="2400" b="0" i="1" smtClean="0">
                              <a:latin typeface="Cambria Math" panose="02040503050406030204" pitchFamily="18" charset="0"/>
                            </a:rPr>
                            <m:t>𝑦</m:t>
                          </m:r>
                        </m:e>
                        <m:sub>
                          <m:r>
                            <a:rPr lang="pt-BR" sz="2400" b="0" i="1" smtClean="0">
                              <a:latin typeface="Cambria Math" panose="02040503050406030204" pitchFamily="18" charset="0"/>
                            </a:rPr>
                            <m:t>𝑗</m:t>
                          </m:r>
                        </m:sub>
                      </m:sSub>
                      <m:r>
                        <a:rPr lang="pt-BR" sz="2400" b="0" i="1" smtClean="0">
                          <a:latin typeface="Cambria Math" panose="02040503050406030204" pitchFamily="18" charset="0"/>
                        </a:rPr>
                        <m:t>=</m:t>
                      </m:r>
                      <m:r>
                        <a:rPr lang="pt-BR" sz="2400" b="0" i="1" smtClean="0">
                          <a:latin typeface="Cambria Math" panose="02040503050406030204" pitchFamily="18" charset="0"/>
                        </a:rPr>
                        <m:t>𝑓</m:t>
                      </m:r>
                      <m:d>
                        <m:dPr>
                          <m:ctrlPr>
                            <a:rPr lang="pt-BR" sz="2400" b="0" i="1" smtClean="0">
                              <a:latin typeface="Cambria Math" panose="02040503050406030204" pitchFamily="18" charset="0"/>
                            </a:rPr>
                          </m:ctrlPr>
                        </m:dPr>
                        <m:e>
                          <m:sSub>
                            <m:sSubPr>
                              <m:ctrlPr>
                                <a:rPr lang="pt-BR" sz="2400" b="0" i="1" smtClean="0">
                                  <a:latin typeface="Cambria Math" panose="02040503050406030204" pitchFamily="18" charset="0"/>
                                </a:rPr>
                              </m:ctrlPr>
                            </m:sSubPr>
                            <m:e>
                              <m:r>
                                <a:rPr lang="pt-BR" sz="2400" b="0" i="1" smtClean="0">
                                  <a:latin typeface="Cambria Math" panose="02040503050406030204" pitchFamily="18" charset="0"/>
                                </a:rPr>
                                <m:t>𝑧</m:t>
                              </m:r>
                            </m:e>
                            <m:sub>
                              <m:r>
                                <a:rPr lang="pt-BR" sz="2400" b="0" i="1" smtClean="0">
                                  <a:latin typeface="Cambria Math" panose="02040503050406030204" pitchFamily="18" charset="0"/>
                                </a:rPr>
                                <m:t>𝑗</m:t>
                              </m:r>
                            </m:sub>
                          </m:sSub>
                        </m:e>
                      </m:d>
                      <m:r>
                        <a:rPr lang="pt-BR" sz="2400" b="0" i="1" smtClean="0">
                          <a:latin typeface="Cambria Math" panose="02040503050406030204" pitchFamily="18" charset="0"/>
                        </a:rPr>
                        <m:t>=</m:t>
                      </m:r>
                      <m:f>
                        <m:fPr>
                          <m:ctrlPr>
                            <a:rPr lang="pt-BR" sz="2400" b="0" i="1" smtClean="0">
                              <a:latin typeface="Cambria Math" panose="02040503050406030204" pitchFamily="18" charset="0"/>
                            </a:rPr>
                          </m:ctrlPr>
                        </m:fPr>
                        <m:num>
                          <m:sSup>
                            <m:sSupPr>
                              <m:ctrlPr>
                                <a:rPr lang="pt-BR" sz="2400" b="0" i="1" smtClean="0">
                                  <a:latin typeface="Cambria Math" panose="02040503050406030204" pitchFamily="18" charset="0"/>
                                </a:rPr>
                              </m:ctrlPr>
                            </m:sSupPr>
                            <m:e>
                              <m:r>
                                <a:rPr lang="pt-BR" sz="2400" b="0" i="1" smtClean="0">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num>
                        <m:den>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r>
                            <a:rPr lang="pt-BR" sz="2400" b="0" i="1" smtClean="0">
                              <a:latin typeface="Cambria Math" panose="02040503050406030204" pitchFamily="18" charset="0"/>
                            </a:rPr>
                            <m:t>+1</m:t>
                          </m:r>
                        </m:den>
                      </m:f>
                      <m:r>
                        <a:rPr lang="pt-BR" sz="2400" b="0" i="1" smtClean="0">
                          <a:latin typeface="Cambria Math" panose="02040503050406030204" pitchFamily="18" charset="0"/>
                        </a:rPr>
                        <m:t>=</m:t>
                      </m:r>
                      <m:f>
                        <m:fPr>
                          <m:ctrlPr>
                            <a:rPr lang="pt-BR" sz="2400" b="0" i="1" smtClean="0">
                              <a:latin typeface="Cambria Math" panose="02040503050406030204" pitchFamily="18" charset="0"/>
                            </a:rPr>
                          </m:ctrlPr>
                        </m:fPr>
                        <m:num>
                          <m:r>
                            <a:rPr lang="pt-BR" sz="2400" b="0" i="1" smtClean="0">
                              <a:latin typeface="Cambria Math" panose="02040503050406030204" pitchFamily="18" charset="0"/>
                            </a:rPr>
                            <m:t>1</m:t>
                          </m:r>
                        </m:num>
                        <m:den>
                          <m:r>
                            <a:rPr lang="pt-BR" sz="2400" b="0" i="1" smtClean="0">
                              <a:latin typeface="Cambria Math" panose="02040503050406030204" pitchFamily="18" charset="0"/>
                            </a:rPr>
                            <m:t>1+</m:t>
                          </m:r>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den>
                      </m:f>
                      <m:r>
                        <a:rPr lang="pt-BR" sz="2400" b="0" i="1" smtClean="0">
                          <a:latin typeface="Cambria Math" panose="02040503050406030204" pitchFamily="18" charset="0"/>
                        </a:rPr>
                        <m:t>,</m:t>
                      </m:r>
                    </m:oMath>
                  </m:oMathPara>
                </a14:m>
                <a:endParaRPr lang="pt-BR" sz="2400" dirty="0"/>
              </a:p>
              <a:p>
                <a:pPr marL="0" indent="0">
                  <a:buNone/>
                </a:pPr>
                <a:r>
                  <a:rPr lang="pt-BR" dirty="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oMath>
                </a14:m>
                <a:r>
                  <a:rPr lang="pt-BR" dirty="0"/>
                  <a:t> é a </a:t>
                </a:r>
                <a:r>
                  <a:rPr lang="pt-BR" b="1" i="1" dirty="0"/>
                  <a:t>combinação linear das entradas do nó</a:t>
                </a:r>
                <a:r>
                  <a:rPr lang="pt-BR" dirty="0"/>
                  <a:t>, i.e.,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sz="2400" i="1" smtClean="0">
                              <a:latin typeface="Cambria Math" panose="02040503050406030204" pitchFamily="18" charset="0"/>
                            </a:rPr>
                          </m:ctrlPr>
                        </m:fPr>
                        <m:num>
                          <m:r>
                            <a:rPr lang="pt-BR" sz="2400" i="1" smtClean="0">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𝑦</m:t>
                              </m:r>
                            </m:e>
                            <m:sub>
                              <m:r>
                                <a:rPr lang="pt-BR" sz="2400" i="1">
                                  <a:latin typeface="Cambria Math" panose="02040503050406030204" pitchFamily="18" charset="0"/>
                                </a:rPr>
                                <m:t>𝑗</m:t>
                              </m:r>
                            </m:sub>
                          </m:sSub>
                        </m:num>
                        <m:den>
                          <m:r>
                            <a:rPr lang="pt-BR" sz="2400" i="1" smtClean="0">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den>
                      </m:f>
                      <m:r>
                        <a:rPr lang="pt-BR" sz="2400" b="0" i="1" smtClean="0">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𝑑𝑓</m:t>
                          </m:r>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e>
                          </m:d>
                        </m:num>
                        <m:den>
                          <m:r>
                            <a:rPr lang="pt-BR" sz="2400" i="1">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den>
                      </m:f>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𝑦</m:t>
                          </m:r>
                        </m:e>
                        <m:sub>
                          <m:r>
                            <a:rPr lang="pt-BR" sz="2400" i="1">
                              <a:latin typeface="Cambria Math" panose="02040503050406030204" pitchFamily="18" charset="0"/>
                            </a:rPr>
                            <m:t>𝑗</m:t>
                          </m:r>
                        </m:sub>
                      </m:sSub>
                      <m:d>
                        <m:dPr>
                          <m:ctrlPr>
                            <a:rPr lang="pt-BR" sz="2400" i="1" smtClean="0">
                              <a:latin typeface="Cambria Math" panose="02040503050406030204" pitchFamily="18" charset="0"/>
                            </a:rPr>
                          </m:ctrlPr>
                        </m:dPr>
                        <m:e>
                          <m:r>
                            <a:rPr lang="pt-BR" sz="2400" b="0" i="1" smtClean="0">
                              <a:latin typeface="Cambria Math" panose="02040503050406030204" pitchFamily="18" charset="0"/>
                            </a:rPr>
                            <m:t>1−</m:t>
                          </m:r>
                          <m:sSub>
                            <m:sSubPr>
                              <m:ctrlPr>
                                <a:rPr lang="pt-BR" sz="2400" i="1">
                                  <a:latin typeface="Cambria Math" panose="02040503050406030204" pitchFamily="18" charset="0"/>
                                </a:rPr>
                              </m:ctrlPr>
                            </m:sSubPr>
                            <m:e>
                              <m:r>
                                <a:rPr lang="pt-BR" sz="2400" i="1">
                                  <a:latin typeface="Cambria Math" panose="02040503050406030204" pitchFamily="18" charset="0"/>
                                </a:rPr>
                                <m:t>𝑦</m:t>
                              </m:r>
                            </m:e>
                            <m:sub>
                              <m:r>
                                <a:rPr lang="pt-BR" sz="2400" i="1">
                                  <a:latin typeface="Cambria Math" panose="02040503050406030204" pitchFamily="18" charset="0"/>
                                </a:rPr>
                                <m:t>𝑗</m:t>
                              </m:r>
                            </m:sub>
                          </m:sSub>
                        </m:e>
                      </m:d>
                      <m:r>
                        <a:rPr lang="pt-BR" sz="2400" i="1" smtClean="0">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rPr>
                        <m:t>0</m:t>
                      </m:r>
                      <m:r>
                        <a:rPr lang="pt-BR" sz="2400" b="0" i="0" smtClean="0">
                          <a:latin typeface="Cambria Math" panose="02040503050406030204" pitchFamily="18" charset="0"/>
                        </a:rPr>
                        <m:t>.</m:t>
                      </m:r>
                    </m:oMath>
                  </m:oMathPara>
                </a14:m>
                <a:endParaRPr lang="pt-BR" sz="2400" dirty="0"/>
              </a:p>
              <a:p>
                <a:r>
                  <a:rPr lang="pt-BR" dirty="0"/>
                  <a:t>A derivada será importante durante o processo de aprendizado da rede neural.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1233638" cy="5167312"/>
              </a:xfrm>
              <a:blipFill rotWithShape="0">
                <a:blip r:embed="rId3"/>
                <a:stretch>
                  <a:fillRect l="-977" t="-2948" r="-434" b="-2241"/>
                </a:stretch>
              </a:blipFill>
            </p:spPr>
            <p:txBody>
              <a:bodyPr/>
              <a:lstStyle/>
              <a:p>
                <a:r>
                  <a:rPr lang="pt-BR">
                    <a:noFill/>
                  </a:rPr>
                  <a:t> </a:t>
                </a:r>
              </a:p>
            </p:txBody>
          </p:sp>
        </mc:Fallback>
      </mc:AlternateContent>
    </p:spTree>
    <p:extLst>
      <p:ext uri="{BB962C8B-B14F-4D97-AF65-F5344CB8AC3E}">
        <p14:creationId xmlns:p14="http://schemas.microsoft.com/office/powerpoint/2010/main" val="2768724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1152695" cy="4351338"/>
              </a:xfrm>
            </p:spPr>
            <p:txBody>
              <a:bodyPr/>
              <a:lstStyle/>
              <a:p>
                <a:r>
                  <a:rPr lang="pt-BR" dirty="0"/>
                  <a:t>A </a:t>
                </a:r>
                <a:r>
                  <a:rPr lang="pt-BR" b="1" i="1" dirty="0"/>
                  <a:t>função logística</a:t>
                </a:r>
                <a:r>
                  <a:rPr lang="pt-BR" dirty="0"/>
                  <a:t> e sua derivada são mostradas nas figuras abaixo.</a:t>
                </a:r>
              </a:p>
              <a:p>
                <a:r>
                  <a:rPr lang="pt-BR" dirty="0"/>
                  <a:t>Percebam que o valor da derivada, </a:t>
                </a:r>
                <a14:m>
                  <m:oMath xmlns:m="http://schemas.openxmlformats.org/officeDocument/2006/math">
                    <m:r>
                      <a:rPr lang="pt-BR" b="0" i="1" smtClean="0">
                        <a:latin typeface="Cambria Math" panose="02040503050406030204" pitchFamily="18" charset="0"/>
                      </a:rPr>
                      <m:t>𝑑</m:t>
                    </m:r>
                  </m:oMath>
                </a14:m>
                <a:r>
                  <a:rPr lang="pt-BR" dirty="0"/>
                  <a:t>, </a:t>
                </a:r>
                <a:r>
                  <a:rPr lang="pt-BR" b="1" i="1" dirty="0">
                    <a:solidFill>
                      <a:srgbClr val="00B050"/>
                    </a:solidFill>
                  </a:rPr>
                  <a:t>sempre será menor do que 1</a:t>
                </a:r>
                <a:r>
                  <a:rPr lang="pt-BR" b="1" i="1" dirty="0"/>
                  <a:t>, sendo no máximo igual a 0.25 quando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b="0" i="0" smtClean="0">
                        <a:latin typeface="Cambria Math" panose="02040503050406030204" pitchFamily="18" charset="0"/>
                      </a:rPr>
                      <m:t>=0</m:t>
                    </m:r>
                  </m:oMath>
                </a14:m>
                <a:r>
                  <a:rPr lang="pt-BR" dirty="0"/>
                  <a:t>.</a:t>
                </a:r>
              </a:p>
              <a:p>
                <a:r>
                  <a:rPr lang="pt-BR" dirty="0"/>
                  <a:t>Na sequência, veremos que isso causa um problema no aprendizado de redes com muitas camadas, i.e., redes profundas.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1152695" cy="4351338"/>
              </a:xfrm>
              <a:blipFill rotWithShape="0">
                <a:blip r:embed="rId3"/>
                <a:stretch>
                  <a:fillRect l="-929" t="-2241" r="-1530"/>
                </a:stretch>
              </a:blipFill>
            </p:spPr>
            <p:txBody>
              <a:bodyPr/>
              <a:lstStyle/>
              <a:p>
                <a:r>
                  <a:rPr lang="pt-BR">
                    <a:noFill/>
                  </a:rPr>
                  <a:t> </a:t>
                </a:r>
              </a:p>
            </p:txBody>
          </p:sp>
        </mc:Fallback>
      </mc:AlternateContent>
      <p:sp>
        <p:nvSpPr>
          <p:cNvPr id="7" name="Rectangle 6"/>
          <p:cNvSpPr/>
          <p:nvPr/>
        </p:nvSpPr>
        <p:spPr>
          <a:xfrm>
            <a:off x="1342550" y="6489032"/>
            <a:ext cx="3619500" cy="369332"/>
          </a:xfrm>
          <a:prstGeom prst="rect">
            <a:avLst/>
          </a:prstGeom>
        </p:spPr>
        <p:txBody>
          <a:bodyPr wrap="square">
            <a:spAutoFit/>
          </a:bodyPr>
          <a:lstStyle/>
          <a:p>
            <a:pPr algn="ctr"/>
            <a:r>
              <a:rPr lang="pt-BR" dirty="0"/>
              <a:t>Função Logística</a:t>
            </a:r>
          </a:p>
        </p:txBody>
      </p:sp>
      <p:sp>
        <p:nvSpPr>
          <p:cNvPr id="8" name="Rectangle 7"/>
          <p:cNvSpPr/>
          <p:nvPr/>
        </p:nvSpPr>
        <p:spPr>
          <a:xfrm>
            <a:off x="7242650" y="6489032"/>
            <a:ext cx="3594100" cy="369332"/>
          </a:xfrm>
          <a:prstGeom prst="rect">
            <a:avLst/>
          </a:prstGeom>
        </p:spPr>
        <p:txBody>
          <a:bodyPr wrap="square">
            <a:spAutoFit/>
          </a:bodyPr>
          <a:lstStyle/>
          <a:p>
            <a:pPr algn="ctr"/>
            <a:r>
              <a:rPr lang="pt-BR" dirty="0"/>
              <a:t>Derivada da Função Logística</a:t>
            </a:r>
          </a:p>
        </p:txBody>
      </p:sp>
      <p:pic>
        <p:nvPicPr>
          <p:cNvPr id="15" name="Imagem 14"/>
          <p:cNvPicPr>
            <a:picLocks noChangeAspect="1"/>
          </p:cNvPicPr>
          <p:nvPr/>
        </p:nvPicPr>
        <p:blipFill>
          <a:blip r:embed="rId4"/>
          <a:stretch>
            <a:fillRect/>
          </a:stretch>
        </p:blipFill>
        <p:spPr>
          <a:xfrm>
            <a:off x="1342550" y="3869264"/>
            <a:ext cx="3656650" cy="2742488"/>
          </a:xfrm>
          <a:prstGeom prst="rect">
            <a:avLst/>
          </a:prstGeom>
        </p:spPr>
      </p:pic>
      <p:pic>
        <p:nvPicPr>
          <p:cNvPr id="16" name="Imagem 15"/>
          <p:cNvPicPr>
            <a:picLocks noChangeAspect="1"/>
          </p:cNvPicPr>
          <p:nvPr/>
        </p:nvPicPr>
        <p:blipFill>
          <a:blip r:embed="rId5"/>
          <a:stretch>
            <a:fillRect/>
          </a:stretch>
        </p:blipFill>
        <p:spPr>
          <a:xfrm>
            <a:off x="7205500" y="3869264"/>
            <a:ext cx="3606800" cy="2705101"/>
          </a:xfrm>
          <a:prstGeom prst="rect">
            <a:avLst/>
          </a:prstGeom>
        </p:spPr>
      </p:pic>
      <p:cxnSp>
        <p:nvCxnSpPr>
          <p:cNvPr id="6" name="Conector de Seta Reta 5">
            <a:extLst>
              <a:ext uri="{FF2B5EF4-FFF2-40B4-BE49-F238E27FC236}">
                <a16:creationId xmlns:a16="http://schemas.microsoft.com/office/drawing/2014/main" id="{022BDF03-3B8A-4862-8739-B578666F19DF}"/>
              </a:ext>
            </a:extLst>
          </p:cNvPr>
          <p:cNvCxnSpPr>
            <a:cxnSpLocks/>
          </p:cNvCxnSpPr>
          <p:nvPr/>
        </p:nvCxnSpPr>
        <p:spPr>
          <a:xfrm flipH="1" flipV="1">
            <a:off x="4510951" y="4106069"/>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a:extLst>
              <a:ext uri="{FF2B5EF4-FFF2-40B4-BE49-F238E27FC236}">
                <a16:creationId xmlns:a16="http://schemas.microsoft.com/office/drawing/2014/main" id="{073FE868-325A-4FF4-BD4C-B8FFB02A80A3}"/>
              </a:ext>
            </a:extLst>
          </p:cNvPr>
          <p:cNvCxnSpPr>
            <a:cxnSpLocks/>
          </p:cNvCxnSpPr>
          <p:nvPr/>
        </p:nvCxnSpPr>
        <p:spPr>
          <a:xfrm>
            <a:off x="838200" y="5809214"/>
            <a:ext cx="1136982" cy="3954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5">
            <a:extLst>
              <a:ext uri="{FF2B5EF4-FFF2-40B4-BE49-F238E27FC236}">
                <a16:creationId xmlns:a16="http://schemas.microsoft.com/office/drawing/2014/main" id="{022BDF03-3B8A-4862-8739-B578666F19DF}"/>
              </a:ext>
            </a:extLst>
          </p:cNvPr>
          <p:cNvCxnSpPr>
            <a:cxnSpLocks/>
          </p:cNvCxnSpPr>
          <p:nvPr/>
        </p:nvCxnSpPr>
        <p:spPr>
          <a:xfrm flipH="1">
            <a:off x="10382250" y="5809214"/>
            <a:ext cx="710850" cy="3581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4CCEF927-B8CC-4C90-A772-24E6A0CFD474}"/>
                  </a:ext>
                </a:extLst>
              </p:cNvPr>
              <p:cNvSpPr txBox="1"/>
              <p:nvPr/>
            </p:nvSpPr>
            <p:spPr>
              <a:xfrm>
                <a:off x="4668601" y="4598115"/>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8" name="CaixaDeTexto 17">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4668601" y="4598115"/>
                <a:ext cx="1500099" cy="646331"/>
              </a:xfrm>
              <a:prstGeom prst="rect">
                <a:avLst/>
              </a:prstGeom>
              <a:blipFill rotWithShape="0">
                <a:blip r:embed="rId6"/>
                <a:stretch>
                  <a:fillRect b="-66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a:extLst>
                  <a:ext uri="{FF2B5EF4-FFF2-40B4-BE49-F238E27FC236}">
                    <a16:creationId xmlns:a16="http://schemas.microsoft.com/office/drawing/2014/main" id="{4CCEF927-B8CC-4C90-A772-24E6A0CFD474}"/>
                  </a:ext>
                </a:extLst>
              </p:cNvPr>
              <p:cNvSpPr txBox="1"/>
              <p:nvPr/>
            </p:nvSpPr>
            <p:spPr>
              <a:xfrm>
                <a:off x="10580651" y="5160645"/>
                <a:ext cx="1500099" cy="646331"/>
              </a:xfrm>
              <a:prstGeom prst="rect">
                <a:avLst/>
              </a:prstGeom>
              <a:noFill/>
            </p:spPr>
            <p:txBody>
              <a:bodyPr wrap="square" rtlCol="0">
                <a:spAutoFit/>
              </a:bodyPr>
              <a:lstStyle/>
              <a:p>
                <a:pPr algn="ctr"/>
                <a:r>
                  <a:rPr lang="en-US" sz="1200" dirty="0" err="1"/>
                  <a:t>saturação</a:t>
                </a:r>
                <a:r>
                  <a:rPr lang="en-US" sz="1200" dirty="0"/>
                  <a:t>: </a:t>
                </a:r>
              </a:p>
              <a:p>
                <a:pPr algn="ctr"/>
                <a:r>
                  <a:rPr lang="en-US" sz="1200" dirty="0" err="1"/>
                  <a:t>quando</a:t>
                </a:r>
                <a:r>
                  <a:rPr lang="en-US" sz="1200" dirty="0"/>
                  <a:t> </a:t>
                </a:r>
                <a14:m>
                  <m:oMath xmlns:m="http://schemas.openxmlformats.org/officeDocument/2006/math">
                    <m:r>
                      <a:rPr lang="pt-BR" sz="1200" i="1">
                        <a:latin typeface="Cambria Math" panose="02040503050406030204" pitchFamily="18" charset="0"/>
                      </a:rPr>
                      <m:t>𝑦</m:t>
                    </m:r>
                  </m:oMath>
                </a14:m>
                <a:r>
                  <a:rPr lang="en-US" sz="1200" dirty="0"/>
                  <a:t> </a:t>
                </a:r>
                <a:r>
                  <a:rPr lang="en-US" sz="1200" dirty="0" err="1"/>
                  <a:t>tende</a:t>
                </a:r>
                <a:r>
                  <a:rPr lang="en-US" sz="1200" dirty="0"/>
                  <a:t> a 1, a </a:t>
                </a:r>
                <a:r>
                  <a:rPr lang="en-US" sz="1200" dirty="0" err="1"/>
                  <a:t>derivada</a:t>
                </a:r>
                <a:r>
                  <a:rPr lang="en-US" sz="1200" dirty="0"/>
                  <a:t> </a:t>
                </a:r>
                <a:r>
                  <a:rPr lang="en-US" sz="1200" dirty="0" err="1"/>
                  <a:t>tende</a:t>
                </a:r>
                <a:r>
                  <a:rPr lang="en-US" sz="1200" dirty="0"/>
                  <a:t> a 0.</a:t>
                </a:r>
              </a:p>
            </p:txBody>
          </p:sp>
        </mc:Choice>
        <mc:Fallback xmlns="">
          <p:sp>
            <p:nvSpPr>
              <p:cNvPr id="20" name="CaixaDeTexto 19">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10580651" y="5160645"/>
                <a:ext cx="1500099" cy="646331"/>
              </a:xfrm>
              <a:prstGeom prst="rect">
                <a:avLst/>
              </a:prstGeom>
              <a:blipFill rotWithShape="0">
                <a:blip r:embed="rId7"/>
                <a:stretch>
                  <a:fillRect t="-943" b="-66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id="{4CCEF927-B8CC-4C90-A772-24E6A0CFD474}"/>
                  </a:ext>
                </a:extLst>
              </p:cNvPr>
              <p:cNvSpPr txBox="1"/>
              <p:nvPr/>
            </p:nvSpPr>
            <p:spPr>
              <a:xfrm>
                <a:off x="5705401" y="5312855"/>
                <a:ext cx="1500099" cy="646331"/>
              </a:xfrm>
              <a:prstGeom prst="rect">
                <a:avLst/>
              </a:prstGeom>
              <a:noFill/>
            </p:spPr>
            <p:txBody>
              <a:bodyPr wrap="square" rtlCol="0">
                <a:spAutoFit/>
              </a:bodyPr>
              <a:lstStyle/>
              <a:p>
                <a:pPr algn="ctr"/>
                <a:r>
                  <a:rPr lang="en-US" sz="1200" dirty="0" err="1"/>
                  <a:t>saturação</a:t>
                </a:r>
                <a:r>
                  <a:rPr lang="en-US" sz="1200" dirty="0"/>
                  <a:t>: </a:t>
                </a:r>
              </a:p>
              <a:p>
                <a:pPr algn="ctr"/>
                <a:r>
                  <a:rPr lang="en-US" sz="1200" dirty="0" err="1"/>
                  <a:t>quando</a:t>
                </a:r>
                <a:r>
                  <a:rPr lang="en-US" sz="1200" dirty="0"/>
                  <a:t> </a:t>
                </a:r>
                <a14:m>
                  <m:oMath xmlns:m="http://schemas.openxmlformats.org/officeDocument/2006/math">
                    <m:r>
                      <a:rPr lang="pt-BR" sz="1200" i="1">
                        <a:latin typeface="Cambria Math" panose="02040503050406030204" pitchFamily="18" charset="0"/>
                      </a:rPr>
                      <m:t>𝑦</m:t>
                    </m:r>
                  </m:oMath>
                </a14:m>
                <a:r>
                  <a:rPr lang="en-US" sz="1200" dirty="0"/>
                  <a:t> </a:t>
                </a:r>
                <a:r>
                  <a:rPr lang="en-US" sz="1200" dirty="0" err="1"/>
                  <a:t>tende</a:t>
                </a:r>
                <a:r>
                  <a:rPr lang="en-US" sz="1200" dirty="0"/>
                  <a:t> a 0, a </a:t>
                </a:r>
                <a:r>
                  <a:rPr lang="en-US" sz="1200" dirty="0" err="1"/>
                  <a:t>derivada</a:t>
                </a:r>
                <a:r>
                  <a:rPr lang="en-US" sz="1200" dirty="0"/>
                  <a:t> </a:t>
                </a:r>
                <a:r>
                  <a:rPr lang="en-US" sz="1200" dirty="0" err="1"/>
                  <a:t>tende</a:t>
                </a:r>
                <a:r>
                  <a:rPr lang="en-US" sz="1200" dirty="0"/>
                  <a:t> a 0.</a:t>
                </a:r>
              </a:p>
            </p:txBody>
          </p:sp>
        </mc:Choice>
        <mc:Fallback xmlns="">
          <p:sp>
            <p:nvSpPr>
              <p:cNvPr id="21" name="CaixaDeTexto 20">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5705401" y="5312855"/>
                <a:ext cx="1500099" cy="646331"/>
              </a:xfrm>
              <a:prstGeom prst="rect">
                <a:avLst/>
              </a:prstGeom>
              <a:blipFill rotWithShape="0">
                <a:blip r:embed="rId8"/>
                <a:stretch>
                  <a:fillRect t="-943" r="-407" b="-66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CaixaDeTexto 21">
                <a:extLst>
                  <a:ext uri="{FF2B5EF4-FFF2-40B4-BE49-F238E27FC236}">
                    <a16:creationId xmlns:a16="http://schemas.microsoft.com/office/drawing/2014/main" id="{4CCEF927-B8CC-4C90-A772-24E6A0CFD474}"/>
                  </a:ext>
                </a:extLst>
              </p:cNvPr>
              <p:cNvSpPr txBox="1"/>
              <p:nvPr/>
            </p:nvSpPr>
            <p:spPr>
              <a:xfrm>
                <a:off x="69826" y="5095414"/>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0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22" name="CaixaDeTexto 21">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69826" y="5095414"/>
                <a:ext cx="1500099" cy="646331"/>
              </a:xfrm>
              <a:prstGeom prst="rect">
                <a:avLst/>
              </a:prstGeom>
              <a:blipFill rotWithShape="0">
                <a:blip r:embed="rId9"/>
                <a:stretch>
                  <a:fillRect t="-943" r="-2024" b="-6604"/>
                </a:stretch>
              </a:blipFill>
            </p:spPr>
            <p:txBody>
              <a:bodyPr/>
              <a:lstStyle/>
              <a:p>
                <a:r>
                  <a:rPr lang="pt-BR">
                    <a:noFill/>
                  </a:rPr>
                  <a:t> </a:t>
                </a:r>
              </a:p>
            </p:txBody>
          </p:sp>
        </mc:Fallback>
      </mc:AlternateContent>
      <p:cxnSp>
        <p:nvCxnSpPr>
          <p:cNvPr id="23" name="Conector de Seta Reta 5">
            <a:extLst>
              <a:ext uri="{FF2B5EF4-FFF2-40B4-BE49-F238E27FC236}">
                <a16:creationId xmlns:a16="http://schemas.microsoft.com/office/drawing/2014/main" id="{022BDF03-3B8A-4862-8739-B578666F19DF}"/>
              </a:ext>
            </a:extLst>
          </p:cNvPr>
          <p:cNvCxnSpPr>
            <a:cxnSpLocks/>
            <a:stCxn id="21" idx="2"/>
          </p:cNvCxnSpPr>
          <p:nvPr/>
        </p:nvCxnSpPr>
        <p:spPr>
          <a:xfrm>
            <a:off x="6455451" y="5959186"/>
            <a:ext cx="1255675" cy="2081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726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925"/>
            <a:ext cx="10515600" cy="1325563"/>
          </a:xfrm>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85901"/>
                <a:ext cx="11150600" cy="2567066"/>
              </a:xfrm>
            </p:spPr>
            <p:txBody>
              <a:bodyPr>
                <a:normAutofit fontScale="70000" lnSpcReduction="20000"/>
              </a:bodyPr>
              <a:lstStyle/>
              <a:p>
                <a:r>
                  <a:rPr lang="pt-BR" dirty="0"/>
                  <a:t>A </a:t>
                </a:r>
                <a:r>
                  <a:rPr lang="pt-BR" b="1" i="1" dirty="0"/>
                  <a:t>função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sz="2400" i="1">
                              <a:latin typeface="Cambria Math" panose="02040503050406030204" pitchFamily="18" charset="0"/>
                            </a:rPr>
                          </m:ctrlPr>
                        </m:sSubPr>
                        <m:e>
                          <m:r>
                            <a:rPr lang="pt-BR" sz="2400" i="1">
                              <a:latin typeface="Cambria Math" panose="02040503050406030204" pitchFamily="18" charset="0"/>
                            </a:rPr>
                            <m:t>𝑦</m:t>
                          </m:r>
                        </m:e>
                        <m:sub>
                          <m:r>
                            <a:rPr lang="pt-BR" sz="2400" i="1">
                              <a:latin typeface="Cambria Math" panose="02040503050406030204" pitchFamily="18" charset="0"/>
                            </a:rPr>
                            <m:t>𝑗</m:t>
                          </m:r>
                        </m:sub>
                      </m:sSub>
                      <m:r>
                        <a:rPr lang="pt-BR" sz="2400" i="1">
                          <a:latin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e>
                      </m:d>
                      <m:r>
                        <a:rPr lang="pt-BR" sz="2400" b="0" i="1" smtClean="0">
                          <a:latin typeface="Cambria Math" panose="02040503050406030204" pitchFamily="18" charset="0"/>
                        </a:rPr>
                        <m:t>=</m:t>
                      </m:r>
                      <m:func>
                        <m:funcPr>
                          <m:ctrlPr>
                            <a:rPr lang="pt-BR" sz="2400" b="0" i="1" smtClean="0">
                              <a:latin typeface="Cambria Math" panose="02040503050406030204" pitchFamily="18" charset="0"/>
                            </a:rPr>
                          </m:ctrlPr>
                        </m:funcPr>
                        <m:fName>
                          <m:r>
                            <m:rPr>
                              <m:sty m:val="p"/>
                            </m:rPr>
                            <a:rPr lang="pt-BR" sz="2400" b="0" i="0" smtClean="0">
                              <a:latin typeface="Cambria Math" panose="02040503050406030204" pitchFamily="18" charset="0"/>
                            </a:rPr>
                            <m:t>tanh</m:t>
                          </m:r>
                        </m:fName>
                        <m:e>
                          <m:d>
                            <m:dPr>
                              <m:ctrlPr>
                                <a:rPr lang="pt-BR" sz="2400" b="0" i="1" smtClean="0">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e>
                          </m:d>
                        </m:e>
                      </m:func>
                      <m:r>
                        <a:rPr lang="pt-BR" sz="2400" i="1">
                          <a:latin typeface="Cambria Math" panose="02040503050406030204" pitchFamily="18" charset="0"/>
                        </a:rPr>
                        <m:t>=</m:t>
                      </m:r>
                      <m:f>
                        <m:fPr>
                          <m:ctrlPr>
                            <a:rPr lang="pt-BR" sz="2400" i="1">
                              <a:latin typeface="Cambria Math" panose="02040503050406030204" pitchFamily="18" charset="0"/>
                            </a:rPr>
                          </m:ctrlPr>
                        </m:fPr>
                        <m:num>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r>
                            <a:rPr lang="pt-BR" sz="2400" b="0" i="1" smtClean="0">
                              <a:latin typeface="Cambria Math" panose="02040503050406030204" pitchFamily="18" charset="0"/>
                            </a:rPr>
                            <m:t>−</m:t>
                          </m:r>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num>
                        <m:den>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r>
                            <a:rPr lang="pt-BR" sz="2400" b="0" i="1" smtClean="0">
                              <a:latin typeface="Cambria Math" panose="02040503050406030204" pitchFamily="18" charset="0"/>
                            </a:rPr>
                            <m:t>+</m:t>
                          </m:r>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den>
                      </m:f>
                      <m:r>
                        <m:rPr>
                          <m:nor/>
                        </m:rPr>
                        <a:rPr lang="pt-BR" sz="2400" dirty="0"/>
                        <m:t>.</m:t>
                      </m:r>
                    </m:oMath>
                  </m:oMathPara>
                </a14:m>
                <a:endParaRPr lang="pt-BR" dirty="0"/>
              </a:p>
              <a:p>
                <a:pPr marL="0" indent="0">
                  <a:buNone/>
                </a:pPr>
                <a:r>
                  <a:rPr lang="pt-BR" dirty="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oMath>
                </a14:m>
                <a:r>
                  <a:rPr lang="pt-BR" dirty="0"/>
                  <a:t> é a </a:t>
                </a:r>
                <a:r>
                  <a:rPr lang="pt-BR" b="1" i="1" dirty="0"/>
                  <a:t>combinação linear das entradas do nó</a:t>
                </a:r>
                <a:r>
                  <a:rPr lang="pt-BR" dirty="0"/>
                  <a:t>, i.e.,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sz="2400" i="1">
                              <a:latin typeface="Cambria Math" panose="02040503050406030204" pitchFamily="18" charset="0"/>
                            </a:rPr>
                          </m:ctrlPr>
                        </m:fPr>
                        <m:num>
                          <m:r>
                            <a:rPr lang="pt-BR" sz="2400" i="1">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𝑦</m:t>
                              </m:r>
                            </m:e>
                            <m:sub>
                              <m:r>
                                <a:rPr lang="pt-BR" sz="2400" i="1">
                                  <a:latin typeface="Cambria Math" panose="02040503050406030204" pitchFamily="18" charset="0"/>
                                </a:rPr>
                                <m:t>𝑗</m:t>
                              </m:r>
                            </m:sub>
                          </m:sSub>
                        </m:num>
                        <m:den>
                          <m:r>
                            <a:rPr lang="pt-BR" sz="2400" i="1">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den>
                      </m:f>
                      <m:r>
                        <a:rPr lang="pt-BR" sz="2400" b="0" i="1" smtClean="0">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𝑑𝑓</m:t>
                          </m:r>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e>
                          </m:d>
                        </m:num>
                        <m:den>
                          <m:r>
                            <a:rPr lang="pt-BR" sz="2400" i="1">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den>
                      </m:f>
                      <m:r>
                        <a:rPr lang="pt-BR" sz="2400" i="1">
                          <a:latin typeface="Cambria Math" panose="02040503050406030204" pitchFamily="18" charset="0"/>
                        </a:rPr>
                        <m:t>=1−</m:t>
                      </m:r>
                      <m:sSup>
                        <m:sSupPr>
                          <m:ctrlPr>
                            <a:rPr lang="pt-BR" sz="2400" i="1">
                              <a:latin typeface="Cambria Math" panose="02040503050406030204" pitchFamily="18" charset="0"/>
                            </a:rPr>
                          </m:ctrlPr>
                        </m:sSupPr>
                        <m:e>
                          <m:r>
                            <m:rPr>
                              <m:sty m:val="p"/>
                            </m:rPr>
                            <a:rPr lang="pt-BR" sz="2400">
                              <a:latin typeface="Cambria Math" panose="02040503050406030204" pitchFamily="18" charset="0"/>
                            </a:rPr>
                            <m:t>tanh</m:t>
                          </m:r>
                        </m:e>
                        <m:sup>
                          <m:r>
                            <a:rPr lang="pt-BR" sz="2400" i="1">
                              <a:latin typeface="Cambria Math" panose="02040503050406030204" pitchFamily="18" charset="0"/>
                            </a:rPr>
                            <m:t>2</m:t>
                          </m:r>
                        </m:sup>
                      </m:sSup>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e>
                      </m:d>
                      <m:r>
                        <a:rPr lang="pt-BR" sz="2400" i="1" smtClean="0">
                          <a:latin typeface="Cambria Math" panose="02040503050406030204" pitchFamily="18" charset="0"/>
                          <a:ea typeface="Cambria Math" panose="02040503050406030204" pitchFamily="18" charset="0"/>
                        </a:rPr>
                        <m:t>≥</m:t>
                      </m:r>
                      <m:r>
                        <a:rPr lang="pt-BR" sz="2400" i="1">
                          <a:latin typeface="Cambria Math" panose="02040503050406030204" pitchFamily="18" charset="0"/>
                        </a:rPr>
                        <m:t>0</m:t>
                      </m:r>
                      <m:r>
                        <a:rPr lang="pt-BR" sz="2400" b="0" i="0" smtClean="0">
                          <a:latin typeface="Cambria Math" panose="02040503050406030204" pitchFamily="18" charset="0"/>
                        </a:rPr>
                        <m:t>.</m:t>
                      </m:r>
                    </m:oMath>
                  </m:oMathPara>
                </a14:m>
                <a:endParaRPr lang="pt-BR" sz="2400" dirty="0"/>
              </a:p>
              <a:p>
                <a:r>
                  <a:rPr lang="pt-BR" dirty="0"/>
                  <a:t>A função e sua derivada são mostradas nas figuras abaixo.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85901"/>
                <a:ext cx="11150600" cy="2567066"/>
              </a:xfrm>
              <a:blipFill>
                <a:blip r:embed="rId3"/>
                <a:stretch>
                  <a:fillRect l="-601" t="-4513"/>
                </a:stretch>
              </a:blipFill>
            </p:spPr>
            <p:txBody>
              <a:bodyPr/>
              <a:lstStyle/>
              <a:p>
                <a:r>
                  <a:rPr lang="pt-BR">
                    <a:noFill/>
                  </a:rPr>
                  <a:t> </a:t>
                </a:r>
              </a:p>
            </p:txBody>
          </p:sp>
        </mc:Fallback>
      </mc:AlternateContent>
      <p:pic>
        <p:nvPicPr>
          <p:cNvPr id="4" name="Imagem 3"/>
          <p:cNvPicPr>
            <a:picLocks noChangeAspect="1"/>
          </p:cNvPicPr>
          <p:nvPr/>
        </p:nvPicPr>
        <p:blipFill>
          <a:blip r:embed="rId4"/>
          <a:stretch>
            <a:fillRect/>
          </a:stretch>
        </p:blipFill>
        <p:spPr>
          <a:xfrm>
            <a:off x="1390650" y="3941962"/>
            <a:ext cx="3882075" cy="2911556"/>
          </a:xfrm>
          <a:prstGeom prst="rect">
            <a:avLst/>
          </a:prstGeom>
        </p:spPr>
      </p:pic>
      <p:pic>
        <p:nvPicPr>
          <p:cNvPr id="10" name="Imagem 9"/>
          <p:cNvPicPr>
            <a:picLocks noChangeAspect="1"/>
          </p:cNvPicPr>
          <p:nvPr/>
        </p:nvPicPr>
        <p:blipFill>
          <a:blip r:embed="rId5"/>
          <a:stretch>
            <a:fillRect/>
          </a:stretch>
        </p:blipFill>
        <p:spPr>
          <a:xfrm>
            <a:off x="7465750" y="3918924"/>
            <a:ext cx="3888050" cy="2916038"/>
          </a:xfrm>
          <a:prstGeom prst="rect">
            <a:avLst/>
          </a:prstGeom>
        </p:spPr>
      </p:pic>
      <p:sp>
        <p:nvSpPr>
          <p:cNvPr id="7" name="Rectangle 6"/>
          <p:cNvSpPr/>
          <p:nvPr/>
        </p:nvSpPr>
        <p:spPr>
          <a:xfrm>
            <a:off x="8008138" y="4243251"/>
            <a:ext cx="1313824" cy="738664"/>
          </a:xfrm>
          <a:prstGeom prst="rect">
            <a:avLst/>
          </a:prstGeom>
        </p:spPr>
        <p:txBody>
          <a:bodyPr wrap="square">
            <a:spAutoFit/>
          </a:bodyPr>
          <a:lstStyle/>
          <a:p>
            <a:pPr algn="ctr"/>
            <a:r>
              <a:rPr lang="pt-BR" sz="1400" dirty="0"/>
              <a:t>Derivada da Tangente Hiperbólica</a:t>
            </a:r>
          </a:p>
        </p:txBody>
      </p:sp>
      <p:sp>
        <p:nvSpPr>
          <p:cNvPr id="6" name="Rectangle 5"/>
          <p:cNvSpPr/>
          <p:nvPr/>
        </p:nvSpPr>
        <p:spPr>
          <a:xfrm>
            <a:off x="1841486" y="4203733"/>
            <a:ext cx="1718234" cy="523220"/>
          </a:xfrm>
          <a:prstGeom prst="rect">
            <a:avLst/>
          </a:prstGeom>
        </p:spPr>
        <p:txBody>
          <a:bodyPr wrap="square">
            <a:spAutoFit/>
          </a:bodyPr>
          <a:lstStyle/>
          <a:p>
            <a:pPr algn="ctr"/>
            <a:r>
              <a:rPr lang="pt-BR" sz="1400" dirty="0"/>
              <a:t>Função Tangente Hiperbólica</a:t>
            </a:r>
          </a:p>
        </p:txBody>
      </p:sp>
      <mc:AlternateContent xmlns:mc="http://schemas.openxmlformats.org/markup-compatibility/2006" xmlns:a14="http://schemas.microsoft.com/office/drawing/2010/main">
        <mc:Choice Requires="a14">
          <p:sp>
            <p:nvSpPr>
              <p:cNvPr id="13" name="CaixaDeTexto 12"/>
              <p:cNvSpPr txBox="1"/>
              <p:nvPr/>
            </p:nvSpPr>
            <p:spPr>
              <a:xfrm>
                <a:off x="9714019" y="2862049"/>
                <a:ext cx="2049356" cy="646331"/>
              </a:xfrm>
              <a:prstGeom prst="rect">
                <a:avLst/>
              </a:prstGeom>
              <a:noFill/>
            </p:spPr>
            <p:txBody>
              <a:bodyPr wrap="square" rtlCol="0">
                <a:spAutoFit/>
              </a:bodyPr>
              <a:lstStyle/>
              <a:p>
                <a:pPr algn="ctr"/>
                <a:r>
                  <a:rPr lang="pt-BR" sz="1200" dirty="0"/>
                  <a:t>A derivada é no máximo igual a 1 quando </a:t>
                </a:r>
                <a14:m>
                  <m:oMath xmlns:m="http://schemas.openxmlformats.org/officeDocument/2006/math">
                    <m:r>
                      <a:rPr lang="pt-BR" sz="1200" b="0" i="1" smtClean="0">
                        <a:latin typeface="Cambria Math" panose="02040503050406030204" pitchFamily="18" charset="0"/>
                      </a:rPr>
                      <m:t>𝑧</m:t>
                    </m:r>
                  </m:oMath>
                </a14:m>
                <a:r>
                  <a:rPr lang="pt-BR"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pt-BR" sz="1200" dirty="0"/>
                  <a:t>, é exatamente igual a 0. </a:t>
                </a:r>
              </a:p>
            </p:txBody>
          </p:sp>
        </mc:Choice>
        <mc:Fallback xmlns="">
          <p:sp>
            <p:nvSpPr>
              <p:cNvPr id="13" name="CaixaDeTexto 12"/>
              <p:cNvSpPr txBox="1">
                <a:spLocks noRot="1" noChangeAspect="1" noMove="1" noResize="1" noEditPoints="1" noAdjustHandles="1" noChangeArrowheads="1" noChangeShapeType="1" noTextEdit="1"/>
              </p:cNvSpPr>
              <p:nvPr/>
            </p:nvSpPr>
            <p:spPr>
              <a:xfrm>
                <a:off x="9714019" y="2862049"/>
                <a:ext cx="2049356" cy="646331"/>
              </a:xfrm>
              <a:prstGeom prst="rect">
                <a:avLst/>
              </a:prstGeom>
              <a:blipFill rotWithShape="0">
                <a:blip r:embed="rId6"/>
                <a:stretch>
                  <a:fillRect r="-595" b="-5607"/>
                </a:stretch>
              </a:blipFill>
            </p:spPr>
            <p:txBody>
              <a:bodyPr/>
              <a:lstStyle/>
              <a:p>
                <a:r>
                  <a:rPr lang="pt-BR">
                    <a:noFill/>
                  </a:rPr>
                  <a:t> </a:t>
                </a:r>
              </a:p>
            </p:txBody>
          </p:sp>
        </mc:Fallback>
      </mc:AlternateContent>
      <p:cxnSp>
        <p:nvCxnSpPr>
          <p:cNvPr id="15" name="Conector de seta reta 14"/>
          <p:cNvCxnSpPr>
            <a:stCxn id="13" idx="2"/>
          </p:cNvCxnSpPr>
          <p:nvPr/>
        </p:nvCxnSpPr>
        <p:spPr>
          <a:xfrm flipH="1">
            <a:off x="9505951" y="3508380"/>
            <a:ext cx="1232746" cy="5445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de Seta Reta 13">
            <a:extLst>
              <a:ext uri="{FF2B5EF4-FFF2-40B4-BE49-F238E27FC236}">
                <a16:creationId xmlns:a16="http://schemas.microsoft.com/office/drawing/2014/main" id="{5C617E03-F638-4320-8FDA-A6A62315797C}"/>
              </a:ext>
            </a:extLst>
          </p:cNvPr>
          <p:cNvCxnSpPr>
            <a:cxnSpLocks/>
          </p:cNvCxnSpPr>
          <p:nvPr/>
        </p:nvCxnSpPr>
        <p:spPr>
          <a:xfrm flipH="1" flipV="1">
            <a:off x="4406250" y="4241699"/>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15">
            <a:extLst>
              <a:ext uri="{FF2B5EF4-FFF2-40B4-BE49-F238E27FC236}">
                <a16:creationId xmlns:a16="http://schemas.microsoft.com/office/drawing/2014/main" id="{9F0A5C87-8500-4308-83F7-0C62ED06739C}"/>
              </a:ext>
            </a:extLst>
          </p:cNvPr>
          <p:cNvCxnSpPr>
            <a:cxnSpLocks/>
          </p:cNvCxnSpPr>
          <p:nvPr/>
        </p:nvCxnSpPr>
        <p:spPr>
          <a:xfrm>
            <a:off x="1203979" y="5904055"/>
            <a:ext cx="991691" cy="5490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CaixaDeTexto 16">
                <a:extLst>
                  <a:ext uri="{FF2B5EF4-FFF2-40B4-BE49-F238E27FC236}">
                    <a16:creationId xmlns:a16="http://schemas.microsoft.com/office/drawing/2014/main" id="{4CCEF927-B8CC-4C90-A772-24E6A0CFD474}"/>
                  </a:ext>
                </a:extLst>
              </p:cNvPr>
              <p:cNvSpPr txBox="1"/>
              <p:nvPr/>
            </p:nvSpPr>
            <p:spPr>
              <a:xfrm>
                <a:off x="4981219" y="4599311"/>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7" name="CaixaDeTexto 16">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4981219" y="4599311"/>
                <a:ext cx="1500099" cy="646331"/>
              </a:xfrm>
              <a:prstGeom prst="rect">
                <a:avLst/>
              </a:prstGeom>
              <a:blipFill rotWithShape="0">
                <a:blip r:embed="rId7"/>
                <a:stretch>
                  <a:fillRect b="-56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4CCEF927-B8CC-4C90-A772-24E6A0CFD474}"/>
                  </a:ext>
                </a:extLst>
              </p:cNvPr>
              <p:cNvSpPr txBox="1"/>
              <p:nvPr/>
            </p:nvSpPr>
            <p:spPr>
              <a:xfrm>
                <a:off x="88150" y="5257724"/>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8" name="CaixaDeTexto 17">
                <a:extLst>
                  <a:ext uri="{FF2B5EF4-FFF2-40B4-BE49-F238E27FC236}">
                    <a16:creationId xmlns="" xmlns:a16="http://schemas.microsoft.com/office/drawing/2014/main" xmlns:a14="http://schemas.microsoft.com/office/drawing/2010/main" id="{4CCEF927-B8CC-4C90-A772-24E6A0CFD474}"/>
                  </a:ext>
                </a:extLst>
              </p:cNvPr>
              <p:cNvSpPr txBox="1">
                <a:spLocks noRot="1" noChangeAspect="1" noMove="1" noResize="1" noEditPoints="1" noAdjustHandles="1" noChangeArrowheads="1" noChangeShapeType="1" noTextEdit="1"/>
              </p:cNvSpPr>
              <p:nvPr/>
            </p:nvSpPr>
            <p:spPr>
              <a:xfrm>
                <a:off x="88150" y="5257724"/>
                <a:ext cx="1500099" cy="646331"/>
              </a:xfrm>
              <a:prstGeom prst="rect">
                <a:avLst/>
              </a:prstGeom>
              <a:blipFill rotWithShape="0">
                <a:blip r:embed="rId8"/>
                <a:stretch>
                  <a:fillRect r="-2024" b="-56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p:cNvSpPr txBox="1"/>
              <p:nvPr/>
            </p:nvSpPr>
            <p:spPr>
              <a:xfrm>
                <a:off x="6415854" y="5672049"/>
                <a:ext cx="1218730" cy="646331"/>
              </a:xfrm>
              <a:prstGeom prst="rect">
                <a:avLst/>
              </a:prstGeom>
              <a:noFill/>
            </p:spPr>
            <p:txBody>
              <a:bodyPr wrap="square" rtlCol="0">
                <a:spAutoFit/>
              </a:bodyPr>
              <a:lstStyle/>
              <a:p>
                <a:pPr algn="ctr"/>
                <a:r>
                  <a:rPr lang="pt-BR" sz="1200" dirty="0"/>
                  <a:t>A derivada é igual a 0 quando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a:latin typeface="Cambria Math" panose="02040503050406030204" pitchFamily="18" charset="0"/>
                        <a:ea typeface="Cambria Math" panose="02040503050406030204" pitchFamily="18" charset="0"/>
                      </a:rPr>
                      <m:t>→−∞</m:t>
                    </m:r>
                  </m:oMath>
                </a14:m>
                <a:r>
                  <a:rPr lang="pt-BR" sz="1200" dirty="0"/>
                  <a:t>. </a:t>
                </a:r>
              </a:p>
            </p:txBody>
          </p:sp>
        </mc:Choice>
        <mc:Fallback xmlns="">
          <p:sp>
            <p:nvSpPr>
              <p:cNvPr id="19" name="CaixaDeTexto 18"/>
              <p:cNvSpPr txBox="1">
                <a:spLocks noRot="1" noChangeAspect="1" noMove="1" noResize="1" noEditPoints="1" noAdjustHandles="1" noChangeArrowheads="1" noChangeShapeType="1" noTextEdit="1"/>
              </p:cNvSpPr>
              <p:nvPr/>
            </p:nvSpPr>
            <p:spPr>
              <a:xfrm>
                <a:off x="6415854" y="5672049"/>
                <a:ext cx="1218730" cy="646331"/>
              </a:xfrm>
              <a:prstGeom prst="rect">
                <a:avLst/>
              </a:prstGeom>
              <a:blipFill rotWithShape="0">
                <a:blip r:embed="rId9"/>
                <a:stretch>
                  <a:fillRect r="-2500" b="-66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p:cNvSpPr txBox="1"/>
              <p:nvPr/>
            </p:nvSpPr>
            <p:spPr>
              <a:xfrm>
                <a:off x="10944014" y="5348884"/>
                <a:ext cx="1261737" cy="646331"/>
              </a:xfrm>
              <a:prstGeom prst="rect">
                <a:avLst/>
              </a:prstGeom>
              <a:noFill/>
            </p:spPr>
            <p:txBody>
              <a:bodyPr wrap="square" rtlCol="0">
                <a:spAutoFit/>
              </a:bodyPr>
              <a:lstStyle/>
              <a:p>
                <a:pPr algn="ctr"/>
                <a:r>
                  <a:rPr lang="pt-BR" sz="1200" dirty="0"/>
                  <a:t>A derivada é igual a 0 quando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a:latin typeface="Cambria Math" panose="02040503050406030204" pitchFamily="18" charset="0"/>
                        <a:ea typeface="Cambria Math" panose="02040503050406030204" pitchFamily="18" charset="0"/>
                      </a:rPr>
                      <m:t>→∞</m:t>
                    </m:r>
                  </m:oMath>
                </a14:m>
                <a:r>
                  <a:rPr lang="pt-BR" sz="1200" dirty="0"/>
                  <a:t>. </a:t>
                </a:r>
              </a:p>
            </p:txBody>
          </p:sp>
        </mc:Choice>
        <mc:Fallback xmlns="">
          <p:sp>
            <p:nvSpPr>
              <p:cNvPr id="20" name="CaixaDeTexto 19"/>
              <p:cNvSpPr txBox="1">
                <a:spLocks noRot="1" noChangeAspect="1" noMove="1" noResize="1" noEditPoints="1" noAdjustHandles="1" noChangeArrowheads="1" noChangeShapeType="1" noTextEdit="1"/>
              </p:cNvSpPr>
              <p:nvPr/>
            </p:nvSpPr>
            <p:spPr>
              <a:xfrm>
                <a:off x="10944014" y="5348884"/>
                <a:ext cx="1261737" cy="646331"/>
              </a:xfrm>
              <a:prstGeom prst="rect">
                <a:avLst/>
              </a:prstGeom>
              <a:blipFill rotWithShape="0">
                <a:blip r:embed="rId10"/>
                <a:stretch>
                  <a:fillRect r="-966" b="-6604"/>
                </a:stretch>
              </a:blipFill>
            </p:spPr>
            <p:txBody>
              <a:bodyPr/>
              <a:lstStyle/>
              <a:p>
                <a:r>
                  <a:rPr lang="pt-BR">
                    <a:noFill/>
                  </a:rPr>
                  <a:t> </a:t>
                </a:r>
              </a:p>
            </p:txBody>
          </p:sp>
        </mc:Fallback>
      </mc:AlternateContent>
      <p:cxnSp>
        <p:nvCxnSpPr>
          <p:cNvPr id="21" name="Conector de seta reta 20"/>
          <p:cNvCxnSpPr/>
          <p:nvPr/>
        </p:nvCxnSpPr>
        <p:spPr>
          <a:xfrm flipH="1">
            <a:off x="11054927" y="5995215"/>
            <a:ext cx="505460" cy="3910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p:cNvCxnSpPr/>
          <p:nvPr/>
        </p:nvCxnSpPr>
        <p:spPr>
          <a:xfrm>
            <a:off x="7102125" y="6257550"/>
            <a:ext cx="797537" cy="1236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560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p:sp>
        <p:nvSpPr>
          <p:cNvPr id="3" name="Content Placeholder 2"/>
          <p:cNvSpPr>
            <a:spLocks noGrp="1"/>
          </p:cNvSpPr>
          <p:nvPr>
            <p:ph idx="1"/>
          </p:nvPr>
        </p:nvSpPr>
        <p:spPr>
          <a:xfrm>
            <a:off x="838200" y="1825624"/>
            <a:ext cx="11112500" cy="2832101"/>
          </a:xfrm>
        </p:spPr>
        <p:txBody>
          <a:bodyPr>
            <a:normAutofit fontScale="92500" lnSpcReduction="20000"/>
          </a:bodyPr>
          <a:lstStyle/>
          <a:p>
            <a:r>
              <a:rPr lang="pt-BR" dirty="0"/>
              <a:t>É um problema encontrado quando treinamos </a:t>
            </a:r>
            <a:r>
              <a:rPr lang="pt-BR" b="1" i="1" dirty="0"/>
              <a:t>redes neurais profundas</a:t>
            </a:r>
            <a:r>
              <a:rPr lang="pt-BR" dirty="0"/>
              <a:t>, ou seja, com muitas camadas escondidas, com </a:t>
            </a:r>
            <a:r>
              <a:rPr lang="pt-BR" b="1" i="1" dirty="0"/>
              <a:t>métodos de aprendizado baseados no gradiente</a:t>
            </a:r>
            <a:r>
              <a:rPr lang="pt-BR" dirty="0"/>
              <a:t> e </a:t>
            </a:r>
            <a:r>
              <a:rPr lang="pt-BR" b="1" i="1" dirty="0"/>
              <a:t>funções de ativação sigmoide ou tangente hiperbólica</a:t>
            </a:r>
            <a:r>
              <a:rPr lang="pt-BR" dirty="0"/>
              <a:t>.</a:t>
            </a:r>
          </a:p>
          <a:p>
            <a:r>
              <a:rPr lang="pt-BR" dirty="0"/>
              <a:t>Ocorre devido à natureza do </a:t>
            </a:r>
            <a:r>
              <a:rPr lang="pt-BR" b="1" i="1" dirty="0"/>
              <a:t>algoritmo de </a:t>
            </a:r>
            <a:r>
              <a:rPr lang="pt-BR" b="1" i="1" dirty="0" err="1"/>
              <a:t>retropropagação</a:t>
            </a:r>
            <a:r>
              <a:rPr lang="pt-BR" dirty="0"/>
              <a:t>, que é usado para treinar a rede neural.</a:t>
            </a:r>
          </a:p>
          <a:p>
            <a:pPr lvl="1">
              <a:buFont typeface="Wingdings" panose="05000000000000000000" pitchFamily="2" charset="2"/>
              <a:buChar char="§"/>
            </a:pPr>
            <a:r>
              <a:rPr lang="pt-BR" dirty="0"/>
              <a:t>Para atualizar os pesos de nós das camadas ocultas, calcula-se a derivada do erro de saída em relação àquele peso e, para isso, usamos a </a:t>
            </a:r>
            <a:r>
              <a:rPr lang="pt-BR" b="1" i="1" dirty="0"/>
              <a:t>regra da cadeia</a:t>
            </a:r>
            <a:r>
              <a:rPr lang="pt-BR" dirty="0"/>
              <a:t>.</a:t>
            </a:r>
          </a:p>
          <a:p>
            <a:pPr lvl="1">
              <a:buFont typeface="Wingdings" panose="05000000000000000000" pitchFamily="2" charset="2"/>
              <a:buChar char="§"/>
            </a:pPr>
            <a:r>
              <a:rPr lang="pt-BR" dirty="0"/>
              <a:t>Ou seja, o algoritmo </a:t>
            </a:r>
            <a:r>
              <a:rPr lang="pt-BR" b="1" i="1" dirty="0"/>
              <a:t>propaga o erro de saída para as camadas ocultas </a:t>
            </a:r>
            <a:r>
              <a:rPr lang="pt-BR" dirty="0"/>
              <a:t>usando a regra da cadeia.</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7525" y="4314826"/>
            <a:ext cx="7028586" cy="2476500"/>
          </a:xfrm>
          <a:prstGeom prst="rect">
            <a:avLst/>
          </a:prstGeom>
        </p:spPr>
      </p:pic>
      <p:sp>
        <p:nvSpPr>
          <p:cNvPr id="5" name="Rectangle 4">
            <a:extLst>
              <a:ext uri="{FF2B5EF4-FFF2-40B4-BE49-F238E27FC236}">
                <a16:creationId xmlns:a16="http://schemas.microsoft.com/office/drawing/2014/main" id="{D60F7D6F-21D3-AA68-FABB-24C527E63C2E}"/>
              </a:ext>
            </a:extLst>
          </p:cNvPr>
          <p:cNvSpPr/>
          <p:nvPr/>
        </p:nvSpPr>
        <p:spPr>
          <a:xfrm>
            <a:off x="10048352" y="4860578"/>
            <a:ext cx="1902348" cy="1384995"/>
          </a:xfrm>
          <a:prstGeom prst="rect">
            <a:avLst/>
          </a:prstGeom>
        </p:spPr>
        <p:txBody>
          <a:bodyPr wrap="square">
            <a:spAutoFit/>
          </a:bodyPr>
          <a:lstStyle/>
          <a:p>
            <a:pPr algn="ctr"/>
            <a:r>
              <a:rPr lang="pt-BR" sz="1200" dirty="0"/>
              <a:t>Em suma, o gradiente se torna cada vez menor nas camadas próximas à entrada, levando a uma atualização muito pequena ou até inexistente nos pesos destas camadas.</a:t>
            </a:r>
          </a:p>
        </p:txBody>
      </p:sp>
    </p:spTree>
    <p:extLst>
      <p:ext uri="{BB962C8B-B14F-4D97-AF65-F5344CB8AC3E}">
        <p14:creationId xmlns:p14="http://schemas.microsoft.com/office/powerpoint/2010/main" val="1638900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625"/>
          </a:xfrm>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00200"/>
                <a:ext cx="11182350" cy="5257799"/>
              </a:xfrm>
            </p:spPr>
            <p:txBody>
              <a:bodyPr>
                <a:normAutofit lnSpcReduction="10000"/>
              </a:bodyPr>
              <a:lstStyle/>
              <a:p>
                <a:r>
                  <a:rPr lang="pt-BR" dirty="0"/>
                  <a:t>Lembrem-se que as </a:t>
                </a:r>
                <a:r>
                  <a:rPr lang="pt-BR" b="1" i="1" dirty="0"/>
                  <a:t>funções de ativação</a:t>
                </a:r>
                <a:r>
                  <a:rPr lang="pt-BR" dirty="0"/>
                  <a:t>,</a:t>
                </a:r>
                <a:r>
                  <a:rPr lang="pt-BR" b="1" i="1" dirty="0"/>
                  <a:t> </a:t>
                </a:r>
                <a:r>
                  <a:rPr lang="pt-BR" dirty="0"/>
                  <a:t>como </a:t>
                </a:r>
                <a:r>
                  <a:rPr lang="pt-BR" b="1" i="1" dirty="0"/>
                  <a:t>tangente hiperbólica </a:t>
                </a:r>
                <a:r>
                  <a:rPr lang="pt-BR" dirty="0"/>
                  <a:t>ou</a:t>
                </a:r>
                <a:r>
                  <a:rPr lang="pt-BR" b="1" i="1" dirty="0"/>
                  <a:t> logística</a:t>
                </a:r>
                <a:r>
                  <a:rPr lang="pt-BR" dirty="0"/>
                  <a:t>, têm derivadas parciais no intervalo de 0 até 1.</a:t>
                </a:r>
              </a:p>
              <a:p>
                <a:r>
                  <a:rPr lang="pt-BR" dirty="0"/>
                  <a:t>Durante o treinamento, para atualizar os pesos de cada camada da </a:t>
                </a:r>
                <a:r>
                  <a:rPr lang="pt-BR" b="1" i="1" dirty="0"/>
                  <a:t>rede neural</a:t>
                </a:r>
                <a:r>
                  <a:rPr lang="pt-BR" dirty="0"/>
                  <a:t>, o </a:t>
                </a:r>
                <a:r>
                  <a:rPr lang="pt-BR" b="1" i="1" dirty="0"/>
                  <a:t>algoritmo de retropropagação </a:t>
                </a:r>
                <a:r>
                  <a:rPr lang="pt-BR" dirty="0"/>
                  <a:t>calcula os gradientes dos pesos das camadas ocultas através do uso da </a:t>
                </a:r>
                <a:r>
                  <a:rPr lang="pt-BR" b="1" i="1" dirty="0"/>
                  <a:t>regra da cadeia</a:t>
                </a:r>
                <a:r>
                  <a:rPr lang="pt-BR" dirty="0"/>
                  <a:t> (exemplo abaixo).</a:t>
                </a:r>
              </a:p>
              <a:p>
                <a:pPr marL="0" indent="0">
                  <a:buNone/>
                </a:pPr>
                <a:endParaRPr lang="pt-BR" dirty="0"/>
              </a:p>
              <a:p>
                <a:pPr marL="0" indent="0">
                  <a:buNone/>
                </a:pPr>
                <a:endParaRPr lang="pt-BR" dirty="0"/>
              </a:p>
              <a:p>
                <a:pPr marL="0" indent="0">
                  <a:buNone/>
                </a:pPr>
                <a14:m>
                  <m:oMathPara xmlns:m="http://schemas.openxmlformats.org/officeDocument/2006/math">
                    <m:oMathParaPr>
                      <m:jc m:val="centerGroup"/>
                    </m:oMathParaPr>
                    <m:oMath xmlns:m="http://schemas.openxmlformats.org/officeDocument/2006/math">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ea typeface="Cambria Math" panose="02040503050406030204" pitchFamily="18" charset="0"/>
                            </a:rPr>
                            <m:t>𝑦</m:t>
                          </m:r>
                        </m:num>
                        <m:den>
                          <m:r>
                            <a:rPr lang="pt-BR" sz="2400" i="1">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𝑥</m:t>
                          </m:r>
                        </m:den>
                      </m:f>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r>
                                <a:rPr lang="pt-BR" sz="2400" i="1">
                                  <a:latin typeface="Cambria Math" panose="02040503050406030204" pitchFamily="18" charset="0"/>
                                </a:rPr>
                                <m:t>𝑔</m:t>
                              </m:r>
                              <m:d>
                                <m:dPr>
                                  <m:ctrlPr>
                                    <a:rPr lang="pt-BR" sz="2400" i="1">
                                      <a:latin typeface="Cambria Math" panose="02040503050406030204" pitchFamily="18" charset="0"/>
                                    </a:rPr>
                                  </m:ctrlPr>
                                </m:dPr>
                                <m:e>
                                  <m:r>
                                    <a:rPr lang="pt-BR" sz="2400" i="1">
                                      <a:latin typeface="Cambria Math" panose="02040503050406030204" pitchFamily="18" charset="0"/>
                                    </a:rPr>
                                    <m:t>h</m:t>
                                  </m:r>
                                  <m:r>
                                    <a:rPr lang="pt-BR" sz="2400" i="1">
                                      <a:latin typeface="Cambria Math" panose="02040503050406030204" pitchFamily="18" charset="0"/>
                                    </a:rPr>
                                    <m:t>(</m:t>
                                  </m:r>
                                  <m:r>
                                    <a:rPr lang="pt-BR" sz="2400" b="0" i="1" smtClean="0">
                                      <a:latin typeface="Cambria Math" panose="02040503050406030204" pitchFamily="18" charset="0"/>
                                    </a:rPr>
                                    <m:t>𝑥</m:t>
                                  </m:r>
                                  <m:r>
                                    <a:rPr lang="pt-BR" sz="2400" i="1">
                                      <a:latin typeface="Cambria Math" panose="02040503050406030204" pitchFamily="18" charset="0"/>
                                    </a:rPr>
                                    <m:t>)</m:t>
                                  </m:r>
                                </m:e>
                              </m:d>
                            </m:e>
                          </m:d>
                        </m:num>
                        <m:den>
                          <m:r>
                            <a:rPr lang="pt-BR" sz="2400" i="1">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𝑥</m:t>
                          </m:r>
                        </m:den>
                      </m:f>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r>
                                <a:rPr lang="pt-BR" sz="2400" i="1">
                                  <a:latin typeface="Cambria Math" panose="02040503050406030204" pitchFamily="18" charset="0"/>
                                </a:rPr>
                                <m:t>𝑔</m:t>
                              </m:r>
                              <m:d>
                                <m:dPr>
                                  <m:ctrlPr>
                                    <a:rPr lang="pt-BR" sz="2400" i="1">
                                      <a:latin typeface="Cambria Math" panose="02040503050406030204" pitchFamily="18" charset="0"/>
                                    </a:rPr>
                                  </m:ctrlPr>
                                </m:dPr>
                                <m:e>
                                  <m:r>
                                    <a:rPr lang="pt-BR" sz="2400" i="1">
                                      <a:latin typeface="Cambria Math" panose="02040503050406030204" pitchFamily="18" charset="0"/>
                                    </a:rPr>
                                    <m:t>h</m:t>
                                  </m:r>
                                  <m:r>
                                    <a:rPr lang="pt-BR" sz="2400" i="1">
                                      <a:latin typeface="Cambria Math" panose="02040503050406030204" pitchFamily="18" charset="0"/>
                                    </a:rPr>
                                    <m:t>(</m:t>
                                  </m:r>
                                  <m:r>
                                    <a:rPr lang="pt-BR" sz="2400" b="0" i="1" smtClean="0">
                                      <a:latin typeface="Cambria Math" panose="02040503050406030204" pitchFamily="18" charset="0"/>
                                    </a:rPr>
                                    <m:t>𝑥</m:t>
                                  </m:r>
                                  <m:r>
                                    <a:rPr lang="pt-BR" sz="2400" i="1">
                                      <a:latin typeface="Cambria Math" panose="02040503050406030204" pitchFamily="18" charset="0"/>
                                    </a:rPr>
                                    <m:t>)</m:t>
                                  </m:r>
                                </m:e>
                              </m:d>
                            </m:e>
                          </m:d>
                        </m:num>
                        <m:den>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ea typeface="Cambria Math" panose="02040503050406030204" pitchFamily="18" charset="0"/>
                            </a:rPr>
                            <m:t>𝑔</m:t>
                          </m:r>
                          <m:d>
                            <m:dPr>
                              <m:ctrlPr>
                                <a:rPr lang="pt-BR" sz="2400" i="1">
                                  <a:latin typeface="Cambria Math" panose="02040503050406030204" pitchFamily="18" charset="0"/>
                                </a:rPr>
                              </m:ctrlPr>
                            </m:dPr>
                            <m:e>
                              <m:r>
                                <a:rPr lang="pt-BR" sz="2400" i="1">
                                  <a:latin typeface="Cambria Math" panose="02040503050406030204" pitchFamily="18" charset="0"/>
                                </a:rPr>
                                <m:t>h</m:t>
                              </m:r>
                              <m:r>
                                <a:rPr lang="pt-BR" sz="2400" i="1">
                                  <a:latin typeface="Cambria Math" panose="02040503050406030204" pitchFamily="18" charset="0"/>
                                </a:rPr>
                                <m:t>(</m:t>
                              </m:r>
                              <m:r>
                                <a:rPr lang="pt-BR" sz="2400" b="0" i="1" smtClean="0">
                                  <a:latin typeface="Cambria Math" panose="02040503050406030204" pitchFamily="18" charset="0"/>
                                </a:rPr>
                                <m:t>𝑥</m:t>
                              </m:r>
                              <m:r>
                                <a:rPr lang="pt-BR" sz="2400" i="1">
                                  <a:latin typeface="Cambria Math" panose="02040503050406030204" pitchFamily="18" charset="0"/>
                                </a:rPr>
                                <m:t>)</m:t>
                              </m:r>
                            </m:e>
                          </m:d>
                        </m:den>
                      </m:f>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ea typeface="Cambria Math" panose="02040503050406030204" pitchFamily="18" charset="0"/>
                            </a:rPr>
                            <m:t>𝑔</m:t>
                          </m:r>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rPr>
                            <m:t>h</m:t>
                          </m:r>
                          <m:d>
                            <m:dPr>
                              <m:ctrlPr>
                                <a:rPr lang="pt-BR" sz="2400" i="1">
                                  <a:latin typeface="Cambria Math" panose="02040503050406030204" pitchFamily="18" charset="0"/>
                                </a:rPr>
                              </m:ctrlPr>
                            </m:dPr>
                            <m:e>
                              <m:r>
                                <a:rPr lang="pt-BR" sz="2400" b="0" i="1" smtClean="0">
                                  <a:latin typeface="Cambria Math" panose="02040503050406030204" pitchFamily="18" charset="0"/>
                                </a:rPr>
                                <m:t>𝑥</m:t>
                              </m:r>
                            </m:e>
                          </m:d>
                          <m:r>
                            <a:rPr lang="pt-BR" sz="2400" i="1">
                              <a:latin typeface="Cambria Math" panose="02040503050406030204" pitchFamily="18" charset="0"/>
                            </a:rPr>
                            <m:t>)</m:t>
                          </m:r>
                        </m:num>
                        <m:den>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ea typeface="Cambria Math" panose="02040503050406030204" pitchFamily="18" charset="0"/>
                            </a:rPr>
                            <m:t>h</m:t>
                          </m:r>
                          <m:r>
                            <a:rPr lang="pt-BR" sz="2400" i="1">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𝑥</m:t>
                          </m:r>
                          <m:r>
                            <a:rPr lang="pt-BR" sz="2400" i="1">
                              <a:latin typeface="Cambria Math" panose="02040503050406030204" pitchFamily="18" charset="0"/>
                            </a:rPr>
                            <m:t>)</m:t>
                          </m:r>
                        </m:den>
                      </m:f>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rPr>
                            <m:t>h</m:t>
                          </m:r>
                          <m:d>
                            <m:dPr>
                              <m:ctrlPr>
                                <a:rPr lang="pt-BR" sz="2400" i="1">
                                  <a:latin typeface="Cambria Math" panose="02040503050406030204" pitchFamily="18" charset="0"/>
                                </a:rPr>
                              </m:ctrlPr>
                            </m:dPr>
                            <m:e>
                              <m:r>
                                <a:rPr lang="pt-BR" sz="2400" b="0" i="1" smtClean="0">
                                  <a:latin typeface="Cambria Math" panose="02040503050406030204" pitchFamily="18" charset="0"/>
                                </a:rPr>
                                <m:t>𝑥</m:t>
                              </m:r>
                            </m:e>
                          </m:d>
                        </m:num>
                        <m:den>
                          <m:r>
                            <a:rPr lang="pt-BR" sz="2400" i="1">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𝑥</m:t>
                          </m:r>
                        </m:den>
                      </m:f>
                    </m:oMath>
                  </m:oMathPara>
                </a14:m>
                <a:endParaRPr lang="pt-BR" dirty="0"/>
              </a:p>
              <a:p>
                <a:r>
                  <a:rPr lang="pt-BR" dirty="0"/>
                  <a:t>Em outras palavras, devido à regra da cadeia, o gradiente para a atualização dos pesos de uma dada camada da rede neural inclui </a:t>
                </a:r>
                <a:r>
                  <a:rPr lang="pt-BR" b="1" i="1" dirty="0"/>
                  <a:t>o produto das derivadas das funções de ativação dos nós desde a camada de saída até a camada desejada</a:t>
                </a:r>
                <a:r>
                  <a:rPr lang="pt-BR"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00200"/>
                <a:ext cx="11182350" cy="5257799"/>
              </a:xfrm>
              <a:blipFill rotWithShape="0">
                <a:blip r:embed="rId3"/>
                <a:stretch>
                  <a:fillRect l="-981" t="-2668" r="-55" b="-232"/>
                </a:stretch>
              </a:blipFill>
            </p:spPr>
            <p:txBody>
              <a:bodyPr/>
              <a:lstStyle/>
              <a:p>
                <a:r>
                  <a:rPr lang="pt-BR">
                    <a:noFill/>
                  </a:rPr>
                  <a:t> </a:t>
                </a:r>
              </a:p>
            </p:txBody>
          </p:sp>
        </mc:Fallback>
      </mc:AlternateContent>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1425" y="3576774"/>
            <a:ext cx="5215788" cy="557074"/>
          </a:xfrm>
          <a:prstGeom prst="rect">
            <a:avLst/>
          </a:prstGeom>
        </p:spPr>
      </p:pic>
      <mc:AlternateContent xmlns:mc="http://schemas.openxmlformats.org/markup-compatibility/2006" xmlns:a14="http://schemas.microsoft.com/office/drawing/2010/main">
        <mc:Choice Requires="a14">
          <p:sp>
            <p:nvSpPr>
              <p:cNvPr id="5" name="CaixaDeTexto 4"/>
              <p:cNvSpPr txBox="1"/>
              <p:nvPr/>
            </p:nvSpPr>
            <p:spPr>
              <a:xfrm>
                <a:off x="9982986" y="4229099"/>
                <a:ext cx="2037564" cy="830997"/>
              </a:xfrm>
              <a:prstGeom prst="rect">
                <a:avLst/>
              </a:prstGeom>
              <a:noFill/>
            </p:spPr>
            <p:txBody>
              <a:bodyPr wrap="square" rtlCol="0">
                <a:spAutoFit/>
              </a:bodyPr>
              <a:lstStyle/>
              <a:p>
                <a:pPr algn="ctr"/>
                <a:r>
                  <a:rPr lang="pt-BR" sz="1200" b="1" dirty="0"/>
                  <a:t>OBS</a:t>
                </a:r>
                <a:r>
                  <a:rPr lang="pt-BR" sz="1200" dirty="0"/>
                  <a:t>.: As funções </a:t>
                </a:r>
                <a14:m>
                  <m:oMath xmlns:m="http://schemas.openxmlformats.org/officeDocument/2006/math">
                    <m:r>
                      <a:rPr lang="pt-BR" sz="1200" b="0" i="1" smtClean="0">
                        <a:latin typeface="Cambria Math" panose="02040503050406030204" pitchFamily="18" charset="0"/>
                      </a:rPr>
                      <m:t>𝑓</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m:t>
                        </m:r>
                      </m:e>
                    </m:d>
                    <m:r>
                      <a:rPr lang="pt-BR" sz="1200" b="0" i="1" smtClean="0">
                        <a:latin typeface="Cambria Math" panose="02040503050406030204" pitchFamily="18" charset="0"/>
                      </a:rPr>
                      <m:t>, </m:t>
                    </m:r>
                    <m:r>
                      <a:rPr lang="pt-BR" sz="1200" b="0" i="1" smtClean="0">
                        <a:latin typeface="Cambria Math" panose="02040503050406030204" pitchFamily="18" charset="0"/>
                      </a:rPr>
                      <m:t>𝑔</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m:t>
                        </m:r>
                      </m:e>
                    </m:d>
                    <m:r>
                      <a:rPr lang="pt-BR" sz="1200" b="0" i="1" smtClean="0">
                        <a:latin typeface="Cambria Math" panose="02040503050406030204" pitchFamily="18" charset="0"/>
                      </a:rPr>
                      <m:t>, </m:t>
                    </m:r>
                    <m:r>
                      <a:rPr lang="pt-BR" sz="1200" b="0" i="1" smtClean="0">
                        <a:latin typeface="Cambria Math" panose="02040503050406030204" pitchFamily="18" charset="0"/>
                      </a:rPr>
                      <m:t>𝑒</m:t>
                    </m:r>
                    <m:r>
                      <a:rPr lang="pt-BR" sz="1200" b="0" i="1" smtClean="0">
                        <a:latin typeface="Cambria Math" panose="02040503050406030204" pitchFamily="18" charset="0"/>
                      </a:rPr>
                      <m:t> </m:t>
                    </m:r>
                    <m:r>
                      <a:rPr lang="pt-BR" sz="1200" b="0" i="1" smtClean="0">
                        <a:latin typeface="Cambria Math" panose="02040503050406030204" pitchFamily="18" charset="0"/>
                      </a:rPr>
                      <m:t>h</m:t>
                    </m:r>
                    <m:r>
                      <a:rPr lang="pt-BR" sz="1200" b="0" i="1" smtClean="0">
                        <a:latin typeface="Cambria Math" panose="02040503050406030204" pitchFamily="18" charset="0"/>
                      </a:rPr>
                      <m:t>(.)</m:t>
                    </m:r>
                  </m:oMath>
                </a14:m>
                <a:r>
                  <a:rPr lang="pt-BR" sz="1200" dirty="0"/>
                  <a:t> podem ser interpretadas como sendo as funções de ativação dos nós.</a:t>
                </a:r>
              </a:p>
            </p:txBody>
          </p:sp>
        </mc:Choice>
        <mc:Fallback xmlns="">
          <p:sp>
            <p:nvSpPr>
              <p:cNvPr id="5" name="CaixaDeTexto 4"/>
              <p:cNvSpPr txBox="1">
                <a:spLocks noRot="1" noChangeAspect="1" noMove="1" noResize="1" noEditPoints="1" noAdjustHandles="1" noChangeArrowheads="1" noChangeShapeType="1" noTextEdit="1"/>
              </p:cNvSpPr>
              <p:nvPr/>
            </p:nvSpPr>
            <p:spPr>
              <a:xfrm>
                <a:off x="9982986" y="4229099"/>
                <a:ext cx="2037564" cy="830997"/>
              </a:xfrm>
              <a:prstGeom prst="rect">
                <a:avLst/>
              </a:prstGeom>
              <a:blipFill rotWithShape="0">
                <a:blip r:embed="rId5"/>
                <a:stretch>
                  <a:fillRect t="-735" r="-299" b="-5147"/>
                </a:stretch>
              </a:blipFill>
            </p:spPr>
            <p:txBody>
              <a:bodyPr/>
              <a:lstStyle/>
              <a:p>
                <a:r>
                  <a:rPr lang="pt-BR">
                    <a:noFill/>
                  </a:rPr>
                  <a:t> </a:t>
                </a:r>
              </a:p>
            </p:txBody>
          </p:sp>
        </mc:Fallback>
      </mc:AlternateContent>
    </p:spTree>
    <p:extLst>
      <p:ext uri="{BB962C8B-B14F-4D97-AF65-F5344CB8AC3E}">
        <p14:creationId xmlns:p14="http://schemas.microsoft.com/office/powerpoint/2010/main" val="2379275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11198470" cy="3022147"/>
              </a:xfrm>
            </p:spPr>
            <p:txBody>
              <a:bodyPr>
                <a:normAutofit fontScale="92500" lnSpcReduction="10000"/>
              </a:bodyPr>
              <a:lstStyle/>
              <a:p>
                <a:r>
                  <a:rPr lang="pt-BR" dirty="0"/>
                  <a:t>Em uma rede com </a:t>
                </a:r>
                <a14:m>
                  <m:oMath xmlns:m="http://schemas.openxmlformats.org/officeDocument/2006/math">
                    <m:r>
                      <a:rPr lang="pt-BR" b="1" i="1" smtClean="0">
                        <a:latin typeface="Cambria Math" panose="02040503050406030204" pitchFamily="18" charset="0"/>
                      </a:rPr>
                      <m:t>𝑴</m:t>
                    </m:r>
                  </m:oMath>
                </a14:m>
                <a:r>
                  <a:rPr lang="pt-BR" dirty="0"/>
                  <a:t> camadas, a </a:t>
                </a:r>
                <a:r>
                  <a:rPr lang="pt-BR" b="1" i="1" dirty="0" err="1"/>
                  <a:t>retropropagação</a:t>
                </a:r>
                <a:r>
                  <a:rPr lang="pt-BR" b="1" i="1" dirty="0"/>
                  <a:t> </a:t>
                </a:r>
                <a:r>
                  <a:rPr lang="pt-BR" dirty="0"/>
                  <a:t>tem o efeito de multiplicar até </a:t>
                </a:r>
                <a14:m>
                  <m:oMath xmlns:m="http://schemas.openxmlformats.org/officeDocument/2006/math">
                    <m:r>
                      <a:rPr lang="pt-BR" b="1" i="1">
                        <a:latin typeface="Cambria Math" panose="02040503050406030204" pitchFamily="18" charset="0"/>
                      </a:rPr>
                      <m:t>𝑴</m:t>
                    </m:r>
                  </m:oMath>
                </a14:m>
                <a:r>
                  <a:rPr lang="pt-BR" dirty="0"/>
                  <a:t> valores pequenos (i.e., derivadas parciais das funções de ativação) para calcular os gradientes das primeiras camadas.</a:t>
                </a:r>
              </a:p>
              <a:p>
                <a:r>
                  <a:rPr lang="pt-BR" dirty="0"/>
                  <a:t>O que significa que o </a:t>
                </a:r>
                <a:r>
                  <a:rPr lang="pt-BR" b="1" i="1" dirty="0"/>
                  <a:t>gradiente diminui exponencialmente </a:t>
                </a:r>
                <a:r>
                  <a:rPr lang="pt-BR" dirty="0"/>
                  <a:t>com </a:t>
                </a:r>
                <a14:m>
                  <m:oMath xmlns:m="http://schemas.openxmlformats.org/officeDocument/2006/math">
                    <m:r>
                      <a:rPr lang="pt-BR" b="1" i="1">
                        <a:latin typeface="Cambria Math" panose="02040503050406030204" pitchFamily="18" charset="0"/>
                      </a:rPr>
                      <m:t>𝑴</m:t>
                    </m:r>
                  </m:oMath>
                </a14:m>
                <a:r>
                  <a:rPr lang="pt-BR" dirty="0"/>
                  <a:t>.</a:t>
                </a:r>
              </a:p>
              <a:p>
                <a:r>
                  <a:rPr lang="pt-BR" dirty="0"/>
                  <a:t>Isso significa que os </a:t>
                </a:r>
                <a:r>
                  <a:rPr lang="pt-BR" b="1" i="1" dirty="0"/>
                  <a:t>nós das camadas iniciais aprendem muito mais lentamente do que os nós das camadas finais</a:t>
                </a:r>
                <a:r>
                  <a:rPr lang="pt-BR" dirty="0"/>
                  <a:t>, pois o valor do gradiente é muito pequeno, fazendo com que a </a:t>
                </a:r>
                <a:r>
                  <a:rPr lang="pt-BR" b="1" i="1" dirty="0"/>
                  <a:t>atualização dos pesos também seja pequena </a:t>
                </a:r>
                <a:r>
                  <a:rPr lang="pt-BR" dirty="0"/>
                  <a:t>(i.e., lenta).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11198470" cy="3022147"/>
              </a:xfrm>
              <a:blipFill>
                <a:blip r:embed="rId3"/>
                <a:stretch>
                  <a:fillRect l="-816" t="-4032" r="-1523" b="-1008"/>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3565" y="4357268"/>
            <a:ext cx="6867737" cy="2419825"/>
          </a:xfrm>
          <a:prstGeom prst="rect">
            <a:avLst/>
          </a:prstGeom>
        </p:spPr>
      </p:pic>
    </p:spTree>
    <p:extLst>
      <p:ext uri="{BB962C8B-B14F-4D97-AF65-F5344CB8AC3E}">
        <p14:creationId xmlns:p14="http://schemas.microsoft.com/office/powerpoint/2010/main" val="3784037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en-US" dirty="0" err="1"/>
              <a:t>Exemplo</a:t>
            </a:r>
            <a:r>
              <a:rPr lang="en-US" dirty="0"/>
              <a:t>: </a:t>
            </a:r>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199" y="1898618"/>
                <a:ext cx="11199725" cy="4959382"/>
              </a:xfrm>
            </p:spPr>
            <p:txBody>
              <a:bodyPr>
                <a:normAutofit fontScale="70000" lnSpcReduction="20000"/>
              </a:bodyPr>
              <a:lstStyle/>
              <a:p>
                <a:pPr marL="0" indent="0">
                  <a:buNone/>
                </a:pPr>
                <a:r>
                  <a:rPr lang="pt-BR" b="1" i="1" dirty="0"/>
                  <a:t>Considerações</a:t>
                </a:r>
                <a:r>
                  <a:rPr lang="pt-BR" dirty="0"/>
                  <a:t>: </a:t>
                </a:r>
              </a:p>
              <a:p>
                <a:pPr marL="285750" indent="-285750"/>
                <a:r>
                  <a:rPr lang="pt-BR" dirty="0"/>
                  <a:t>2 x Perceptrons com função de ativação sigmoide,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oMath>
                </a14:m>
                <a:r>
                  <a:rPr lang="pt-BR" dirty="0"/>
                  <a:t>.</a:t>
                </a:r>
              </a:p>
              <a:p>
                <a:pPr marL="285750" indent="-285750"/>
                <a:r>
                  <a:rPr lang="pt-BR" b="1" dirty="0"/>
                  <a:t>Objetivo</a:t>
                </a:r>
                <a:r>
                  <a:rPr lang="pt-BR" dirty="0"/>
                  <a:t>: minimizar o erro quadrático médio,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=1</m:t>
                        </m:r>
                      </m:sub>
                      <m:sup>
                        <m:r>
                          <a:rPr lang="pt-BR" i="1">
                            <a:latin typeface="Cambria Math" panose="02040503050406030204" pitchFamily="18" charset="0"/>
                          </a:rPr>
                          <m:t>𝑁</m:t>
                        </m:r>
                      </m:sup>
                      <m:e>
                        <m:sSup>
                          <m:sSupPr>
                            <m:ctrlPr>
                              <a:rPr lang="pt-BR" i="1">
                                <a:latin typeface="Cambria Math" panose="02040503050406030204" pitchFamily="18" charset="0"/>
                              </a:rPr>
                            </m:ctrlPr>
                          </m:sSupPr>
                          <m:e>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2</m:t>
                            </m:r>
                          </m:sup>
                        </m:sSup>
                      </m:e>
                    </m:nary>
                  </m:oMath>
                </a14:m>
                <a:r>
                  <a:rPr lang="pt-BR" dirty="0"/>
                  <a:t>.</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smtClean="0">
                        <a:latin typeface="Cambria Math" panose="02040503050406030204" pitchFamily="18" charset="0"/>
                        <a:ea typeface="Cambria Math" panose="02040503050406030204" pitchFamily="18" charset="0"/>
                      </a:rPr>
                      <m:t>→</m:t>
                    </m:r>
                  </m:oMath>
                </a14:m>
                <a:r>
                  <a:rPr lang="pt-BR" dirty="0"/>
                  <a:t> entrada do primeiro perceptron.</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oMath>
                </a14:m>
                <a:r>
                  <a:rPr lang="pt-BR" dirty="0"/>
                  <a:t> saída do primeiro perceptron.</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ea typeface="Cambria Math" panose="02040503050406030204" pitchFamily="18" charset="0"/>
                      </a:rPr>
                      <m:t>→</m:t>
                    </m:r>
                  </m:oMath>
                </a14:m>
                <a:r>
                  <a:rPr lang="pt-BR" dirty="0"/>
                  <a:t> entrada do segundo perceptron.</a:t>
                </a:r>
              </a:p>
              <a:p>
                <a:pPr marL="285750" indent="-285750"/>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oMath>
                </a14:m>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oMath>
                </a14:m>
                <a:r>
                  <a:rPr lang="pt-BR" dirty="0"/>
                  <a:t> saída do segundo perceptron.</a:t>
                </a:r>
              </a:p>
              <a:p>
                <a:pPr marL="285750" indent="-285750"/>
                <a:r>
                  <a:rPr lang="pt-BR" dirty="0"/>
                  <a:t>As </a:t>
                </a:r>
                <a:r>
                  <a:rPr lang="pt-BR" b="1" i="1" dirty="0"/>
                  <a:t>regras de atualização </a:t>
                </a:r>
                <a:r>
                  <a:rPr lang="pt-BR" dirty="0"/>
                  <a:t>dos dois pesos são dadas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 </m:t>
                      </m:r>
                      <m:r>
                        <m:rPr>
                          <m:sty m:val="p"/>
                        </m:rPr>
                        <a:rPr lang="pt-BR" b="0" i="0" smtClean="0">
                          <a:latin typeface="Cambria Math" panose="02040503050406030204" pitchFamily="18" charset="0"/>
                        </a:rPr>
                        <m:t>onde</m:t>
                      </m:r>
                      <m:r>
                        <a:rPr lang="pt-BR" b="0" i="0" smtClean="0">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0" smtClean="0">
                          <a:latin typeface="Cambria Math" panose="02040503050406030204" pitchFamily="18" charset="0"/>
                        </a:rPr>
                        <m:t>,</m:t>
                      </m:r>
                    </m:oMath>
                  </m:oMathPara>
                </a14:m>
                <a:endParaRPr lang="pt-BR" dirty="0"/>
              </a:p>
              <a:p>
                <a:pPr marL="0" indent="0">
                  <a:buNone/>
                </a:pPr>
                <a:endParaRPr lang="pt-BR" dirty="0"/>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 </m:t>
                      </m:r>
                      <m:r>
                        <m:rPr>
                          <m:sty m:val="p"/>
                        </m:rPr>
                        <a:rPr lang="pt-BR" b="0" i="0" smtClean="0">
                          <a:latin typeface="Cambria Math" panose="02040503050406030204" pitchFamily="18" charset="0"/>
                        </a:rPr>
                        <m:t>onde</m:t>
                      </m:r>
                      <m:r>
                        <a:rPr lang="pt-BR" b="0" i="1" smtClean="0">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1</m:t>
                            </m:r>
                          </m:sub>
                        </m:sSub>
                      </m:den>
                    </m:f>
                  </m:oMath>
                </a14:m>
                <a:r>
                  <a:rPr lang="pt-BR" dirty="0"/>
                  <a:t> 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2</m:t>
                            </m:r>
                          </m:sub>
                        </m:sSub>
                      </m:den>
                    </m:f>
                  </m:oMath>
                </a14:m>
                <a:r>
                  <a:rPr lang="pt-BR" dirty="0"/>
                  <a:t> são obtidos com a </a:t>
                </a:r>
                <a:r>
                  <a:rPr lang="pt-BR" b="1" i="1" dirty="0"/>
                  <a:t>regra da cadeia</a:t>
                </a:r>
                <a:r>
                  <a:rPr lang="pt-BR" dirty="0"/>
                  <a:t>.</a:t>
                </a:r>
              </a:p>
            </p:txBody>
          </p:sp>
        </mc:Choice>
        <mc:Fallback xmlns="">
          <p:sp>
            <p:nvSpPr>
              <p:cNvPr id="3" name="Espaço Reservado para Conteúdo 2">
                <a:extLst>
                  <a:ext uri="{FF2B5EF4-FFF2-40B4-BE49-F238E27FC236}">
                    <a16:creationId xmlns="" xmlns:a16="http://schemas.microsoft.com/office/drawing/2014/main" xmlns:a14="http://schemas.microsoft.com/office/drawing/2010/main" id="{68DBA540-3B58-4BC7-B375-23ABBBC057D3}"/>
                  </a:ext>
                </a:extLst>
              </p:cNvPr>
              <p:cNvSpPr>
                <a:spLocks noGrp="1" noRot="1" noChangeAspect="1" noMove="1" noResize="1" noEditPoints="1" noAdjustHandles="1" noChangeArrowheads="1" noChangeShapeType="1" noTextEdit="1"/>
              </p:cNvSpPr>
              <p:nvPr>
                <p:ph idx="1"/>
              </p:nvPr>
            </p:nvSpPr>
            <p:spPr>
              <a:xfrm>
                <a:off x="838199" y="1898618"/>
                <a:ext cx="11199725" cy="4959382"/>
              </a:xfrm>
              <a:blipFill rotWithShape="0">
                <a:blip r:embed="rId3"/>
                <a:stretch>
                  <a:fillRect l="-544" t="-2211"/>
                </a:stretch>
              </a:blipFill>
            </p:spPr>
            <p:txBody>
              <a:bodyPr/>
              <a:lstStyle/>
              <a:p>
                <a:r>
                  <a:rPr lang="pt-BR">
                    <a:noFill/>
                  </a:rPr>
                  <a:t> </a:t>
                </a:r>
              </a:p>
            </p:txBody>
          </p:sp>
        </mc:Fallback>
      </mc:AlternateContent>
      <p:grpSp>
        <p:nvGrpSpPr>
          <p:cNvPr id="4" name="Agrupar 3">
            <a:extLst>
              <a:ext uri="{FF2B5EF4-FFF2-40B4-BE49-F238E27FC236}">
                <a16:creationId xmlns:a16="http://schemas.microsoft.com/office/drawing/2014/main" id="{DDA32F11-9374-4C54-ABCD-0438654B8E82}"/>
              </a:ext>
            </a:extLst>
          </p:cNvPr>
          <p:cNvGrpSpPr/>
          <p:nvPr/>
        </p:nvGrpSpPr>
        <p:grpSpPr>
          <a:xfrm>
            <a:off x="4902699" y="1219115"/>
            <a:ext cx="3070723" cy="538650"/>
            <a:chOff x="3470196" y="2338442"/>
            <a:chExt cx="3070723" cy="538650"/>
          </a:xfrm>
        </p:grpSpPr>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F8EDC3E8-17CE-4493-9271-98A945347FBE}"/>
                    </a:ext>
                  </a:extLst>
                </p:cNvPr>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sz="1400" dirty="0">
                    <a:solidFill>
                      <a:schemeClr val="tx1"/>
                    </a:solidFill>
                  </a:endParaRPr>
                </a:p>
              </p:txBody>
            </p:sp>
          </mc:Choice>
          <mc:Fallback xmlns="">
            <p:sp>
              <p:nvSpPr>
                <p:cNvPr id="5" name="Elipse 4">
                  <a:extLst>
                    <a:ext uri="{FF2B5EF4-FFF2-40B4-BE49-F238E27FC236}">
                      <a16:creationId xmlns:a16="http://schemas.microsoft.com/office/drawing/2014/main" xmlns="" id="{F8EDC3E8-17CE-4493-9271-98A945347FBE}"/>
                    </a:ext>
                  </a:extLst>
                </p:cNvPr>
                <p:cNvSpPr>
                  <a:spLocks noRot="1" noChangeAspect="1" noMove="1" noResize="1" noEditPoints="1" noAdjustHandles="1" noChangeArrowheads="1" noChangeShapeType="1" noTextEdit="1"/>
                </p:cNvSpPr>
                <p:nvPr/>
              </p:nvSpPr>
              <p:spPr>
                <a:xfrm>
                  <a:off x="4475285" y="2409092"/>
                  <a:ext cx="468000" cy="468000"/>
                </a:xfrm>
                <a:prstGeom prst="ellipse">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36E0141A-9275-43DA-B6B6-60E88BED5AD5}"/>
                    </a:ext>
                  </a:extLst>
                </p:cNvPr>
                <p:cNvSpPr/>
                <p:nvPr/>
              </p:nvSpPr>
              <p:spPr>
                <a:xfrm>
                  <a:off x="5477467"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dirty="0">
                    <a:solidFill>
                      <a:schemeClr val="tx1"/>
                    </a:solidFill>
                  </a:endParaRPr>
                </a:p>
              </p:txBody>
            </p:sp>
          </mc:Choice>
          <mc:Fallback xmlns="">
            <p:sp>
              <p:nvSpPr>
                <p:cNvPr id="6" name="Elipse 5">
                  <a:extLst>
                    <a:ext uri="{FF2B5EF4-FFF2-40B4-BE49-F238E27FC236}">
                      <a16:creationId xmlns:a16="http://schemas.microsoft.com/office/drawing/2014/main" xmlns="" id="{36E0141A-9275-43DA-B6B6-60E88BED5AD5}"/>
                    </a:ext>
                  </a:extLst>
                </p:cNvPr>
                <p:cNvSpPr>
                  <a:spLocks noRot="1" noChangeAspect="1" noMove="1" noResize="1" noEditPoints="1" noAdjustHandles="1" noChangeArrowheads="1" noChangeShapeType="1" noTextEdit="1"/>
                </p:cNvSpPr>
                <p:nvPr/>
              </p:nvSpPr>
              <p:spPr>
                <a:xfrm>
                  <a:off x="5477467" y="2409092"/>
                  <a:ext cx="468000" cy="468000"/>
                </a:xfrm>
                <a:prstGeom prst="ellipse">
                  <a:avLst/>
                </a:prstGeom>
                <a:blipFill rotWithShape="0">
                  <a:blip r:embed="rId5"/>
                  <a:stretch>
                    <a:fillRect/>
                  </a:stretch>
                </a:blipFill>
              </p:spPr>
              <p:txBody>
                <a:bodyPr/>
                <a:lstStyle/>
                <a:p>
                  <a:r>
                    <a:rPr lang="pt-BR">
                      <a:noFill/>
                    </a:rPr>
                    <a:t> </a:t>
                  </a:r>
                </a:p>
              </p:txBody>
            </p:sp>
          </mc:Fallback>
        </mc:AlternateContent>
        <p:cxnSp>
          <p:nvCxnSpPr>
            <p:cNvPr id="7" name="Conector de seta reta 10">
              <a:extLst>
                <a:ext uri="{FF2B5EF4-FFF2-40B4-BE49-F238E27FC236}">
                  <a16:creationId xmlns:a16="http://schemas.microsoft.com/office/drawing/2014/main" id="{04E870F7-1DE5-4241-8990-14C74A492B08}"/>
                </a:ext>
              </a:extLst>
            </p:cNvPr>
            <p:cNvCxnSpPr>
              <a:cxnSpLocks/>
            </p:cNvCxnSpPr>
            <p:nvPr/>
          </p:nvCxnSpPr>
          <p:spPr>
            <a:xfrm>
              <a:off x="5945467" y="2643092"/>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tângulo 7">
              <a:extLst>
                <a:ext uri="{FF2B5EF4-FFF2-40B4-BE49-F238E27FC236}">
                  <a16:creationId xmlns:a16="http://schemas.microsoft.com/office/drawing/2014/main" id="{BE31B3DC-1229-48D6-9A56-590F8FAD4CE1}"/>
                </a:ext>
              </a:extLst>
            </p:cNvPr>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9" name="Conector de seta reta 15">
              <a:extLst>
                <a:ext uri="{FF2B5EF4-FFF2-40B4-BE49-F238E27FC236}">
                  <a16:creationId xmlns:a16="http://schemas.microsoft.com/office/drawing/2014/main" id="{2FD2427F-A5C3-4856-8D64-557FA8713A40}"/>
                </a:ext>
              </a:extLst>
            </p:cNvPr>
            <p:cNvCxnSpPr>
              <a:stCxn id="8" idx="3"/>
              <a:endCxn id="5"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3463534E-1D58-4D6C-9ED5-2C2E4AA6B3A0}"/>
                    </a:ext>
                  </a:extLst>
                </p:cNvPr>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oMath>
                    </m:oMathPara>
                  </a14:m>
                  <a:endParaRPr lang="pt-BR" sz="1600" dirty="0"/>
                </a:p>
              </p:txBody>
            </p:sp>
          </mc:Choice>
          <mc:Fallback xmlns="">
            <p:sp>
              <p:nvSpPr>
                <p:cNvPr id="10" name="CaixaDeTexto 9">
                  <a:extLst>
                    <a:ext uri="{FF2B5EF4-FFF2-40B4-BE49-F238E27FC236}">
                      <a16:creationId xmlns:a16="http://schemas.microsoft.com/office/drawing/2014/main" id="{3463534E-1D58-4D6C-9ED5-2C2E4AA6B3A0}"/>
                    </a:ext>
                  </a:extLst>
                </p:cNvPr>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76F6A577-C410-4C4B-A220-E160EE1322EC}"/>
                    </a:ext>
                  </a:extLst>
                </p:cNvPr>
                <p:cNvSpPr txBox="1"/>
                <p:nvPr/>
              </p:nvSpPr>
              <p:spPr>
                <a:xfrm>
                  <a:off x="4030030"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xmlns="">
            <p:sp>
              <p:nvSpPr>
                <p:cNvPr id="11" name="CaixaDeTexto 10">
                  <a:extLst>
                    <a:ext uri="{FF2B5EF4-FFF2-40B4-BE49-F238E27FC236}">
                      <a16:creationId xmlns:a16="http://schemas.microsoft.com/office/drawing/2014/main" id="{76F6A577-C410-4C4B-A220-E160EE1322EC}"/>
                    </a:ext>
                  </a:extLst>
                </p:cNvPr>
                <p:cNvSpPr txBox="1">
                  <a:spLocks noRot="1" noChangeAspect="1" noMove="1" noResize="1" noEditPoints="1" noAdjustHandles="1" noChangeArrowheads="1" noChangeShapeType="1" noTextEdit="1"/>
                </p:cNvSpPr>
                <p:nvPr/>
              </p:nvSpPr>
              <p:spPr>
                <a:xfrm>
                  <a:off x="4030030" y="2338442"/>
                  <a:ext cx="290146" cy="338554"/>
                </a:xfrm>
                <a:prstGeom prst="rect">
                  <a:avLst/>
                </a:prstGeom>
                <a:blipFill>
                  <a:blip r:embed="rId7"/>
                  <a:stretch>
                    <a:fillRect r="-22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id="{9046B972-AB0D-42CF-8F0B-04E856201DD0}"/>
                    </a:ext>
                  </a:extLst>
                </p:cNvPr>
                <p:cNvSpPr txBox="1"/>
                <p:nvPr/>
              </p:nvSpPr>
              <p:spPr>
                <a:xfrm>
                  <a:off x="6250773" y="2471657"/>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oMath>
                    </m:oMathPara>
                  </a14:m>
                  <a:endParaRPr lang="pt-BR" sz="1600" dirty="0"/>
                </a:p>
              </p:txBody>
            </p:sp>
          </mc:Choice>
          <mc:Fallback xmlns="">
            <p:sp>
              <p:nvSpPr>
                <p:cNvPr id="12" name="CaixaDeTexto 11">
                  <a:extLst>
                    <a:ext uri="{FF2B5EF4-FFF2-40B4-BE49-F238E27FC236}">
                      <a16:creationId xmlns:a16="http://schemas.microsoft.com/office/drawing/2014/main" id="{9046B972-AB0D-42CF-8F0B-04E856201DD0}"/>
                    </a:ext>
                  </a:extLst>
                </p:cNvPr>
                <p:cNvSpPr txBox="1">
                  <a:spLocks noRot="1" noChangeAspect="1" noMove="1" noResize="1" noEditPoints="1" noAdjustHandles="1" noChangeArrowheads="1" noChangeShapeType="1" noTextEdit="1"/>
                </p:cNvSpPr>
                <p:nvPr/>
              </p:nvSpPr>
              <p:spPr>
                <a:xfrm>
                  <a:off x="6250773" y="2471657"/>
                  <a:ext cx="290146" cy="338554"/>
                </a:xfrm>
                <a:prstGeom prst="rect">
                  <a:avLst/>
                </a:prstGeom>
                <a:blipFill>
                  <a:blip r:embed="rId8"/>
                  <a:stretch>
                    <a:fillRect r="-4167" b="-3636"/>
                  </a:stretch>
                </a:blipFill>
              </p:spPr>
              <p:txBody>
                <a:bodyPr/>
                <a:lstStyle/>
                <a:p>
                  <a:r>
                    <a:rPr lang="en-US">
                      <a:noFill/>
                    </a:rPr>
                    <a:t> </a:t>
                  </a:r>
                </a:p>
              </p:txBody>
            </p:sp>
          </mc:Fallback>
        </mc:AlternateContent>
        <p:cxnSp>
          <p:nvCxnSpPr>
            <p:cNvPr id="13" name="Conector de seta reta 15">
              <a:extLst>
                <a:ext uri="{FF2B5EF4-FFF2-40B4-BE49-F238E27FC236}">
                  <a16:creationId xmlns:a16="http://schemas.microsoft.com/office/drawing/2014/main" id="{E1B54AD2-596A-4DDC-8D0D-A2CD4C086E1F}"/>
                </a:ext>
              </a:extLst>
            </p:cNvPr>
            <p:cNvCxnSpPr/>
            <p:nvPr/>
          </p:nvCxnSpPr>
          <p:spPr>
            <a:xfrm>
              <a:off x="4943285" y="264405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id="{74120AF5-A30A-40B3-AD02-AA0A766B82AD}"/>
                    </a:ext>
                  </a:extLst>
                </p:cNvPr>
                <p:cNvSpPr txBox="1"/>
                <p:nvPr/>
              </p:nvSpPr>
              <p:spPr>
                <a:xfrm>
                  <a:off x="4989452"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xmlns="">
            <p:sp>
              <p:nvSpPr>
                <p:cNvPr id="14" name="CaixaDeTexto 13">
                  <a:extLst>
                    <a:ext uri="{FF2B5EF4-FFF2-40B4-BE49-F238E27FC236}">
                      <a16:creationId xmlns:a16="http://schemas.microsoft.com/office/drawing/2014/main" id="{74120AF5-A30A-40B3-AD02-AA0A766B82AD}"/>
                    </a:ext>
                  </a:extLst>
                </p:cNvPr>
                <p:cNvSpPr txBox="1">
                  <a:spLocks noRot="1" noChangeAspect="1" noMove="1" noResize="1" noEditPoints="1" noAdjustHandles="1" noChangeArrowheads="1" noChangeShapeType="1" noTextEdit="1"/>
                </p:cNvSpPr>
                <p:nvPr/>
              </p:nvSpPr>
              <p:spPr>
                <a:xfrm>
                  <a:off x="4989452" y="2338442"/>
                  <a:ext cx="290146" cy="338554"/>
                </a:xfrm>
                <a:prstGeom prst="rect">
                  <a:avLst/>
                </a:prstGeom>
                <a:blipFill>
                  <a:blip r:embed="rId9"/>
                  <a:stretch>
                    <a:fillRect r="-25000"/>
                  </a:stretch>
                </a:blipFill>
              </p:spPr>
              <p:txBody>
                <a:bodyPr/>
                <a:lstStyle/>
                <a:p>
                  <a:r>
                    <a:rPr lang="en-US">
                      <a:noFill/>
                    </a:rPr>
                    <a:t> </a:t>
                  </a:r>
                </a:p>
              </p:txBody>
            </p:sp>
          </mc:Fallback>
        </mc:AlternateContent>
      </p:grpSp>
      <p:sp>
        <p:nvSpPr>
          <p:cNvPr id="15" name="Elipse 14">
            <a:extLst>
              <a:ext uri="{FF2B5EF4-FFF2-40B4-BE49-F238E27FC236}">
                <a16:creationId xmlns:a16="http://schemas.microsoft.com/office/drawing/2014/main" id="{E4EBB7CB-9B70-401A-B744-8CD1F89E3BB9}"/>
              </a:ext>
            </a:extLst>
          </p:cNvPr>
          <p:cNvSpPr/>
          <p:nvPr/>
        </p:nvSpPr>
        <p:spPr>
          <a:xfrm>
            <a:off x="7823111" y="4466012"/>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aixaDeTexto 17">
            <a:extLst>
              <a:ext uri="{FF2B5EF4-FFF2-40B4-BE49-F238E27FC236}">
                <a16:creationId xmlns:a16="http://schemas.microsoft.com/office/drawing/2014/main" id="{0DE351C4-0752-4411-9A3E-0EEE16B7BAF9}"/>
              </a:ext>
            </a:extLst>
          </p:cNvPr>
          <p:cNvSpPr txBox="1"/>
          <p:nvPr/>
        </p:nvSpPr>
        <p:spPr>
          <a:xfrm>
            <a:off x="9676410" y="4896203"/>
            <a:ext cx="1677390" cy="523220"/>
          </a:xfrm>
          <a:prstGeom prst="rect">
            <a:avLst/>
          </a:prstGeom>
          <a:noFill/>
        </p:spPr>
        <p:txBody>
          <a:bodyPr wrap="square" rtlCol="0">
            <a:spAutoFit/>
          </a:bodyPr>
          <a:lstStyle/>
          <a:p>
            <a:pPr algn="ctr"/>
            <a:r>
              <a:rPr lang="en-US" sz="1400" dirty="0" err="1"/>
              <a:t>Derivadas</a:t>
            </a:r>
            <a:r>
              <a:rPr lang="en-US" sz="1400" dirty="0"/>
              <a:t> da </a:t>
            </a:r>
            <a:r>
              <a:rPr lang="en-US" sz="1400" dirty="0" err="1"/>
              <a:t>função</a:t>
            </a:r>
            <a:r>
              <a:rPr lang="en-US" sz="1400" dirty="0"/>
              <a:t> de </a:t>
            </a:r>
            <a:r>
              <a:rPr lang="en-US" sz="1400" dirty="0" err="1"/>
              <a:t>ativação</a:t>
            </a:r>
            <a:r>
              <a:rPr lang="en-US" sz="1400" dirty="0"/>
              <a:t>.</a:t>
            </a:r>
          </a:p>
        </p:txBody>
      </p:sp>
      <p:cxnSp>
        <p:nvCxnSpPr>
          <p:cNvPr id="20" name="Conector de Seta Reta 19">
            <a:extLst>
              <a:ext uri="{FF2B5EF4-FFF2-40B4-BE49-F238E27FC236}">
                <a16:creationId xmlns:a16="http://schemas.microsoft.com/office/drawing/2014/main" id="{938A7AF6-E11B-41A9-AA12-497491ADD98E}"/>
              </a:ext>
            </a:extLst>
          </p:cNvPr>
          <p:cNvCxnSpPr>
            <a:cxnSpLocks/>
          </p:cNvCxnSpPr>
          <p:nvPr/>
        </p:nvCxnSpPr>
        <p:spPr>
          <a:xfrm flipV="1">
            <a:off x="7600335" y="5156462"/>
            <a:ext cx="1972378" cy="238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a:extLst>
              <a:ext uri="{FF2B5EF4-FFF2-40B4-BE49-F238E27FC236}">
                <a16:creationId xmlns:a16="http://schemas.microsoft.com/office/drawing/2014/main" id="{E10310FC-5CF6-4BC7-A656-570DA30A65D9}"/>
              </a:ext>
            </a:extLst>
          </p:cNvPr>
          <p:cNvCxnSpPr>
            <a:cxnSpLocks/>
            <a:stCxn id="15" idx="0"/>
          </p:cNvCxnSpPr>
          <p:nvPr/>
        </p:nvCxnSpPr>
        <p:spPr>
          <a:xfrm>
            <a:off x="8075111" y="4466012"/>
            <a:ext cx="1497602" cy="523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a16="http://schemas.microsoft.com/office/drawing/2014/main" id="{3FE3BC92-DCED-4F47-B961-CD529C513E92}"/>
              </a:ext>
            </a:extLst>
          </p:cNvPr>
          <p:cNvCxnSpPr>
            <a:cxnSpLocks/>
            <a:stCxn id="42" idx="0"/>
          </p:cNvCxnSpPr>
          <p:nvPr/>
        </p:nvCxnSpPr>
        <p:spPr>
          <a:xfrm flipV="1">
            <a:off x="8510905" y="5301438"/>
            <a:ext cx="1165505" cy="93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Imagem 25">
            <a:extLst>
              <a:ext uri="{FF2B5EF4-FFF2-40B4-BE49-F238E27FC236}">
                <a16:creationId xmlns:a16="http://schemas.microsoft.com/office/drawing/2014/main" id="{63AECB77-C03B-47D6-9FCF-1CB34C247480}"/>
              </a:ext>
            </a:extLst>
          </p:cNvPr>
          <p:cNvPicPr>
            <a:picLocks noChangeAspect="1"/>
          </p:cNvPicPr>
          <p:nvPr/>
        </p:nvPicPr>
        <p:blipFill>
          <a:blip r:embed="rId10"/>
          <a:stretch>
            <a:fillRect/>
          </a:stretch>
        </p:blipFill>
        <p:spPr>
          <a:xfrm>
            <a:off x="9046004" y="2277755"/>
            <a:ext cx="2787860" cy="2090896"/>
          </a:xfrm>
          <a:prstGeom prst="rect">
            <a:avLst/>
          </a:prstGeom>
        </p:spPr>
      </p:pic>
      <p:sp>
        <p:nvSpPr>
          <p:cNvPr id="27" name="Seta: para Baixo 26">
            <a:extLst>
              <a:ext uri="{FF2B5EF4-FFF2-40B4-BE49-F238E27FC236}">
                <a16:creationId xmlns:a16="http://schemas.microsoft.com/office/drawing/2014/main" id="{F17E8019-DA59-4DA6-AC72-A647F45BB806}"/>
              </a:ext>
            </a:extLst>
          </p:cNvPr>
          <p:cNvSpPr/>
          <p:nvPr/>
        </p:nvSpPr>
        <p:spPr>
          <a:xfrm rot="10800000">
            <a:off x="10274136" y="4400335"/>
            <a:ext cx="331596" cy="432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Elipse 40">
            <a:extLst>
              <a:ext uri="{FF2B5EF4-FFF2-40B4-BE49-F238E27FC236}">
                <a16:creationId xmlns:a16="http://schemas.microsoft.com/office/drawing/2014/main" id="{921DA05B-3836-445F-BC79-728E549B3546}"/>
              </a:ext>
            </a:extLst>
          </p:cNvPr>
          <p:cNvSpPr/>
          <p:nvPr/>
        </p:nvSpPr>
        <p:spPr>
          <a:xfrm>
            <a:off x="7352118" y="5395383"/>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Elipse 41">
            <a:extLst>
              <a:ext uri="{FF2B5EF4-FFF2-40B4-BE49-F238E27FC236}">
                <a16:creationId xmlns:a16="http://schemas.microsoft.com/office/drawing/2014/main" id="{B941F51B-31BC-4A18-8D32-EC0300AE86DD}"/>
              </a:ext>
            </a:extLst>
          </p:cNvPr>
          <p:cNvSpPr/>
          <p:nvPr/>
        </p:nvSpPr>
        <p:spPr>
          <a:xfrm>
            <a:off x="8258905" y="5395383"/>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aixaDeTexto 15"/>
          <p:cNvSpPr txBox="1"/>
          <p:nvPr/>
        </p:nvSpPr>
        <p:spPr>
          <a:xfrm>
            <a:off x="6022367" y="1016331"/>
            <a:ext cx="342900" cy="276999"/>
          </a:xfrm>
          <a:prstGeom prst="rect">
            <a:avLst/>
          </a:prstGeom>
          <a:noFill/>
        </p:spPr>
        <p:txBody>
          <a:bodyPr wrap="square" rtlCol="0">
            <a:spAutoFit/>
          </a:bodyPr>
          <a:lstStyle/>
          <a:p>
            <a:r>
              <a:rPr lang="pt-BR" sz="1200" dirty="0"/>
              <a:t>1</a:t>
            </a:r>
          </a:p>
        </p:txBody>
      </p:sp>
      <p:sp>
        <p:nvSpPr>
          <p:cNvPr id="25" name="CaixaDeTexto 24"/>
          <p:cNvSpPr txBox="1"/>
          <p:nvPr/>
        </p:nvSpPr>
        <p:spPr>
          <a:xfrm>
            <a:off x="7017382" y="1016331"/>
            <a:ext cx="342900" cy="276999"/>
          </a:xfrm>
          <a:prstGeom prst="rect">
            <a:avLst/>
          </a:prstGeom>
          <a:noFill/>
        </p:spPr>
        <p:txBody>
          <a:bodyPr wrap="square" rtlCol="0">
            <a:spAutoFit/>
          </a:bodyPr>
          <a:lstStyle/>
          <a:p>
            <a:r>
              <a:rPr lang="pt-BR" sz="1200" dirty="0"/>
              <a:t>2</a:t>
            </a:r>
          </a:p>
        </p:txBody>
      </p:sp>
    </p:spTree>
    <p:extLst>
      <p:ext uri="{BB962C8B-B14F-4D97-AF65-F5344CB8AC3E}">
        <p14:creationId xmlns:p14="http://schemas.microsoft.com/office/powerpoint/2010/main" val="1594805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0994409" cy="5032376"/>
          </a:xfrm>
        </p:spPr>
        <p:txBody>
          <a:bodyPr>
            <a:normAutofit lnSpcReduction="10000"/>
          </a:bodyPr>
          <a:lstStyle/>
          <a:p>
            <a:r>
              <a:rPr lang="pt-BR" dirty="0"/>
              <a:t>Fizemos uma analogia entre um neurônio e os modelos de McCulloch e Pitts e do Perceptron.</a:t>
            </a:r>
          </a:p>
          <a:p>
            <a:r>
              <a:rPr lang="pt-BR" dirty="0"/>
              <a:t>Vimos a evolução do modelo de McCulloch e Pitts para o Perceptron.</a:t>
            </a:r>
          </a:p>
          <a:p>
            <a:r>
              <a:rPr lang="pt-BR" dirty="0"/>
              <a:t>Aprendemos suas características, diferenças e como ambos funcionam.</a:t>
            </a:r>
          </a:p>
          <a:p>
            <a:r>
              <a:rPr lang="pt-BR" dirty="0"/>
              <a:t>Verificamos que um Perceptron é semelhante ao regressor logístico.</a:t>
            </a:r>
          </a:p>
          <a:p>
            <a:r>
              <a:rPr lang="pt-BR" dirty="0"/>
              <a:t>Constatamos que um </a:t>
            </a:r>
            <a:r>
              <a:rPr lang="pt-BR" b="1" i="1" dirty="0"/>
              <a:t>único </a:t>
            </a:r>
            <a:r>
              <a:rPr lang="pt-BR" dirty="0"/>
              <a:t>Perceptron não é capaz de separar classes não-lineares, como, por exemplo, o problema da lógica XOR.</a:t>
            </a:r>
          </a:p>
          <a:p>
            <a:r>
              <a:rPr lang="pt-BR" dirty="0"/>
              <a:t>Porém, quando combinamos vários deles, conseguimos criar um separador não-linear.</a:t>
            </a:r>
          </a:p>
          <a:p>
            <a:r>
              <a:rPr lang="pt-BR" dirty="0"/>
              <a:t>Neste tópico, veremos que esta união de Perceptrons origina o que chamamos de </a:t>
            </a:r>
            <a:r>
              <a:rPr lang="pt-BR" b="1" i="1" dirty="0"/>
              <a:t>redes neurais artificiais (</a:t>
            </a:r>
            <a:r>
              <a:rPr lang="pt-BR" b="1" i="1" dirty="0" err="1"/>
              <a:t>RNAs</a:t>
            </a:r>
            <a:r>
              <a:rPr lang="pt-BR" b="1" i="1" dirty="0"/>
              <a:t>)</a:t>
            </a:r>
            <a:r>
              <a:rPr lang="pt-BR" dirty="0"/>
              <a:t>.</a:t>
            </a:r>
          </a:p>
        </p:txBody>
      </p:sp>
    </p:spTree>
    <p:extLst>
      <p:ext uri="{BB962C8B-B14F-4D97-AF65-F5344CB8AC3E}">
        <p14:creationId xmlns:p14="http://schemas.microsoft.com/office/powerpoint/2010/main" val="39462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45"/>
            <a:ext cx="10515600" cy="962657"/>
          </a:xfrm>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1457326"/>
                <a:ext cx="7884886" cy="5400676"/>
              </a:xfrm>
            </p:spPr>
            <p:txBody>
              <a:bodyPr>
                <a:normAutofit fontScale="92500" lnSpcReduction="20000"/>
              </a:bodyPr>
              <a:lstStyle/>
              <a:p>
                <a:r>
                  <a:rPr lang="pt-BR" dirty="0"/>
                  <a:t>Com o surgimento das </a:t>
                </a:r>
                <a:r>
                  <a:rPr lang="pt-BR" b="1" i="1" dirty="0"/>
                  <a:t>redes neurais profundas</a:t>
                </a:r>
                <a:r>
                  <a:rPr lang="pt-BR" dirty="0"/>
                  <a:t>, uma outra função, conhecida como </a:t>
                </a:r>
                <a:r>
                  <a:rPr lang="pt-BR" b="1" i="1" dirty="0"/>
                  <a:t>função retificadora</a:t>
                </a:r>
                <a:r>
                  <a:rPr lang="pt-BR" dirty="0"/>
                  <a:t>, passou a ser a bastante utilizada por questões </a:t>
                </a:r>
                <a:r>
                  <a:rPr lang="pt-BR" b="1" i="1" dirty="0"/>
                  <a:t>computacionais e numéricas</a:t>
                </a:r>
                <a:r>
                  <a:rPr lang="pt-BR" dirty="0"/>
                  <a:t>.</a:t>
                </a:r>
              </a:p>
              <a:p>
                <a:r>
                  <a:rPr lang="pt-BR" dirty="0"/>
                  <a:t>A </a:t>
                </a:r>
                <a:r>
                  <a:rPr lang="pt-BR" b="1" i="1" dirty="0"/>
                  <a:t>função retificadora </a:t>
                </a:r>
                <a:r>
                  <a:rPr lang="pt-BR" dirty="0"/>
                  <a:t>tem sua expressão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i="1">
                        <a:latin typeface="Cambria Math" panose="02040503050406030204" pitchFamily="18" charset="0"/>
                      </a:rPr>
                      <m:t>=</m:t>
                    </m:r>
                    <m:r>
                      <m:rPr>
                        <m:sty m:val="p"/>
                      </m:rPr>
                      <a:rPr lang="pt-BR">
                        <a:latin typeface="Cambria Math" panose="02040503050406030204" pitchFamily="18" charset="0"/>
                      </a:rPr>
                      <m:t>max</m:t>
                    </m:r>
                    <m:d>
                      <m:dPr>
                        <m:ctrlPr>
                          <a:rPr lang="pt-BR" i="1">
                            <a:latin typeface="Cambria Math" panose="02040503050406030204" pitchFamily="18" charset="0"/>
                          </a:rPr>
                        </m:ctrlPr>
                      </m:dPr>
                      <m:e>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oMath>
                </a14:m>
                <a:r>
                  <a:rPr lang="pt-BR" dirty="0"/>
                  <a:t>.</a:t>
                </a:r>
              </a:p>
              <a:p>
                <a:r>
                  <a:rPr lang="pt-BR" dirty="0"/>
                  <a:t>Sua derivada é dada por</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1">
                                <a:latin typeface="Cambria Math" panose="02040503050406030204" pitchFamily="18" charset="0"/>
                              </a:rPr>
                              <m:t>0, </m:t>
                            </m:r>
                            <m:r>
                              <m:rPr>
                                <m:sty m:val="p"/>
                              </m:rPr>
                              <a:rPr lang="pt-BR">
                                <a:latin typeface="Cambria Math" panose="02040503050406030204" pitchFamily="18" charset="0"/>
                              </a:rPr>
                              <m:t>se</m:t>
                            </m:r>
                            <m:r>
                              <a:rPr lang="pt-BR" i="1">
                                <a:latin typeface="Cambria Math" panose="02040503050406030204" pitchFamily="18" charset="0"/>
                              </a:rPr>
                              <m:t> </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&lt;0</m:t>
                            </m:r>
                          </m:e>
                          <m:e>
                            <m:r>
                              <a:rPr lang="pt-BR" i="1">
                                <a:latin typeface="Cambria Math" panose="02040503050406030204" pitchFamily="18" charset="0"/>
                              </a:rPr>
                              <m:t>1, </m:t>
                            </m:r>
                            <m:r>
                              <m:rPr>
                                <m:sty m:val="p"/>
                              </m:rPr>
                              <a:rPr lang="pt-BR">
                                <a:latin typeface="Cambria Math" panose="02040503050406030204" pitchFamily="18" charset="0"/>
                              </a:rPr>
                              <m:t>se</m:t>
                            </m:r>
                            <m:sSub>
                              <m:sSubPr>
                                <m:ctrlPr>
                                  <a:rPr lang="pt-BR" i="1">
                                    <a:latin typeface="Cambria Math" panose="02040503050406030204" pitchFamily="18" charset="0"/>
                                  </a:rPr>
                                </m:ctrlPr>
                              </m:sSubPr>
                              <m:e>
                                <m:r>
                                  <a:rPr lang="pt-BR" i="1">
                                    <a:latin typeface="Cambria Math" panose="02040503050406030204" pitchFamily="18" charset="0"/>
                                  </a:rPr>
                                  <m:t> </m:t>
                                </m:r>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e>
                        </m:eqArr>
                      </m:e>
                    </m:d>
                  </m:oMath>
                </a14:m>
                <a:r>
                  <a:rPr lang="pt-BR" dirty="0"/>
                  <a:t>,</a:t>
                </a:r>
              </a:p>
              <a:p>
                <a:pPr marL="0" indent="0">
                  <a:buNone/>
                </a:pPr>
                <a:r>
                  <a:rPr lang="pt-BR" dirty="0"/>
                  <a:t>e é indefinida para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a:latin typeface="Cambria Math" panose="02040503050406030204" pitchFamily="18" charset="0"/>
                      </a:rPr>
                      <m:t>=0</m:t>
                    </m:r>
                  </m:oMath>
                </a14:m>
                <a:r>
                  <a:rPr lang="pt-BR" dirty="0"/>
                  <a:t>, porém o valor da derivada em zero pode ser arbitrariamente escolhido como 0 ou 1.</a:t>
                </a:r>
              </a:p>
              <a:p>
                <a:r>
                  <a:rPr lang="pt-BR" dirty="0"/>
                  <a:t>Um </a:t>
                </a:r>
                <a:r>
                  <a:rPr lang="pt-BR" b="1" i="1" dirty="0"/>
                  <a:t>nó</a:t>
                </a:r>
                <a:r>
                  <a:rPr lang="pt-BR" dirty="0"/>
                  <a:t> que emprega uma </a:t>
                </a:r>
                <a:r>
                  <a:rPr lang="pt-BR" b="1" i="1" dirty="0"/>
                  <a:t>função de ativação retificadora </a:t>
                </a:r>
                <a:r>
                  <a:rPr lang="pt-BR" dirty="0"/>
                  <a:t>é chamado de </a:t>
                </a:r>
                <a:r>
                  <a:rPr lang="pt-BR" b="1" i="1" dirty="0"/>
                  <a:t>rectified linear unit </a:t>
                </a:r>
                <a:r>
                  <a:rPr lang="pt-BR" dirty="0"/>
                  <a:t>(ReLU)</a:t>
                </a:r>
              </a:p>
              <a:p>
                <a:r>
                  <a:rPr lang="pt-BR" dirty="0"/>
                  <a:t>A </a:t>
                </a:r>
                <a:r>
                  <a:rPr lang="pt-BR" b="1" i="1" dirty="0"/>
                  <a:t>função retificadora </a:t>
                </a:r>
                <a:r>
                  <a:rPr lang="pt-BR" dirty="0"/>
                  <a:t>e sua derivada são mostradas nas figuras ao lado.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1457326"/>
                <a:ext cx="7884886" cy="5400676"/>
              </a:xfrm>
              <a:blipFill>
                <a:blip r:embed="rId3"/>
                <a:stretch>
                  <a:fillRect l="-1392" t="-2822" r="-1933" b="-2822"/>
                </a:stretch>
              </a:blipFill>
            </p:spPr>
            <p:txBody>
              <a:bodyPr/>
              <a:lstStyle/>
              <a:p>
                <a:r>
                  <a:rPr lang="pt-BR">
                    <a:noFill/>
                  </a:rPr>
                  <a:t> </a:t>
                </a:r>
              </a:p>
            </p:txBody>
          </p:sp>
        </mc:Fallback>
      </mc:AlternateContent>
      <p:pic>
        <p:nvPicPr>
          <p:cNvPr id="8" name="Imagem 7"/>
          <p:cNvPicPr>
            <a:picLocks noChangeAspect="1"/>
          </p:cNvPicPr>
          <p:nvPr/>
        </p:nvPicPr>
        <p:blipFill rotWithShape="1">
          <a:blip r:embed="rId4"/>
          <a:srcRect l="5002" t="6467" r="8442" b="1020"/>
          <a:stretch/>
        </p:blipFill>
        <p:spPr>
          <a:xfrm>
            <a:off x="8723087" y="1082776"/>
            <a:ext cx="3345850" cy="2682043"/>
          </a:xfrm>
          <a:prstGeom prst="rect">
            <a:avLst/>
          </a:prstGeom>
        </p:spPr>
      </p:pic>
      <p:sp>
        <p:nvSpPr>
          <p:cNvPr id="5" name="Rectangle 4"/>
          <p:cNvSpPr/>
          <p:nvPr/>
        </p:nvSpPr>
        <p:spPr>
          <a:xfrm>
            <a:off x="9192786" y="1306079"/>
            <a:ext cx="1411513" cy="584775"/>
          </a:xfrm>
          <a:prstGeom prst="rect">
            <a:avLst/>
          </a:prstGeom>
        </p:spPr>
        <p:txBody>
          <a:bodyPr wrap="square">
            <a:spAutoFit/>
          </a:bodyPr>
          <a:lstStyle/>
          <a:p>
            <a:pPr algn="ctr"/>
            <a:r>
              <a:rPr lang="pt-BR" sz="1600" dirty="0"/>
              <a:t>Função Retificadora</a:t>
            </a:r>
          </a:p>
        </p:txBody>
      </p:sp>
      <p:pic>
        <p:nvPicPr>
          <p:cNvPr id="9" name="Imagem 8"/>
          <p:cNvPicPr>
            <a:picLocks noChangeAspect="1"/>
          </p:cNvPicPr>
          <p:nvPr/>
        </p:nvPicPr>
        <p:blipFill rotWithShape="1">
          <a:blip r:embed="rId5"/>
          <a:srcRect l="4832" t="5799" r="8612"/>
          <a:stretch/>
        </p:blipFill>
        <p:spPr>
          <a:xfrm>
            <a:off x="8723087" y="4037243"/>
            <a:ext cx="3345850" cy="2731015"/>
          </a:xfrm>
          <a:prstGeom prst="rect">
            <a:avLst/>
          </a:prstGeom>
        </p:spPr>
      </p:pic>
      <p:sp>
        <p:nvSpPr>
          <p:cNvPr id="6" name="Rectangle 5"/>
          <p:cNvSpPr/>
          <p:nvPr/>
        </p:nvSpPr>
        <p:spPr>
          <a:xfrm>
            <a:off x="9073446" y="4276603"/>
            <a:ext cx="1446892" cy="830997"/>
          </a:xfrm>
          <a:prstGeom prst="rect">
            <a:avLst/>
          </a:prstGeom>
        </p:spPr>
        <p:txBody>
          <a:bodyPr wrap="square">
            <a:spAutoFit/>
          </a:bodyPr>
          <a:lstStyle/>
          <a:p>
            <a:pPr algn="ctr"/>
            <a:r>
              <a:rPr lang="pt-BR" sz="1600" dirty="0"/>
              <a:t>Derivada da Função Retificadora</a:t>
            </a:r>
          </a:p>
        </p:txBody>
      </p:sp>
      <p:sp>
        <p:nvSpPr>
          <p:cNvPr id="4" name="CaixaDeTexto 3"/>
          <p:cNvSpPr txBox="1"/>
          <p:nvPr/>
        </p:nvSpPr>
        <p:spPr>
          <a:xfrm>
            <a:off x="7013542" y="3862335"/>
            <a:ext cx="923925" cy="646331"/>
          </a:xfrm>
          <a:prstGeom prst="rect">
            <a:avLst/>
          </a:prstGeom>
          <a:noFill/>
        </p:spPr>
        <p:txBody>
          <a:bodyPr wrap="square" rtlCol="0">
            <a:spAutoFit/>
          </a:bodyPr>
          <a:lstStyle/>
          <a:p>
            <a:pPr algn="ctr"/>
            <a:r>
              <a:rPr lang="pt-BR" dirty="0">
                <a:solidFill>
                  <a:srgbClr val="00B0F0"/>
                </a:solidFill>
              </a:rPr>
              <a:t>Função degrau</a:t>
            </a:r>
          </a:p>
        </p:txBody>
      </p:sp>
      <p:cxnSp>
        <p:nvCxnSpPr>
          <p:cNvPr id="10" name="Conector de seta reta 9"/>
          <p:cNvCxnSpPr>
            <a:endCxn id="4" idx="1"/>
          </p:cNvCxnSpPr>
          <p:nvPr/>
        </p:nvCxnSpPr>
        <p:spPr>
          <a:xfrm flipV="1">
            <a:off x="6570482" y="4185501"/>
            <a:ext cx="443060" cy="911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372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1018198"/>
          </a:xfrm>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838199" y="1559170"/>
                <a:ext cx="11213123" cy="5298830"/>
              </a:xfrm>
            </p:spPr>
            <p:txBody>
              <a:bodyPr>
                <a:normAutofit fontScale="92500" lnSpcReduction="10000"/>
              </a:bodyPr>
              <a:lstStyle/>
              <a:p>
                <a:r>
                  <a:rPr lang="pt-BR" dirty="0"/>
                  <a:t>Vantagens da </a:t>
                </a:r>
                <a:r>
                  <a:rPr lang="pt-BR" b="1" i="1" dirty="0"/>
                  <a:t>função retificadora</a:t>
                </a:r>
                <a:r>
                  <a:rPr lang="pt-BR" dirty="0"/>
                  <a:t>:</a:t>
                </a:r>
              </a:p>
              <a:p>
                <a:pPr lvl="1">
                  <a:buFont typeface="Wingdings" panose="05000000000000000000" pitchFamily="2" charset="2"/>
                  <a:buChar char="§"/>
                </a:pPr>
                <a:r>
                  <a:rPr lang="pt-BR" dirty="0"/>
                  <a:t>A função e sua derivada são </a:t>
                </a:r>
                <a:r>
                  <a:rPr lang="pt-BR" b="1" i="1" dirty="0"/>
                  <a:t>mais rápidas de se calcular </a:t>
                </a:r>
                <a:r>
                  <a:rPr lang="pt-BR" dirty="0"/>
                  <a:t>do que as funções logística e tangente hiperbólica.</a:t>
                </a:r>
              </a:p>
              <a:p>
                <a:pPr lvl="1">
                  <a:buFont typeface="Wingdings" panose="05000000000000000000" pitchFamily="2" charset="2"/>
                  <a:buChar char="§"/>
                </a:pPr>
                <a:r>
                  <a:rPr lang="pt-BR" dirty="0"/>
                  <a:t>Sofre menos com o </a:t>
                </a:r>
                <a:r>
                  <a:rPr lang="pt-BR" b="1" i="1" dirty="0"/>
                  <a:t>problema da dissipação do gradiente</a:t>
                </a:r>
                <a:r>
                  <a:rPr lang="pt-BR" dirty="0"/>
                  <a:t>,</a:t>
                </a:r>
                <a:r>
                  <a:rPr lang="pt-BR" b="1" i="1" dirty="0"/>
                  <a:t> </a:t>
                </a:r>
                <a:r>
                  <a:rPr lang="pt-BR" dirty="0"/>
                  <a:t>pois sua derivada é igual 1 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oMath>
                </a14:m>
                <a:r>
                  <a:rPr lang="pt-BR" dirty="0"/>
                  <a:t>. O produto da derivada da função de ativação </a:t>
                </a:r>
                <a:r>
                  <a:rPr lang="pt-BR" dirty="0" err="1"/>
                  <a:t>ReLU</a:t>
                </a:r>
                <a:r>
                  <a:rPr lang="pt-BR" dirty="0"/>
                  <a:t> dos nós de várias camadas sempre será igual a 1 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oMath>
                </a14:m>
                <a:r>
                  <a:rPr lang="pt-BR" dirty="0"/>
                  <a:t>.</a:t>
                </a:r>
              </a:p>
              <a:p>
                <a:r>
                  <a:rPr lang="pt-BR" dirty="0"/>
                  <a:t>Desvantagem</a:t>
                </a:r>
              </a:p>
              <a:p>
                <a:pPr lvl="1">
                  <a:buFont typeface="Wingdings" panose="05000000000000000000" pitchFamily="2" charset="2"/>
                  <a:buChar char="§"/>
                </a:pPr>
                <a:r>
                  <a:rPr lang="pt-BR" dirty="0"/>
                  <a:t>Entretanto, quando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&lt;0</m:t>
                    </m:r>
                    <m:r>
                      <a:rPr lang="pt-BR">
                        <a:latin typeface="Cambria Math" panose="02040503050406030204" pitchFamily="18" charset="0"/>
                      </a:rPr>
                      <m:t>, </m:t>
                    </m:r>
                  </m:oMath>
                </a14:m>
                <a:r>
                  <a:rPr lang="pt-BR" dirty="0"/>
                  <a:t>o nó é considerado </a:t>
                </a:r>
                <a:r>
                  <a:rPr lang="pt-BR" b="1" i="1" dirty="0"/>
                  <a:t>morto</a:t>
                </a:r>
                <a:r>
                  <a:rPr lang="pt-BR" dirty="0"/>
                  <a:t>, pois a derivada será igual a 0, fazendo com que os pesos permanecem inalterados (i.e., não há atualização).</a:t>
                </a:r>
              </a:p>
              <a:p>
                <a:r>
                  <a:rPr lang="pt-BR" dirty="0"/>
                  <a:t>Outras funções de ativação são:</a:t>
                </a:r>
              </a:p>
              <a:p>
                <a:pPr lvl="1">
                  <a:buFont typeface="Wingdings" panose="05000000000000000000" pitchFamily="2" charset="2"/>
                  <a:buChar char="§"/>
                </a:pPr>
                <a:r>
                  <a:rPr lang="en-US" dirty="0"/>
                  <a:t>Parametric rectified linear unit (</a:t>
                </a:r>
                <a:r>
                  <a:rPr lang="en-US" dirty="0" err="1"/>
                  <a:t>PReLU</a:t>
                </a:r>
                <a:r>
                  <a:rPr lang="en-US" dirty="0"/>
                  <a:t>).</a:t>
                </a:r>
                <a:endParaRPr lang="en-US" baseline="30000" dirty="0"/>
              </a:p>
              <a:p>
                <a:pPr lvl="1">
                  <a:buFont typeface="Wingdings" panose="05000000000000000000" pitchFamily="2" charset="2"/>
                  <a:buChar char="§"/>
                </a:pPr>
                <a:r>
                  <a:rPr lang="en-US" dirty="0"/>
                  <a:t>Leaky rectified linear unit (Leaky </a:t>
                </a:r>
                <a:r>
                  <a:rPr lang="en-US" dirty="0" err="1"/>
                  <a:t>ReLU</a:t>
                </a:r>
                <a:r>
                  <a:rPr lang="en-US" dirty="0"/>
                  <a:t>).</a:t>
                </a:r>
              </a:p>
              <a:p>
                <a:pPr lvl="1">
                  <a:buFont typeface="Wingdings" panose="05000000000000000000" pitchFamily="2" charset="2"/>
                  <a:buChar char="§"/>
                </a:pPr>
                <a:r>
                  <a:rPr lang="pt-BR" dirty="0">
                    <a:hlinkClick r:id="rId3"/>
                  </a:rPr>
                  <a:t>https://en.wikipedia.org/wiki/Activation_function#Table_of_activation_functions</a:t>
                </a:r>
                <a:endParaRPr lang="pt-BR" dirty="0"/>
              </a:p>
              <a:p>
                <a:r>
                  <a:rPr lang="pt-BR" dirty="0"/>
                  <a:t>Outras técnicas mais avançadas para evitar a dissipação do gradiente são a normalização de batch e o </a:t>
                </a:r>
                <a:r>
                  <a:rPr lang="pt-BR" i="1" dirty="0" err="1"/>
                  <a:t>dropout</a:t>
                </a:r>
                <a:r>
                  <a:rPr lang="pt-BR" dirty="0"/>
                  <a:t>.</a:t>
                </a: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838199" y="1559170"/>
                <a:ext cx="11213123" cy="5298830"/>
              </a:xfrm>
              <a:blipFill rotWithShape="0">
                <a:blip r:embed="rId4"/>
                <a:stretch>
                  <a:fillRect l="-815" t="-2301" b="-10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Retângulo 3"/>
              <p:cNvSpPr/>
              <p:nvPr/>
            </p:nvSpPr>
            <p:spPr>
              <a:xfrm>
                <a:off x="6556010" y="5039952"/>
                <a:ext cx="4962705" cy="391646"/>
              </a:xfrm>
              <a:prstGeom prst="rect">
                <a:avLst/>
              </a:prstGeom>
            </p:spPr>
            <p:txBody>
              <a:bodyPr wrap="none">
                <a:spAutoFit/>
              </a:bodyPr>
              <a:lstStyle/>
              <a:p>
                <a:r>
                  <a:rPr lang="pt-BR" dirty="0"/>
                  <a:t>Ambas têm derivada diferente de zero para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b="0" i="1" smtClean="0">
                        <a:latin typeface="Cambria Math" panose="02040503050406030204" pitchFamily="18" charset="0"/>
                      </a:rPr>
                      <m:t>&lt;0</m:t>
                    </m:r>
                  </m:oMath>
                </a14:m>
                <a:r>
                  <a:rPr lang="pt-BR" dirty="0"/>
                  <a:t>.</a:t>
                </a:r>
              </a:p>
            </p:txBody>
          </p:sp>
        </mc:Choice>
        <mc:Fallback xmlns="">
          <p:sp>
            <p:nvSpPr>
              <p:cNvPr id="4" name="Retângulo 3"/>
              <p:cNvSpPr>
                <a:spLocks noRot="1" noChangeAspect="1" noMove="1" noResize="1" noEditPoints="1" noAdjustHandles="1" noChangeArrowheads="1" noChangeShapeType="1" noTextEdit="1"/>
              </p:cNvSpPr>
              <p:nvPr/>
            </p:nvSpPr>
            <p:spPr>
              <a:xfrm>
                <a:off x="6556010" y="5039952"/>
                <a:ext cx="4962705" cy="391646"/>
              </a:xfrm>
              <a:prstGeom prst="rect">
                <a:avLst/>
              </a:prstGeom>
              <a:blipFill rotWithShape="0">
                <a:blip r:embed="rId5"/>
                <a:stretch>
                  <a:fillRect l="-982" t="-7813" r="-123" b="-20313"/>
                </a:stretch>
              </a:blipFill>
            </p:spPr>
            <p:txBody>
              <a:bodyPr/>
              <a:lstStyle/>
              <a:p>
                <a:r>
                  <a:rPr lang="pt-BR">
                    <a:noFill/>
                  </a:rPr>
                  <a:t> </a:t>
                </a:r>
              </a:p>
            </p:txBody>
          </p:sp>
        </mc:Fallback>
      </mc:AlternateContent>
      <p:sp>
        <p:nvSpPr>
          <p:cNvPr id="5" name="Chave direita 4"/>
          <p:cNvSpPr/>
          <p:nvPr/>
        </p:nvSpPr>
        <p:spPr>
          <a:xfrm>
            <a:off x="6187833" y="4828317"/>
            <a:ext cx="256927" cy="814916"/>
          </a:xfrm>
          <a:prstGeom prst="rightBrace">
            <a:avLst>
              <a:gd name="adj1" fmla="val 8333"/>
              <a:gd name="adj2" fmla="val 4665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653779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a:t>
            </a:r>
          </a:p>
        </p:txBody>
      </p:sp>
      <p:sp>
        <p:nvSpPr>
          <p:cNvPr id="3" name="Content Placeholder 2"/>
          <p:cNvSpPr>
            <a:spLocks noGrp="1"/>
          </p:cNvSpPr>
          <p:nvPr>
            <p:ph idx="1"/>
          </p:nvPr>
        </p:nvSpPr>
        <p:spPr>
          <a:xfrm>
            <a:off x="838199" y="1825624"/>
            <a:ext cx="10994409" cy="4547879"/>
          </a:xfrm>
        </p:spPr>
        <p:txBody>
          <a:bodyPr/>
          <a:lstStyle/>
          <a:p>
            <a:r>
              <a:rPr lang="pt-BR" b="1" dirty="0"/>
              <a:t>Quiz</a:t>
            </a:r>
            <a:r>
              <a:rPr lang="pt-BR" dirty="0"/>
              <a:t>: “</a:t>
            </a:r>
            <a:r>
              <a:rPr lang="pt-BR" i="1" dirty="0"/>
              <a:t>T320 - Quiz – Redes Neurais Artificiais (Parte III)</a:t>
            </a:r>
            <a:r>
              <a:rPr lang="pt-BR" dirty="0"/>
              <a:t>” que se encontra no MS Teams.</a:t>
            </a:r>
          </a:p>
        </p:txBody>
      </p:sp>
    </p:spTree>
    <p:extLst>
      <p:ext uri="{BB962C8B-B14F-4D97-AF65-F5344CB8AC3E}">
        <p14:creationId xmlns:p14="http://schemas.microsoft.com/office/powerpoint/2010/main" val="3718311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3" name="Content Placeholder 2"/>
          <p:cNvSpPr>
            <a:spLocks noGrp="1"/>
          </p:cNvSpPr>
          <p:nvPr>
            <p:ph idx="1"/>
          </p:nvPr>
        </p:nvSpPr>
        <p:spPr>
          <a:xfrm>
            <a:off x="838199" y="1825624"/>
            <a:ext cx="7307180" cy="5032376"/>
          </a:xfrm>
        </p:spPr>
        <p:txBody>
          <a:bodyPr>
            <a:normAutofit fontScale="92500" lnSpcReduction="20000"/>
          </a:bodyPr>
          <a:lstStyle/>
          <a:p>
            <a:r>
              <a:rPr lang="pt-BR" dirty="0"/>
              <a:t>Existem basicamente duas maneiras distintas para se conectar os </a:t>
            </a:r>
            <a:r>
              <a:rPr lang="pt-BR" b="1" i="1" dirty="0"/>
              <a:t>nós</a:t>
            </a:r>
            <a:r>
              <a:rPr lang="pt-BR" dirty="0"/>
              <a:t> de uma rede, </a:t>
            </a:r>
            <a:r>
              <a:rPr lang="pt-BR" b="1" i="1" dirty="0"/>
              <a:t>direta</a:t>
            </a:r>
            <a:r>
              <a:rPr lang="pt-BR" dirty="0"/>
              <a:t> e </a:t>
            </a:r>
            <a:r>
              <a:rPr lang="pt-BR" b="1" i="1" dirty="0"/>
              <a:t>reversa</a:t>
            </a:r>
            <a:r>
              <a:rPr lang="pt-BR" dirty="0"/>
              <a:t>.</a:t>
            </a:r>
          </a:p>
          <a:p>
            <a:r>
              <a:rPr lang="pt-BR" dirty="0"/>
              <a:t>Na figura ao lado, os </a:t>
            </a:r>
            <a:r>
              <a:rPr lang="pt-BR" b="1" i="1" dirty="0"/>
              <a:t>nós</a:t>
            </a:r>
            <a:r>
              <a:rPr lang="pt-BR" dirty="0"/>
              <a:t> da rede têm conexões em apenas uma única direção. </a:t>
            </a:r>
          </a:p>
          <a:p>
            <a:r>
              <a:rPr lang="pt-BR" dirty="0"/>
              <a:t>Esse tipo de rede é conhecida como </a:t>
            </a:r>
            <a:r>
              <a:rPr lang="pt-BR" b="1" i="1" dirty="0"/>
              <a:t>rede de alimentação direta </a:t>
            </a:r>
            <a:r>
              <a:rPr lang="pt-BR" dirty="0"/>
              <a:t>(do inglês, </a:t>
            </a:r>
            <a:r>
              <a:rPr lang="pt-BR" i="1" dirty="0" err="1"/>
              <a:t>feedforward</a:t>
            </a:r>
            <a:r>
              <a:rPr lang="pt-BR" dirty="0"/>
              <a:t>) ou </a:t>
            </a:r>
            <a:r>
              <a:rPr lang="pt-BR" b="1" i="1" dirty="0"/>
              <a:t>sem realimentação</a:t>
            </a:r>
            <a:r>
              <a:rPr lang="pt-BR" dirty="0"/>
              <a:t>.</a:t>
            </a:r>
          </a:p>
          <a:p>
            <a:r>
              <a:rPr lang="pt-BR" dirty="0"/>
              <a:t>O sinal percorre a rede em uma única direção, da entrada para a saída. </a:t>
            </a:r>
          </a:p>
          <a:p>
            <a:r>
              <a:rPr lang="pt-BR" dirty="0"/>
              <a:t>Os </a:t>
            </a:r>
            <a:r>
              <a:rPr lang="pt-BR" b="1" i="1" dirty="0"/>
              <a:t>nós</a:t>
            </a:r>
            <a:r>
              <a:rPr lang="pt-BR" dirty="0"/>
              <a:t> da mesma camada </a:t>
            </a:r>
            <a:r>
              <a:rPr lang="pt-BR" b="1" i="1" dirty="0"/>
              <a:t>não são conectados entre si</a:t>
            </a:r>
            <a:r>
              <a:rPr lang="pt-BR" dirty="0"/>
              <a:t>.</a:t>
            </a:r>
          </a:p>
          <a:p>
            <a:r>
              <a:rPr lang="pt-BR" dirty="0"/>
              <a:t>Esse tipo de rede representa uma </a:t>
            </a:r>
            <a:r>
              <a:rPr lang="pt-BR" b="1" i="1" dirty="0"/>
              <a:t>função de suas entradas atuais</a:t>
            </a:r>
            <a:r>
              <a:rPr lang="pt-BR" dirty="0"/>
              <a:t> e, portanto, não possui um estado interno além dos próprios pesos.</a:t>
            </a:r>
          </a:p>
          <a:p>
            <a:endParaRPr lang="pt-B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3742" y="2255520"/>
            <a:ext cx="4102058" cy="3355038"/>
          </a:xfrm>
          <a:prstGeom prst="rect">
            <a:avLst/>
          </a:prstGeom>
        </p:spPr>
      </p:pic>
    </p:spTree>
    <p:extLst>
      <p:ext uri="{BB962C8B-B14F-4D97-AF65-F5344CB8AC3E}">
        <p14:creationId xmlns:p14="http://schemas.microsoft.com/office/powerpoint/2010/main" val="4004360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6" name="Content Placeholder 5"/>
          <p:cNvSpPr>
            <a:spLocks noGrp="1"/>
          </p:cNvSpPr>
          <p:nvPr>
            <p:ph idx="1"/>
          </p:nvPr>
        </p:nvSpPr>
        <p:spPr>
          <a:xfrm>
            <a:off x="838200" y="2184018"/>
            <a:ext cx="11163300" cy="4673982"/>
          </a:xfrm>
        </p:spPr>
        <p:txBody>
          <a:bodyPr>
            <a:normAutofit fontScale="85000" lnSpcReduction="10000"/>
          </a:bodyPr>
          <a:lstStyle/>
          <a:p>
            <a:r>
              <a:rPr lang="pt-BR" dirty="0"/>
              <a:t>Na figura acima, os </a:t>
            </a:r>
            <a:r>
              <a:rPr lang="pt-BR" b="1" i="1" dirty="0"/>
              <a:t>nós</a:t>
            </a:r>
            <a:r>
              <a:rPr lang="pt-BR" dirty="0"/>
              <a:t> da rede têm conexões em 2 direções, desta forma, o sinal percorre a rede nas direções </a:t>
            </a:r>
            <a:r>
              <a:rPr lang="pt-BR" b="1" i="1" dirty="0"/>
              <a:t>direta e reversa</a:t>
            </a:r>
            <a:r>
              <a:rPr lang="pt-BR" dirty="0"/>
              <a:t>.</a:t>
            </a:r>
          </a:p>
          <a:p>
            <a:r>
              <a:rPr lang="pt-BR" dirty="0"/>
              <a:t>Este tipo de rede é conhecida como </a:t>
            </a:r>
            <a:r>
              <a:rPr lang="pt-BR" b="1" i="1" dirty="0"/>
              <a:t>rede recorrente </a:t>
            </a:r>
            <a:r>
              <a:rPr lang="pt-BR" dirty="0"/>
              <a:t>ou </a:t>
            </a:r>
            <a:r>
              <a:rPr lang="pt-BR" b="1" i="1" dirty="0">
                <a:solidFill>
                  <a:srgbClr val="00B050"/>
                </a:solidFill>
              </a:rPr>
              <a:t>rede com realimentação</a:t>
            </a:r>
            <a:r>
              <a:rPr lang="pt-BR" dirty="0"/>
              <a:t>.</a:t>
            </a:r>
          </a:p>
          <a:p>
            <a:r>
              <a:rPr lang="pt-BR" dirty="0"/>
              <a:t>Nessas redes, a saída dos </a:t>
            </a:r>
            <a:r>
              <a:rPr lang="pt-BR" b="1" i="1" dirty="0"/>
              <a:t>nós</a:t>
            </a:r>
            <a:r>
              <a:rPr lang="pt-BR" dirty="0"/>
              <a:t> alimentam </a:t>
            </a:r>
            <a:r>
              <a:rPr lang="pt-BR" b="1" i="1" dirty="0"/>
              <a:t>nós</a:t>
            </a:r>
            <a:r>
              <a:rPr lang="pt-BR" dirty="0"/>
              <a:t> da mesma camada (inclusive o próprio </a:t>
            </a:r>
            <a:r>
              <a:rPr lang="pt-BR" b="1" i="1" dirty="0"/>
              <a:t>nó</a:t>
            </a:r>
            <a:r>
              <a:rPr lang="pt-BR" dirty="0"/>
              <a:t>) ou de camadas anteriores.</a:t>
            </a:r>
          </a:p>
          <a:p>
            <a:r>
              <a:rPr lang="pt-BR" dirty="0"/>
              <a:t>Isso significa que a rede forma um </a:t>
            </a:r>
            <a:r>
              <a:rPr lang="pt-BR" b="1" i="1" dirty="0">
                <a:solidFill>
                  <a:srgbClr val="00B050"/>
                </a:solidFill>
              </a:rPr>
              <a:t>sistema dinâmico </a:t>
            </a:r>
            <a:r>
              <a:rPr lang="pt-BR" dirty="0"/>
              <a:t>que pode atingir um estado estável, exibir oscilações ou mesmo um comportamento caótico, ou seja, divergir.</a:t>
            </a:r>
          </a:p>
          <a:p>
            <a:r>
              <a:rPr lang="pt-BR" dirty="0"/>
              <a:t>Além disso, a saída da rede é </a:t>
            </a:r>
            <a:r>
              <a:rPr lang="pt-BR" b="1" i="1" dirty="0"/>
              <a:t>função da entrada atual e de seu estado interno</a:t>
            </a:r>
            <a:r>
              <a:rPr lang="pt-BR" dirty="0"/>
              <a:t>, ou seja, de saídas anteriores.</a:t>
            </a:r>
          </a:p>
          <a:p>
            <a:r>
              <a:rPr lang="pt-BR" dirty="0"/>
              <a:t>Portanto, </a:t>
            </a:r>
            <a:r>
              <a:rPr lang="pt-BR" b="1" i="1" dirty="0"/>
              <a:t>redes recorrentes </a:t>
            </a:r>
            <a:r>
              <a:rPr lang="pt-BR" dirty="0"/>
              <a:t>possuem </a:t>
            </a:r>
            <a:r>
              <a:rPr lang="pt-BR" b="1" i="1" dirty="0">
                <a:solidFill>
                  <a:srgbClr val="00B050"/>
                </a:solidFill>
              </a:rPr>
              <a:t>memória</a:t>
            </a:r>
            <a:r>
              <a:rPr lang="pt-BR" dirty="0"/>
              <a:t>.</a:t>
            </a:r>
          </a:p>
          <a:p>
            <a:r>
              <a:rPr lang="pt-BR" dirty="0"/>
              <a:t>Essas redes são úteis para o </a:t>
            </a:r>
            <a:r>
              <a:rPr lang="pt-BR" b="1" i="1" dirty="0">
                <a:solidFill>
                  <a:srgbClr val="00B050"/>
                </a:solidFill>
              </a:rPr>
              <a:t>processamento de dados sequenciais</a:t>
            </a:r>
            <a:r>
              <a:rPr lang="pt-BR" dirty="0"/>
              <a:t>, como som, dados de séries temporais (preços de ações, padrões cerebrais, etc.) ou linguagem natural (escrita e fala).</a:t>
            </a:r>
          </a:p>
        </p:txBody>
      </p:sp>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l="4813"/>
          <a:stretch/>
        </p:blipFill>
        <p:spPr>
          <a:xfrm>
            <a:off x="7591235" y="47626"/>
            <a:ext cx="3236783" cy="2222118"/>
          </a:xfrm>
          <a:prstGeom prst="rect">
            <a:avLst/>
          </a:prstGeom>
        </p:spPr>
      </p:pic>
    </p:spTree>
    <p:extLst>
      <p:ext uri="{BB962C8B-B14F-4D97-AF65-F5344CB8AC3E}">
        <p14:creationId xmlns:p14="http://schemas.microsoft.com/office/powerpoint/2010/main" val="821358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Não-Linear</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199" y="1825624"/>
                <a:ext cx="11182351" cy="5032376"/>
              </a:xfrm>
            </p:spPr>
            <p:txBody>
              <a:bodyPr>
                <a:normAutofit fontScale="77500" lnSpcReduction="20000"/>
              </a:bodyPr>
              <a:lstStyle/>
              <a:p>
                <a:r>
                  <a:rPr lang="pt-BR" dirty="0"/>
                  <a:t>A rede MLP da figura ao lado tem sua saída definida por</a:t>
                </a:r>
              </a:p>
              <a:p>
                <a:pPr marL="0" indent="0" algn="ctr">
                  <a:buNone/>
                </a:pP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p>
                          <m:sSupPr>
                            <m:ctrlPr>
                              <a:rPr lang="pt-BR" b="0" i="1" smtClean="0">
                                <a:latin typeface="Cambria Math" panose="02040503050406030204" pitchFamily="18" charset="0"/>
                              </a:rPr>
                            </m:ctrlPr>
                          </m:sSupPr>
                          <m:e>
                            <m:r>
                              <a:rPr lang="pt-BR" b="1" i="1">
                                <a:latin typeface="Cambria Math" panose="02040503050406030204" pitchFamily="18" charset="0"/>
                              </a:rPr>
                              <m:t>𝒘</m:t>
                            </m:r>
                          </m:e>
                          <m:sup>
                            <m:r>
                              <a:rPr lang="pt-BR" b="0" i="1" smtClean="0">
                                <a:latin typeface="Cambria Math" panose="02040503050406030204" pitchFamily="18" charset="0"/>
                              </a:rPr>
                              <m:t>𝑇</m:t>
                            </m:r>
                          </m:sup>
                        </m:sSup>
                        <m:r>
                          <a:rPr lang="pt-BR" i="1">
                            <a:latin typeface="Cambria Math" panose="02040503050406030204" pitchFamily="18" charset="0"/>
                          </a:rPr>
                          <m:t>𝑓</m:t>
                        </m:r>
                        <m:d>
                          <m:dPr>
                            <m:ctrlPr>
                              <a:rPr lang="pt-BR" i="1" smtClean="0">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i="1">
                                    <a:latin typeface="Cambria Math" panose="02040503050406030204" pitchFamily="18" charset="0"/>
                                  </a:rPr>
                                  <m:t>𝑇</m:t>
                                </m:r>
                              </m:sup>
                            </m:sSup>
                            <m:r>
                              <a:rPr lang="pt-BR" b="1" i="1">
                                <a:latin typeface="Cambria Math" panose="02040503050406030204" pitchFamily="18" charset="0"/>
                              </a:rPr>
                              <m:t>𝒙</m:t>
                            </m:r>
                          </m:e>
                        </m:d>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oMath>
                </a14:m>
                <a:r>
                  <a:rPr lang="pt-BR" dirty="0"/>
                  <a:t> é a </a:t>
                </a:r>
                <a:r>
                  <a:rPr lang="pt-BR" b="1" i="1" dirty="0"/>
                  <a:t>função de ativação</a:t>
                </a:r>
                <a:r>
                  <a:rPr lang="pt-BR" dirty="0"/>
                  <a:t> escolhida, </a:t>
                </a:r>
                <a14:m>
                  <m:oMath xmlns:m="http://schemas.openxmlformats.org/officeDocument/2006/math">
                    <m:r>
                      <a:rPr lang="pt-BR" b="1" i="1" smtClean="0">
                        <a:latin typeface="Cambria Math" panose="02040503050406030204" pitchFamily="18" charset="0"/>
                      </a:rPr>
                      <m:t>𝑾</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2"/>
                                  <m:mcJc m:val="center"/>
                                </m:mcPr>
                              </m:mc>
                            </m:mcs>
                            <m:ctrlPr>
                              <a:rPr lang="pt-BR" b="0" i="1" smtClean="0">
                                <a:latin typeface="Cambria Math" panose="02040503050406030204" pitchFamily="18" charset="0"/>
                              </a:rPr>
                            </m:ctrlPr>
                          </m:mP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12</m:t>
                                  </m:r>
                                </m:sub>
                              </m:sSub>
                            </m:e>
                          </m:m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22</m:t>
                                  </m:r>
                                </m:sub>
                              </m:sSub>
                            </m:e>
                          </m:mr>
                        </m:m>
                      </m:e>
                    </m:d>
                  </m:oMath>
                </a14:m>
                <a:r>
                  <a:rPr lang="pt-BR" dirty="0"/>
                  <a:t> e </a:t>
                </a:r>
                <a14:m>
                  <m:oMath xmlns:m="http://schemas.openxmlformats.org/officeDocument/2006/math">
                    <m:r>
                      <a:rPr lang="pt-BR" b="1" i="1" smtClean="0">
                        <a:latin typeface="Cambria Math" panose="02040503050406030204" pitchFamily="18" charset="0"/>
                      </a:rPr>
                      <m:t>𝒘</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m:t>
                                  </m:r>
                                </m:sub>
                              </m:sSub>
                            </m:e>
                          </m:m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m:t>
                                  </m:r>
                                </m:sub>
                              </m:sSub>
                            </m:e>
                          </m:mr>
                        </m:m>
                      </m:e>
                    </m:d>
                  </m:oMath>
                </a14:m>
                <a:r>
                  <a:rPr lang="pt-BR" dirty="0"/>
                  <a:t>.</a:t>
                </a:r>
              </a:p>
              <a:p>
                <a:r>
                  <a:rPr lang="pt-BR" dirty="0"/>
                  <a:t>Percebam que a saída da rede é dada pelo </a:t>
                </a:r>
                <a:r>
                  <a:rPr lang="pt-BR" b="1" i="1" dirty="0"/>
                  <a:t>aninhamento</a:t>
                </a:r>
                <a:r>
                  <a:rPr lang="pt-BR" dirty="0"/>
                  <a:t> das saídas de </a:t>
                </a:r>
                <a:r>
                  <a:rPr lang="pt-BR" b="1" i="1" dirty="0"/>
                  <a:t>funções de ativação não-lineares</a:t>
                </a:r>
                <a:r>
                  <a:rPr lang="pt-BR" dirty="0"/>
                  <a:t>.</a:t>
                </a:r>
              </a:p>
              <a:p>
                <a:r>
                  <a:rPr lang="pt-BR" dirty="0"/>
                  <a:t>Sendo assim, as funções que uma rede neural pode representar (i.e., aproximar) podem ser </a:t>
                </a:r>
                <a:r>
                  <a:rPr lang="pt-BR" b="1" i="1" dirty="0"/>
                  <a:t>altamente não-lineares </a:t>
                </a:r>
                <a:r>
                  <a:rPr lang="pt-BR" dirty="0"/>
                  <a:t>dependendo da quantidade de camadas e nós.</a:t>
                </a:r>
              </a:p>
              <a:p>
                <a:r>
                  <a:rPr lang="pt-BR" dirty="0"/>
                  <a:t>Portanto, redes neurais podem ser vistas como ferramentas para a realização de </a:t>
                </a:r>
                <a:r>
                  <a:rPr lang="pt-BR" b="1" i="1" dirty="0"/>
                  <a:t>regressão não-linear</a:t>
                </a:r>
                <a:r>
                  <a:rPr lang="pt-BR" dirty="0"/>
                  <a:t>, mas também podemos resolver outros problemas como os de classificação.</a:t>
                </a:r>
              </a:p>
              <a:p>
                <a:r>
                  <a:rPr lang="pt-BR" dirty="0"/>
                  <a:t>Com </a:t>
                </a:r>
                <a:r>
                  <a:rPr lang="pt-BR" b="1" i="1" dirty="0">
                    <a:solidFill>
                      <a:srgbClr val="00B050"/>
                    </a:solidFill>
                  </a:rPr>
                  <a:t>uma única camada oculta suficientemente grande, é possível representar qualquer </a:t>
                </a:r>
                <a:r>
                  <a:rPr lang="pt-BR" b="1" i="1" dirty="0">
                    <a:solidFill>
                      <a:srgbClr val="00B0F0"/>
                    </a:solidFill>
                  </a:rPr>
                  <a:t>função contínua </a:t>
                </a:r>
                <a:r>
                  <a:rPr lang="pt-BR" b="1" i="1" dirty="0">
                    <a:solidFill>
                      <a:srgbClr val="00B050"/>
                    </a:solidFill>
                  </a:rPr>
                  <a:t>das entradas</a:t>
                </a:r>
                <a:r>
                  <a:rPr lang="pt-BR" dirty="0"/>
                  <a:t> com uma precisão arbitrária (depende da topologia).</a:t>
                </a:r>
              </a:p>
              <a:p>
                <a:r>
                  <a:rPr lang="pt-BR" dirty="0"/>
                  <a:t>Com </a:t>
                </a:r>
                <a:r>
                  <a:rPr lang="pt-BR" b="1" i="1" dirty="0">
                    <a:solidFill>
                      <a:srgbClr val="00B050"/>
                    </a:solidFill>
                  </a:rPr>
                  <a:t>duas camadas ocultas, até </a:t>
                </a:r>
                <a:r>
                  <a:rPr lang="pt-BR" b="1" i="1" dirty="0">
                    <a:solidFill>
                      <a:srgbClr val="00B0F0"/>
                    </a:solidFill>
                  </a:rPr>
                  <a:t>funções descontínuas</a:t>
                </a:r>
                <a:r>
                  <a:rPr lang="pt-BR" b="1" i="1" dirty="0">
                    <a:solidFill>
                      <a:srgbClr val="00B050"/>
                    </a:solidFill>
                  </a:rPr>
                  <a:t> podem ser representadas</a:t>
                </a:r>
                <a:r>
                  <a:rPr lang="pt-BR" dirty="0"/>
                  <a:t>.</a:t>
                </a:r>
              </a:p>
              <a:p>
                <a:r>
                  <a:rPr lang="pt-BR" dirty="0"/>
                  <a:t>Portanto, dizemos que as redes neurais possuem </a:t>
                </a:r>
                <a:r>
                  <a:rPr lang="pt-BR" b="1" i="1" dirty="0"/>
                  <a:t>capacidade de aproximação universal </a:t>
                </a:r>
                <a:r>
                  <a:rPr lang="pt-BR" dirty="0"/>
                  <a:t>de funções.</a:t>
                </a:r>
              </a:p>
              <a:p>
                <a:r>
                  <a:rPr lang="pt-BR" dirty="0"/>
                  <a:t>Veremos alguns exemplos desta capacidade de aproximação a seguir.</a:t>
                </a:r>
              </a:p>
              <a:p>
                <a:pPr marL="0" indent="0">
                  <a:buNone/>
                </a:pPr>
                <a:endParaRPr lang="pt-BR"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199" y="1825624"/>
                <a:ext cx="11182351" cy="5032376"/>
              </a:xfrm>
              <a:blipFill rotWithShape="0">
                <a:blip r:embed="rId3"/>
                <a:stretch>
                  <a:fillRect l="-654" t="-2421" b="-969"/>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5251" r="1406" b="5995"/>
          <a:stretch/>
        </p:blipFill>
        <p:spPr>
          <a:xfrm>
            <a:off x="8286749" y="71438"/>
            <a:ext cx="3552825" cy="2096396"/>
          </a:xfrm>
          <a:prstGeom prst="rect">
            <a:avLst/>
          </a:prstGeom>
        </p:spPr>
      </p:pic>
    </p:spTree>
    <p:extLst>
      <p:ext uri="{BB962C8B-B14F-4D97-AF65-F5344CB8AC3E}">
        <p14:creationId xmlns:p14="http://schemas.microsoft.com/office/powerpoint/2010/main" val="396958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973308" cy="1325563"/>
          </a:xfrm>
        </p:spPr>
        <p:txBody>
          <a:bodyPr/>
          <a:lstStyle/>
          <a:p>
            <a:r>
              <a:rPr lang="pt-BR" dirty="0"/>
              <a:t>Aproximação universal de funções: Classificação</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474" t="11394" r="9410" b="5159"/>
          <a:stretch/>
        </p:blipFill>
        <p:spPr>
          <a:xfrm>
            <a:off x="4698584" y="2625461"/>
            <a:ext cx="2205787" cy="2065469"/>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20068" t="16157" r="9864" b="11962"/>
          <a:stretch/>
        </p:blipFill>
        <p:spPr>
          <a:xfrm>
            <a:off x="4794805" y="4688526"/>
            <a:ext cx="2013344" cy="2065469"/>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1700" t="11395" r="9410" b="4932"/>
          <a:stretch/>
        </p:blipFill>
        <p:spPr>
          <a:xfrm>
            <a:off x="7300182" y="2625462"/>
            <a:ext cx="2191657" cy="2063064"/>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0974" t="16383" r="9864" b="11735"/>
          <a:stretch/>
        </p:blipFill>
        <p:spPr>
          <a:xfrm>
            <a:off x="7401781" y="4688526"/>
            <a:ext cx="1988457" cy="2066691"/>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3060" t="11848" r="9864" b="5385"/>
          <a:stretch/>
        </p:blipFill>
        <p:spPr>
          <a:xfrm>
            <a:off x="9717434" y="2625012"/>
            <a:ext cx="2170930" cy="2063514"/>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0974" t="16610" r="9864" b="12642"/>
          <a:stretch/>
        </p:blipFill>
        <p:spPr>
          <a:xfrm>
            <a:off x="9794290" y="4690481"/>
            <a:ext cx="2017218" cy="2063514"/>
          </a:xfrm>
          <a:prstGeom prst="rect">
            <a:avLst/>
          </a:prstGeom>
        </p:spPr>
      </p:pic>
      <p:sp>
        <p:nvSpPr>
          <p:cNvPr id="14" name="TextBox 13"/>
          <p:cNvSpPr txBox="1"/>
          <p:nvPr/>
        </p:nvSpPr>
        <p:spPr>
          <a:xfrm>
            <a:off x="4632031" y="1684338"/>
            <a:ext cx="2555354" cy="954107"/>
          </a:xfrm>
          <a:prstGeom prst="rect">
            <a:avLst/>
          </a:prstGeom>
          <a:noFill/>
        </p:spPr>
        <p:txBody>
          <a:bodyPr wrap="square" rtlCol="0">
            <a:spAutoFit/>
          </a:bodyPr>
          <a:lstStyle/>
          <a:p>
            <a:pPr algn="ctr"/>
            <a:r>
              <a:rPr lang="pt-BR" sz="1400" dirty="0"/>
              <a:t>Função AND: MLP com 0 camadas escondidas, apenas um neurônio na camada de saída. </a:t>
            </a:r>
          </a:p>
          <a:p>
            <a:pPr algn="ctr"/>
            <a:r>
              <a:rPr lang="pt-BR" sz="1400" dirty="0"/>
              <a:t>Total: 1 nó.</a:t>
            </a:r>
          </a:p>
        </p:txBody>
      </p:sp>
      <p:sp>
        <p:nvSpPr>
          <p:cNvPr id="15" name="TextBox 14"/>
          <p:cNvSpPr txBox="1"/>
          <p:nvPr/>
        </p:nvSpPr>
        <p:spPr>
          <a:xfrm>
            <a:off x="7252277" y="1882065"/>
            <a:ext cx="2400264" cy="738664"/>
          </a:xfrm>
          <a:prstGeom prst="rect">
            <a:avLst/>
          </a:prstGeom>
          <a:noFill/>
        </p:spPr>
        <p:txBody>
          <a:bodyPr wrap="square" rtlCol="0">
            <a:spAutoFit/>
          </a:bodyPr>
          <a:lstStyle/>
          <a:p>
            <a:pPr algn="ctr"/>
            <a:r>
              <a:rPr lang="pt-BR" sz="1400" dirty="0"/>
              <a:t>Função XOR: MLP com 1 camada escondida com 2 nós.</a:t>
            </a:r>
          </a:p>
          <a:p>
            <a:pPr algn="ctr"/>
            <a:r>
              <a:rPr lang="pt-BR" sz="1400" dirty="0"/>
              <a:t>Total: 3 nós.</a:t>
            </a:r>
          </a:p>
        </p:txBody>
      </p:sp>
      <p:sp>
        <p:nvSpPr>
          <p:cNvPr id="16" name="TextBox 15"/>
          <p:cNvSpPr txBox="1"/>
          <p:nvPr/>
        </p:nvSpPr>
        <p:spPr>
          <a:xfrm>
            <a:off x="9567956" y="1899781"/>
            <a:ext cx="2624044" cy="738664"/>
          </a:xfrm>
          <a:prstGeom prst="rect">
            <a:avLst/>
          </a:prstGeom>
          <a:noFill/>
        </p:spPr>
        <p:txBody>
          <a:bodyPr wrap="square" rtlCol="0">
            <a:spAutoFit/>
          </a:bodyPr>
          <a:lstStyle/>
          <a:p>
            <a:pPr algn="ctr"/>
            <a:r>
              <a:rPr lang="pt-BR" sz="1400" dirty="0"/>
              <a:t>Círculos concêntricos: MLP com 1 camada escondida com 4 nós.</a:t>
            </a:r>
          </a:p>
          <a:p>
            <a:pPr algn="ctr"/>
            <a:r>
              <a:rPr lang="pt-BR" sz="1400" dirty="0"/>
              <a:t>Total: 5 nós.</a:t>
            </a:r>
          </a:p>
        </p:txBody>
      </p:sp>
      <p:sp>
        <p:nvSpPr>
          <p:cNvPr id="17" name="Content Placeholder 2"/>
          <p:cNvSpPr>
            <a:spLocks noGrp="1"/>
          </p:cNvSpPr>
          <p:nvPr>
            <p:ph idx="1"/>
          </p:nvPr>
        </p:nvSpPr>
        <p:spPr>
          <a:xfrm>
            <a:off x="838200" y="1825624"/>
            <a:ext cx="3855004" cy="5032375"/>
          </a:xfrm>
        </p:spPr>
        <p:txBody>
          <a:bodyPr>
            <a:normAutofit fontScale="92500"/>
          </a:bodyPr>
          <a:lstStyle/>
          <a:p>
            <a:r>
              <a:rPr lang="pt-BR" dirty="0"/>
              <a:t>Fig. 1: Um nó aproxima uma função de limiar suave. </a:t>
            </a:r>
          </a:p>
          <a:p>
            <a:r>
              <a:rPr lang="pt-BR" dirty="0"/>
              <a:t>Fig. 2: Combinando duas funções de limiar suave com direções opostas, podemos obter uma função em formato de onda.</a:t>
            </a:r>
          </a:p>
          <a:p>
            <a:r>
              <a:rPr lang="pt-BR" dirty="0"/>
              <a:t>Fig. 3: Combinando duas ondas perpendiculares, nós obtemos uma função em formato cilíndrico.</a:t>
            </a:r>
          </a:p>
        </p:txBody>
      </p:sp>
      <p:sp>
        <p:nvSpPr>
          <p:cNvPr id="3" name="Rectangle 2"/>
          <p:cNvSpPr/>
          <p:nvPr/>
        </p:nvSpPr>
        <p:spPr>
          <a:xfrm>
            <a:off x="8185085" y="1365376"/>
            <a:ext cx="3727559" cy="307777"/>
          </a:xfrm>
          <a:prstGeom prst="rect">
            <a:avLst/>
          </a:prstGeom>
        </p:spPr>
        <p:txBody>
          <a:bodyPr wrap="none">
            <a:spAutoFit/>
          </a:bodyPr>
          <a:lstStyle/>
          <a:p>
            <a:pPr lvl="0">
              <a:defRPr/>
            </a:pPr>
            <a:r>
              <a:rPr lang="pt-BR" sz="1400" dirty="0">
                <a:solidFill>
                  <a:srgbClr val="00B0F0"/>
                </a:solidFill>
                <a:hlinkClick r:id="rId9"/>
              </a:rPr>
              <a:t>Exemplo: FunctionApproximationWithMLP.ipynb</a:t>
            </a:r>
            <a:endParaRPr lang="pt-BR" sz="1400" dirty="0">
              <a:solidFill>
                <a:srgbClr val="00B0F0"/>
              </a:solidFill>
            </a:endParaRPr>
          </a:p>
        </p:txBody>
      </p:sp>
    </p:spTree>
    <p:extLst>
      <p:ext uri="{BB962C8B-B14F-4D97-AF65-F5344CB8AC3E}">
        <p14:creationId xmlns:p14="http://schemas.microsoft.com/office/powerpoint/2010/main" val="40343137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Aproximação universal de funções: Regressão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4663698" cy="5032375"/>
              </a:xfrm>
            </p:spPr>
            <p:txBody>
              <a:bodyPr/>
              <a:lstStyle/>
              <a:p>
                <a:r>
                  <a:rPr lang="pt-BR" dirty="0"/>
                  <a:t>Redes neurais podem ser usadas para aproximar funções como as mostradas abaixo:</a:t>
                </a:r>
              </a:p>
              <a:p>
                <a:pPr lvl="1"/>
                <a14:m>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 −1</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ea typeface="Cambria Math" panose="02040503050406030204" pitchFamily="18" charset="0"/>
                      </a:rPr>
                      <m:t>≤1,</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𝑥</m:t>
                        </m:r>
                      </m:den>
                    </m:f>
                    <m:r>
                      <a:rPr lang="pt-BR" b="0" i="1" smtClean="0">
                        <a:latin typeface="Cambria Math" panose="02040503050406030204" pitchFamily="18" charset="0"/>
                      </a:rPr>
                      <m:t>, </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00,</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smtClean="0">
                            <a:latin typeface="Cambria Math" panose="02040503050406030204" pitchFamily="18" charset="0"/>
                          </a:rPr>
                        </m:ctrlPr>
                      </m:funcPr>
                      <m:fName>
                        <m:r>
                          <m:rPr>
                            <m:sty m:val="p"/>
                          </m:rPr>
                          <a:rPr lang="pt-BR" i="0" smtClean="0">
                            <a:latin typeface="Cambria Math" panose="02040503050406030204" pitchFamily="18" charset="0"/>
                          </a:rPr>
                          <m:t>sin</m:t>
                        </m:r>
                      </m:fName>
                      <m:e>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func>
                    <m:r>
                      <a:rPr lang="pt-BR" b="0" i="1" smtClean="0">
                        <a:latin typeface="Cambria Math" panose="02040503050406030204" pitchFamily="18" charset="0"/>
                      </a:rPr>
                      <m:t>,</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2</m:t>
                    </m:r>
                    <m:r>
                      <a:rPr lang="pt-BR" b="0" i="1" smtClean="0">
                        <a:latin typeface="Cambria Math" panose="02040503050406030204" pitchFamily="18" charset="0"/>
                        <a:ea typeface="Cambria Math" panose="02040503050406030204" pitchFamily="18" charset="0"/>
                      </a:rPr>
                      <m:t>𝜋</m:t>
                    </m:r>
                    <m:r>
                      <a:rPr lang="pt-BR" b="0" i="1" smtClean="0">
                        <a:latin typeface="Cambria Math" panose="02040503050406030204" pitchFamily="18" charset="0"/>
                        <a:ea typeface="Cambria Math" panose="02040503050406030204" pitchFamily="18" charset="0"/>
                      </a:rPr>
                      <m:t>.</m:t>
                    </m:r>
                  </m:oMath>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4663698" cy="5032375"/>
              </a:xfrm>
              <a:blipFill rotWithShape="0">
                <a:blip r:embed="rId3"/>
                <a:stretch>
                  <a:fillRect l="-2353" t="-1937"/>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3579" t="10064" r="8850"/>
          <a:stretch/>
        </p:blipFill>
        <p:spPr>
          <a:xfrm>
            <a:off x="5346918" y="2047156"/>
            <a:ext cx="3208150" cy="2196550"/>
          </a:xfrm>
          <a:prstGeom prst="rect">
            <a:avLst/>
          </a:prstGeom>
        </p:spPr>
      </p:pic>
      <mc:AlternateContent xmlns:mc="http://schemas.openxmlformats.org/markup-compatibility/2006" xmlns:a14="http://schemas.microsoft.com/office/drawing/2010/main">
        <mc:Choice Requires="a14">
          <p:sp>
            <p:nvSpPr>
              <p:cNvPr id="9" name="Rectangle 8"/>
              <p:cNvSpPr/>
              <p:nvPr/>
            </p:nvSpPr>
            <p:spPr>
              <a:xfrm>
                <a:off x="6332137" y="1668248"/>
                <a:ext cx="12377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oMath>
                  </m:oMathPara>
                </a14:m>
                <a:endParaRPr lang="pt-BR" dirty="0"/>
              </a:p>
            </p:txBody>
          </p:sp>
        </mc:Choice>
        <mc:Fallback xmlns="">
          <p:sp>
            <p:nvSpPr>
              <p:cNvPr id="9" name="Rectangle 8"/>
              <p:cNvSpPr>
                <a:spLocks noRot="1" noChangeAspect="1" noMove="1" noResize="1" noEditPoints="1" noAdjustHandles="1" noChangeArrowheads="1" noChangeShapeType="1" noTextEdit="1"/>
              </p:cNvSpPr>
              <p:nvPr/>
            </p:nvSpPr>
            <p:spPr>
              <a:xfrm>
                <a:off x="6332137" y="1668248"/>
                <a:ext cx="1237711" cy="369332"/>
              </a:xfrm>
              <a:prstGeom prst="rect">
                <a:avLst/>
              </a:prstGeom>
              <a:blipFill rotWithShape="0">
                <a:blip r:embed="rId5"/>
                <a:stretch>
                  <a:fillRect b="-13333"/>
                </a:stretch>
              </a:blipFill>
            </p:spPr>
            <p:txBody>
              <a:bodyPr/>
              <a:lstStyle/>
              <a:p>
                <a:r>
                  <a:rPr lang="pt-BR">
                    <a:noFill/>
                  </a:rPr>
                  <a:t> </a:t>
                </a:r>
              </a:p>
            </p:txBody>
          </p:sp>
        </mc:Fallback>
      </mc:AlternateContent>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990" t="10911" r="9440"/>
          <a:stretch/>
        </p:blipFill>
        <p:spPr>
          <a:xfrm>
            <a:off x="8797874" y="2047156"/>
            <a:ext cx="3239146" cy="2196874"/>
          </a:xfrm>
          <a:prstGeom prst="rect">
            <a:avLst/>
          </a:prstGeom>
        </p:spPr>
      </p:pic>
      <mc:AlternateContent xmlns:mc="http://schemas.openxmlformats.org/markup-compatibility/2006" xmlns:a14="http://schemas.microsoft.com/office/drawing/2010/main">
        <mc:Choice Requires="a14">
          <p:sp>
            <p:nvSpPr>
              <p:cNvPr id="12" name="Rectangle 11"/>
              <p:cNvSpPr/>
              <p:nvPr/>
            </p:nvSpPr>
            <p:spPr>
              <a:xfrm>
                <a:off x="10081823" y="1384322"/>
                <a:ext cx="11247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𝑥</m:t>
                          </m:r>
                        </m:den>
                      </m:f>
                    </m:oMath>
                  </m:oMathPara>
                </a14:m>
                <a:endParaRPr lang="pt-BR" dirty="0"/>
              </a:p>
            </p:txBody>
          </p:sp>
        </mc:Choice>
        <mc:Fallback xmlns="">
          <p:sp>
            <p:nvSpPr>
              <p:cNvPr id="12" name="Rectangle 11"/>
              <p:cNvSpPr>
                <a:spLocks noRot="1" noChangeAspect="1" noMove="1" noResize="1" noEditPoints="1" noAdjustHandles="1" noChangeArrowheads="1" noChangeShapeType="1" noTextEdit="1"/>
              </p:cNvSpPr>
              <p:nvPr/>
            </p:nvSpPr>
            <p:spPr>
              <a:xfrm>
                <a:off x="10081823" y="1384322"/>
                <a:ext cx="1124731" cy="612732"/>
              </a:xfrm>
              <a:prstGeom prst="rect">
                <a:avLst/>
              </a:prstGeom>
              <a:blipFill rotWithShape="0">
                <a:blip r:embed="rId7"/>
                <a:stretch>
                  <a:fillRect/>
                </a:stretch>
              </a:blipFill>
            </p:spPr>
            <p:txBody>
              <a:bodyPr/>
              <a:lstStyle/>
              <a:p>
                <a:r>
                  <a:rPr lang="pt-BR">
                    <a:noFill/>
                  </a:rPr>
                  <a:t> </a:t>
                </a:r>
              </a:p>
            </p:txBody>
          </p:sp>
        </mc:Fallback>
      </mc:AlternateContent>
      <p:sp>
        <p:nvSpPr>
          <p:cNvPr id="13" name="Rectangle 12"/>
          <p:cNvSpPr/>
          <p:nvPr/>
        </p:nvSpPr>
        <p:spPr>
          <a:xfrm>
            <a:off x="838200" y="6380443"/>
            <a:ext cx="3115661" cy="307777"/>
          </a:xfrm>
          <a:prstGeom prst="rect">
            <a:avLst/>
          </a:prstGeom>
        </p:spPr>
        <p:txBody>
          <a:bodyPr wrap="none">
            <a:spAutoFit/>
          </a:bodyPr>
          <a:lstStyle/>
          <a:p>
            <a:pPr lvl="0">
              <a:defRPr/>
            </a:pPr>
            <a:r>
              <a:rPr lang="pt-BR" sz="1400" dirty="0">
                <a:solidFill>
                  <a:srgbClr val="00B0F0"/>
                </a:solidFill>
                <a:hlinkClick r:id="rId8"/>
              </a:rPr>
              <a:t>Exemplo: function_approximation.ipynb</a:t>
            </a:r>
            <a:endParaRPr lang="pt-BR" sz="1400" dirty="0">
              <a:solidFill>
                <a:srgbClr val="00B0F0"/>
              </a:solidFill>
            </a:endParaRPr>
          </a:p>
        </p:txBody>
      </p:sp>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t="10654" r="9383"/>
          <a:stretch/>
        </p:blipFill>
        <p:spPr>
          <a:xfrm>
            <a:off x="6993967" y="4615147"/>
            <a:ext cx="3365008" cy="2211857"/>
          </a:xfrm>
          <a:prstGeom prst="rect">
            <a:avLst/>
          </a:prstGeom>
        </p:spPr>
      </p:pic>
      <mc:AlternateContent xmlns:mc="http://schemas.openxmlformats.org/markup-compatibility/2006" xmlns:a14="http://schemas.microsoft.com/office/drawing/2010/main">
        <mc:Choice Requires="a14">
          <p:sp>
            <p:nvSpPr>
              <p:cNvPr id="15" name="Rectangle 14"/>
              <p:cNvSpPr/>
              <p:nvPr/>
            </p:nvSpPr>
            <p:spPr>
              <a:xfrm>
                <a:off x="8027801" y="4199846"/>
                <a:ext cx="1608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a:latin typeface="Cambria Math" panose="02040503050406030204" pitchFamily="18" charset="0"/>
                            </a:rPr>
                          </m:ctrlPr>
                        </m:funcPr>
                        <m:fName>
                          <m:r>
                            <m:rPr>
                              <m:sty m:val="p"/>
                            </m:rPr>
                            <a:rPr lang="pt-BR">
                              <a:latin typeface="Cambria Math" panose="02040503050406030204" pitchFamily="18" charset="0"/>
                            </a:rPr>
                            <m:t>sin</m:t>
                          </m:r>
                        </m:fName>
                        <m:e>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e>
                      </m:func>
                    </m:oMath>
                  </m:oMathPara>
                </a14:m>
                <a:endParaRPr lang="pt-BR" dirty="0"/>
              </a:p>
            </p:txBody>
          </p:sp>
        </mc:Choice>
        <mc:Fallback xmlns="">
          <p:sp>
            <p:nvSpPr>
              <p:cNvPr id="15" name="Rectangle 14"/>
              <p:cNvSpPr>
                <a:spLocks noRot="1" noChangeAspect="1" noMove="1" noResize="1" noEditPoints="1" noAdjustHandles="1" noChangeArrowheads="1" noChangeShapeType="1" noTextEdit="1"/>
              </p:cNvSpPr>
              <p:nvPr/>
            </p:nvSpPr>
            <p:spPr>
              <a:xfrm>
                <a:off x="8027801" y="4199846"/>
                <a:ext cx="1608837" cy="369332"/>
              </a:xfrm>
              <a:prstGeom prst="rect">
                <a:avLst/>
              </a:prstGeom>
              <a:blipFill rotWithShape="0">
                <a:blip r:embed="rId10"/>
                <a:stretch>
                  <a:fillRect b="-11475"/>
                </a:stretch>
              </a:blipFill>
            </p:spPr>
            <p:txBody>
              <a:bodyPr/>
              <a:lstStyle/>
              <a:p>
                <a:r>
                  <a:rPr lang="pt-BR">
                    <a:noFill/>
                  </a:rPr>
                  <a:t> </a:t>
                </a:r>
              </a:p>
            </p:txBody>
          </p:sp>
        </mc:Fallback>
      </mc:AlternateContent>
    </p:spTree>
    <p:extLst>
      <p:ext uri="{BB962C8B-B14F-4D97-AF65-F5344CB8AC3E}">
        <p14:creationId xmlns:p14="http://schemas.microsoft.com/office/powerpoint/2010/main" val="1246811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200" y="1825624"/>
            <a:ext cx="10884108" cy="4590165"/>
          </a:xfrm>
        </p:spPr>
        <p:txBody>
          <a:bodyPr/>
          <a:lstStyle/>
          <a:p>
            <a:r>
              <a:rPr lang="pt-BR" b="1" dirty="0"/>
              <a:t>Quiz</a:t>
            </a:r>
            <a:r>
              <a:rPr lang="pt-BR" dirty="0"/>
              <a:t>: “</a:t>
            </a:r>
            <a:r>
              <a:rPr lang="pt-BR" i="1" dirty="0"/>
              <a:t>T320 - Quiz – Redes Neurais Artificiais (Parte IV)</a:t>
            </a:r>
            <a:r>
              <a:rPr lang="pt-BR" dirty="0"/>
              <a:t>” que se encontra no MS Teams.</a:t>
            </a:r>
          </a:p>
          <a:p>
            <a:r>
              <a:rPr lang="pt-BR" b="1" dirty="0"/>
              <a:t>Exercício Prático</a:t>
            </a:r>
            <a:r>
              <a:rPr lang="pt-BR" dirty="0"/>
              <a:t>: </a:t>
            </a:r>
            <a:r>
              <a:rPr lang="pt-BR" b="1" dirty="0">
                <a:hlinkClick r:id="rId3"/>
              </a:rPr>
              <a:t>Laboratório #7</a:t>
            </a:r>
            <a:r>
              <a:rPr lang="pt-BR" dirty="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21375522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536642" y="1825624"/>
            <a:ext cx="6561573" cy="5032375"/>
          </a:xfrm>
        </p:spPr>
        <p:txBody>
          <a:bodyPr>
            <a:normAutofit lnSpcReduction="10000"/>
          </a:bodyPr>
          <a:lstStyle/>
          <a:p>
            <a:r>
              <a:rPr lang="pt-BR" dirty="0"/>
              <a:t>Uma </a:t>
            </a:r>
            <a:r>
              <a:rPr lang="pt-BR" b="1" i="1" dirty="0"/>
              <a:t>rede neural </a:t>
            </a:r>
            <a:r>
              <a:rPr lang="pt-BR" dirty="0"/>
              <a:t>nada mais é do que uma </a:t>
            </a:r>
            <a:r>
              <a:rPr lang="pt-BR" b="1" i="1" dirty="0">
                <a:solidFill>
                  <a:srgbClr val="00B050"/>
                </a:solidFill>
              </a:rPr>
              <a:t>combinação de neurônios</a:t>
            </a:r>
            <a:r>
              <a:rPr lang="pt-BR" b="1" i="1" dirty="0"/>
              <a:t> </a:t>
            </a:r>
            <a:r>
              <a:rPr lang="pt-BR" dirty="0"/>
              <a:t>conectados entre si através de </a:t>
            </a:r>
            <a:r>
              <a:rPr lang="pt-BR" b="1" i="1" dirty="0"/>
              <a:t>ligações direcionadas </a:t>
            </a:r>
            <a:r>
              <a:rPr lang="pt-BR" dirty="0"/>
              <a:t>(ou seja, as conexões têm uma direção associada).</a:t>
            </a:r>
          </a:p>
          <a:p>
            <a:pPr lvl="1">
              <a:buFont typeface="Wingdings" panose="05000000000000000000" pitchFamily="2" charset="2"/>
              <a:buChar char="§"/>
            </a:pPr>
            <a:r>
              <a:rPr lang="pt-BR" sz="2400" dirty="0"/>
              <a:t>Neurônios também são chamados de </a:t>
            </a:r>
            <a:r>
              <a:rPr lang="pt-BR" sz="2400" b="1" i="1" dirty="0"/>
              <a:t>nós</a:t>
            </a:r>
            <a:r>
              <a:rPr lang="pt-BR" sz="2400" dirty="0"/>
              <a:t> ou </a:t>
            </a:r>
            <a:r>
              <a:rPr lang="pt-BR" sz="2400" b="1" i="1" dirty="0"/>
              <a:t>unidades</a:t>
            </a:r>
            <a:r>
              <a:rPr lang="pt-BR" sz="2400" dirty="0"/>
              <a:t>.</a:t>
            </a:r>
          </a:p>
          <a:p>
            <a:pPr lvl="1">
              <a:buFont typeface="Wingdings" panose="05000000000000000000" pitchFamily="2" charset="2"/>
              <a:buChar char="§"/>
            </a:pPr>
            <a:r>
              <a:rPr lang="pt-BR" b="1" i="1" dirty="0">
                <a:solidFill>
                  <a:srgbClr val="00B050"/>
                </a:solidFill>
              </a:rPr>
              <a:t>Cada ligação </a:t>
            </a:r>
            <a:r>
              <a:rPr lang="pt-BR" dirty="0"/>
              <a:t>entre nós </a:t>
            </a:r>
            <a:r>
              <a:rPr lang="pt-BR" b="1" i="1" dirty="0">
                <a:solidFill>
                  <a:srgbClr val="00B050"/>
                </a:solidFill>
              </a:rPr>
              <a:t>possui um peso (sináptico) associado</a:t>
            </a:r>
            <a:r>
              <a:rPr lang="pt-BR" dirty="0"/>
              <a:t>.</a:t>
            </a:r>
          </a:p>
          <a:p>
            <a:r>
              <a:rPr lang="pt-BR" dirty="0"/>
              <a:t>As </a:t>
            </a:r>
            <a:r>
              <a:rPr lang="pt-BR" b="1" i="1" dirty="0">
                <a:solidFill>
                  <a:srgbClr val="7030A0"/>
                </a:solidFill>
              </a:rPr>
              <a:t>propriedades da rede neural</a:t>
            </a:r>
            <a:r>
              <a:rPr lang="pt-BR" b="1" i="1" dirty="0"/>
              <a:t> </a:t>
            </a:r>
            <a:r>
              <a:rPr lang="pt-BR" dirty="0"/>
              <a:t>são determinadas por sua </a:t>
            </a:r>
            <a:r>
              <a:rPr lang="pt-BR" b="1" i="1" dirty="0">
                <a:solidFill>
                  <a:srgbClr val="7030A0"/>
                </a:solidFill>
              </a:rPr>
              <a:t>arquitetura</a:t>
            </a:r>
            <a:r>
              <a:rPr lang="pt-BR" dirty="0"/>
              <a:t>, i.e., como os neurônios estão conectados, quantidade neurônios e de camadas escondidas, função de ativação, etc.</a:t>
            </a:r>
          </a:p>
        </p:txBody>
      </p:sp>
      <p:grpSp>
        <p:nvGrpSpPr>
          <p:cNvPr id="7" name="Agrupar 6">
            <a:extLst>
              <a:ext uri="{FF2B5EF4-FFF2-40B4-BE49-F238E27FC236}">
                <a16:creationId xmlns:a16="http://schemas.microsoft.com/office/drawing/2014/main" id="{F7E01E8E-1DEF-672D-9A52-91155E5C0925}"/>
              </a:ext>
            </a:extLst>
          </p:cNvPr>
          <p:cNvGrpSpPr/>
          <p:nvPr/>
        </p:nvGrpSpPr>
        <p:grpSpPr>
          <a:xfrm>
            <a:off x="294753" y="1937708"/>
            <a:ext cx="5004946" cy="4555167"/>
            <a:chOff x="330729" y="1937708"/>
            <a:chExt cx="5004946" cy="4555167"/>
          </a:xfrm>
        </p:grpSpPr>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grpSp>
    </p:spTree>
    <p:extLst>
      <p:ext uri="{BB962C8B-B14F-4D97-AF65-F5344CB8AC3E}">
        <p14:creationId xmlns:p14="http://schemas.microsoft.com/office/powerpoint/2010/main" val="2689780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upid Neural Network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480707"/>
            <a:ext cx="3401957" cy="2189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on't be afraid of artificial neural networks - it is easy to start! An overview of deep learning with links to didactic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88" y="480707"/>
            <a:ext cx="3730405" cy="261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Journey to Machine Learn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06" y="3360518"/>
            <a:ext cx="3815474" cy="214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3 Best New Neural Network Books To Read In 2020 - BookAuthority"/>
          <p:cNvPicPr>
            <a:picLocks noChangeAspect="1" noChangeArrowheads="1"/>
          </p:cNvPicPr>
          <p:nvPr/>
        </p:nvPicPr>
        <p:blipFill rotWithShape="1">
          <a:blip r:embed="rId5">
            <a:extLst>
              <a:ext uri="{28A0092B-C50C-407E-A947-70E740481C1C}">
                <a14:useLocalDpi xmlns:a14="http://schemas.microsoft.com/office/drawing/2010/main" val="0"/>
              </a:ext>
            </a:extLst>
          </a:blip>
          <a:srcRect l="12224" r="9242" b="29845"/>
          <a:stretch/>
        </p:blipFill>
        <p:spPr bwMode="auto">
          <a:xfrm>
            <a:off x="4672303" y="3938633"/>
            <a:ext cx="2050141" cy="274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storage.googleapis.com/groundai-web-prod/media/users/user_129478/project_202937/images/x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616" y="4070557"/>
            <a:ext cx="2476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Deep Learning | Hacker No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2017" y="565503"/>
            <a:ext cx="2855639" cy="28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o 40"/>
          <p:cNvGrpSpPr/>
          <p:nvPr/>
        </p:nvGrpSpPr>
        <p:grpSpPr>
          <a:xfrm>
            <a:off x="3470196" y="2403432"/>
            <a:ext cx="3194373" cy="1413976"/>
            <a:chOff x="3470196" y="2403432"/>
            <a:chExt cx="3194373" cy="1413976"/>
          </a:xfrm>
        </p:grpSpPr>
        <p:sp>
          <p:nvSpPr>
            <p:cNvPr id="4" name="Elipse 3"/>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1</a:t>
              </a:r>
            </a:p>
          </p:txBody>
        </p:sp>
        <p:sp>
          <p:nvSpPr>
            <p:cNvPr id="5" name="Elipse 4"/>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sp>
          <p:nvSpPr>
            <p:cNvPr id="6" name="Elipse 5"/>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3</a:t>
              </a:r>
            </a:p>
          </p:txBody>
        </p:sp>
        <p:cxnSp>
          <p:nvCxnSpPr>
            <p:cNvPr id="8" name="Conector de seta reta 7"/>
            <p:cNvCxnSpPr>
              <a:stCxn id="4" idx="6"/>
              <a:endCxn id="6"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a:stCxn id="5" idx="6"/>
              <a:endCxn id="6"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p:cNvCxnSpPr>
              <a:stCxn id="6"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tângulo 14"/>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16" name="Conector de seta reta 15"/>
            <p:cNvCxnSpPr>
              <a:stCxn id="15" idx="3"/>
              <a:endCxn id="4"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0" name="Conector de seta reta 19"/>
            <p:cNvCxnSpPr>
              <a:stCxn id="19" idx="3"/>
              <a:endCxn id="5"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a:stCxn id="15" idx="3"/>
              <a:endCxn id="5"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p:cNvCxnSpPr>
              <a:stCxn id="19" idx="3"/>
              <a:endCxn id="4"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ixaDeTexto 26"/>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CaixaDeTexto 27"/>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CaixaDeTexto 28"/>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4" name="CaixaDeTexto 33"/>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4" name="CaixaDeTexto 33"/>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5"/>
                  <a:stretch>
                    <a:fillRect r="-234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6" name="CaixaDeTexto 35"/>
                <p:cNvSpPr txBox="1"/>
                <p:nvPr/>
              </p:nvSpPr>
              <p:spPr>
                <a:xfrm>
                  <a:off x="5082877" y="3349408"/>
                  <a:ext cx="290146" cy="2804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6" name="CaixaDeTexto 35"/>
                <p:cNvSpPr txBox="1">
                  <a:spLocks noRot="1" noChangeAspect="1" noMove="1" noResize="1" noEditPoints="1" noAdjustHandles="1" noChangeArrowheads="1" noChangeShapeType="1" noTextEdit="1"/>
                </p:cNvSpPr>
                <p:nvPr/>
              </p:nvSpPr>
              <p:spPr>
                <a:xfrm>
                  <a:off x="5082877" y="3349408"/>
                  <a:ext cx="290146" cy="280461"/>
                </a:xfrm>
                <a:prstGeom prst="rect">
                  <a:avLst/>
                </a:prstGeom>
                <a:blipFill rotWithShape="0">
                  <a:blip r:embed="rId6"/>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7" name="CaixaDeTexto 36"/>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37" name="CaixaDeTexto 36"/>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7"/>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8" name="CaixaDeTexto 37"/>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CaixaDeTexto 38"/>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0" name="CaixaDeTexto 39"/>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40" name="CaixaDeTexto 39"/>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10"/>
                  <a:stretch>
                    <a:fillRect r="-20833"/>
                  </a:stretch>
                </a:blipFill>
              </p:spPr>
              <p:txBody>
                <a:bodyPr/>
                <a:lstStyle/>
                <a:p>
                  <a:r>
                    <a:rPr lang="pt-BR">
                      <a:noFill/>
                    </a:rPr>
                    <a:t> </a:t>
                  </a:r>
                </a:p>
              </p:txBody>
            </p:sp>
          </mc:Fallback>
        </mc:AlternateContent>
      </p:grpSp>
      <p:grpSp>
        <p:nvGrpSpPr>
          <p:cNvPr id="25" name="Grupo 24"/>
          <p:cNvGrpSpPr/>
          <p:nvPr/>
        </p:nvGrpSpPr>
        <p:grpSpPr>
          <a:xfrm>
            <a:off x="6825355" y="3349408"/>
            <a:ext cx="4415416" cy="2812519"/>
            <a:chOff x="2462905" y="1458051"/>
            <a:chExt cx="4415416" cy="2812519"/>
          </a:xfrm>
        </p:grpSpPr>
        <p:sp>
          <p:nvSpPr>
            <p:cNvPr id="30" name="Rectangle 3"/>
            <p:cNvSpPr/>
            <p:nvPr/>
          </p:nvSpPr>
          <p:spPr>
            <a:xfrm>
              <a:off x="3143842" y="157071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Rectangle 4"/>
            <p:cNvSpPr/>
            <p:nvPr/>
          </p:nvSpPr>
          <p:spPr>
            <a:xfrm>
              <a:off x="3143842" y="2136582"/>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Oval 7"/>
            <p:cNvSpPr/>
            <p:nvPr/>
          </p:nvSpPr>
          <p:spPr>
            <a:xfrm>
              <a:off x="4191148" y="16715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solidFill>
                  <a:schemeClr val="tx1"/>
                </a:solidFill>
              </a:endParaRPr>
            </a:p>
          </p:txBody>
        </p:sp>
        <p:sp>
          <p:nvSpPr>
            <p:cNvPr id="33" name="Oval 8"/>
            <p:cNvSpPr/>
            <p:nvPr/>
          </p:nvSpPr>
          <p:spPr>
            <a:xfrm>
              <a:off x="4191148" y="273122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Oval 15"/>
            <p:cNvSpPr/>
            <p:nvPr/>
          </p:nvSpPr>
          <p:spPr>
            <a:xfrm>
              <a:off x="5487229" y="192720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Oval 16"/>
            <p:cNvSpPr/>
            <p:nvPr/>
          </p:nvSpPr>
          <p:spPr>
            <a:xfrm>
              <a:off x="5487229" y="25794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3" name="Straight Arrow Connector 115"/>
            <p:cNvCxnSpPr>
              <a:stCxn id="35" idx="6"/>
            </p:cNvCxnSpPr>
            <p:nvPr/>
          </p:nvCxnSpPr>
          <p:spPr>
            <a:xfrm>
              <a:off x="6027229" y="2197201"/>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118"/>
            <p:cNvCxnSpPr/>
            <p:nvPr/>
          </p:nvCxnSpPr>
          <p:spPr>
            <a:xfrm>
              <a:off x="6027229" y="2849464"/>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120"/>
                <p:cNvSpPr txBox="1"/>
                <p:nvPr/>
              </p:nvSpPr>
              <p:spPr>
                <a:xfrm>
                  <a:off x="2744355" y="1458051"/>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m:oMathPara>
                  </a14:m>
                  <a:endParaRPr lang="pt-BR" dirty="0"/>
                </a:p>
              </p:txBody>
            </p:sp>
          </mc:Choice>
          <mc:Fallback xmlns="">
            <p:sp>
              <p:nvSpPr>
                <p:cNvPr id="45" name="TextBox 120"/>
                <p:cNvSpPr txBox="1">
                  <a:spLocks noRot="1" noChangeAspect="1" noMove="1" noResize="1" noEditPoints="1" noAdjustHandles="1" noChangeArrowheads="1" noChangeShapeType="1" noTextEdit="1"/>
                </p:cNvSpPr>
                <p:nvPr/>
              </p:nvSpPr>
              <p:spPr>
                <a:xfrm>
                  <a:off x="2744355" y="1458051"/>
                  <a:ext cx="314325" cy="369332"/>
                </a:xfrm>
                <a:prstGeom prst="rect">
                  <a:avLst/>
                </a:prstGeom>
                <a:blipFill rotWithShape="0">
                  <a:blip r:embed="rId11"/>
                  <a:stretch>
                    <a:fillRect r="-1568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6" name="TextBox 121"/>
                <p:cNvSpPr txBox="1"/>
                <p:nvPr/>
              </p:nvSpPr>
              <p:spPr>
                <a:xfrm>
                  <a:off x="2744355" y="2023916"/>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2</m:t>
                            </m:r>
                          </m:sub>
                        </m:sSub>
                      </m:oMath>
                    </m:oMathPara>
                  </a14:m>
                  <a:endParaRPr lang="pt-BR" dirty="0"/>
                </a:p>
              </p:txBody>
            </p:sp>
          </mc:Choice>
          <mc:Fallback xmlns="">
            <p:sp>
              <p:nvSpPr>
                <p:cNvPr id="46" name="TextBox 121"/>
                <p:cNvSpPr txBox="1">
                  <a:spLocks noRot="1" noChangeAspect="1" noMove="1" noResize="1" noEditPoints="1" noAdjustHandles="1" noChangeArrowheads="1" noChangeShapeType="1" noTextEdit="1"/>
                </p:cNvSpPr>
                <p:nvPr/>
              </p:nvSpPr>
              <p:spPr>
                <a:xfrm>
                  <a:off x="2744355" y="2023916"/>
                  <a:ext cx="314325" cy="369332"/>
                </a:xfrm>
                <a:prstGeom prst="rect">
                  <a:avLst/>
                </a:prstGeom>
                <a:blipFill rotWithShape="0">
                  <a:blip r:embed="rId12"/>
                  <a:stretch>
                    <a:fillRect r="-1764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7" name="TextBox 123"/>
                <p:cNvSpPr txBox="1"/>
                <p:nvPr/>
              </p:nvSpPr>
              <p:spPr>
                <a:xfrm>
                  <a:off x="2732582" y="2556682"/>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xmlns="">
            <p:sp>
              <p:nvSpPr>
                <p:cNvPr id="47" name="TextBox 123"/>
                <p:cNvSpPr txBox="1">
                  <a:spLocks noRot="1" noChangeAspect="1" noMove="1" noResize="1" noEditPoints="1" noAdjustHandles="1" noChangeArrowheads="1" noChangeShapeType="1" noTextEdit="1"/>
                </p:cNvSpPr>
                <p:nvPr/>
              </p:nvSpPr>
              <p:spPr>
                <a:xfrm>
                  <a:off x="2732582" y="2556682"/>
                  <a:ext cx="234342" cy="369332"/>
                </a:xfrm>
                <a:prstGeom prst="rect">
                  <a:avLst/>
                </a:prstGeom>
                <a:blipFill rotWithShape="0">
                  <a:blip r:embed="rId13"/>
                  <a:stretch>
                    <a:fillRect r="-6842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8" name="TextBox 126"/>
                <p:cNvSpPr txBox="1"/>
                <p:nvPr/>
              </p:nvSpPr>
              <p:spPr>
                <a:xfrm>
                  <a:off x="6563996" y="1977053"/>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1</m:t>
                            </m:r>
                          </m:sub>
                        </m:sSub>
                      </m:oMath>
                    </m:oMathPara>
                  </a14:m>
                  <a:endParaRPr lang="pt-BR" dirty="0"/>
                </a:p>
              </p:txBody>
            </p:sp>
          </mc:Choice>
          <mc:Fallback xmlns="">
            <p:sp>
              <p:nvSpPr>
                <p:cNvPr id="48" name="TextBox 126"/>
                <p:cNvSpPr txBox="1">
                  <a:spLocks noRot="1" noChangeAspect="1" noMove="1" noResize="1" noEditPoints="1" noAdjustHandles="1" noChangeArrowheads="1" noChangeShapeType="1" noTextEdit="1"/>
                </p:cNvSpPr>
                <p:nvPr/>
              </p:nvSpPr>
              <p:spPr>
                <a:xfrm>
                  <a:off x="6563996" y="1977053"/>
                  <a:ext cx="314325" cy="369332"/>
                </a:xfrm>
                <a:prstGeom prst="rect">
                  <a:avLst/>
                </a:prstGeom>
                <a:blipFill rotWithShape="0">
                  <a:blip r:embed="rId14"/>
                  <a:stretch>
                    <a:fillRect r="-15385" b="-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9" name="TextBox 127"/>
                <p:cNvSpPr txBox="1"/>
                <p:nvPr/>
              </p:nvSpPr>
              <p:spPr>
                <a:xfrm>
                  <a:off x="6563995" y="2624938"/>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2</m:t>
                            </m:r>
                          </m:sub>
                        </m:sSub>
                      </m:oMath>
                    </m:oMathPara>
                  </a14:m>
                  <a:endParaRPr lang="pt-BR" dirty="0"/>
                </a:p>
              </p:txBody>
            </p:sp>
          </mc:Choice>
          <mc:Fallback xmlns="">
            <p:sp>
              <p:nvSpPr>
                <p:cNvPr id="49" name="TextBox 127"/>
                <p:cNvSpPr txBox="1">
                  <a:spLocks noRot="1" noChangeAspect="1" noMove="1" noResize="1" noEditPoints="1" noAdjustHandles="1" noChangeArrowheads="1" noChangeShapeType="1" noTextEdit="1"/>
                </p:cNvSpPr>
                <p:nvPr/>
              </p:nvSpPr>
              <p:spPr>
                <a:xfrm>
                  <a:off x="6563995" y="2624938"/>
                  <a:ext cx="314325" cy="369332"/>
                </a:xfrm>
                <a:prstGeom prst="rect">
                  <a:avLst/>
                </a:prstGeom>
                <a:blipFill rotWithShape="0">
                  <a:blip r:embed="rId15"/>
                  <a:stretch>
                    <a:fillRect r="-17308" b="-6667"/>
                  </a:stretch>
                </a:blipFill>
              </p:spPr>
              <p:txBody>
                <a:bodyPr/>
                <a:lstStyle/>
                <a:p>
                  <a:r>
                    <a:rPr lang="pt-BR">
                      <a:noFill/>
                    </a:rPr>
                    <a:t> </a:t>
                  </a:r>
                </a:p>
              </p:txBody>
            </p:sp>
          </mc:Fallback>
        </mc:AlternateContent>
        <p:sp>
          <p:nvSpPr>
            <p:cNvPr id="50" name="TextBox 129"/>
            <p:cNvSpPr txBox="1"/>
            <p:nvPr/>
          </p:nvSpPr>
          <p:spPr>
            <a:xfrm>
              <a:off x="3705067" y="3624239"/>
              <a:ext cx="1512162" cy="646331"/>
            </a:xfrm>
            <a:prstGeom prst="rect">
              <a:avLst/>
            </a:prstGeom>
            <a:noFill/>
          </p:spPr>
          <p:txBody>
            <a:bodyPr wrap="square" rtlCol="0">
              <a:spAutoFit/>
            </a:bodyPr>
            <a:lstStyle/>
            <a:p>
              <a:pPr algn="ctr"/>
              <a:r>
                <a:rPr lang="pt-BR" dirty="0"/>
                <a:t>Camada escondida</a:t>
              </a:r>
            </a:p>
          </p:txBody>
        </p:sp>
        <p:sp>
          <p:nvSpPr>
            <p:cNvPr id="51" name="TextBox 130"/>
            <p:cNvSpPr txBox="1"/>
            <p:nvPr/>
          </p:nvSpPr>
          <p:spPr>
            <a:xfrm>
              <a:off x="2462905" y="3624239"/>
              <a:ext cx="1512162" cy="646331"/>
            </a:xfrm>
            <a:prstGeom prst="rect">
              <a:avLst/>
            </a:prstGeom>
            <a:noFill/>
          </p:spPr>
          <p:txBody>
            <a:bodyPr wrap="square" rtlCol="0">
              <a:spAutoFit/>
            </a:bodyPr>
            <a:lstStyle/>
            <a:p>
              <a:pPr algn="ctr"/>
              <a:r>
                <a:rPr lang="pt-BR" dirty="0"/>
                <a:t>Camada de Entrada</a:t>
              </a:r>
            </a:p>
          </p:txBody>
        </p:sp>
        <p:sp>
          <p:nvSpPr>
            <p:cNvPr id="52" name="TextBox 132"/>
            <p:cNvSpPr txBox="1"/>
            <p:nvPr/>
          </p:nvSpPr>
          <p:spPr>
            <a:xfrm>
              <a:off x="5051833" y="3622543"/>
              <a:ext cx="1512162" cy="646331"/>
            </a:xfrm>
            <a:prstGeom prst="rect">
              <a:avLst/>
            </a:prstGeom>
            <a:noFill/>
          </p:spPr>
          <p:txBody>
            <a:bodyPr wrap="square" rtlCol="0">
              <a:spAutoFit/>
            </a:bodyPr>
            <a:lstStyle/>
            <a:p>
              <a:pPr algn="ctr"/>
              <a:r>
                <a:rPr lang="pt-BR" dirty="0"/>
                <a:t>Camada de saída</a:t>
              </a:r>
            </a:p>
          </p:txBody>
        </p:sp>
        <p:sp>
          <p:nvSpPr>
            <p:cNvPr id="53" name="Rectangle 86"/>
            <p:cNvSpPr/>
            <p:nvPr/>
          </p:nvSpPr>
          <p:spPr>
            <a:xfrm>
              <a:off x="3143842" y="270244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ctangle 88"/>
            <p:cNvSpPr/>
            <p:nvPr/>
          </p:nvSpPr>
          <p:spPr>
            <a:xfrm>
              <a:off x="3143842" y="3271223"/>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5" name="TextBox 90"/>
                <p:cNvSpPr txBox="1"/>
                <p:nvPr/>
              </p:nvSpPr>
              <p:spPr>
                <a:xfrm>
                  <a:off x="2744355" y="3165648"/>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xmlns="">
            <p:sp>
              <p:nvSpPr>
                <p:cNvPr id="55" name="TextBox 90"/>
                <p:cNvSpPr txBox="1">
                  <a:spLocks noRot="1" noChangeAspect="1" noMove="1" noResize="1" noEditPoints="1" noAdjustHandles="1" noChangeArrowheads="1" noChangeShapeType="1" noTextEdit="1"/>
                </p:cNvSpPr>
                <p:nvPr/>
              </p:nvSpPr>
              <p:spPr>
                <a:xfrm>
                  <a:off x="2744355" y="3165648"/>
                  <a:ext cx="234342" cy="369332"/>
                </a:xfrm>
                <a:prstGeom prst="rect">
                  <a:avLst/>
                </a:prstGeom>
                <a:blipFill rotWithShape="0">
                  <a:blip r:embed="rId16"/>
                  <a:stretch>
                    <a:fillRect r="-68421"/>
                  </a:stretch>
                </a:blipFill>
              </p:spPr>
              <p:txBody>
                <a:bodyPr/>
                <a:lstStyle/>
                <a:p>
                  <a:r>
                    <a:rPr lang="pt-BR">
                      <a:noFill/>
                    </a:rPr>
                    <a:t> </a:t>
                  </a:r>
                </a:p>
              </p:txBody>
            </p:sp>
          </mc:Fallback>
        </mc:AlternateContent>
        <p:cxnSp>
          <p:nvCxnSpPr>
            <p:cNvPr id="56" name="Straight Arrow Connector 2"/>
            <p:cNvCxnSpPr>
              <a:stCxn id="30" idx="3"/>
              <a:endCxn id="32" idx="2"/>
            </p:cNvCxnSpPr>
            <p:nvPr/>
          </p:nvCxnSpPr>
          <p:spPr>
            <a:xfrm>
              <a:off x="3287842" y="1642717"/>
              <a:ext cx="903306" cy="298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19"/>
            <p:cNvCxnSpPr>
              <a:stCxn id="30" idx="3"/>
              <a:endCxn id="33" idx="2"/>
            </p:cNvCxnSpPr>
            <p:nvPr/>
          </p:nvCxnSpPr>
          <p:spPr>
            <a:xfrm>
              <a:off x="3287842" y="1642717"/>
              <a:ext cx="903306" cy="1358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21"/>
            <p:cNvCxnSpPr>
              <a:stCxn id="31" idx="3"/>
              <a:endCxn id="32" idx="2"/>
            </p:cNvCxnSpPr>
            <p:nvPr/>
          </p:nvCxnSpPr>
          <p:spPr>
            <a:xfrm flipV="1">
              <a:off x="3287842" y="1941564"/>
              <a:ext cx="903306" cy="267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25"/>
            <p:cNvCxnSpPr>
              <a:stCxn id="53" idx="3"/>
              <a:endCxn id="32" idx="2"/>
            </p:cNvCxnSpPr>
            <p:nvPr/>
          </p:nvCxnSpPr>
          <p:spPr>
            <a:xfrm flipV="1">
              <a:off x="3287842" y="1941564"/>
              <a:ext cx="903306" cy="832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29"/>
            <p:cNvCxnSpPr>
              <a:stCxn id="54" idx="3"/>
              <a:endCxn id="32" idx="2"/>
            </p:cNvCxnSpPr>
            <p:nvPr/>
          </p:nvCxnSpPr>
          <p:spPr>
            <a:xfrm flipV="1">
              <a:off x="3287842" y="1941564"/>
              <a:ext cx="903306" cy="1401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33"/>
            <p:cNvCxnSpPr>
              <a:stCxn id="31" idx="3"/>
              <a:endCxn id="33" idx="2"/>
            </p:cNvCxnSpPr>
            <p:nvPr/>
          </p:nvCxnSpPr>
          <p:spPr>
            <a:xfrm>
              <a:off x="3287842" y="2208582"/>
              <a:ext cx="903306" cy="7926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45"/>
            <p:cNvCxnSpPr>
              <a:stCxn id="53" idx="3"/>
              <a:endCxn id="33" idx="2"/>
            </p:cNvCxnSpPr>
            <p:nvPr/>
          </p:nvCxnSpPr>
          <p:spPr>
            <a:xfrm>
              <a:off x="3287842" y="2774447"/>
              <a:ext cx="903306" cy="2267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49"/>
            <p:cNvCxnSpPr>
              <a:stCxn id="54" idx="3"/>
              <a:endCxn id="33" idx="2"/>
            </p:cNvCxnSpPr>
            <p:nvPr/>
          </p:nvCxnSpPr>
          <p:spPr>
            <a:xfrm flipV="1">
              <a:off x="3287842" y="3001223"/>
              <a:ext cx="903306" cy="34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51"/>
            <p:cNvCxnSpPr>
              <a:stCxn id="32" idx="6"/>
              <a:endCxn id="32" idx="4"/>
            </p:cNvCxnSpPr>
            <p:nvPr/>
          </p:nvCxnSpPr>
          <p:spPr>
            <a:xfrm flipH="1">
              <a:off x="4461148" y="1941564"/>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urved Connector 56"/>
            <p:cNvCxnSpPr>
              <a:stCxn id="33" idx="6"/>
              <a:endCxn id="33" idx="0"/>
            </p:cNvCxnSpPr>
            <p:nvPr/>
          </p:nvCxnSpPr>
          <p:spPr>
            <a:xfrm flipH="1" flipV="1">
              <a:off x="4461148" y="2731223"/>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58"/>
            <p:cNvCxnSpPr>
              <a:stCxn id="32" idx="6"/>
              <a:endCxn id="35" idx="2"/>
            </p:cNvCxnSpPr>
            <p:nvPr/>
          </p:nvCxnSpPr>
          <p:spPr>
            <a:xfrm>
              <a:off x="4731148" y="1941564"/>
              <a:ext cx="756081" cy="2556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2"/>
            <p:cNvCxnSpPr>
              <a:stCxn id="33" idx="6"/>
              <a:endCxn id="42" idx="2"/>
            </p:cNvCxnSpPr>
            <p:nvPr/>
          </p:nvCxnSpPr>
          <p:spPr>
            <a:xfrm flipV="1">
              <a:off x="4731148" y="2849464"/>
              <a:ext cx="756081" cy="1517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6"/>
            <p:cNvCxnSpPr>
              <a:stCxn id="32" idx="6"/>
              <a:endCxn id="42" idx="2"/>
            </p:cNvCxnSpPr>
            <p:nvPr/>
          </p:nvCxnSpPr>
          <p:spPr>
            <a:xfrm>
              <a:off x="4731148" y="1941564"/>
              <a:ext cx="756081" cy="907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70"/>
            <p:cNvCxnSpPr>
              <a:stCxn id="33" idx="6"/>
              <a:endCxn id="35" idx="2"/>
            </p:cNvCxnSpPr>
            <p:nvPr/>
          </p:nvCxnSpPr>
          <p:spPr>
            <a:xfrm flipV="1">
              <a:off x="4731148" y="2197201"/>
              <a:ext cx="756081" cy="804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ector em curva 69"/>
            <p:cNvCxnSpPr>
              <a:stCxn id="35" idx="6"/>
              <a:endCxn id="32" idx="0"/>
            </p:cNvCxnSpPr>
            <p:nvPr/>
          </p:nvCxnSpPr>
          <p:spPr>
            <a:xfrm flipH="1" flipV="1">
              <a:off x="4461148" y="1671564"/>
              <a:ext cx="1566081" cy="525637"/>
            </a:xfrm>
            <a:prstGeom prst="curvedConnector4">
              <a:avLst>
                <a:gd name="adj1" fmla="val -14597"/>
                <a:gd name="adj2" fmla="val 1434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ector em curva 70"/>
            <p:cNvCxnSpPr>
              <a:stCxn id="42" idx="6"/>
              <a:endCxn id="33" idx="4"/>
            </p:cNvCxnSpPr>
            <p:nvPr/>
          </p:nvCxnSpPr>
          <p:spPr>
            <a:xfrm flipH="1">
              <a:off x="4461148" y="2849464"/>
              <a:ext cx="1566081" cy="421759"/>
            </a:xfrm>
            <a:prstGeom prst="curvedConnector4">
              <a:avLst>
                <a:gd name="adj1" fmla="val -14597"/>
                <a:gd name="adj2" fmla="val 15420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5897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p:txBody>
              <a:bodyPr>
                <a:normAutofit fontScale="92500" lnSpcReduction="10000"/>
              </a:bodyPr>
              <a:lstStyle/>
              <a:p>
                <a:r>
                  <a:rPr lang="pt-BR" dirty="0"/>
                  <a:t>Vamos entender esse problema através de um exemplo.</a:t>
                </a:r>
              </a:p>
              <a:p>
                <a:r>
                  <a:rPr lang="pt-BR" dirty="0"/>
                  <a:t>Dada a simplificação de uma rede neural mostrada na figura abaixo, a qual contém</a:t>
                </a:r>
              </a:p>
              <a:p>
                <a:pPr lvl="1">
                  <a:buFont typeface="Wingdings" panose="05000000000000000000" pitchFamily="2" charset="2"/>
                  <a:buChar char="§"/>
                </a:pPr>
                <a:r>
                  <a:rPr lang="pt-BR" dirty="0"/>
                  <a:t>Três nós com as seguintes funções de ativação </a:t>
                </a:r>
                <a14:m>
                  <m:oMath xmlns:m="http://schemas.openxmlformats.org/officeDocument/2006/math">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a:t>
                </a:r>
              </a:p>
              <a:p>
                <a:pPr lvl="1">
                  <a:buFont typeface="Wingdings" panose="05000000000000000000" pitchFamily="2" charset="2"/>
                  <a:buChar char="§"/>
                </a:pPr>
                <a:r>
                  <a:rPr lang="pt-BR" dirty="0"/>
                  <a:t>Pesos </a:t>
                </a:r>
                <a14:m>
                  <m:oMath xmlns:m="http://schemas.openxmlformats.org/officeDocument/2006/math">
                    <m:r>
                      <a:rPr lang="pt-BR" i="1">
                        <a:latin typeface="Cambria Math" panose="02040503050406030204" pitchFamily="18" charset="0"/>
                      </a:rPr>
                      <m:t>𝑤</m:t>
                    </m:r>
                  </m:oMath>
                </a14:m>
                <a:r>
                  <a:rPr lang="pt-BR" dirty="0"/>
                  <a:t>, 1 e 1, conectando os três nós, respectivamente.</a:t>
                </a:r>
              </a:p>
              <a:p>
                <a:pPr lvl="1">
                  <a:buFont typeface="Wingdings" panose="05000000000000000000" pitchFamily="2" charset="2"/>
                  <a:buChar char="§"/>
                </a:pPr>
                <a:r>
                  <a:rPr lang="pt-BR" dirty="0"/>
                  <a:t>Entrada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=1</m:t>
                    </m:r>
                  </m:oMath>
                </a14:m>
                <a:r>
                  <a:rPr lang="pt-BR" dirty="0"/>
                  <a:t>.</a:t>
                </a:r>
              </a:p>
              <a:p>
                <a:r>
                  <a:rPr lang="pt-BR" dirty="0"/>
                  <a:t>Para atualizarmos o valor do peso </a:t>
                </a:r>
                <a14:m>
                  <m:oMath xmlns:m="http://schemas.openxmlformats.org/officeDocument/2006/math">
                    <m:r>
                      <a:rPr lang="pt-BR" i="1">
                        <a:latin typeface="Cambria Math" panose="02040503050406030204" pitchFamily="18" charset="0"/>
                      </a:rPr>
                      <m:t>𝑤</m:t>
                    </m:r>
                  </m:oMath>
                </a14:m>
                <a:r>
                  <a:rPr lang="pt-BR" dirty="0"/>
                  <a:t> com o gradiente descendente, precisamos encontrar a derivada parcial de </a:t>
                </a:r>
                <a14:m>
                  <m:oMath xmlns:m="http://schemas.openxmlformats.org/officeDocument/2006/math">
                    <m:r>
                      <a:rPr lang="pt-BR" i="1">
                        <a:latin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rPr>
                      <m:t>𝑤</m:t>
                    </m:r>
                  </m:oMath>
                </a14:m>
                <a:r>
                  <a:rPr lang="pt-BR" dirty="0"/>
                  <a:t>.</a:t>
                </a:r>
              </a:p>
              <a:p>
                <a:r>
                  <a:rPr lang="pt-BR" dirty="0"/>
                  <a:t>Para encontrar a derivada, usamos a regra da cadeia</a:t>
                </a:r>
                <a:endParaRPr lang="pt-B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𝑦</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r>
                            <a:rPr lang="pt-BR" sz="2600" i="1">
                              <a:latin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h</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r>
                            <a:rPr lang="pt-BR" sz="2600" i="1">
                              <a:latin typeface="Cambria Math" panose="02040503050406030204" pitchFamily="18" charset="0"/>
                            </a:rPr>
                            <m:t>)</m:t>
                          </m:r>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oMath>
                  </m:oMathPara>
                </a14:m>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blipFill rotWithShape="0">
                <a:blip r:embed="rId3"/>
                <a:stretch>
                  <a:fillRect l="-928" t="-2801" r="-290"/>
                </a:stretch>
              </a:blipFill>
            </p:spPr>
            <p:txBody>
              <a:bodyPr/>
              <a:lstStyle/>
              <a:p>
                <a:r>
                  <a:rPr lang="pt-BR">
                    <a:noFill/>
                  </a:rPr>
                  <a:t> </a:t>
                </a:r>
              </a:p>
            </p:txBody>
          </p:sp>
        </mc:Fallback>
      </mc:AlternateContent>
      <p:grpSp>
        <p:nvGrpSpPr>
          <p:cNvPr id="4" name="Agrupar 23">
            <a:extLst>
              <a:ext uri="{FF2B5EF4-FFF2-40B4-BE49-F238E27FC236}">
                <a16:creationId xmlns:a16="http://schemas.microsoft.com/office/drawing/2014/main" id="{B2B2E9E4-40EA-4EF3-A1B4-7C4B37E726F4}"/>
              </a:ext>
            </a:extLst>
          </p:cNvPr>
          <p:cNvGrpSpPr/>
          <p:nvPr/>
        </p:nvGrpSpPr>
        <p:grpSpPr>
          <a:xfrm>
            <a:off x="2729869" y="6016442"/>
            <a:ext cx="6903711" cy="749666"/>
            <a:chOff x="4473339" y="2985718"/>
            <a:chExt cx="6903711" cy="749666"/>
          </a:xfrm>
        </p:grpSpPr>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4"/>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5"/>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Elipse 6">
                  <a:extLst>
                    <a:ext uri="{FF2B5EF4-FFF2-40B4-BE49-F238E27FC236}">
                      <a16:creationId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6"/>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id="{4DB247EE-A5CD-4605-B5AE-0574C92FD396}"/>
                </a:ext>
              </a:extLst>
            </p:cNvPr>
            <p:cNvCxnSpPr>
              <a:cxnSpLocks/>
              <a:stCxn id="5" idx="6"/>
              <a:endCxn id="6"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9">
              <a:extLst>
                <a:ext uri="{FF2B5EF4-FFF2-40B4-BE49-F238E27FC236}">
                  <a16:creationId xmlns:a16="http://schemas.microsoft.com/office/drawing/2014/main" id="{8FDC2F6D-7AEF-4D5B-AD32-8005F3C27C47}"/>
                </a:ext>
              </a:extLst>
            </p:cNvPr>
            <p:cNvCxnSpPr>
              <a:stCxn id="6" idx="6"/>
              <a:endCxn id="7"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12">
              <a:extLst>
                <a:ext uri="{FF2B5EF4-FFF2-40B4-BE49-F238E27FC236}">
                  <a16:creationId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tângulo 10">
                  <a:extLst>
                    <a:ext uri="{FF2B5EF4-FFF2-40B4-BE49-F238E27FC236}">
                      <a16:creationId xmlns:a16="http://schemas.microsoft.com/office/drawing/2014/main" id="{BB399603-1FD4-44D2-8C65-4FA371297954}"/>
                    </a:ext>
                  </a:extLst>
                </p:cNvPr>
                <p:cNvSpPr/>
                <p:nvPr/>
              </p:nvSpPr>
              <p:spPr>
                <a:xfrm>
                  <a:off x="9488648" y="3133618"/>
                  <a:ext cx="1888402"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id="{BB399603-1FD4-44D2-8C65-4FA371297954}"/>
                    </a:ext>
                  </a:extLst>
                </p:cNvPr>
                <p:cNvSpPr>
                  <a:spLocks noRot="1" noChangeAspect="1" noMove="1" noResize="1" noEditPoints="1" noAdjustHandles="1" noChangeArrowheads="1" noChangeShapeType="1" noTextEdit="1"/>
                </p:cNvSpPr>
                <p:nvPr/>
              </p:nvSpPr>
              <p:spPr>
                <a:xfrm>
                  <a:off x="9488648" y="3133618"/>
                  <a:ext cx="1888402"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tângulo 11">
                  <a:extLst>
                    <a:ext uri="{FF2B5EF4-FFF2-40B4-BE49-F238E27FC236}">
                      <a16:creationId xmlns:a16="http://schemas.microsoft.com/office/drawing/2014/main" id="{FAB24333-A3E1-42FB-A469-DC8B3C8AE5A8}"/>
                    </a:ext>
                  </a:extLst>
                </p:cNvPr>
                <p:cNvSpPr/>
                <p:nvPr/>
              </p:nvSpPr>
              <p:spPr>
                <a:xfrm>
                  <a:off x="7705461" y="3366052"/>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id="{FAB24333-A3E1-42FB-A469-DC8B3C8AE5A8}"/>
                    </a:ext>
                  </a:extLst>
                </p:cNvPr>
                <p:cNvSpPr>
                  <a:spLocks noRot="1" noChangeAspect="1" noMove="1" noResize="1" noEditPoints="1" noAdjustHandles="1" noChangeArrowheads="1" noChangeShapeType="1" noTextEdit="1"/>
                </p:cNvSpPr>
                <p:nvPr/>
              </p:nvSpPr>
              <p:spPr>
                <a:xfrm>
                  <a:off x="7705461" y="3366052"/>
                  <a:ext cx="971813" cy="369332"/>
                </a:xfrm>
                <a:prstGeom prst="rect">
                  <a:avLst/>
                </a:prstGeom>
                <a:blipFill>
                  <a:blip r:embed="rId8"/>
                  <a:stretch>
                    <a:fillRect l="-1887" r="-4403"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tângulo 12">
                  <a:extLst>
                    <a:ext uri="{FF2B5EF4-FFF2-40B4-BE49-F238E27FC236}">
                      <a16:creationId xmlns:a16="http://schemas.microsoft.com/office/drawing/2014/main" id="{F6753DB7-75B6-4A62-9915-3372A17CDB94}"/>
                    </a:ext>
                  </a:extLst>
                </p:cNvPr>
                <p:cNvSpPr/>
                <p:nvPr/>
              </p:nvSpPr>
              <p:spPr>
                <a:xfrm>
                  <a:off x="6186223" y="3359550"/>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id="{F6753DB7-75B6-4A62-9915-3372A17CDB94}"/>
                    </a:ext>
                  </a:extLst>
                </p:cNvPr>
                <p:cNvSpPr>
                  <a:spLocks noRot="1" noChangeAspect="1" noMove="1" noResize="1" noEditPoints="1" noAdjustHandles="1" noChangeArrowheads="1" noChangeShapeType="1" noTextEdit="1"/>
                </p:cNvSpPr>
                <p:nvPr/>
              </p:nvSpPr>
              <p:spPr>
                <a:xfrm>
                  <a:off x="6186223" y="3359550"/>
                  <a:ext cx="943237" cy="369332"/>
                </a:xfrm>
                <a:prstGeom prst="rect">
                  <a:avLst/>
                </a:prstGeom>
                <a:blipFill>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id="{8BEB5D43-CA6F-418B-AC1B-D8E50C603710}"/>
                    </a:ext>
                  </a:extLst>
                </p:cNvPr>
                <p:cNvSpPr/>
                <p:nvPr/>
              </p:nvSpPr>
              <p:spPr>
                <a:xfrm>
                  <a:off x="4473339" y="3170384"/>
                  <a:ext cx="848886"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𝑥</m:t>
                        </m:r>
                        <m:r>
                          <a:rPr lang="pt-BR" b="0" i="1" smtClean="0">
                            <a:latin typeface="Cambria Math" panose="02040503050406030204" pitchFamily="18" charset="0"/>
                          </a:rPr>
                          <m:t>=1</m:t>
                        </m:r>
                      </m:oMath>
                    </m:oMathPara>
                  </a14:m>
                  <a:endParaRPr lang="en-US" dirty="0"/>
                </a:p>
              </p:txBody>
            </p:sp>
          </mc:Choice>
          <mc:Fallback xmlns="">
            <p:sp>
              <p:nvSpPr>
                <p:cNvPr id="17" name="Retângulo 16">
                  <a:extLst>
                    <a:ext uri="{FF2B5EF4-FFF2-40B4-BE49-F238E27FC236}">
                      <a16:creationId xmlns:a16="http://schemas.microsoft.com/office/drawing/2014/main" id="{8BEB5D43-CA6F-418B-AC1B-D8E50C603710}"/>
                    </a:ext>
                  </a:extLst>
                </p:cNvPr>
                <p:cNvSpPr>
                  <a:spLocks noRot="1" noChangeAspect="1" noMove="1" noResize="1" noEditPoints="1" noAdjustHandles="1" noChangeArrowheads="1" noChangeShapeType="1" noTextEdit="1"/>
                </p:cNvSpPr>
                <p:nvPr/>
              </p:nvSpPr>
              <p:spPr>
                <a:xfrm>
                  <a:off x="4473339" y="3170384"/>
                  <a:ext cx="848886" cy="369332"/>
                </a:xfrm>
                <a:prstGeom prst="rect">
                  <a:avLst/>
                </a:prstGeom>
                <a:blipFill>
                  <a:blip r:embed="rId10"/>
                  <a:stretch>
                    <a:fillRect/>
                  </a:stretch>
                </a:blipFill>
              </p:spPr>
              <p:txBody>
                <a:bodyPr/>
                <a:lstStyle/>
                <a:p>
                  <a:r>
                    <a:rPr lang="en-US">
                      <a:noFill/>
                    </a:rPr>
                    <a:t> </a:t>
                  </a:r>
                </a:p>
              </p:txBody>
            </p:sp>
          </mc:Fallback>
        </mc:AlternateContent>
        <p:cxnSp>
          <p:nvCxnSpPr>
            <p:cNvPr id="15" name="Conector de Seta Reta 17">
              <a:extLst>
                <a:ext uri="{FF2B5EF4-FFF2-40B4-BE49-F238E27FC236}">
                  <a16:creationId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id="{D9842835-461A-4F7C-8DC5-389F1085CC06}"/>
                    </a:ext>
                  </a:extLst>
                </p:cNvPr>
                <p:cNvSpPr/>
                <p:nvPr/>
              </p:nvSpPr>
              <p:spPr>
                <a:xfrm>
                  <a:off x="5223117" y="3020937"/>
                  <a:ext cx="4142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𝑤</m:t>
                        </m:r>
                      </m:oMath>
                    </m:oMathPara>
                  </a14:m>
                  <a:endParaRPr lang="en-US" dirty="0"/>
                </a:p>
              </p:txBody>
            </p:sp>
          </mc:Choice>
          <mc:Fallback xmlns="">
            <p:sp>
              <p:nvSpPr>
                <p:cNvPr id="19" name="Retângulo 18">
                  <a:extLst>
                    <a:ext uri="{FF2B5EF4-FFF2-40B4-BE49-F238E27FC236}">
                      <a16:creationId xmlns:a16="http://schemas.microsoft.com/office/drawing/2014/main" id="{D9842835-461A-4F7C-8DC5-389F1085CC06}"/>
                    </a:ext>
                  </a:extLst>
                </p:cNvPr>
                <p:cNvSpPr>
                  <a:spLocks noRot="1" noChangeAspect="1" noMove="1" noResize="1" noEditPoints="1" noAdjustHandles="1" noChangeArrowheads="1" noChangeShapeType="1" noTextEdit="1"/>
                </p:cNvSpPr>
                <p:nvPr/>
              </p:nvSpPr>
              <p:spPr>
                <a:xfrm>
                  <a:off x="5223117" y="3020937"/>
                  <a:ext cx="414216"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tângulo 16">
                  <a:extLst>
                    <a:ext uri="{FF2B5EF4-FFF2-40B4-BE49-F238E27FC236}">
                      <a16:creationId xmlns:a16="http://schemas.microsoft.com/office/drawing/2014/main" id="{ACDAE330-BCC1-4F77-8EA6-C3DB7D574120}"/>
                    </a:ext>
                  </a:extLst>
                </p:cNvPr>
                <p:cNvSpPr/>
                <p:nvPr/>
              </p:nvSpPr>
              <p:spPr>
                <a:xfrm>
                  <a:off x="6184759" y="2985718"/>
                  <a:ext cx="94470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0" name="Retângulo 19">
                  <a:extLst>
                    <a:ext uri="{FF2B5EF4-FFF2-40B4-BE49-F238E27FC236}">
                      <a16:creationId xmlns:a16="http://schemas.microsoft.com/office/drawing/2014/main" id="{ACDAE330-BCC1-4F77-8EA6-C3DB7D574120}"/>
                    </a:ext>
                  </a:extLst>
                </p:cNvPr>
                <p:cNvSpPr>
                  <a:spLocks noRot="1" noChangeAspect="1" noMove="1" noResize="1" noEditPoints="1" noAdjustHandles="1" noChangeArrowheads="1" noChangeShapeType="1" noTextEdit="1"/>
                </p:cNvSpPr>
                <p:nvPr/>
              </p:nvSpPr>
              <p:spPr>
                <a:xfrm>
                  <a:off x="6184759" y="2985718"/>
                  <a:ext cx="94470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tângulo 17">
                  <a:extLst>
                    <a:ext uri="{FF2B5EF4-FFF2-40B4-BE49-F238E27FC236}">
                      <a16:creationId xmlns:a16="http://schemas.microsoft.com/office/drawing/2014/main" id="{D7251400-1BF3-4485-B8CB-FDE69339835B}"/>
                    </a:ext>
                  </a:extLst>
                </p:cNvPr>
                <p:cNvSpPr/>
                <p:nvPr/>
              </p:nvSpPr>
              <p:spPr>
                <a:xfrm>
                  <a:off x="7705459" y="2996720"/>
                  <a:ext cx="97181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1" name="Retângulo 20">
                  <a:extLst>
                    <a:ext uri="{FF2B5EF4-FFF2-40B4-BE49-F238E27FC236}">
                      <a16:creationId xmlns:a16="http://schemas.microsoft.com/office/drawing/2014/main" id="{D7251400-1BF3-4485-B8CB-FDE69339835B}"/>
                    </a:ext>
                  </a:extLst>
                </p:cNvPr>
                <p:cNvSpPr>
                  <a:spLocks noRot="1" noChangeAspect="1" noMove="1" noResize="1" noEditPoints="1" noAdjustHandles="1" noChangeArrowheads="1" noChangeShapeType="1" noTextEdit="1"/>
                </p:cNvSpPr>
                <p:nvPr/>
              </p:nvSpPr>
              <p:spPr>
                <a:xfrm>
                  <a:off x="7705459" y="2996720"/>
                  <a:ext cx="971816" cy="369332"/>
                </a:xfrm>
                <a:prstGeom prst="rect">
                  <a:avLst/>
                </a:prstGeom>
                <a:blipFill>
                  <a:blip r:embed="rId1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897993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Agrupar 23">
            <a:extLst>
              <a:ext uri="{FF2B5EF4-FFF2-40B4-BE49-F238E27FC236}">
                <a16:creationId xmlns:a16="http://schemas.microsoft.com/office/drawing/2014/main" id="{B2B2E9E4-40EA-4EF3-A1B4-7C4B37E726F4}"/>
              </a:ext>
            </a:extLst>
          </p:cNvPr>
          <p:cNvGrpSpPr/>
          <p:nvPr/>
        </p:nvGrpSpPr>
        <p:grpSpPr>
          <a:xfrm>
            <a:off x="3073092" y="3054167"/>
            <a:ext cx="6451647" cy="657332"/>
            <a:chOff x="4902287" y="2985718"/>
            <a:chExt cx="6451647" cy="657332"/>
          </a:xfrm>
        </p:grpSpPr>
        <mc:AlternateContent xmlns:mc="http://schemas.openxmlformats.org/markup-compatibility/2006" xmlns:a14="http://schemas.microsoft.com/office/drawing/2010/main">
          <mc:Choice Requires="a14">
            <p:sp>
              <p:nvSpPr>
                <p:cNvPr id="4" name="Elipse 3">
                  <a:extLst>
                    <a:ext uri="{FF2B5EF4-FFF2-40B4-BE49-F238E27FC236}">
                      <a16:creationId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2"/>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3"/>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4"/>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id="{4DB247EE-A5CD-4605-B5AE-0574C92FD396}"/>
                </a:ext>
              </a:extLst>
            </p:cNvPr>
            <p:cNvCxnSpPr>
              <a:cxnSpLocks/>
              <a:stCxn id="4" idx="6"/>
              <a:endCxn id="5"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8FDC2F6D-7AEF-4D5B-AD32-8005F3C27C47}"/>
                </a:ext>
              </a:extLst>
            </p:cNvPr>
            <p:cNvCxnSpPr>
              <a:stCxn id="5" idx="6"/>
              <a:endCxn id="6"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id="{BB399603-1FD4-44D2-8C65-4FA371297954}"/>
                    </a:ext>
                  </a:extLst>
                </p:cNvPr>
                <p:cNvSpPr/>
                <p:nvPr/>
              </p:nvSpPr>
              <p:spPr>
                <a:xfrm>
                  <a:off x="9511763" y="3133618"/>
                  <a:ext cx="1842171"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xmlns:a14="http://schemas.microsoft.com/office/drawing/2010/main" xmlns="" id="{BB399603-1FD4-44D2-8C65-4FA371297954}"/>
                    </a:ext>
                  </a:extLst>
                </p:cNvPr>
                <p:cNvSpPr>
                  <a:spLocks noRot="1" noChangeAspect="1" noMove="1" noResize="1" noEditPoints="1" noAdjustHandles="1" noChangeArrowheads="1" noChangeShapeType="1" noTextEdit="1"/>
                </p:cNvSpPr>
                <p:nvPr/>
              </p:nvSpPr>
              <p:spPr>
                <a:xfrm>
                  <a:off x="9511763" y="3133618"/>
                  <a:ext cx="1842171" cy="369332"/>
                </a:xfrm>
                <a:prstGeom prst="rect">
                  <a:avLst/>
                </a:prstGeom>
                <a:blipFill rotWithShape="0">
                  <a:blip r:embed="rId5"/>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Retângulo 14">
                  <a:extLst>
                    <a:ext uri="{FF2B5EF4-FFF2-40B4-BE49-F238E27FC236}">
                      <a16:creationId xmlns:a16="http://schemas.microsoft.com/office/drawing/2014/main" id="{FAB24333-A3E1-42FB-A469-DC8B3C8AE5A8}"/>
                    </a:ext>
                  </a:extLst>
                </p:cNvPr>
                <p:cNvSpPr/>
                <p:nvPr/>
              </p:nvSpPr>
              <p:spPr>
                <a:xfrm>
                  <a:off x="7693179" y="2985718"/>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i="1" smtClean="0">
                            <a:latin typeface="Cambria Math" panose="02040503050406030204" pitchFamily="18" charset="0"/>
                          </a:rPr>
                          <m:t>𝑔</m:t>
                        </m:r>
                        <m:r>
                          <a:rPr lang="pt-BR" i="1" smtClean="0">
                            <a:latin typeface="Cambria Math" panose="02040503050406030204" pitchFamily="18" charset="0"/>
                          </a:rPr>
                          <m:t>(</m:t>
                        </m:r>
                        <m:r>
                          <a:rPr lang="pt-BR" i="1" smtClean="0">
                            <a:latin typeface="Cambria Math" panose="02040503050406030204" pitchFamily="18" charset="0"/>
                          </a:rPr>
                          <m:t>h</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xmlns:a14="http://schemas.microsoft.com/office/drawing/2010/main" xmlns="" id="{FAB24333-A3E1-42FB-A469-DC8B3C8AE5A8}"/>
                    </a:ext>
                  </a:extLst>
                </p:cNvPr>
                <p:cNvSpPr>
                  <a:spLocks noRot="1" noChangeAspect="1" noMove="1" noResize="1" noEditPoints="1" noAdjustHandles="1" noChangeArrowheads="1" noChangeShapeType="1" noTextEdit="1"/>
                </p:cNvSpPr>
                <p:nvPr/>
              </p:nvSpPr>
              <p:spPr>
                <a:xfrm>
                  <a:off x="7693179" y="2985718"/>
                  <a:ext cx="971813" cy="369332"/>
                </a:xfrm>
                <a:prstGeom prst="rect">
                  <a:avLst/>
                </a:prstGeom>
                <a:blipFill rotWithShape="0">
                  <a:blip r:embed="rId6"/>
                  <a:stretch>
                    <a:fillRect r="-2516"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id="{F6753DB7-75B6-4A62-9915-3372A17CDB94}"/>
                    </a:ext>
                  </a:extLst>
                </p:cNvPr>
                <p:cNvSpPr/>
                <p:nvPr/>
              </p:nvSpPr>
              <p:spPr>
                <a:xfrm>
                  <a:off x="6171937" y="2985718"/>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xmlns:a14="http://schemas.microsoft.com/office/drawing/2010/main" xmlns="" id="{F6753DB7-75B6-4A62-9915-3372A17CDB94}"/>
                    </a:ext>
                  </a:extLst>
                </p:cNvPr>
                <p:cNvSpPr>
                  <a:spLocks noRot="1" noChangeAspect="1" noMove="1" noResize="1" noEditPoints="1" noAdjustHandles="1" noChangeArrowheads="1" noChangeShapeType="1" noTextEdit="1"/>
                </p:cNvSpPr>
                <p:nvPr/>
              </p:nvSpPr>
              <p:spPr>
                <a:xfrm>
                  <a:off x="6171937" y="2985718"/>
                  <a:ext cx="943237" cy="369332"/>
                </a:xfrm>
                <a:prstGeom prst="rect">
                  <a:avLst/>
                </a:prstGeom>
                <a:blipFill rotWithShape="0">
                  <a:blip r:embed="rId7"/>
                  <a:stretch>
                    <a:fillRect b="-13115"/>
                  </a:stretch>
                </a:blipFill>
              </p:spPr>
              <p:txBody>
                <a:bodyPr/>
                <a:lstStyle/>
                <a:p>
                  <a:r>
                    <a:rPr lang="pt-BR">
                      <a:noFill/>
                    </a:rPr>
                    <a:t> </a:t>
                  </a:r>
                </a:p>
              </p:txBody>
            </p:sp>
          </mc:Fallback>
        </mc:AlternateContent>
        <p:cxnSp>
          <p:nvCxnSpPr>
            <p:cNvPr id="18" name="Conector de Seta Reta 17">
              <a:extLst>
                <a:ext uri="{FF2B5EF4-FFF2-40B4-BE49-F238E27FC236}">
                  <a16:creationId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tângulo 18">
                  <a:extLst>
                    <a:ext uri="{FF2B5EF4-FFF2-40B4-BE49-F238E27FC236}">
                      <a16:creationId xmlns:a16="http://schemas.microsoft.com/office/drawing/2014/main" id="{D9842835-461A-4F7C-8DC5-389F1085CC06}"/>
                    </a:ext>
                  </a:extLst>
                </p:cNvPr>
                <p:cNvSpPr/>
                <p:nvPr/>
              </p:nvSpPr>
              <p:spPr>
                <a:xfrm>
                  <a:off x="4902287" y="3133618"/>
                  <a:ext cx="3679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𝑥</m:t>
                        </m:r>
                      </m:oMath>
                    </m:oMathPara>
                  </a14:m>
                  <a:endParaRPr lang="en-US" dirty="0"/>
                </a:p>
              </p:txBody>
            </p:sp>
          </mc:Choice>
          <mc:Fallback xmlns="">
            <p:sp>
              <p:nvSpPr>
                <p:cNvPr id="19" name="Retângulo 18">
                  <a:extLst>
                    <a:ext uri="{FF2B5EF4-FFF2-40B4-BE49-F238E27FC236}">
                      <a16:creationId xmlns:a16="http://schemas.microsoft.com/office/drawing/2014/main" xmlns:a14="http://schemas.microsoft.com/office/drawing/2010/main" xmlns="" id="{D9842835-461A-4F7C-8DC5-389F1085CC06}"/>
                    </a:ext>
                  </a:extLst>
                </p:cNvPr>
                <p:cNvSpPr>
                  <a:spLocks noRot="1" noChangeAspect="1" noMove="1" noResize="1" noEditPoints="1" noAdjustHandles="1" noChangeArrowheads="1" noChangeShapeType="1" noTextEdit="1"/>
                </p:cNvSpPr>
                <p:nvPr/>
              </p:nvSpPr>
              <p:spPr>
                <a:xfrm>
                  <a:off x="4902287" y="3133618"/>
                  <a:ext cx="367986" cy="369332"/>
                </a:xfrm>
                <a:prstGeom prst="rect">
                  <a:avLst/>
                </a:prstGeom>
                <a:blipFill rotWithShape="0">
                  <a:blip r:embed="rId8"/>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2147823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647174" y="1825624"/>
            <a:ext cx="6380702" cy="5032375"/>
          </a:xfrm>
        </p:spPr>
        <p:txBody>
          <a:bodyPr>
            <a:normAutofit/>
          </a:bodyPr>
          <a:lstStyle/>
          <a:p>
            <a:r>
              <a:rPr lang="pt-BR" dirty="0"/>
              <a:t>Algumas das </a:t>
            </a:r>
            <a:r>
              <a:rPr lang="pt-BR" b="1" i="1" dirty="0"/>
              <a:t>limitações dos </a:t>
            </a:r>
            <a:r>
              <a:rPr lang="pt-BR" b="1" i="1" dirty="0" err="1"/>
              <a:t>perceptrons</a:t>
            </a:r>
            <a:r>
              <a:rPr lang="pt-BR" dirty="0"/>
              <a:t> (e.g., classificação apenas de classes linearmente separáveis) podem ser </a:t>
            </a:r>
            <a:r>
              <a:rPr lang="pt-BR" b="1" i="1" dirty="0"/>
              <a:t>superadas </a:t>
            </a:r>
            <a:r>
              <a:rPr lang="pt-BR" b="1" i="1" dirty="0">
                <a:solidFill>
                  <a:srgbClr val="00B050"/>
                </a:solidFill>
              </a:rPr>
              <a:t>adicionando-se</a:t>
            </a:r>
            <a:r>
              <a:rPr lang="pt-BR" b="1" i="1" dirty="0"/>
              <a:t> </a:t>
            </a:r>
            <a:r>
              <a:rPr lang="pt-BR" b="1" i="1" dirty="0">
                <a:solidFill>
                  <a:srgbClr val="7030A0"/>
                </a:solidFill>
              </a:rPr>
              <a:t>camadas intermediárias</a:t>
            </a:r>
            <a:r>
              <a:rPr lang="pt-BR" dirty="0">
                <a:solidFill>
                  <a:srgbClr val="7030A0"/>
                </a:solidFill>
              </a:rPr>
              <a:t> </a:t>
            </a:r>
            <a:r>
              <a:rPr lang="pt-BR" dirty="0"/>
              <a:t>de </a:t>
            </a:r>
            <a:r>
              <a:rPr lang="pt-BR" b="1" i="1" dirty="0" err="1"/>
              <a:t>perceptrons</a:t>
            </a:r>
            <a:r>
              <a:rPr lang="pt-BR" dirty="0"/>
              <a:t>. </a:t>
            </a:r>
          </a:p>
          <a:p>
            <a:r>
              <a:rPr lang="pt-BR" dirty="0"/>
              <a:t>As camadas intermediárias são também chamadas de </a:t>
            </a:r>
            <a:r>
              <a:rPr lang="pt-BR" b="1" i="1" dirty="0">
                <a:solidFill>
                  <a:srgbClr val="7030A0"/>
                </a:solidFill>
              </a:rPr>
              <a:t>ocultas</a:t>
            </a:r>
            <a:r>
              <a:rPr lang="pt-BR" dirty="0"/>
              <a:t> ou </a:t>
            </a:r>
            <a:r>
              <a:rPr lang="pt-BR" b="1" i="1" dirty="0">
                <a:solidFill>
                  <a:srgbClr val="7030A0"/>
                </a:solidFill>
              </a:rPr>
              <a:t>escondidas</a:t>
            </a:r>
            <a:r>
              <a:rPr lang="pt-BR" dirty="0"/>
              <a:t>.</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3217179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647174" y="1825624"/>
            <a:ext cx="6380702" cy="5032375"/>
          </a:xfrm>
        </p:spPr>
        <p:txBody>
          <a:bodyPr>
            <a:normAutofit lnSpcReduction="10000"/>
          </a:bodyPr>
          <a:lstStyle/>
          <a:p>
            <a:r>
              <a:rPr lang="pt-BR" dirty="0"/>
              <a:t>A rede ao lado é do tipo </a:t>
            </a:r>
            <a:r>
              <a:rPr lang="pt-BR" b="1" i="1" dirty="0">
                <a:solidFill>
                  <a:srgbClr val="0070C0"/>
                </a:solidFill>
              </a:rPr>
              <a:t>densamente conectada</a:t>
            </a:r>
            <a:r>
              <a:rPr lang="pt-BR" dirty="0"/>
              <a:t> e de </a:t>
            </a:r>
            <a:r>
              <a:rPr lang="pt-BR" b="1" i="1" dirty="0">
                <a:solidFill>
                  <a:srgbClr val="0070C0"/>
                </a:solidFill>
              </a:rPr>
              <a:t>alimentação direta</a:t>
            </a:r>
            <a:r>
              <a:rPr lang="pt-BR" dirty="0"/>
              <a:t>.</a:t>
            </a:r>
          </a:p>
          <a:p>
            <a:pPr lvl="1">
              <a:buFont typeface="Wingdings" panose="05000000000000000000" pitchFamily="2" charset="2"/>
              <a:buChar char="§"/>
            </a:pPr>
            <a:r>
              <a:rPr lang="pt-BR" dirty="0"/>
              <a:t>Cada uma das saídas de uma camada se conecta a todos os nós da camada seguinte através de pesos sinápticos.</a:t>
            </a:r>
          </a:p>
          <a:p>
            <a:pPr lvl="1">
              <a:buFont typeface="Wingdings" panose="05000000000000000000" pitchFamily="2" charset="2"/>
              <a:buChar char="§"/>
            </a:pPr>
            <a:r>
              <a:rPr lang="pt-BR" dirty="0"/>
              <a:t>Os dados fluem através da rede em uma única direção, da camada de entrada para a camada de saída, sem ciclos ou </a:t>
            </a:r>
            <a:r>
              <a:rPr lang="pt-BR" i="1" dirty="0"/>
              <a:t>loops</a:t>
            </a:r>
            <a:r>
              <a:rPr lang="pt-BR" dirty="0"/>
              <a:t> de retroalimentação.</a:t>
            </a:r>
          </a:p>
          <a:p>
            <a:r>
              <a:rPr lang="pt-BR" dirty="0"/>
              <a:t>Essa rede é chamada de </a:t>
            </a:r>
            <a:r>
              <a:rPr lang="pt-BR" b="1" i="1" dirty="0">
                <a:solidFill>
                  <a:srgbClr val="00B050"/>
                </a:solidFill>
              </a:rPr>
              <a:t>perceptron de múltiplas camadas</a:t>
            </a:r>
            <a:r>
              <a:rPr lang="pt-BR" dirty="0"/>
              <a:t> (do inglês, </a:t>
            </a:r>
            <a:r>
              <a:rPr lang="pt-BR" i="1" dirty="0" err="1"/>
              <a:t>Multilayer</a:t>
            </a:r>
            <a:r>
              <a:rPr lang="pt-BR" i="1" dirty="0"/>
              <a:t> Perceptron</a:t>
            </a:r>
            <a:r>
              <a:rPr lang="pt-BR" dirty="0"/>
              <a:t> - MLP) ou de </a:t>
            </a:r>
            <a:r>
              <a:rPr lang="pt-BR" b="1" i="1" dirty="0">
                <a:solidFill>
                  <a:srgbClr val="00B050"/>
                </a:solidFill>
              </a:rPr>
              <a:t>rede densamente conectada</a:t>
            </a:r>
            <a:r>
              <a:rPr lang="pt-BR" dirty="0"/>
              <a:t> (do inglês, </a:t>
            </a:r>
            <a:r>
              <a:rPr lang="pt-BR" i="1" dirty="0" err="1"/>
              <a:t>Dense</a:t>
            </a:r>
            <a:r>
              <a:rPr lang="pt-BR" i="1" dirty="0"/>
              <a:t> Neural Network</a:t>
            </a:r>
            <a:r>
              <a:rPr lang="pt-BR" dirty="0"/>
              <a:t> - DNN).</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3258238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998865" y="1825624"/>
            <a:ext cx="6029011" cy="5032375"/>
          </a:xfrm>
        </p:spPr>
        <p:txBody>
          <a:bodyPr>
            <a:normAutofit lnSpcReduction="10000"/>
          </a:bodyPr>
          <a:lstStyle/>
          <a:p>
            <a:r>
              <a:rPr lang="pt-BR" dirty="0"/>
              <a:t>As </a:t>
            </a:r>
            <a:r>
              <a:rPr lang="pt-BR" dirty="0" err="1"/>
              <a:t>RNAs</a:t>
            </a:r>
            <a:r>
              <a:rPr lang="pt-BR" dirty="0"/>
              <a:t> são o coração do </a:t>
            </a:r>
            <a:r>
              <a:rPr lang="pt-BR" b="1" i="1" dirty="0" err="1"/>
              <a:t>deep</a:t>
            </a:r>
            <a:r>
              <a:rPr lang="pt-BR" b="1" i="1" dirty="0"/>
              <a:t> </a:t>
            </a:r>
            <a:r>
              <a:rPr lang="pt-BR" b="1" i="1" dirty="0" err="1"/>
              <a:t>learning</a:t>
            </a:r>
            <a:r>
              <a:rPr lang="pt-BR" b="1" i="1" dirty="0"/>
              <a:t> ou aprendizado profundo</a:t>
            </a:r>
            <a:r>
              <a:rPr lang="pt-BR" dirty="0"/>
              <a:t>. </a:t>
            </a:r>
          </a:p>
          <a:p>
            <a:r>
              <a:rPr lang="pt-BR" dirty="0"/>
              <a:t>O termo "</a:t>
            </a:r>
            <a:r>
              <a:rPr lang="pt-BR" b="1" i="1" dirty="0">
                <a:solidFill>
                  <a:srgbClr val="00B050"/>
                </a:solidFill>
              </a:rPr>
              <a:t>profundo</a:t>
            </a:r>
            <a:r>
              <a:rPr lang="pt-BR" dirty="0"/>
              <a:t>" vem fato de que essas redes podem possuir muitas camadas ocultas.</a:t>
            </a:r>
          </a:p>
          <a:p>
            <a:r>
              <a:rPr lang="pt-BR" dirty="0"/>
              <a:t>Em geral, quando uma RNA tem duas ou mais camadas ocultas, ela pode ser chamada de </a:t>
            </a:r>
            <a:r>
              <a:rPr lang="pt-BR" b="1" i="1" dirty="0"/>
              <a:t>rede neural profunda</a:t>
            </a:r>
            <a:r>
              <a:rPr lang="pt-BR" dirty="0"/>
              <a:t> (ou em inglês, </a:t>
            </a:r>
            <a:r>
              <a:rPr lang="pt-BR" i="1" dirty="0" err="1"/>
              <a:t>Deep</a:t>
            </a:r>
            <a:r>
              <a:rPr lang="pt-BR" i="1" dirty="0"/>
              <a:t> Neural Network </a:t>
            </a:r>
            <a:r>
              <a:rPr lang="pt-BR" dirty="0"/>
              <a:t>- DNN).</a:t>
            </a:r>
          </a:p>
          <a:p>
            <a:r>
              <a:rPr lang="pt-BR" dirty="0"/>
              <a:t>A rede MLP ao lado possui duas camadas ocultas e, portanto, poderia ser chamada de DNN.</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1915606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647174" y="1825624"/>
            <a:ext cx="6380702" cy="5032375"/>
          </a:xfrm>
        </p:spPr>
        <p:txBody>
          <a:bodyPr>
            <a:normAutofit/>
          </a:bodyPr>
          <a:lstStyle/>
          <a:p>
            <a:r>
              <a:rPr lang="pt-BR" dirty="0"/>
              <a:t>Em particular, uma MLP com </a:t>
            </a:r>
            <a:r>
              <a:rPr lang="pt-BR" b="1" i="1" dirty="0">
                <a:solidFill>
                  <a:srgbClr val="00B050"/>
                </a:solidFill>
              </a:rPr>
              <a:t>uma camada oculta com dois nós </a:t>
            </a:r>
            <a:r>
              <a:rPr lang="pt-BR" dirty="0"/>
              <a:t>e </a:t>
            </a:r>
            <a:r>
              <a:rPr lang="pt-BR" b="1" i="1" dirty="0">
                <a:solidFill>
                  <a:srgbClr val="00B050"/>
                </a:solidFill>
              </a:rPr>
              <a:t>uma camada de saída com um nó </a:t>
            </a:r>
            <a:r>
              <a:rPr lang="pt-BR" dirty="0"/>
              <a:t>pode resolver o problema da lógica XOR.</a:t>
            </a:r>
          </a:p>
          <a:p>
            <a:r>
              <a:rPr lang="pt-BR" dirty="0"/>
              <a:t>Lembrem-se que um único </a:t>
            </a:r>
            <a:r>
              <a:rPr lang="pt-BR" b="1" i="1" dirty="0"/>
              <a:t>perceptron</a:t>
            </a:r>
            <a:r>
              <a:rPr lang="pt-BR" dirty="0"/>
              <a:t> não é capaz de realizar essa tarefa.</a:t>
            </a:r>
          </a:p>
          <a:p>
            <a:r>
              <a:rPr lang="pt-BR" dirty="0"/>
              <a:t>Os dois nós da camada oculta aprendem separadores lineares que são combinados para obter a separação não linear resultante.</a:t>
            </a:r>
          </a:p>
        </p:txBody>
      </p:sp>
      <p:pic>
        <p:nvPicPr>
          <p:cNvPr id="6" name="Imagem 5">
            <a:extLst>
              <a:ext uri="{FF2B5EF4-FFF2-40B4-BE49-F238E27FC236}">
                <a16:creationId xmlns:a16="http://schemas.microsoft.com/office/drawing/2014/main" id="{3231D813-872C-944C-AE49-5D2E7109D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5512" y="1976349"/>
            <a:ext cx="4148735" cy="1892266"/>
          </a:xfrm>
          <a:prstGeom prst="rect">
            <a:avLst/>
          </a:prstGeom>
        </p:spPr>
      </p:pic>
      <p:pic>
        <p:nvPicPr>
          <p:cNvPr id="1026" name="Picture 2">
            <a:extLst>
              <a:ext uri="{FF2B5EF4-FFF2-40B4-BE49-F238E27FC236}">
                <a16:creationId xmlns:a16="http://schemas.microsoft.com/office/drawing/2014/main" id="{5416B4AC-AC9A-7CD6-6172-846FCE816E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5512" y="4154276"/>
            <a:ext cx="3535266" cy="2645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650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00D536-12E9-841F-2961-A0A354ABB5EF}"/>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51EA02D4-F584-9006-124F-3C9AB994281E}"/>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2592111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9E0420-D29B-5989-E6D0-F8EA06A80F71}"/>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9A1087D7-8233-BE5E-B155-CE5E8EC11EB3}"/>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985130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16213</TotalTime>
  <Words>5892</Words>
  <Application>Microsoft Office PowerPoint</Application>
  <PresentationFormat>Widescreen</PresentationFormat>
  <Paragraphs>388</Paragraphs>
  <Slides>34</Slides>
  <Notes>25</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34</vt:i4>
      </vt:variant>
    </vt:vector>
  </HeadingPairs>
  <TitlesOfParts>
    <vt:vector size="40" baseType="lpstr">
      <vt:lpstr>Arial</vt:lpstr>
      <vt:lpstr>Calibri</vt:lpstr>
      <vt:lpstr>Calibri Light</vt:lpstr>
      <vt:lpstr>Cambria Math</vt:lpstr>
      <vt:lpstr>Wingdings</vt:lpstr>
      <vt:lpstr>Office Theme</vt:lpstr>
      <vt:lpstr>T320 - Introdução ao Aprendizado de Máquina II: Redes Neurais Artificiais (Parte II)</vt:lpstr>
      <vt:lpstr>Recapitulando</vt:lpstr>
      <vt:lpstr>Perceptron de múltiplas camadas</vt:lpstr>
      <vt:lpstr>Perceptron de múltiplas camadas</vt:lpstr>
      <vt:lpstr>Perceptron de múltiplas camadas</vt:lpstr>
      <vt:lpstr>Perceptron de múltiplas camadas</vt:lpstr>
      <vt:lpstr>Perceptron de múltiplas camadas</vt:lpstr>
      <vt:lpstr>Apresentação do PowerPoint</vt:lpstr>
      <vt:lpstr>Apresentação do PowerPoint</vt:lpstr>
      <vt:lpstr>Apresentação do PowerPoint</vt:lpstr>
      <vt:lpstr>Perceptron de Múltiplas Camadas</vt:lpstr>
      <vt:lpstr>Perceptron de Múltiplas Camadas</vt:lpstr>
      <vt:lpstr>Funções de ativação</vt:lpstr>
      <vt:lpstr>Funções de ativação</vt:lpstr>
      <vt:lpstr>Funções de ativação</vt:lpstr>
      <vt:lpstr>O Problema da Dissipação do Gradiente</vt:lpstr>
      <vt:lpstr>O Problema da Dissipação do Gradiente</vt:lpstr>
      <vt:lpstr>O Problema da Dissipação do Gradiente</vt:lpstr>
      <vt:lpstr>Exemplo: Dissipação do Gradiente </vt:lpstr>
      <vt:lpstr>Função de ativação retificadora</vt:lpstr>
      <vt:lpstr>Função de ativação retificadora</vt:lpstr>
      <vt:lpstr>Tarefa</vt:lpstr>
      <vt:lpstr>Conectando Neurônios</vt:lpstr>
      <vt:lpstr>Conectando Neurônios</vt:lpstr>
      <vt:lpstr>Regressão Não-Linear</vt:lpstr>
      <vt:lpstr>Aproximação universal de funções: Classificação</vt:lpstr>
      <vt:lpstr>Aproximação universal de funções: Regressão</vt:lpstr>
      <vt:lpstr>Tarefas</vt:lpstr>
      <vt:lpstr>Apresentação do PowerPoint</vt:lpstr>
      <vt:lpstr>Apresentação do PowerPoint</vt:lpstr>
      <vt:lpstr>Apresentação do PowerPoint</vt:lpstr>
      <vt:lpstr>Apresentação do PowerPoint</vt:lpstr>
      <vt:lpstr>O Problema da Dissipação do Gradiente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1375</cp:revision>
  <dcterms:created xsi:type="dcterms:W3CDTF">2020-04-06T23:46:10Z</dcterms:created>
  <dcterms:modified xsi:type="dcterms:W3CDTF">2023-10-20T20:41:37Z</dcterms:modified>
</cp:coreProperties>
</file>