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4" r:id="rId3"/>
    <p:sldId id="363" r:id="rId4"/>
    <p:sldId id="364" r:id="rId5"/>
    <p:sldId id="369" r:id="rId6"/>
    <p:sldId id="365" r:id="rId7"/>
    <p:sldId id="346" r:id="rId8"/>
    <p:sldId id="347" r:id="rId9"/>
    <p:sldId id="348" r:id="rId10"/>
    <p:sldId id="349" r:id="rId11"/>
    <p:sldId id="366" r:id="rId12"/>
    <p:sldId id="324" r:id="rId13"/>
    <p:sldId id="306" r:id="rId14"/>
    <p:sldId id="367" r:id="rId15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86881" autoAdjust="0"/>
  </p:normalViewPr>
  <p:slideViewPr>
    <p:cSldViewPr snapToGrid="0">
      <p:cViewPr varScale="1">
        <p:scale>
          <a:sx n="99" d="100"/>
          <a:sy n="99" d="100"/>
        </p:scale>
        <p:origin x="1044" y="9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25/02/2022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7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157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262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https://colab.research.google.com/github/zz4fap/t320_aprendizado_de_maquina/blob/main/notebooks/classificação/</a:t>
            </a:r>
            <a:r>
              <a:rPr lang="pt-BR" sz="1200" dirty="0"/>
              <a:t>classificador_linear_com_limiar_rigido.ipynb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19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#2</a:t>
            </a:r>
            <a:r>
              <a:rPr lang="pt-BR" sz="1200" dirty="0"/>
              <a:t>: 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2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911926"/>
                <a:ext cx="11209421" cy="494607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converge para um </a:t>
                </a:r>
                <a:r>
                  <a:rPr lang="pt-BR" b="1" i="1" dirty="0"/>
                  <a:t>separador perfeito</a:t>
                </a:r>
                <a:r>
                  <a:rPr lang="pt-BR" dirty="0"/>
                  <a:t> quando: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classes são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outras, ou seja, não se sobrepõem.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Existe uma </a:t>
                </a:r>
                <a:r>
                  <a:rPr lang="pt-BR" b="1" i="1" dirty="0"/>
                  <a:t>função discriminante adequada para o problema</a:t>
                </a:r>
                <a:r>
                  <a:rPr lang="pt-BR" dirty="0"/>
                  <a:t>, mesmo que não seja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b="1" i="1" dirty="0"/>
                  <a:t>Separador perfeito: </a:t>
                </a:r>
                <a:r>
                  <a:rPr lang="pt-BR" dirty="0"/>
                  <a:t>com erro de classificação igual a zero, ou seja, todos os exemplos são perfeitamente classificados.</a:t>
                </a:r>
              </a:p>
              <a:p>
                <a:r>
                  <a:rPr lang="pt-BR" dirty="0"/>
                  <a:t>Porém, na prática essa situação não é muito comum.</a:t>
                </a:r>
              </a:p>
              <a:p>
                <a:r>
                  <a:rPr lang="pt-BR" dirty="0"/>
                  <a:t>Nesse caso,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perfeita. </a:t>
                </a:r>
              </a:p>
              <a:p>
                <a:r>
                  <a:rPr lang="pt-BR" dirty="0"/>
                  <a:t>Em geral, essa regra não converge para uma solução estável para valores fixos do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mas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 de acordo com as iterações, então a regra tem uma chance de convergir para uma solução de erro mínimo quando os exemplos são apresentados de forma aleatória.</a:t>
                </a:r>
              </a:p>
              <a:p>
                <a:r>
                  <a:rPr lang="pt-BR" dirty="0"/>
                  <a:t>Podemos também usar o </a:t>
                </a:r>
                <a:r>
                  <a:rPr lang="pt-BR" b="1" i="1" dirty="0"/>
                  <a:t>early-stop</a:t>
                </a:r>
                <a:r>
                  <a:rPr lang="pt-BR" dirty="0"/>
                  <a:t> e utilizar os </a:t>
                </a:r>
                <a:r>
                  <a:rPr lang="pt-BR" b="1" i="1" dirty="0"/>
                  <a:t>pesos</a:t>
                </a:r>
                <a:r>
                  <a:rPr lang="pt-BR" dirty="0"/>
                  <a:t> que resultaram no menor erro de validação.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911926"/>
                <a:ext cx="11209421" cy="4946073"/>
              </a:xfrm>
              <a:blipFill rotWithShape="0">
                <a:blip r:embed="rId3"/>
                <a:stretch>
                  <a:fillRect l="-707" t="-2836" r="-11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472695" y="6519445"/>
            <a:ext cx="4719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classificador_linear_com_limiar_rigido.ipynb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86543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7785295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Outro problema com classificadores que usam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a falta de informação sobre a </a:t>
                </a:r>
                <a:r>
                  <a:rPr lang="pt-BR" b="1" i="1" dirty="0"/>
                  <a:t>confiança</a:t>
                </a:r>
                <a:r>
                  <a:rPr lang="pt-BR" dirty="0"/>
                  <a:t> do classificador quanto a um resultado.</a:t>
                </a:r>
              </a:p>
              <a:p>
                <a:r>
                  <a:rPr lang="pt-BR" dirty="0"/>
                  <a:t>No exemplo ao lado, dois exemplos estão bem próximos da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enquanto outros dois estão bem distantes dela.</a:t>
                </a:r>
              </a:p>
              <a:p>
                <a:r>
                  <a:rPr lang="pt-BR" dirty="0"/>
                  <a:t>O classificador com </a:t>
                </a:r>
                <a:r>
                  <a:rPr lang="pt-BR" b="1" i="1" dirty="0"/>
                  <a:t>limiar rígido</a:t>
                </a:r>
                <a:r>
                  <a:rPr lang="pt-BR" dirty="0"/>
                  <a:t>, faria uma previsão </a:t>
                </a:r>
                <a:r>
                  <a:rPr lang="pt-BR" b="1" i="1" dirty="0"/>
                  <a:t>completamente confiante </a:t>
                </a:r>
                <a:r>
                  <a:rPr lang="pt-BR" dirty="0"/>
                  <a:t>pelo valor 1 para os dois pontos azuis e 0 para os dois triângulos vermelhos, mesmo eles tendo valores bem diferentes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muitas situações, nós precisamos de previsões mais graduadas, que indiquem incertezas quanto à classificação.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7785295" cy="5032376"/>
              </a:xfrm>
              <a:blipFill>
                <a:blip r:embed="rId2"/>
                <a:stretch>
                  <a:fillRect l="-1174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" t="2565" r="7668"/>
          <a:stretch/>
        </p:blipFill>
        <p:spPr>
          <a:xfrm>
            <a:off x="8467075" y="1422698"/>
            <a:ext cx="3542199" cy="30509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310657" y="4473633"/>
                <a:ext cx="385503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Os pontos distantes da </a:t>
                </a:r>
                <a:r>
                  <a:rPr lang="pt-BR" sz="1600" b="1" i="1" dirty="0"/>
                  <a:t>fronteira de decisão </a:t>
                </a:r>
                <a:r>
                  <a:rPr lang="pt-BR" sz="1600" dirty="0"/>
                  <a:t>têm valores </a:t>
                </a:r>
                <a:r>
                  <a:rPr lang="pt-BR" sz="1600" b="1" i="1" dirty="0"/>
                  <a:t>absolutos</a:t>
                </a:r>
                <a:r>
                  <a:rPr lang="pt-BR" sz="1600" dirty="0"/>
                  <a:t> de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600" dirty="0"/>
                  <a:t> bem maiores do que os dos pontos próximos, os quais têm valores de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muito próximos de 0.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Ou seja, a confiança deveria ser maior para pontos distantes da fronteira.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Porém, isso não é refletido na saída do classificador com limiar rígido.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657" y="4473633"/>
                <a:ext cx="3855036" cy="2308324"/>
              </a:xfrm>
              <a:prstGeom prst="rect">
                <a:avLst/>
              </a:prstGeom>
              <a:blipFill>
                <a:blip r:embed="rId4"/>
                <a:stretch>
                  <a:fillRect l="-632" t="-792" b="-2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199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#2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4010190" y="182109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Qual a certeza destas classificações?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642" cy="4901101"/>
          </a:xfrm>
        </p:spPr>
        <p:txBody>
          <a:bodyPr>
            <a:normAutofit/>
          </a:bodyPr>
          <a:lstStyle/>
          <a:p>
            <a:r>
              <a:rPr lang="pt-BR" dirty="0"/>
              <a:t>Anteriormente, vimos exemplos de uso de algoritmos de </a:t>
            </a:r>
            <a:r>
              <a:rPr lang="pt-BR" b="1" i="1" dirty="0"/>
              <a:t>classificação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Detecção de spams.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Reconhecimento de dígitos.</a:t>
            </a:r>
          </a:p>
          <a:p>
            <a:r>
              <a:rPr lang="pt-BR" dirty="0"/>
              <a:t>Definimos o problema da classificação e concluímos que ele também é um problema de </a:t>
            </a:r>
            <a:r>
              <a:rPr lang="pt-BR" b="1" i="1" dirty="0"/>
              <a:t>aprendizado supervisionado</a:t>
            </a:r>
            <a:r>
              <a:rPr lang="pt-BR" dirty="0"/>
              <a:t>.</a:t>
            </a:r>
          </a:p>
          <a:p>
            <a:r>
              <a:rPr lang="pt-BR" dirty="0"/>
              <a:t>Aprendemos que as classes são separadas através de </a:t>
            </a:r>
            <a:r>
              <a:rPr lang="pt-BR" b="1" i="1" dirty="0"/>
              <a:t>funções discriminantes </a:t>
            </a:r>
            <a:r>
              <a:rPr lang="pt-BR" dirty="0"/>
              <a:t>e que o desafio é encontrar uma função adequada e os pesos correspondentes.</a:t>
            </a:r>
          </a:p>
          <a:p>
            <a:r>
              <a:rPr lang="pt-BR" dirty="0"/>
              <a:t>A partir da aula de hoje, começamos a discutir como encontrar os pesos.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12375" cy="516731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Como vimos, 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atributos) de, por exemplo, um objeto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tomando uma decisão de classificação com base no valor de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atributos</a:t>
                </a:r>
                <a:r>
                  <a:rPr lang="pt-BR" dirty="0"/>
                  <a:t>, ou seja, na saída de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saída de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Função de limiar de decisão </a:t>
                </a:r>
                <a:r>
                  <a:rPr lang="pt-BR" dirty="0"/>
                  <a:t>é uma função que converte a saída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(produto escalar), 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do objeto.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Ela é apenas uma formalização matemática para os </a:t>
                </a:r>
                <a:r>
                  <a:rPr lang="pt-BR" b="1" i="1" dirty="0"/>
                  <a:t>if</a:t>
                </a:r>
                <a:r>
                  <a:rPr lang="pt-BR" dirty="0"/>
                  <a:t>s e </a:t>
                </a:r>
                <a:r>
                  <a:rPr lang="pt-BR" b="1" i="1" dirty="0"/>
                  <a:t>else</a:t>
                </a:r>
                <a:r>
                  <a:rPr lang="pt-BR" dirty="0"/>
                  <a:t>s que usamos para definir as classes.</a:t>
                </a:r>
              </a:p>
              <a:p>
                <a:r>
                  <a:rPr lang="pt-BR" dirty="0"/>
                  <a:t>Originalmente,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são formadas por equações de hiperplanos: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12375" cy="5167311"/>
              </a:xfrm>
              <a:blipFill rotWithShape="0">
                <a:blip r:embed="rId3"/>
                <a:stretch>
                  <a:fillRect l="-933" t="-2948" r="-1097" b="-29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7925556" cy="516731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/>
                  <a:t>aprender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recebe um exemplo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retorna a classe do exemplo.</a:t>
                </a:r>
              </a:p>
              <a:p>
                <a:r>
                  <a:rPr lang="pt-BR" b="1" i="1" dirty="0"/>
                  <a:t>Classificadores binários </a:t>
                </a:r>
                <a:r>
                  <a:rPr lang="pt-BR" dirty="0"/>
                  <a:t>têm como saída o valor </a:t>
                </a:r>
                <a:r>
                  <a:rPr lang="pt-BR" b="1" i="1" dirty="0"/>
                  <a:t>0</a:t>
                </a:r>
                <a:r>
                  <a:rPr lang="pt-BR" dirty="0"/>
                  <a:t> caso o exemplo pertença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classe negativa</a:t>
                </a:r>
                <a:r>
                  <a:rPr lang="pt-BR" dirty="0"/>
                  <a:t>) ou </a:t>
                </a:r>
                <a:r>
                  <a:rPr lang="pt-BR" b="1" i="1" dirty="0"/>
                  <a:t>1</a:t>
                </a:r>
                <a:r>
                  <a:rPr lang="pt-BR" dirty="0"/>
                  <a:t> caso ele pertença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(</a:t>
                </a:r>
                <a:r>
                  <a:rPr lang="pt-BR" b="1" i="1" dirty="0"/>
                  <a:t>classe positiva</a:t>
                </a:r>
                <a:r>
                  <a:rPr lang="pt-BR" dirty="0"/>
                  <a:t>).</a:t>
                </a:r>
              </a:p>
              <a:p>
                <a:r>
                  <a:rPr lang="pt-BR" dirty="0"/>
                  <a:t>Para que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funcione corretamente, as duas classes devem ser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as classes devem ser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 para garantir que a </a:t>
                </a:r>
                <a:r>
                  <a:rPr lang="pt-BR" b="1" i="1" dirty="0"/>
                  <a:t>superfície de decisão </a:t>
                </a:r>
                <a:r>
                  <a:rPr lang="pt-BR" dirty="0"/>
                  <a:t>consista de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Classes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 são chamadas de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Na primeira figura,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é uma </a:t>
                </a:r>
                <a:r>
                  <a:rPr lang="pt-BR" b="1" dirty="0"/>
                  <a:t>reta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sz="21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21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1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Na segunda figura, devido à proximidade das classes, não existe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as separe.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7925556" cy="5167311"/>
              </a:xfrm>
              <a:blipFill rotWithShape="0">
                <a:blip r:embed="rId3"/>
                <a:stretch>
                  <a:fillRect l="-923" t="-2358" r="-1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198552" y="544875"/>
            <a:ext cx="1512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8740457" y="4203237"/>
            <a:ext cx="3409953" cy="223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8740456" y="1094938"/>
            <a:ext cx="3409953" cy="2354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54915" y="2838039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0" name="Curved Connector 9"/>
          <p:cNvCxnSpPr>
            <a:endCxn id="11" idx="3"/>
          </p:cNvCxnSpPr>
          <p:nvPr/>
        </p:nvCxnSpPr>
        <p:spPr>
          <a:xfrm rot="5400000" flipH="1" flipV="1">
            <a:off x="9960465" y="1248706"/>
            <a:ext cx="1239201" cy="262428"/>
          </a:xfrm>
          <a:prstGeom prst="curvedConnector4">
            <a:avLst>
              <a:gd name="adj1" fmla="val 41307"/>
              <a:gd name="adj2" fmla="val 1871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22871" y="1201198"/>
            <a:ext cx="1250306" cy="232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63756" y="3445435"/>
            <a:ext cx="3428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63757" y="6435911"/>
            <a:ext cx="338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6489"/>
            <a:ext cx="10515600" cy="1325563"/>
          </a:xfrm>
        </p:spPr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39090"/>
                <a:ext cx="11175750" cy="531891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Originalmente, </a:t>
                </a:r>
                <a:r>
                  <a:rPr lang="pt-BR" b="1" i="1" dirty="0"/>
                  <a:t>classificação linear </a:t>
                </a:r>
                <a:r>
                  <a:rPr lang="pt-BR" dirty="0"/>
                  <a:t>é usada quando as classes podem ser separadas por </a:t>
                </a:r>
                <a:r>
                  <a:rPr lang="pt-BR" b="1" i="1" dirty="0"/>
                  <a:t>superfícies de decisão lineares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são </a:t>
                </a:r>
                <a:r>
                  <a:rPr lang="pt-BR" b="1" i="1" dirty="0"/>
                  <a:t>hiperplanos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Mas e se não pudermos separar as classes com um </a:t>
                </a:r>
                <a:r>
                  <a:rPr lang="pt-BR" b="1" i="1" dirty="0"/>
                  <a:t>hiperplano</a:t>
                </a:r>
                <a:r>
                  <a:rPr lang="pt-BR" dirty="0"/>
                  <a:t>, ou seja, se elas não forem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?</a:t>
                </a:r>
              </a:p>
              <a:p>
                <a:r>
                  <a:rPr lang="pt-BR" dirty="0"/>
                  <a:t>Nestes casos, usamos </a:t>
                </a:r>
                <a:r>
                  <a:rPr lang="pt-BR" b="1" i="1" dirty="0"/>
                  <a:t>funções discriminantes não-lineares</a:t>
                </a:r>
                <a:r>
                  <a:rPr lang="pt-BR" dirty="0"/>
                  <a:t>, como, por exemplo, </a:t>
                </a:r>
                <a:r>
                  <a:rPr lang="pt-BR" b="1" i="1" dirty="0"/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Círculo centrado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/>
                  <a:t> e com raio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pt-BR" dirty="0"/>
                  <a:t> Elipse centrada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/>
                  <a:t>, com largura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e altura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Hipérbole retangular com eixos paralelos às suas assíntotas.</a:t>
                </a:r>
              </a:p>
              <a:p>
                <a:r>
                  <a:rPr lang="pt-BR" dirty="0"/>
                  <a:t>Portanto, quando usamos uma </a:t>
                </a:r>
                <a:r>
                  <a:rPr lang="pt-BR" b="1" i="1" dirty="0"/>
                  <a:t>função discriminante não-linear</a:t>
                </a:r>
                <a:r>
                  <a:rPr lang="pt-BR" dirty="0"/>
                  <a:t>, convertemos </a:t>
                </a:r>
                <a:r>
                  <a:rPr lang="pt-BR" b="1" i="1" dirty="0"/>
                  <a:t>classificadores lineares </a:t>
                </a:r>
                <a:r>
                  <a:rPr lang="pt-BR" dirty="0"/>
                  <a:t>em </a:t>
                </a:r>
                <a:r>
                  <a:rPr lang="pt-BR" b="1" i="1" dirty="0"/>
                  <a:t>classificadores não-lineares </a:t>
                </a:r>
                <a:r>
                  <a:rPr lang="pt-BR" dirty="0"/>
                  <a:t>através de uma  </a:t>
                </a:r>
                <a:r>
                  <a:rPr lang="pt-BR" b="1" i="1" dirty="0"/>
                  <a:t>transformação dos atributos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r>
                  <a:rPr lang="pt-BR" dirty="0"/>
                  <a:t>Esta transformação pode ser vista também como uma mudança do </a:t>
                </a:r>
                <a:r>
                  <a:rPr lang="pt-BR" b="1" i="1" dirty="0"/>
                  <a:t>espaço de entrada</a:t>
                </a:r>
                <a:r>
                  <a:rPr lang="pt-BR" dirty="0"/>
                  <a:t>, o que normalmente leva ao </a:t>
                </a:r>
                <a:r>
                  <a:rPr lang="pt-BR" b="1" i="1" dirty="0"/>
                  <a:t>aumento das dimensões de entrada </a:t>
                </a:r>
                <a:r>
                  <a:rPr lang="pt-BR" dirty="0"/>
                  <a:t>ou </a:t>
                </a:r>
                <a:r>
                  <a:rPr lang="pt-BR" b="1" i="1" dirty="0"/>
                  <a:t>mudança dos eixos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39090"/>
                <a:ext cx="11175750" cy="5318910"/>
              </a:xfrm>
              <a:blipFill rotWithShape="0">
                <a:blip r:embed="rId3"/>
                <a:stretch>
                  <a:fillRect l="-709" t="-2635" r="-981" b="-24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89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5"/>
            <a:ext cx="10515600" cy="1325563"/>
          </a:xfrm>
        </p:spPr>
        <p:txBody>
          <a:bodyPr/>
          <a:lstStyle/>
          <a:p>
            <a:r>
              <a:rPr lang="pt-BR" dirty="0"/>
              <a:t>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8800"/>
                <a:ext cx="7925555" cy="516731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Para 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>
                  <a:ea typeface="Cambria Math" panose="02040503050406030204" pitchFamily="18" charset="0"/>
                </a:endParaRPr>
              </a:p>
              <a:p>
                <a:r>
                  <a:rPr lang="pt-BR" dirty="0"/>
                  <a:t>Percebam que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 é </a:t>
                </a:r>
                <a:r>
                  <a:rPr lang="pt-BR" b="1" i="1" dirty="0"/>
                  <a:t>binária</a:t>
                </a:r>
                <a:r>
                  <a:rPr lang="pt-BR" dirty="0"/>
                  <a:t>, ou seja, temos apenas 2 possíveis valores, 0 ou 1.</a:t>
                </a:r>
              </a:p>
              <a:p>
                <a:r>
                  <a:rPr lang="pt-BR" dirty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 a saída 0 ou 1 é feito através da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 que faça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em apenas 2 valores é chamada de </a:t>
                </a:r>
                <a:r>
                  <a:rPr lang="pt-BR" b="1" i="1" dirty="0"/>
                  <a:t>função de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limiar de decisão rígido </a:t>
                </a:r>
                <a:r>
                  <a:rPr lang="pt-BR" dirty="0"/>
                  <a:t>é mostrada na figura ao 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8800"/>
                <a:ext cx="7925555" cy="5167311"/>
              </a:xfrm>
              <a:blipFill rotWithShape="0">
                <a:blip r:embed="rId2"/>
                <a:stretch>
                  <a:fillRect l="-923" t="-2476" r="-1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8763755" y="18440"/>
            <a:ext cx="3428245" cy="3487817"/>
            <a:chOff x="8763755" y="2154390"/>
            <a:chExt cx="3428245" cy="3487817"/>
          </a:xfrm>
        </p:grpSpPr>
        <p:sp>
          <p:nvSpPr>
            <p:cNvPr id="5" name="TextBox 4"/>
            <p:cNvSpPr txBox="1"/>
            <p:nvPr/>
          </p:nvSpPr>
          <p:spPr>
            <a:xfrm>
              <a:off x="8988368" y="2154390"/>
              <a:ext cx="15127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Frontreira de decisão, onde </a:t>
              </a:r>
              <a:r>
                <a:rPr lang="pt-BR" sz="1100" i="1" dirty="0"/>
                <a:t>g</a:t>
              </a:r>
              <a:r>
                <a:rPr lang="pt-BR" sz="1100" dirty="0"/>
                <a:t>(</a:t>
              </a:r>
              <a:r>
                <a:rPr lang="pt-BR" sz="1100" b="1" i="1" dirty="0"/>
                <a:t>x</a:t>
              </a:r>
              <a:r>
                <a:rPr lang="pt-BR" sz="1100" dirty="0"/>
                <a:t>) = 0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/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≥ 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&lt; 0</a:t>
                </a:r>
              </a:p>
            </p:txBody>
          </p:sp>
        </p:grpSp>
        <p:cxnSp>
          <p:nvCxnSpPr>
            <p:cNvPr id="4" name="Curved Connector 3"/>
            <p:cNvCxnSpPr>
              <a:endCxn id="5" idx="3"/>
            </p:cNvCxnSpPr>
            <p:nvPr/>
          </p:nvCxnSpPr>
          <p:spPr>
            <a:xfrm rot="16200000" flipV="1">
              <a:off x="10316647" y="2554282"/>
              <a:ext cx="710292" cy="34139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3046" t="5896" r="8832"/>
          <a:stretch/>
        </p:blipFill>
        <p:spPr>
          <a:xfrm>
            <a:off x="8763755" y="3800192"/>
            <a:ext cx="3289300" cy="305278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988368" y="3547226"/>
            <a:ext cx="3064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/>
              <a:t>Função heaviside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560" y="5821528"/>
            <a:ext cx="1665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Conhecida também como </a:t>
            </a:r>
            <a:r>
              <a:rPr lang="pt-BR" sz="1600" b="1" i="1" dirty="0"/>
              <a:t>função heaviside.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984611" y="6223378"/>
            <a:ext cx="600502" cy="27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28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98980"/>
                <a:ext cx="8604565" cy="495902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Agora que 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tem uma forma matemática bem definida, precisamos pensar em como encontrar os pesos,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  <a:endParaRPr lang="pt-BR" b="1" i="1" dirty="0"/>
              </a:p>
              <a:p>
                <a:r>
                  <a:rPr lang="pt-BR" dirty="0"/>
                  <a:t>Nós queremos encontrá-los de tal forma que </a:t>
                </a:r>
                <a:r>
                  <a:rPr lang="pt-BR" b="1" i="1" dirty="0"/>
                  <a:t>o erro de classificação seja minimizado</a:t>
                </a:r>
                <a:r>
                  <a:rPr lang="pt-BR" dirty="0"/>
                  <a:t>, ou seja, que os exemplos sejam atribuídos às suas respectivas classes.</a:t>
                </a:r>
              </a:p>
              <a:p>
                <a:r>
                  <a:rPr lang="pt-BR" dirty="0"/>
                  <a:t>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de forma fechada (através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 fazendo a derivada parcial com relação aos pesos 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e através do algoritmo do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 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, nenhuma das duas abordagens é possível devido a </a:t>
                </a:r>
                <a:r>
                  <a:rPr lang="pt-BR" b="1" i="1" dirty="0"/>
                  <a:t>derivada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ser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indeterminada.</a:t>
                </a:r>
              </a:p>
              <a:p>
                <a:r>
                  <a:rPr lang="pt-BR" b="1" dirty="0">
                    <a:solidFill>
                      <a:srgbClr val="FF0000"/>
                    </a:solidFill>
                  </a:rPr>
                  <a:t>Portanto, o que podemos fazer?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98980"/>
                <a:ext cx="8604565" cy="4959020"/>
              </a:xfrm>
              <a:blipFill rotWithShape="0">
                <a:blip r:embed="rId3"/>
                <a:stretch>
                  <a:fillRect l="-921" t="-2337" r="-425" b="-22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046" t="5896" r="8832"/>
          <a:stretch/>
        </p:blipFill>
        <p:spPr>
          <a:xfrm>
            <a:off x="9316016" y="3082697"/>
            <a:ext cx="2792365" cy="25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4680"/>
                <a:ext cx="11158182" cy="507332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Uma possível abordagem para o problema da aprendizagem quando utilizamos um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 é utilizar uma </a:t>
                </a:r>
                <a:r>
                  <a:rPr lang="pt-BR" b="1" i="1" dirty="0"/>
                  <a:t>regra intuitiva </a:t>
                </a:r>
                <a:r>
                  <a:rPr lang="pt-BR" dirty="0"/>
                  <a:t>de atualização dos </a:t>
                </a:r>
                <a:r>
                  <a:rPr lang="pt-BR" b="1" i="1" dirty="0"/>
                  <a:t>pesos</a:t>
                </a:r>
                <a:r>
                  <a:rPr lang="pt-BR" dirty="0"/>
                  <a:t> que converge para uma solução </a:t>
                </a:r>
                <a:r>
                  <a:rPr lang="pt-BR" b="1" i="1" dirty="0"/>
                  <a:t>dado que exista uma função discriminante adequada e que as classes não se sobreponham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regra de atualização</a:t>
                </a:r>
                <a:r>
                  <a:rPr lang="pt-BR" dirty="0"/>
                  <a:t> 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pela seguinte equação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qual é essencialmente idêntica à regra de atualização para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 quando utilizamos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onde é o passo de aprendizagem.</a:t>
                </a:r>
              </a:p>
              <a:p>
                <a:r>
                  <a:rPr lang="pt-BR" dirty="0"/>
                  <a:t>Por razões que discutiremos em breve, esta regra é chamada de </a:t>
                </a:r>
                <a:r>
                  <a:rPr lang="pt-BR" b="1" i="1" dirty="0"/>
                  <a:t>regra de aprendizagem do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 regra de aprendizagem é aplicada a um exemplo por vez, escolhendo exemplos aleatóriamente,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Como estamos considerando classificadores com valores de saída iguais a 0 ou 1, o comportamento da regra de atualização será diferente do comportamento para  a regressão linear, como veremos a seguir.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4680"/>
                <a:ext cx="11158182" cy="5073320"/>
              </a:xfrm>
              <a:blipFill>
                <a:blip r:embed="rId3"/>
                <a:stretch>
                  <a:fillRect l="-874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333932" y="2619825"/>
            <a:ext cx="20198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Os pesos são atualizados a cada novo exemplo, ou seja, amostra a amostra.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749766" y="2989157"/>
            <a:ext cx="1584166" cy="324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50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0680511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Observem a 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Ambos, o valor esperado,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1, portanto, existem 3 possibilidades: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a saída estiver correta,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então os pesos não são atualizados.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tem seu valor </a:t>
                </a:r>
                <a:r>
                  <a:rPr lang="pt-BR" b="1" i="1" dirty="0"/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/>
                  <a:t>diminuído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aumentar o valor do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tem seu valor </a:t>
                </a:r>
                <a:r>
                  <a:rPr lang="pt-BR" b="1" i="1" dirty="0"/>
                  <a:t>diminuido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/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diminuir o valor do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0680511" cy="5167312"/>
              </a:xfrm>
              <a:blipFill rotWithShape="0">
                <a:blip r:embed="rId2"/>
                <a:stretch>
                  <a:fillRect l="-970" t="-1887" r="-2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7992</TotalTime>
  <Words>2225</Words>
  <Application>Microsoft Office PowerPoint</Application>
  <PresentationFormat>Widescreen</PresentationFormat>
  <Paragraphs>139</Paragraphs>
  <Slides>14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Classificação não-linear</vt:lpstr>
      <vt:lpstr>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Tarefas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1653</cp:revision>
  <dcterms:created xsi:type="dcterms:W3CDTF">2020-01-20T13:50:05Z</dcterms:created>
  <dcterms:modified xsi:type="dcterms:W3CDTF">2022-02-25T19:28:57Z</dcterms:modified>
</cp:coreProperties>
</file>