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  <p:sldId id="369" r:id="rId17"/>
    <p:sldId id="370" r:id="rId18"/>
    <p:sldId id="37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</a:t>
                </a:r>
                <a:r>
                  <a:rPr lang="pt-BR" b="1" i="1" dirty="0" smtClean="0"/>
                  <a:t>cada exemplo </a:t>
                </a:r>
                <a:r>
                  <a:rPr lang="pt-BR" dirty="0" smtClean="0"/>
                  <a:t>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Agora, de </a:t>
                </a:r>
                <a:r>
                  <a:rPr lang="pt-BR" dirty="0"/>
                  <a:t>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 como sendo a equação de um </a:t>
                </a:r>
                <a:r>
                  <a:rPr lang="pt-BR" sz="1400" b="1" i="1" dirty="0" smtClean="0"/>
                  <a:t>hiperplano</a:t>
                </a:r>
                <a:r>
                  <a:rPr lang="pt-BR" sz="1400" dirty="0" smtClean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 smtClean="0"/>
                  <a:t>, mas o resultado é facilmente estendido para polinômios.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 smtClean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também assumir 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 e, 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Aprendemos outra </a:t>
                </a:r>
                <a:r>
                  <a:rPr lang="pt-BR" dirty="0"/>
                  <a:t>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encontrar </a:t>
                </a:r>
                <a:r>
                  <a:rPr lang="pt-BR" dirty="0"/>
                  <a:t>uma solução </a:t>
                </a:r>
                <a:r>
                  <a:rPr lang="pt-BR" dirty="0" smtClean="0"/>
                  <a:t>eficiente para o problema da </a:t>
                </a:r>
                <a:r>
                  <a:rPr lang="pt-BR" b="1" i="1" dirty="0" smtClean="0"/>
                  <a:t>classificação binária</a:t>
                </a:r>
                <a:r>
                  <a:rPr lang="pt-BR" dirty="0" smtClean="0"/>
                  <a:t> </a:t>
                </a:r>
                <a:r>
                  <a:rPr lang="pt-BR" dirty="0"/>
                  <a:t>com 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termos </a:t>
                </a:r>
                <a:r>
                  <a:rPr lang="pt-BR" dirty="0"/>
                  <a:t>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</a:t>
                </a:r>
                <a:r>
                  <a:rPr lang="pt-BR" dirty="0" smtClean="0"/>
                  <a:t>classificação, ou seja, 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 de um exemplo de entrada pertencer a uma das duas classes (Positiva ou Negativa).</a:t>
                </a:r>
              </a:p>
              <a:p>
                <a:r>
                  <a:rPr lang="pt-BR" dirty="0" smtClean="0"/>
                  <a:t>Vimos também que 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ser a equação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incluindo a equação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 smtClean="0"/>
                  <a:t>vai variar dependendo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adotada.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b="1" i="1" dirty="0" smtClean="0"/>
                  <a:t>médio</a:t>
                </a:r>
                <a:r>
                  <a:rPr lang="pt-BR" dirty="0" smtClean="0"/>
                  <a:t> quando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</a:t>
                </a:r>
                <a:r>
                  <a:rPr lang="pt-BR" dirty="0" smtClean="0">
                    <a:latin typeface="Cambria Math" panose="02040503050406030204" pitchFamily="18" charset="0"/>
                  </a:rPr>
                  <a:t>círculo) </a:t>
                </a:r>
                <a:r>
                  <a:rPr lang="pt-BR" dirty="0">
                    <a:latin typeface="Cambria Math" panose="02040503050406030204" pitchFamily="18" charset="0"/>
                  </a:rPr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 (</a:t>
                </a:r>
                <a:r>
                  <a:rPr lang="pt-BR" dirty="0">
                    <a:latin typeface="Cambria Math" panose="02040503050406030204" pitchFamily="18" charset="0"/>
                  </a:rPr>
                  <a:t>equação de </a:t>
                </a:r>
                <a:r>
                  <a:rPr lang="pt-BR" dirty="0" smtClean="0">
                    <a:latin typeface="Cambria Math" panose="02040503050406030204" pitchFamily="18" charset="0"/>
                  </a:rPr>
                  <a:t>uma </a:t>
                </a:r>
                <a:r>
                  <a:rPr lang="pt-BR" dirty="0"/>
                  <a:t>hipérbole retangular</a:t>
                </a:r>
                <a:r>
                  <a:rPr lang="pt-BR" dirty="0" smtClean="0">
                    <a:latin typeface="Cambria Math" panose="02040503050406030204" pitchFamily="18" charset="0"/>
                  </a:rPr>
                  <a:t>) </a:t>
                </a:r>
                <a:r>
                  <a:rPr lang="pt-BR" dirty="0">
                    <a:latin typeface="Cambria Math" panose="02040503050406030204" pitchFamily="18" charset="0"/>
                  </a:rPr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 smtClean="0"/>
                  <a:t> é a multiplicação elemento-a-elemento. </a:t>
                </a:r>
                <a:endParaRPr lang="pt-BR" dirty="0" smtClean="0"/>
              </a:p>
              <a:p>
                <a:r>
                  <a:rPr lang="pt-BR" dirty="0" smtClean="0"/>
                  <a:t>De posse </a:t>
                </a:r>
                <a:r>
                  <a:rPr lang="pt-BR" dirty="0"/>
                  <a:t>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3"/>
              </a:rPr>
              <a:t>Exemplo</a:t>
            </a:r>
            <a:r>
              <a:rPr lang="pt-BR" sz="1600" dirty="0" smtClean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</a:t>
            </a:r>
            <a:r>
              <a:rPr lang="pt-BR" b="1" i="1" dirty="0" smtClean="0"/>
              <a:t>classificação</a:t>
            </a:r>
            <a:r>
              <a:rPr lang="pt-BR" dirty="0" smtClean="0"/>
              <a:t> pode ser 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</a:t>
            </a:r>
            <a:r>
              <a:rPr lang="pt-BR" b="1" i="1" dirty="0" smtClean="0"/>
              <a:t>regressão linear</a:t>
            </a:r>
            <a:r>
              <a:rPr lang="pt-BR" dirty="0" smtClean="0"/>
              <a:t>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</a:t>
            </a:r>
            <a:r>
              <a:rPr lang="pt-BR" b="1" i="1" dirty="0" smtClean="0"/>
              <a:t>solução em forma fechada </a:t>
            </a:r>
            <a:r>
              <a:rPr lang="pt-BR" dirty="0" smtClean="0"/>
              <a:t>ou com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não nos dar a </a:t>
            </a:r>
            <a:r>
              <a:rPr lang="pt-BR" b="1" i="1" dirty="0" smtClean="0"/>
              <a:t>confiança de um resultado </a:t>
            </a:r>
            <a:r>
              <a:rPr lang="pt-BR" dirty="0" smtClean="0"/>
              <a:t>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uma solução eficiente com o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termos o </a:t>
            </a:r>
            <a:r>
              <a:rPr lang="pt-BR" b="1" i="1" dirty="0" smtClean="0"/>
              <a:t>grau de confiança </a:t>
            </a:r>
            <a:r>
              <a:rPr lang="pt-BR" dirty="0" smtClean="0"/>
              <a:t>de uma classificação.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com função de limiar logístico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3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</a:t>
            </a:r>
            <a:r>
              <a:rPr lang="pt-BR" dirty="0" smtClean="0"/>
              <a:t>com </a:t>
            </a:r>
            <a:r>
              <a:rPr lang="pt-BR" dirty="0"/>
              <a:t>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pode ser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,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etc. </a:t>
                </a:r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 rotWithShape="0"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Quanto mais longe da </a:t>
                </a:r>
                <a:r>
                  <a:rPr lang="pt-BR" sz="1400" b="1" i="1" dirty="0" smtClean="0"/>
                  <a:t>fronteira de decisão</a:t>
                </a:r>
                <a:r>
                  <a:rPr lang="pt-BR" sz="1400" dirty="0" smtClean="0"/>
                  <a:t>, mais próximo o valor de saída da </a:t>
                </a:r>
                <a:r>
                  <a:rPr lang="pt-BR" sz="1400" b="1" i="1" dirty="0" smtClean="0"/>
                  <a:t>função hipótese </a:t>
                </a:r>
                <a:r>
                  <a:rPr lang="pt-BR" sz="1400" dirty="0" smtClean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 smtClean="0"/>
                  <a:t>Em resumo, quanto mais longe, maior o valor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blipFill rotWithShape="0">
                <a:blip r:embed="rId6"/>
                <a:stretch>
                  <a:fillRect t="-649" r="-3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Esse classificador com função de </a:t>
                </a:r>
                <a:r>
                  <a:rPr lang="pt-BR" b="1" i="1" dirty="0" smtClean="0"/>
                  <a:t>limiar logístico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</a:t>
                </a:r>
                <a:r>
                  <a:rPr lang="pt-BR" dirty="0" smtClean="0"/>
                  <a:t>ser um </a:t>
                </a:r>
                <a:r>
                  <a:rPr lang="pt-BR" dirty="0"/>
                  <a:t>spam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usado para </a:t>
                </a:r>
                <a:r>
                  <a:rPr lang="pt-BR" b="1" i="1" dirty="0"/>
                  <a:t>classificação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, mas precisamos quantizar sua saída. </a:t>
                </a:r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 smtClean="0"/>
                  <a:t>Normalmente,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</a:t>
                </a:r>
                <a:r>
                  <a:rPr lang="pt-BR" b="1" i="1" dirty="0" smtClean="0"/>
                  <a:t>quantizada</a:t>
                </a:r>
                <a:r>
                  <a:rPr lang="pt-BR" dirty="0" smtClean="0"/>
                  <a:t>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  <a:blipFill rotWithShape="0">
                <a:blip r:embed="rId3"/>
                <a:stretch>
                  <a:fillRect l="-712" t="-2142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 smtClean="0"/>
                  <a:t>(linear ou não linear)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</a:t>
                </a:r>
                <a:r>
                  <a:rPr lang="pt-BR" dirty="0" smtClean="0"/>
                  <a:t>a importância </a:t>
                </a:r>
                <a:r>
                  <a:rPr lang="pt-BR" dirty="0"/>
                  <a:t>relativa </a:t>
                </a:r>
                <a:r>
                  <a:rPr lang="pt-BR" dirty="0" smtClean="0"/>
                  <a:t>de cada </a:t>
                </a:r>
                <a:r>
                  <a:rPr lang="pt-BR" b="1" i="1" dirty="0" smtClean="0"/>
                  <a:t>atributo</a:t>
                </a:r>
                <a:r>
                  <a:rPr lang="pt-BR" dirty="0" smtClean="0"/>
                  <a:t> para </a:t>
                </a:r>
                <a:r>
                  <a:rPr lang="pt-BR" dirty="0"/>
                  <a:t>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teoria 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3500476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4868" y="3115409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95657" y="1898800"/>
            <a:ext cx="91440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Exemplos</a:t>
            </a:r>
            <a:r>
              <a:rPr lang="pt-BR" sz="1400" dirty="0" smtClean="0"/>
              <a:t>: classificar críticas de filmes como positivas ou negativas, probabilidade de um paciente desenvolver um doença, detecção de spam, classificar transações como fraudulentas ou não, etc.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pode ser uma reta, um plano, um </a:t>
                </a:r>
                <a:r>
                  <a:rPr lang="pt-BR" dirty="0" smtClean="0"/>
                  <a:t>círculo, uma hipérbole,  </a:t>
                </a:r>
                <a:r>
                  <a:rPr lang="pt-BR" dirty="0"/>
                  <a:t>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2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1597</Words>
  <Application>Microsoft Office PowerPoint</Application>
  <PresentationFormat>Widescreen</PresentationFormat>
  <Paragraphs>210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  <vt:lpstr>Recapitulando</vt:lpstr>
      <vt:lpstr>Recapitulando</vt:lpstr>
      <vt:lpstr>Recapitulando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1634</cp:revision>
  <dcterms:created xsi:type="dcterms:W3CDTF">2020-01-20T13:50:05Z</dcterms:created>
  <dcterms:modified xsi:type="dcterms:W3CDTF">2021-08-28T11:01:11Z</dcterms:modified>
</cp:coreProperties>
</file>