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76" r:id="rId4"/>
    <p:sldId id="277" r:id="rId5"/>
    <p:sldId id="260" r:id="rId6"/>
    <p:sldId id="261" r:id="rId7"/>
    <p:sldId id="280" r:id="rId8"/>
    <p:sldId id="278" r:id="rId9"/>
    <p:sldId id="267" r:id="rId10"/>
    <p:sldId id="263" r:id="rId11"/>
    <p:sldId id="281" r:id="rId12"/>
    <p:sldId id="282" r:id="rId13"/>
    <p:sldId id="273" r:id="rId14"/>
    <p:sldId id="264" r:id="rId15"/>
    <p:sldId id="274" r:id="rId16"/>
    <p:sldId id="283" r:id="rId17"/>
    <p:sldId id="269" r:id="rId18"/>
    <p:sldId id="265" r:id="rId19"/>
    <p:sldId id="271" r:id="rId20"/>
    <p:sldId id="27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 autoAdjust="0"/>
    <p:restoredTop sz="79533" autoAdjust="0"/>
  </p:normalViewPr>
  <p:slideViewPr>
    <p:cSldViewPr snapToGrid="0">
      <p:cViewPr varScale="1">
        <p:scale>
          <a:sx n="92" d="100"/>
          <a:sy n="92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desvantagem da classificação por "votação majoritária" ocorre quando a distribuição de classes é desbalanceada. Ou seja, os exemplos de uma classe mais frequente tendem a dominar a predição de</a:t>
            </a:r>
            <a:r>
              <a:rPr lang="pt-BR" baseline="0" dirty="0" smtClean="0"/>
              <a:t> um </a:t>
            </a:r>
            <a:r>
              <a:rPr lang="pt-BR" dirty="0" smtClean="0"/>
              <a:t>exemplo, pois tendem a ser comuns entre os k vizinhos mais próximos devido ao seu grande número. Uma forma de contornar esse problema é ponderar a classificação, levando em consideração a distância do exemplo de teste a cada um de seus k vizinhos mais próximos. A classe (ou valor, em problemas de regressão) de cada um dos k pontos mais próximos é multiplicada por um peso proporcional ao inverso da distância daquele ponto ao ponto de teste.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364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desvantagem da classificação por "votação majoritária" ocorre quando a distribuição de classes é desbalanceada. Ou seja, os exemplos de uma classe mais frequente tendem a dominar a predição de</a:t>
            </a:r>
            <a:r>
              <a:rPr lang="pt-BR" baseline="0" dirty="0" smtClean="0"/>
              <a:t> um </a:t>
            </a:r>
            <a:r>
              <a:rPr lang="pt-BR" dirty="0" smtClean="0"/>
              <a:t>exemplo, pois tendem a ser comuns entre os k vizinhos mais próximos devido ao seu grande número. Uma forma de contornar esse problema é ponderar a classificação, levando em consideração a distância do exemplo de teste a cada um de seus k vizinhos mais próximos. A classe (ou valor, em problemas de regressão) de cada um dos k pontos mais próximos é multiplicada por um peso proporcional ao inverso da distância daquele ponto ao ponto de teste.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8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knn_classification_2_classes.ipynb</a:t>
            </a:r>
          </a:p>
          <a:p>
            <a:endParaRPr lang="pt-BR" dirty="0" smtClean="0"/>
          </a:p>
          <a:p>
            <a:r>
              <a:rPr lang="pt-BR" dirty="0" smtClean="0"/>
              <a:t>Para o conjunto de validação,</a:t>
            </a:r>
            <a:r>
              <a:rPr lang="pt-BR" baseline="0" dirty="0" smtClean="0"/>
              <a:t> quando</a:t>
            </a:r>
            <a:r>
              <a:rPr lang="pt-BR" dirty="0" smtClean="0"/>
              <a:t> k = 1, tem-se uma grande chance de erro, o que causa alta variância. Quando aumentamos k, o erro de treinamento aumenta (aumenta o viés), mas o erro de validação pode diminuir ao mesmo tempo (diminuir a variância).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44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knn_regression.ipynb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20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Além dos exemplos de classificação que nós vimos na última aula,</a:t>
            </a:r>
            <a:r>
              <a:rPr lang="pt-BR" baseline="0" dirty="0" smtClean="0"/>
              <a:t> (</a:t>
            </a:r>
            <a:r>
              <a:rPr lang="pt-BR" dirty="0" smtClean="0"/>
              <a:t>Classificação de emails entre SPAM e pessoal (HAM),</a:t>
            </a:r>
            <a:r>
              <a:rPr lang="pt-BR" baseline="0" dirty="0" smtClean="0"/>
              <a:t> </a:t>
            </a:r>
            <a:r>
              <a:rPr lang="pt-BR" dirty="0" smtClean="0"/>
              <a:t>Detecção de símbolos (classificação de símbolos),</a:t>
            </a:r>
            <a:r>
              <a:rPr lang="pt-BR" baseline="0" dirty="0" smtClean="0"/>
              <a:t> </a:t>
            </a:r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mão,</a:t>
            </a:r>
            <a:r>
              <a:rPr lang="pt-BR" baseline="0" dirty="0" smtClean="0"/>
              <a:t> </a:t>
            </a:r>
            <a:r>
              <a:rPr lang="pt-BR" dirty="0" smtClean="0"/>
              <a:t>Classificação de texto),</a:t>
            </a:r>
            <a:r>
              <a:rPr lang="pt-BR" baseline="0" dirty="0" smtClean="0"/>
              <a:t> podemos também:</a:t>
            </a:r>
          </a:p>
          <a:p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Predizer se o mercado de ações irá subir (associado à um touro) ou cair (associado à um urso).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Análise de crédito (pontuação de crédito): </a:t>
            </a:r>
            <a:r>
              <a:rPr lang="pt-BR" dirty="0" smtClean="0"/>
              <a:t>Diferenciar entre clientes de baixo e alto risco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Sistemas de recomendação de produtos (filmes, bebidas,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k-NN é poderoso porque não assume nada sobre os dados, exceto que a medida da distância pode ser calculada consistentemente entre duas instâncias. Assim, ele é chamado de </a:t>
            </a:r>
            <a:r>
              <a:rPr lang="pt-BR" b="1" i="1" dirty="0" smtClean="0"/>
              <a:t>não-paramétrico</a:t>
            </a:r>
            <a:r>
              <a:rPr lang="pt-BR" dirty="0" smtClean="0"/>
              <a:t> ou </a:t>
            </a:r>
            <a:r>
              <a:rPr lang="pt-BR" b="1" i="1" dirty="0" smtClean="0"/>
              <a:t>não-linear</a:t>
            </a:r>
            <a:r>
              <a:rPr lang="pt-BR" b="0" i="0" dirty="0" smtClean="0"/>
              <a:t>.</a:t>
            </a:r>
          </a:p>
          <a:p>
            <a:endParaRPr lang="pt-BR" b="0" i="0" dirty="0" smtClean="0"/>
          </a:p>
          <a:p>
            <a:r>
              <a:rPr lang="pt-BR" dirty="0" smtClean="0"/>
              <a:t>O algoritmo k-NN usa 'similaridade de atributos' para prever os valores de quaisquer novos exemplos</a:t>
            </a:r>
            <a:r>
              <a:rPr lang="pt-BR" baseline="0" dirty="0" smtClean="0"/>
              <a:t> </a:t>
            </a:r>
            <a:r>
              <a:rPr lang="pt-BR" dirty="0" smtClean="0"/>
              <a:t>de dados. Isso significa que o novo exemplo recebe um valor com base na sua proximidade com</a:t>
            </a:r>
            <a:r>
              <a:rPr lang="pt-BR" baseline="0" dirty="0" smtClean="0"/>
              <a:t> os</a:t>
            </a:r>
            <a:r>
              <a:rPr lang="pt-BR" dirty="0" smtClean="0"/>
              <a:t> pontos no conjunto de treinamento.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87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k-NN é poderoso porque não assume nada sobre os dados, exceto que a medida da distância pode ser calculada consistentemente entre duas instâncias. Assim, ele é chamado de </a:t>
            </a:r>
            <a:r>
              <a:rPr lang="pt-BR" b="1" i="1" dirty="0" smtClean="0"/>
              <a:t>não-paramétrico</a:t>
            </a:r>
            <a:r>
              <a:rPr lang="pt-BR" dirty="0" smtClean="0"/>
              <a:t> ou </a:t>
            </a:r>
            <a:r>
              <a:rPr lang="pt-BR" b="1" i="1" dirty="0" smtClean="0"/>
              <a:t>não-linear</a:t>
            </a:r>
            <a:r>
              <a:rPr lang="pt-BR" b="0" i="0" dirty="0" smtClean="0"/>
              <a:t>.</a:t>
            </a:r>
          </a:p>
          <a:p>
            <a:endParaRPr lang="pt-BR" b="0" i="0" dirty="0" smtClean="0"/>
          </a:p>
          <a:p>
            <a:r>
              <a:rPr lang="pt-BR" dirty="0" smtClean="0"/>
              <a:t>O algoritmo k-NN usa 'similaridade de atributos' para prever os valores de quaisquer novos exemplos</a:t>
            </a:r>
            <a:r>
              <a:rPr lang="pt-BR" baseline="0" dirty="0" smtClean="0"/>
              <a:t> </a:t>
            </a:r>
            <a:r>
              <a:rPr lang="pt-BR" dirty="0" smtClean="0"/>
              <a:t>de dados. Isso significa que o novo exemplo recebe um valor com base na sua proximidade com</a:t>
            </a:r>
            <a:r>
              <a:rPr lang="pt-BR" baseline="0" dirty="0" smtClean="0"/>
              <a:t> os</a:t>
            </a:r>
            <a:r>
              <a:rPr lang="pt-BR" dirty="0" smtClean="0"/>
              <a:t> pontos no conjunto de treinamento.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b="1" i="1" dirty="0" smtClean="0"/>
              <a:t>lazy learning </a:t>
            </a:r>
            <a:r>
              <a:rPr lang="pt-BR" dirty="0" smtClean="0"/>
              <a:t>é uma</a:t>
            </a:r>
            <a:r>
              <a:rPr lang="pt-BR" baseline="0" dirty="0" smtClean="0"/>
              <a:t> abordagem </a:t>
            </a:r>
            <a:r>
              <a:rPr lang="pt-BR" dirty="0" smtClean="0"/>
              <a:t>de aprendizado no qual a generalização dos dados de treinamento é, em teoria, atrasada até que uma consulta seja feita ao sistema, em oposição ao </a:t>
            </a:r>
            <a:r>
              <a:rPr lang="pt-BR" b="1" i="1" dirty="0" smtClean="0"/>
              <a:t>eager</a:t>
            </a:r>
            <a:r>
              <a:rPr lang="pt-BR" b="1" i="1" baseline="0" dirty="0" smtClean="0"/>
              <a:t> learning</a:t>
            </a:r>
            <a:r>
              <a:rPr lang="pt-BR" dirty="0" smtClean="0"/>
              <a:t>, em que o sistema tenta generalizar os dados de treinamento antes de receber consultas.</a:t>
            </a:r>
          </a:p>
          <a:p>
            <a:endParaRPr lang="pt-BR" dirty="0" smtClean="0"/>
          </a:p>
          <a:p>
            <a:r>
              <a:rPr lang="pt-BR" b="1" i="1" dirty="0" smtClean="0"/>
              <a:t>Eager</a:t>
            </a:r>
            <a:r>
              <a:rPr lang="pt-BR" b="1" i="1" baseline="0" dirty="0" smtClean="0"/>
              <a:t> learning </a:t>
            </a:r>
            <a:r>
              <a:rPr lang="pt-BR" dirty="0" smtClean="0"/>
              <a:t>tem uma etapa de treinamento</a:t>
            </a:r>
            <a:r>
              <a:rPr lang="pt-BR" baseline="0" dirty="0" smtClean="0"/>
              <a:t> </a:t>
            </a:r>
            <a:r>
              <a:rPr lang="pt-BR" dirty="0" smtClean="0"/>
              <a:t>do modelo. </a:t>
            </a:r>
            <a:r>
              <a:rPr lang="pt-BR" b="1" i="1" dirty="0" smtClean="0"/>
              <a:t>Lazy learning </a:t>
            </a:r>
            <a:r>
              <a:rPr lang="pt-BR" dirty="0" smtClean="0"/>
              <a:t>não tem uma fase de treinamento.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0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Desigualdade de Triângulos</a:t>
            </a:r>
            <a:r>
              <a:rPr lang="pt-BR" b="0" dirty="0" smtClean="0"/>
              <a:t>:</a:t>
            </a:r>
            <a:r>
              <a:rPr lang="pt-BR" b="0" baseline="0" dirty="0" smtClean="0"/>
              <a:t> s</a:t>
            </a:r>
            <a:r>
              <a:rPr lang="pt-BR" b="0" dirty="0" smtClean="0"/>
              <a:t>e a distância é uma norma, a distância calculada entre dois pontos será sempre uma linha reta.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O</a:t>
            </a:r>
            <a:r>
              <a:rPr lang="pt-BR" b="0" baseline="0" dirty="0" smtClean="0"/>
              <a:t> </a:t>
            </a:r>
            <a:r>
              <a:rPr lang="pt-BR" b="1" baseline="0" dirty="0" smtClean="0"/>
              <a:t>v</a:t>
            </a:r>
            <a:r>
              <a:rPr lang="pt-BR" b="1" dirty="0" smtClean="0"/>
              <a:t>etor</a:t>
            </a:r>
            <a:r>
              <a:rPr lang="pt-BR" b="1" baseline="0" dirty="0" smtClean="0"/>
              <a:t> nulo </a:t>
            </a:r>
            <a:r>
              <a:rPr lang="pt-BR" baseline="0" dirty="0" smtClean="0"/>
              <a:t>tem comprimento nulo, ou seja, norma nula.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baseline="0" dirty="0" smtClean="0"/>
              <a:t>Fator de escala</a:t>
            </a:r>
            <a:r>
              <a:rPr lang="pt-BR" baseline="0" dirty="0" smtClean="0"/>
              <a:t>, a: a direção do vetor não muda quando você o multiplica por um número positivo, embora seu comprimento seja alterado.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aseline="0" dirty="0" smtClean="0"/>
              <a:t>Observe que as propriedades acima não determinam uma forma única de uma função de norma, de fato, existem muitas normas válidas diferentes.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44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Desigualdade de Triângulos</a:t>
            </a:r>
            <a:r>
              <a:rPr lang="pt-BR" b="0" dirty="0" smtClean="0"/>
              <a:t>:</a:t>
            </a:r>
            <a:r>
              <a:rPr lang="pt-BR" b="0" baseline="0" dirty="0" smtClean="0"/>
              <a:t> s</a:t>
            </a:r>
            <a:r>
              <a:rPr lang="pt-BR" b="0" dirty="0" smtClean="0"/>
              <a:t>e a distância é uma norma, a distância calculada entre dois pontos será sempre uma linha reta.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O</a:t>
            </a:r>
            <a:r>
              <a:rPr lang="pt-BR" b="0" baseline="0" dirty="0" smtClean="0"/>
              <a:t> </a:t>
            </a:r>
            <a:r>
              <a:rPr lang="pt-BR" b="1" baseline="0" dirty="0" smtClean="0"/>
              <a:t>v</a:t>
            </a:r>
            <a:r>
              <a:rPr lang="pt-BR" b="1" dirty="0" smtClean="0"/>
              <a:t>etor</a:t>
            </a:r>
            <a:r>
              <a:rPr lang="pt-BR" b="1" baseline="0" dirty="0" smtClean="0"/>
              <a:t> nulo </a:t>
            </a:r>
            <a:r>
              <a:rPr lang="pt-BR" baseline="0" dirty="0" smtClean="0"/>
              <a:t>tem comprimento nulo, ou seja, norma nula.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baseline="0" dirty="0" smtClean="0"/>
              <a:t>Fator de escala</a:t>
            </a:r>
            <a:r>
              <a:rPr lang="pt-BR" baseline="0" dirty="0" smtClean="0"/>
              <a:t>, a: a direção do vetor não muda quando você o multiplica por um número positivo, embora seu comprimento seja alterado.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aseline="0" dirty="0" smtClean="0"/>
              <a:t>Observe que as propriedades acima não determinam uma forma única de uma função de norma, de fato, existem muitas normas válidas diferentes.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90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desvantagem da classificação por "votação majoritária" ocorre quando a distribuição de classes é desbalanceada. Ou seja, os exemplos de uma classe mais frequente tendem a dominar a predição de</a:t>
            </a:r>
            <a:r>
              <a:rPr lang="pt-BR" baseline="0" dirty="0" smtClean="0"/>
              <a:t> um </a:t>
            </a:r>
            <a:r>
              <a:rPr lang="pt-BR" dirty="0" smtClean="0"/>
              <a:t>exemplo, pois tendem a ser comuns entre os k vizinhos mais próximos devido ao seu grande número. Uma forma de contornar esse problema é ponderar a classificação, levando em consideração a distância do exemplo de teste a cada um de seus k vizinhos mais próximos. A classe (ou valor, em problemas de regressão) de cada um dos k pontos mais próximos é multiplicada por um peso proporcional ao inverso da distância daquele ponto ao ponto de teste.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5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</a:t>
            </a:r>
            <a:r>
              <a:rPr lang="pt-BR" sz="5400" dirty="0" smtClean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k-Vizinhos mais Próximos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99"/>
            <a:ext cx="10515600" cy="713047"/>
          </a:xfrm>
        </p:spPr>
        <p:txBody>
          <a:bodyPr/>
          <a:lstStyle/>
          <a:p>
            <a:r>
              <a:rPr lang="pt-BR" dirty="0" smtClean="0"/>
              <a:t>k-NN para </a:t>
            </a:r>
            <a:r>
              <a:rPr lang="pt-BR" dirty="0"/>
              <a:t>c</a:t>
            </a:r>
            <a:r>
              <a:rPr lang="pt-BR" dirty="0" smtClean="0"/>
              <a:t>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3486"/>
                <a:ext cx="11179629" cy="50945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Com relação ao problema da classifcação, a </a:t>
                </a:r>
                <a:r>
                  <a:rPr lang="pt-BR" dirty="0"/>
                  <a:t>saída </a:t>
                </a:r>
                <a:r>
                  <a:rPr lang="pt-BR" dirty="0" smtClean="0"/>
                  <a:t>da equação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gerada </a:t>
                </a:r>
                <a:r>
                  <a:rPr lang="pt-BR" dirty="0"/>
                  <a:t>pelo </a:t>
                </a:r>
                <a:r>
                  <a:rPr lang="pt-BR" dirty="0" smtClean="0"/>
                  <a:t>k-NN </a:t>
                </a:r>
                <a:r>
                  <a:rPr lang="pt-BR" dirty="0"/>
                  <a:t>equivale a tomar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dos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vizinhos </a:t>
                </a:r>
                <a:r>
                  <a:rPr lang="pt-BR" dirty="0"/>
                  <a:t>mais </a:t>
                </a:r>
                <a:r>
                  <a:rPr lang="pt-BR" dirty="0" smtClean="0"/>
                  <a:t>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é uma das classes do conjunto de classes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são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vizinhos mais 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:r>
                  <a:rPr lang="pt-BR" dirty="0"/>
                  <a:t>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exemplos de </a:t>
                </a:r>
                <a:r>
                  <a:rPr lang="pt-BR" dirty="0" smtClean="0"/>
                  <a:t>treinamento,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, mais 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são as classes correspondentes aos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vizinhos mais 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e 0 caso contrário. </a:t>
                </a:r>
              </a:p>
              <a:p>
                <a:r>
                  <a:rPr lang="pt-BR" dirty="0" smtClean="0"/>
                  <a:t>Em resumo, </a:t>
                </a:r>
                <a:r>
                  <a:rPr lang="pt-BR" dirty="0"/>
                  <a:t>um novo </a:t>
                </a:r>
                <a:r>
                  <a:rPr lang="pt-BR" dirty="0" smtClean="0"/>
                  <a:t>exemplo de entrada,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é </a:t>
                </a:r>
                <a:r>
                  <a:rPr lang="pt-BR" dirty="0"/>
                  <a:t>classificado como sendo pertencente à classe que contiver o maior número de vizinhos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3486"/>
                <a:ext cx="11179629" cy="5094514"/>
              </a:xfrm>
              <a:blipFill rotWithShape="0">
                <a:blip r:embed="rId3"/>
                <a:stretch>
                  <a:fillRect l="-1146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39147" y="2942154"/>
            <a:ext cx="1763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Voto majoritário</a:t>
            </a:r>
            <a:endParaRPr lang="pt-BR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47639" y="2851348"/>
            <a:ext cx="370027" cy="279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99"/>
            <a:ext cx="10515600" cy="713047"/>
          </a:xfrm>
        </p:spPr>
        <p:txBody>
          <a:bodyPr/>
          <a:lstStyle/>
          <a:p>
            <a:r>
              <a:rPr lang="pt-BR" dirty="0" smtClean="0"/>
              <a:t>k-NN para </a:t>
            </a:r>
            <a:r>
              <a:rPr lang="pt-BR" dirty="0"/>
              <a:t>c</a:t>
            </a:r>
            <a:r>
              <a:rPr lang="pt-BR" dirty="0" smtClean="0"/>
              <a:t>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3486"/>
                <a:ext cx="8322133" cy="5094514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Exemplo </a:t>
                </a:r>
                <a:r>
                  <a:rPr lang="pt-BR" b="1" dirty="0"/>
                  <a:t>de classificação </a:t>
                </a:r>
                <a:r>
                  <a:rPr lang="pt-BR" b="1" dirty="0" smtClean="0"/>
                  <a:t>com k-NN</a:t>
                </a:r>
                <a:r>
                  <a:rPr lang="pt-BR" dirty="0" smtClean="0"/>
                  <a:t>: na figura ao lado, o exemplo de </a:t>
                </a:r>
                <a:r>
                  <a:rPr lang="pt-BR" dirty="0"/>
                  <a:t>teste (ponto verde) </a:t>
                </a:r>
                <a:r>
                  <a:rPr lang="pt-BR" dirty="0" smtClean="0"/>
                  <a:t>pode ser classificado como pertencente à classe </a:t>
                </a:r>
                <a:r>
                  <a:rPr lang="pt-BR" b="1" i="1" dirty="0" smtClean="0"/>
                  <a:t>quadrados </a:t>
                </a:r>
                <a:r>
                  <a:rPr lang="pt-BR" b="1" i="1" dirty="0"/>
                  <a:t>azuis </a:t>
                </a:r>
                <a:r>
                  <a:rPr lang="pt-BR" dirty="0"/>
                  <a:t>ou </a:t>
                </a:r>
                <a:r>
                  <a:rPr lang="pt-BR" dirty="0" smtClean="0"/>
                  <a:t>à classe </a:t>
                </a:r>
                <a:r>
                  <a:rPr lang="pt-BR" b="1" i="1" dirty="0" smtClean="0"/>
                  <a:t>triângulos vermelhos</a:t>
                </a:r>
                <a:r>
                  <a:rPr lang="pt-BR" dirty="0" smtClean="0"/>
                  <a:t> dependendo do valor de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3 (círculo </a:t>
                </a:r>
                <a:r>
                  <a:rPr lang="pt-BR" dirty="0" smtClean="0"/>
                  <a:t>com </a:t>
                </a:r>
                <a:r>
                  <a:rPr lang="pt-BR" dirty="0"/>
                  <a:t>linha </a:t>
                </a:r>
                <a:r>
                  <a:rPr lang="pt-BR" dirty="0" smtClean="0"/>
                  <a:t>sólida), </a:t>
                </a:r>
                <a:r>
                  <a:rPr lang="pt-BR" dirty="0"/>
                  <a:t>ele é atribuído </a:t>
                </a:r>
                <a:r>
                  <a:rPr lang="pt-BR" dirty="0" smtClean="0"/>
                  <a:t>à classe de triângulos vermelhos pois existem </a:t>
                </a:r>
                <a:r>
                  <a:rPr lang="pt-BR" dirty="0"/>
                  <a:t>2 triângulos e apenas 1 </a:t>
                </a:r>
                <a:r>
                  <a:rPr lang="pt-BR" dirty="0" smtClean="0"/>
                  <a:t>quadrado dentro </a:t>
                </a:r>
                <a:r>
                  <a:rPr lang="pt-BR" dirty="0"/>
                  <a:t>do círculo interno. </a:t>
                </a:r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5 (círculo tracejado), ele </a:t>
                </a:r>
                <a:r>
                  <a:rPr lang="pt-BR" dirty="0" smtClean="0"/>
                  <a:t>é atribuído à classe de quadrados </a:t>
                </a:r>
                <a:r>
                  <a:rPr lang="pt-BR" dirty="0"/>
                  <a:t>azuis (3 quadrados vs. </a:t>
                </a:r>
                <a:r>
                  <a:rPr lang="pt-BR" dirty="0" smtClean="0"/>
                  <a:t>2 triângulos </a:t>
                </a:r>
                <a:r>
                  <a:rPr lang="pt-BR" dirty="0"/>
                  <a:t>dentro do círculo externo</a:t>
                </a:r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3486"/>
                <a:ext cx="8322133" cy="5094514"/>
              </a:xfrm>
              <a:blipFill rotWithShape="0">
                <a:blip r:embed="rId3"/>
                <a:stretch>
                  <a:fillRect l="-1319" t="-1914" r="-1905" b="-5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2" y="2443986"/>
            <a:ext cx="3220602" cy="29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99"/>
            <a:ext cx="10515600" cy="713047"/>
          </a:xfrm>
        </p:spPr>
        <p:txBody>
          <a:bodyPr/>
          <a:lstStyle/>
          <a:p>
            <a:r>
              <a:rPr lang="pt-BR" dirty="0" smtClean="0"/>
              <a:t>k-NN para </a:t>
            </a:r>
            <a:r>
              <a:rPr lang="pt-BR" dirty="0"/>
              <a:t>c</a:t>
            </a:r>
            <a:r>
              <a:rPr lang="pt-BR" dirty="0" smtClean="0"/>
              <a:t>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3486"/>
                <a:ext cx="11032671" cy="509451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desvantagem da classificação por </a:t>
                </a:r>
                <a:r>
                  <a:rPr lang="pt-BR" b="1" i="1" dirty="0" smtClean="0"/>
                  <a:t>votação majoritária </a:t>
                </a:r>
                <a:r>
                  <a:rPr lang="pt-BR" dirty="0"/>
                  <a:t>ocorre quando a distribuição </a:t>
                </a:r>
                <a:r>
                  <a:rPr lang="pt-BR" dirty="0" smtClean="0"/>
                  <a:t>das </a:t>
                </a:r>
                <a:r>
                  <a:rPr lang="pt-BR" dirty="0"/>
                  <a:t>classes é desbalanceada.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:r>
                  <a:rPr lang="pt-BR" dirty="0" smtClean="0"/>
                  <a:t>exemplos </a:t>
                </a:r>
                <a:r>
                  <a:rPr lang="pt-BR" dirty="0"/>
                  <a:t>de uma </a:t>
                </a:r>
                <a:r>
                  <a:rPr lang="pt-BR" b="1" i="1" dirty="0"/>
                  <a:t>classe mais frequente </a:t>
                </a:r>
                <a:r>
                  <a:rPr lang="pt-BR" dirty="0"/>
                  <a:t>tendem a dominar a predição de um </a:t>
                </a:r>
                <a:r>
                  <a:rPr lang="pt-BR" dirty="0" smtClean="0"/>
                  <a:t>exemplo de entrada, </a:t>
                </a:r>
                <a:r>
                  <a:rPr lang="pt-BR" dirty="0"/>
                  <a:t>pois tendem a ser comuns entre os k vizinhos mais próximos devido ao seu grande número</a:t>
                </a:r>
                <a:r>
                  <a:rPr lang="pt-BR" dirty="0" smtClean="0"/>
                  <a:t>.</a:t>
                </a:r>
                <a:endParaRPr lang="pt-BR" b="1" dirty="0" smtClean="0"/>
              </a:p>
              <a:p>
                <a:r>
                  <a:rPr lang="pt-BR" dirty="0" smtClean="0"/>
                  <a:t>Portanto, nestas circunstâncias, uma </a:t>
                </a:r>
                <a:r>
                  <a:rPr lang="pt-BR" dirty="0"/>
                  <a:t>técnica bastante </a:t>
                </a:r>
                <a:r>
                  <a:rPr lang="pt-BR" dirty="0" smtClean="0"/>
                  <a:t>utilizada para se classificar os exemplos de entrada é </a:t>
                </a:r>
                <a:r>
                  <a:rPr lang="pt-BR" b="1" i="1" dirty="0"/>
                  <a:t>atribuir pesos diferentes </a:t>
                </a:r>
                <a:r>
                  <a:rPr lang="pt-BR" dirty="0"/>
                  <a:t>à contribuição de cada vizinho à decisão final de tal forma que vizinhos mais próximos contribuem mais do que vizinhos mais distantes. </a:t>
                </a:r>
                <a:endParaRPr lang="pt-BR" dirty="0" smtClean="0"/>
              </a:p>
              <a:p>
                <a:r>
                  <a:rPr lang="pt-BR" dirty="0"/>
                  <a:t>U</a:t>
                </a:r>
                <a:r>
                  <a:rPr lang="pt-BR" dirty="0" smtClean="0"/>
                  <a:t>ma forma usual </a:t>
                </a:r>
                <a:r>
                  <a:rPr lang="pt-BR" dirty="0"/>
                  <a:t>é definir os </a:t>
                </a:r>
                <a:r>
                  <a:rPr lang="pt-BR" b="1" i="1" dirty="0"/>
                  <a:t>pesos</a:t>
                </a:r>
                <a:r>
                  <a:rPr lang="pt-BR" dirty="0"/>
                  <a:t> como sendo </a:t>
                </a:r>
                <a:r>
                  <a:rPr lang="pt-BR" b="1" i="1" dirty="0"/>
                  <a:t>inversamente proporcionais às distâncias</a:t>
                </a:r>
                <a:r>
                  <a:rPr lang="pt-BR" dirty="0"/>
                  <a:t> dos vizinhos ao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3486"/>
                <a:ext cx="11032671" cy="5094514"/>
              </a:xfrm>
              <a:blipFill rotWithShape="0">
                <a:blip r:embed="rId3"/>
                <a:stretch>
                  <a:fillRect l="-995" t="-1914" r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4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Classificação k-NN com SciKit-Learn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838200" y="141492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pyplot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plt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colors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ListedColormap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neighbors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KNeighborsClassifier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datasets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make_blobs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Number of examples.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centers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[[-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a 2-class dataset for classification.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make_blobs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n_samples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centers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an instance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Neighbours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Classifier and fit the data.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KNeighborsClassifier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'distance'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Train the classifier.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11508" r="9048" b="2461"/>
          <a:stretch/>
        </p:blipFill>
        <p:spPr>
          <a:xfrm>
            <a:off x="7565571" y="1374322"/>
            <a:ext cx="2663964" cy="256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 t="7029" r="9762" b="2637"/>
          <a:stretch/>
        </p:blipFill>
        <p:spPr>
          <a:xfrm>
            <a:off x="6096000" y="4106497"/>
            <a:ext cx="5657536" cy="2234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3657" y="4291545"/>
            <a:ext cx="18723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Peso de cada vizinho é o inverso da distância para o exemplo de entrada.</a:t>
            </a:r>
            <a:endParaRPr lang="pt-BR" sz="11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72114" y="4210139"/>
            <a:ext cx="508000" cy="27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0236" y="1663588"/>
            <a:ext cx="18723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KNeighborsClassifier</a:t>
            </a:r>
            <a:r>
              <a:rPr lang="pt-BR" sz="1100" dirty="0" smtClean="0"/>
              <a:t> .</a:t>
            </a:r>
            <a:endParaRPr lang="pt-BR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84170" y="1814156"/>
            <a:ext cx="344122" cy="37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3657" y="2794202"/>
            <a:ext cx="187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duas classes de dados que se sobrepõem.</a:t>
            </a:r>
            <a:endParaRPr lang="pt-BR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2114" y="3025935"/>
            <a:ext cx="551543" cy="409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55054" y="4449129"/>
            <a:ext cx="1547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conjunto de dados na memória.</a:t>
            </a:r>
            <a:endParaRPr lang="pt-BR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553029" y="4484920"/>
            <a:ext cx="653142" cy="13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79600" y="4994605"/>
            <a:ext cx="1547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Realiza predição.</a:t>
            </a:r>
            <a:endParaRPr lang="pt-BR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654629" y="4949391"/>
            <a:ext cx="224971" cy="169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7642" y="5370804"/>
                <a:ext cx="6096000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sz="1600" dirty="0" smtClean="0"/>
                  <a:t>A figura mostra a fronteira </a:t>
                </a:r>
                <a:r>
                  <a:rPr lang="pt-BR" sz="1600" dirty="0"/>
                  <a:t>de decisão </a:t>
                </a:r>
                <a:r>
                  <a:rPr lang="pt-BR" sz="1600" dirty="0" smtClean="0"/>
                  <a:t>criada pelo k-NN </a:t>
                </a:r>
                <a:r>
                  <a:rPr lang="pt-BR" sz="1600" dirty="0"/>
                  <a:t>para diferentes valores </a:t>
                </a:r>
                <a:r>
                  <a:rPr lang="pt-BR" sz="1600" dirty="0" smtClean="0"/>
                  <a:t>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 smtClean="0"/>
                  <a:t>. Como podemos ver, </a:t>
                </a:r>
                <a:r>
                  <a:rPr lang="pt-BR" sz="1600" dirty="0"/>
                  <a:t>à</a:t>
                </a:r>
                <a:r>
                  <a:rPr lang="pt-BR" sz="1600" dirty="0" smtClean="0"/>
                  <a:t> </a:t>
                </a:r>
                <a:r>
                  <a:rPr lang="pt-BR" sz="1600" dirty="0"/>
                  <a:t>medida que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aumenta, a fronteira tende a ficar mais suave e menos regiões isoladas são criadas para cada </a:t>
                </a:r>
                <a:r>
                  <a:rPr lang="pt-BR" sz="1600" dirty="0" smtClean="0"/>
                  <a:t>classe.</a:t>
                </a:r>
                <a:endParaRPr lang="pt-BR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2" y="5370804"/>
                <a:ext cx="6096000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500" t="-1695" r="-900" b="-62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872002" y="6386467"/>
            <a:ext cx="441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knn_classification_2_classes.ipynb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5135" y="3424092"/>
            <a:ext cx="1429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Número de vizinhos mais próximos a serem considerados.</a:t>
            </a:r>
            <a:endParaRPr lang="pt-BR" sz="1100" dirty="0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2664372" y="3724174"/>
            <a:ext cx="2840763" cy="30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29535" y="1968303"/>
            <a:ext cx="1762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Figura com a distribuição </a:t>
            </a:r>
            <a:r>
              <a:rPr lang="pt-BR" sz="1600" dirty="0"/>
              <a:t>dos exemplos de </a:t>
            </a:r>
            <a:r>
              <a:rPr lang="pt-BR" sz="1600" dirty="0" smtClean="0"/>
              <a:t>treinamento.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42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k-NN para regressão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173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o conjunto formado pelos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exemplos de treinamento,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mais próximos ao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 saídas associadas a estes exemplos de treinamento são denotadas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Desta forma, quando utilizado para </a:t>
                </a:r>
                <a:r>
                  <a:rPr lang="pt-BR" b="1" i="1" dirty="0" smtClean="0"/>
                  <a:t>regressão</a:t>
                </a:r>
                <a:r>
                  <a:rPr lang="pt-BR" dirty="0" smtClean="0"/>
                  <a:t>, a saída do algoritmo k-NN para um novo exemplo de entrada,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pode ser escrita de forma geral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representa o peso associado ao </a:t>
                </a:r>
                <a:r>
                  <a:rPr lang="pt-BR" i="1" dirty="0" smtClean="0"/>
                  <a:t>j</a:t>
                </a:r>
                <a:r>
                  <a:rPr lang="pt-BR" dirty="0" smtClean="0"/>
                  <a:t>-ésimo vizinho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Os pesos associados aos vizinhos podem ser </a:t>
                </a:r>
                <a:r>
                  <a:rPr lang="pt-BR" b="1" i="1" dirty="0" smtClean="0"/>
                  <a:t>uniformes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inversamente proporcionais à distância.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1735" cy="5032375"/>
              </a:xfrm>
              <a:blipFill rotWithShape="0">
                <a:blip r:embed="rId2"/>
                <a:stretch>
                  <a:fillRect l="-1090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1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783433"/>
          </a:xfrm>
        </p:spPr>
        <p:txBody>
          <a:bodyPr/>
          <a:lstStyle/>
          <a:p>
            <a:r>
              <a:rPr lang="pt-BR" dirty="0"/>
              <a:t>Exemplo: </a:t>
            </a:r>
            <a:r>
              <a:rPr lang="pt-BR" dirty="0" smtClean="0"/>
              <a:t>Regressão k-NN </a:t>
            </a:r>
            <a:r>
              <a:rPr lang="pt-BR" dirty="0"/>
              <a:t>com SciKit-Learn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5" t="6632" r="9637" b="6270"/>
          <a:stretch/>
        </p:blipFill>
        <p:spPr>
          <a:xfrm>
            <a:off x="5903037" y="4291157"/>
            <a:ext cx="6043156" cy="21975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4797" y="6488668"/>
            <a:ext cx="317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knn_regression.ipynb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061022"/>
            <a:ext cx="6096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pyplot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plt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neighbors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KNeighborsRegressor</a:t>
            </a: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Generate sample data.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40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1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axis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linspace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)[:,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newaxis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E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y_orig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E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Fit regression model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n_neighbors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figure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figsize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15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enumerate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'uniform'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'distance'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]):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knn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KNeighborsRegressor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n_neighbors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weights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y_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subplot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darkorange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'noisy data'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y_orig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'original data'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y_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'navy'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'prediction'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axis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'tight'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legend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KNeighborsRegressor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 (k = %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i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, weights = '%s')"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n_neighbors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59722" y="1036638"/>
            <a:ext cx="187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KNeighborsRegressor</a:t>
            </a:r>
            <a:r>
              <a:rPr lang="pt-BR" sz="1100" dirty="0" smtClean="0"/>
              <a:t>.</a:t>
            </a:r>
            <a:endParaRPr lang="pt-BR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40804" y="1215928"/>
            <a:ext cx="344122" cy="37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8750" y="2525039"/>
            <a:ext cx="187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dados para regressão.</a:t>
            </a:r>
            <a:endParaRPr lang="pt-BR" sz="11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476501" y="2655844"/>
            <a:ext cx="1612249" cy="739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4543" y="3448143"/>
            <a:ext cx="1872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Peso de cada vizinho é uniforme ou o inverso da distância para o exemplo de entrada.</a:t>
            </a:r>
            <a:endParaRPr lang="pt-BR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22456" y="4061714"/>
            <a:ext cx="446602" cy="406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63918" y="4663634"/>
            <a:ext cx="2026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conjunto de dados na memória e realiza predição.</a:t>
            </a:r>
            <a:endParaRPr lang="pt-BR" sz="11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2638425" y="4724400"/>
            <a:ext cx="1125493" cy="154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03037" y="971134"/>
            <a:ext cx="61687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figura abaixo compara a regressão feita com o algoritmo k-NN quando os pesos </a:t>
            </a:r>
            <a:r>
              <a:rPr lang="pt-BR" dirty="0"/>
              <a:t>associados aos vizinhos </a:t>
            </a:r>
            <a:r>
              <a:rPr lang="pt-BR" dirty="0" smtClean="0"/>
              <a:t>são </a:t>
            </a:r>
            <a:r>
              <a:rPr lang="pt-BR" b="1" i="1" dirty="0" smtClean="0"/>
              <a:t>uniformes </a:t>
            </a:r>
            <a:r>
              <a:rPr lang="pt-BR" dirty="0" smtClean="0"/>
              <a:t>(figura da esquerda)</a:t>
            </a:r>
            <a:r>
              <a:rPr lang="pt-BR" b="1" i="1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inversamente </a:t>
            </a:r>
            <a:r>
              <a:rPr lang="pt-BR" b="1" i="1" dirty="0"/>
              <a:t>proporcionais à </a:t>
            </a:r>
            <a:r>
              <a:rPr lang="pt-BR" b="1" i="1" dirty="0" smtClean="0"/>
              <a:t>distância</a:t>
            </a:r>
            <a:r>
              <a:rPr lang="pt-BR" dirty="0" smtClean="0"/>
              <a:t> (figura da direita).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Pesos uniformes resultam em uma aproximação mais suave, pois o valor de saída será a média dos k valores, porém, com pesos inversamente proporcionais à distância, amostras próximas ao exemplo de entrada terão grande influência no valor de saída, fazendo com que ele seja bem próximo desse valor.</a:t>
            </a:r>
          </a:p>
        </p:txBody>
      </p:sp>
    </p:spTree>
    <p:extLst>
      <p:ext uri="{BB962C8B-B14F-4D97-AF65-F5344CB8AC3E}">
        <p14:creationId xmlns:p14="http://schemas.microsoft.com/office/powerpoint/2010/main" val="3023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</a:t>
            </a:r>
            <a:r>
              <a:rPr lang="pt-BR" i="1" dirty="0"/>
              <a:t>-</a:t>
            </a:r>
            <a:r>
              <a:rPr lang="pt-BR" i="1" dirty="0" smtClean="0"/>
              <a:t> k-NN</a:t>
            </a:r>
            <a:r>
              <a:rPr lang="pt-BR" dirty="0" smtClean="0"/>
              <a:t>” </a:t>
            </a:r>
            <a:r>
              <a:rPr lang="pt-BR" dirty="0" smtClean="0"/>
              <a:t>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/>
              <a:t>Laboratório </a:t>
            </a:r>
            <a:r>
              <a:rPr lang="pt-BR" b="1" dirty="0" smtClean="0"/>
              <a:t>#???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3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17131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511/1*AuXDgGrr0wbCoF6KDXXSZ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8" y="161720"/>
            <a:ext cx="2387226" cy="31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rix | Math humor, Algebra humor, Math jok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84" y="423345"/>
            <a:ext cx="2985061" cy="31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cking Linear Algebra in SQL… | adatas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871" y="1480457"/>
            <a:ext cx="2649354" cy="301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NN Machine Learning Algorithm Explained | Springboard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19" y="3619247"/>
            <a:ext cx="2500539" cy="30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iro.medium.com/max/612/1*iUkbA8Dlj-5B0S8u0oRNb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0" y="4290398"/>
            <a:ext cx="2784475" cy="232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1026" name="Picture 2" descr="https://anniepyim.github.io/kaggle_images/Regression_vs_Classific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7" t="17353"/>
          <a:stretch/>
        </p:blipFill>
        <p:spPr bwMode="auto">
          <a:xfrm>
            <a:off x="838200" y="1690689"/>
            <a:ext cx="2265168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dit Scoring with Machine Learning - Passion for Data Scienc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61" y="1690689"/>
            <a:ext cx="3749368" cy="22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5692" r="9437"/>
          <a:stretch/>
        </p:blipFill>
        <p:spPr bwMode="auto">
          <a:xfrm>
            <a:off x="7203922" y="1679053"/>
            <a:ext cx="3768877" cy="23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4585109"/>
            <a:ext cx="10951029" cy="2142261"/>
          </a:xfrm>
        </p:spPr>
        <p:txBody>
          <a:bodyPr>
            <a:normAutofit/>
          </a:bodyPr>
          <a:lstStyle/>
          <a:p>
            <a:r>
              <a:rPr lang="pt-BR" dirty="0"/>
              <a:t>Além dos exemplos de classificação que nós vimos </a:t>
            </a:r>
            <a:r>
              <a:rPr lang="pt-BR" dirty="0" smtClean="0"/>
              <a:t>nas outras aulas, nós </a:t>
            </a:r>
            <a:r>
              <a:rPr lang="pt-BR" dirty="0"/>
              <a:t>podemos </a:t>
            </a:r>
            <a:r>
              <a:rPr lang="pt-BR" dirty="0" smtClean="0"/>
              <a:t>também utilizar classificadores para: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Predizer se o mercado de ações irá subir ou cair.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crédito para diferenciar entre clientes de baixo e alto risco.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Sistemas de </a:t>
            </a:r>
            <a:r>
              <a:rPr lang="pt-BR" dirty="0" smtClean="0"/>
              <a:t>recomendação (e.g., de produtos como filmes, bebidas, etc.).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662303" y="1558368"/>
            <a:ext cx="2043055" cy="1891248"/>
            <a:chOff x="5662303" y="1558368"/>
            <a:chExt cx="2043055" cy="1891248"/>
          </a:xfrm>
        </p:grpSpPr>
        <p:sp>
          <p:nvSpPr>
            <p:cNvPr id="5" name="Rectangle 4"/>
            <p:cNvSpPr/>
            <p:nvPr/>
          </p:nvSpPr>
          <p:spPr>
            <a:xfrm>
              <a:off x="5765617" y="228343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097" y="180679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76731" y="191557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2303" y="2655648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76517" y="234715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8517" y="2558616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46894" y="1584594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678517" y="2567616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904517" y="1793616"/>
              <a:ext cx="1656000" cy="1656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6264517" y="2153616"/>
              <a:ext cx="936000" cy="936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128517" y="1558368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561358" y="179361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776731" y="266661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58789" y="247035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789" y="2327618"/>
              <a:ext cx="265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00B050"/>
                  </a:solidFill>
                </a:rPr>
                <a:t>?</a:t>
              </a:r>
              <a:endParaRPr lang="pt-BR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27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1325563"/>
          </a:xfrm>
        </p:spPr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63301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 algoritmo k-NN (do inglês, </a:t>
                </a:r>
                <a:r>
                  <a:rPr lang="pt-BR" i="1" dirty="0"/>
                  <a:t>k-Nearest Neighbours</a:t>
                </a:r>
                <a:r>
                  <a:rPr lang="pt-BR" dirty="0"/>
                  <a:t>) é uma das estratégias mais simples para se </a:t>
                </a:r>
                <a:r>
                  <a:rPr lang="pt-BR" dirty="0" smtClean="0"/>
                  <a:t>solucionar problemas </a:t>
                </a:r>
                <a:r>
                  <a:rPr lang="pt-BR" dirty="0"/>
                  <a:t>tanto de </a:t>
                </a:r>
                <a:r>
                  <a:rPr lang="pt-BR" b="1" i="1" dirty="0"/>
                  <a:t>classificação</a:t>
                </a:r>
                <a:r>
                  <a:rPr lang="pt-BR" dirty="0"/>
                  <a:t> quanto de </a:t>
                </a:r>
                <a:r>
                  <a:rPr lang="pt-BR" b="1" i="1" dirty="0"/>
                  <a:t>regressão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um algoritmo do tipo </a:t>
                </a:r>
                <a:r>
                  <a:rPr lang="pt-BR" b="1" i="1" dirty="0"/>
                  <a:t>não-paramétrico</a:t>
                </a:r>
                <a:r>
                  <a:rPr lang="pt-BR" dirty="0"/>
                  <a:t>, pois diferentemente dos outros algoritmos que vimos até o momento, não há um </a:t>
                </a:r>
                <a:r>
                  <a:rPr lang="pt-BR" b="1" i="1" dirty="0"/>
                  <a:t>modelo</a:t>
                </a:r>
                <a:r>
                  <a:rPr lang="pt-BR" dirty="0"/>
                  <a:t> a ser treinado, tampouco se faz qualquer suposição a respeito dos dados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única suposição é que uma </a:t>
                </a:r>
                <a:r>
                  <a:rPr lang="pt-BR" dirty="0"/>
                  <a:t>medida </a:t>
                </a:r>
                <a:r>
                  <a:rPr lang="pt-BR" dirty="0" smtClean="0"/>
                  <a:t>de </a:t>
                </a:r>
                <a:r>
                  <a:rPr lang="pt-BR" dirty="0"/>
                  <a:t>distância </a:t>
                </a:r>
                <a:r>
                  <a:rPr lang="pt-BR" dirty="0" smtClean="0"/>
                  <a:t>entre dois exemplos </a:t>
                </a:r>
                <a:r>
                  <a:rPr lang="pt-BR" dirty="0"/>
                  <a:t>pode ser </a:t>
                </a:r>
                <a:r>
                  <a:rPr lang="pt-BR" dirty="0" smtClean="0"/>
                  <a:t>calculada.</a:t>
                </a:r>
                <a:endParaRPr lang="pt-BR" dirty="0"/>
              </a:p>
              <a:p>
                <a:r>
                  <a:rPr lang="pt-BR" b="1" dirty="0"/>
                  <a:t>Funcionamento</a:t>
                </a:r>
                <a:r>
                  <a:rPr lang="pt-BR" dirty="0"/>
                  <a:t>: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:r>
                  <a:rPr lang="pt-BR" dirty="0"/>
                  <a:t>algoritmo </a:t>
                </a:r>
                <a:r>
                  <a:rPr lang="pt-BR" dirty="0" smtClean="0"/>
                  <a:t>necessita </a:t>
                </a:r>
                <a:r>
                  <a:rPr lang="pt-BR" dirty="0"/>
                  <a:t>que todos os exemplos de treinamento,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 seus respectivos </a:t>
                </a:r>
                <a:r>
                  <a:rPr lang="pt-BR" dirty="0" smtClean="0"/>
                  <a:t>rótulos,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:r>
                  <a:rPr lang="pt-BR" dirty="0" smtClean="0"/>
                  <a:t>sejam </a:t>
                </a:r>
                <a:r>
                  <a:rPr lang="pt-BR" b="1" dirty="0"/>
                  <a:t>armazenados em memória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Em </a:t>
                </a:r>
                <a:r>
                  <a:rPr lang="pt-BR" dirty="0"/>
                  <a:t>seguida,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, a saída para este exemplo dependerá dos rótulos associados aos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/>
                  <a:t> exemplos de treinamento mais próximos </a:t>
                </a:r>
                <a:r>
                  <a:rPr lang="pt-BR" dirty="0"/>
                  <a:t>do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 no espaço de atributos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63301" cy="5167311"/>
              </a:xfrm>
              <a:blipFill rotWithShape="0">
                <a:blip r:embed="rId3"/>
                <a:stretch>
                  <a:fillRect l="-819" t="-2358" r="-655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78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212287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 algoritmo </a:t>
                </a:r>
                <a:r>
                  <a:rPr lang="pt-BR" dirty="0" smtClean="0"/>
                  <a:t>usa </a:t>
                </a:r>
                <a:r>
                  <a:rPr lang="pt-BR" b="1" i="1" dirty="0" smtClean="0"/>
                  <a:t>similaridade/proximidade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atributos </a:t>
                </a:r>
                <a:r>
                  <a:rPr lang="pt-BR" dirty="0" smtClean="0"/>
                  <a:t>para </a:t>
                </a:r>
                <a:r>
                  <a:rPr lang="pt-BR" dirty="0"/>
                  <a:t>prever os valores de quaisquer novos </a:t>
                </a:r>
                <a:r>
                  <a:rPr lang="pt-BR" dirty="0" smtClean="0"/>
                  <a:t>exemplos.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significa que </a:t>
                </a:r>
                <a:r>
                  <a:rPr lang="pt-BR" dirty="0" smtClean="0"/>
                  <a:t>um novo </a:t>
                </a:r>
                <a:r>
                  <a:rPr lang="pt-BR" dirty="0"/>
                  <a:t>exemplo recebe um valor com base na sua proximidade com os </a:t>
                </a:r>
                <a:r>
                  <a:rPr lang="pt-BR" dirty="0" smtClean="0"/>
                  <a:t>exemplos do </a:t>
                </a:r>
                <a:r>
                  <a:rPr lang="pt-BR" dirty="0"/>
                  <a:t>conjunto de treinamento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</a:t>
                </a:r>
                <a:r>
                  <a:rPr lang="pt-BR" dirty="0"/>
                  <a:t>exemplo, para regressão, nós podemos tomar a </a:t>
                </a:r>
                <a:r>
                  <a:rPr lang="pt-BR" b="1" i="1" dirty="0"/>
                  <a:t>média aritmética </a:t>
                </a:r>
                <a:r>
                  <a:rPr lang="pt-BR" dirty="0"/>
                  <a:t>dos </a:t>
                </a:r>
                <a:r>
                  <a:rPr lang="pt-BR" dirty="0" smtClean="0"/>
                  <a:t>rótulos </a:t>
                </a:r>
                <a:r>
                  <a:rPr lang="pt-BR" dirty="0"/>
                  <a:t>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vizinhos mais próximos: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vizinhança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, formada pelos exemplos de treinamento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que correspondem aos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vizinhos mais 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classificação, por exemplo, dentre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vizinhos mais próximos, escolhemos a classe com maior número de exemplos.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Não confundam o número de atributos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com o número de vizinhos mais próximos,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212287" cy="5167311"/>
              </a:xfrm>
              <a:blipFill rotWithShape="0">
                <a:blip r:embed="rId3"/>
                <a:stretch>
                  <a:fillRect l="-924" t="-2358" r="-326" b="-21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58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764"/>
            <a:ext cx="10515600" cy="1020879"/>
          </a:xfrm>
        </p:spPr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4257"/>
                <a:ext cx="11146972" cy="5453743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Portanto, o uso do k-NN envolve a definição de: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</a:t>
                </a:r>
                <a:r>
                  <a:rPr lang="pt-BR" b="1" i="1" dirty="0"/>
                  <a:t>métrica de distância </a:t>
                </a:r>
                <a:r>
                  <a:rPr lang="pt-BR" dirty="0" smtClean="0"/>
                  <a:t>que deve </a:t>
                </a:r>
                <a:r>
                  <a:rPr lang="pt-BR" dirty="0"/>
                  <a:t>ser calculada 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a fim de </a:t>
                </a:r>
                <a:r>
                  <a:rPr lang="pt-BR" dirty="0" smtClean="0"/>
                  <a:t>identificar os </a:t>
                </a:r>
                <a:r>
                  <a:rPr lang="pt-BR" dirty="0"/>
                  <a:t>vizinhos mais </a:t>
                </a:r>
                <a:r>
                  <a:rPr lang="pt-BR" dirty="0" smtClean="0"/>
                  <a:t>próximos.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valor para o </a:t>
                </a:r>
                <a:r>
                  <a:rPr lang="pt-BR" b="1" i="1" dirty="0" smtClean="0"/>
                  <a:t>hiperparâmetro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ou seja, a </a:t>
                </a:r>
                <a:r>
                  <a:rPr lang="pt-BR" dirty="0"/>
                  <a:t>escolha do número de vizinhos que </a:t>
                </a:r>
                <a:r>
                  <a:rPr lang="pt-BR" dirty="0" smtClean="0"/>
                  <a:t>devem ser levados </a:t>
                </a:r>
                <a:r>
                  <a:rPr lang="pt-BR" dirty="0"/>
                  <a:t>em consideração </a:t>
                </a:r>
                <a:r>
                  <a:rPr lang="pt-BR" dirty="0" smtClean="0"/>
                  <a:t>para a </a:t>
                </a:r>
                <a:r>
                  <a:rPr lang="pt-BR" dirty="0"/>
                  <a:t>geração da </a:t>
                </a:r>
                <a:r>
                  <a:rPr lang="pt-BR" dirty="0" smtClean="0"/>
                  <a:t>saída correspondente ao exemplo de entrada,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um </a:t>
                </a:r>
                <a:r>
                  <a:rPr lang="pt-BR" b="1" i="1" dirty="0" smtClean="0"/>
                  <a:t>hiperparâmetro</a:t>
                </a:r>
                <a:r>
                  <a:rPr lang="pt-BR" dirty="0" smtClean="0"/>
                  <a:t> do algoritmo k-NN, pode-se utilizar, por exemplo, a abordagem da </a:t>
                </a:r>
                <a:r>
                  <a:rPr lang="pt-BR" b="1" i="1" dirty="0" smtClean="0"/>
                  <a:t>validação cruzada k-fold </a:t>
                </a:r>
                <a:r>
                  <a:rPr lang="pt-BR" dirty="0" smtClean="0"/>
                  <a:t>para encontrar o melhor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Podemos utilizar  também </a:t>
                </a:r>
                <a:r>
                  <a:rPr lang="pt-BR" b="1" i="1" dirty="0" smtClean="0"/>
                  <a:t>GridSearch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RandomSearch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Devido a estas características</a:t>
                </a:r>
                <a:r>
                  <a:rPr lang="pt-BR" dirty="0"/>
                  <a:t>, o </a:t>
                </a:r>
                <a:r>
                  <a:rPr lang="pt-BR" dirty="0" smtClean="0"/>
                  <a:t>k-NN </a:t>
                </a:r>
                <a:r>
                  <a:rPr lang="pt-BR" dirty="0"/>
                  <a:t>é visto como um </a:t>
                </a:r>
                <a:r>
                  <a:rPr lang="pt-BR" b="1" i="1" dirty="0" smtClean="0"/>
                  <a:t>algoritmo de </a:t>
                </a:r>
                <a:r>
                  <a:rPr lang="pt-BR" b="1" i="1" dirty="0"/>
                  <a:t>aprendizado competitivo</a:t>
                </a:r>
                <a:r>
                  <a:rPr lang="pt-BR" dirty="0"/>
                  <a:t>, uma vez que os elementos do </a:t>
                </a:r>
                <a:r>
                  <a:rPr lang="pt-BR" dirty="0" smtClean="0"/>
                  <a:t>modelo (que </a:t>
                </a:r>
                <a:r>
                  <a:rPr lang="pt-BR" dirty="0"/>
                  <a:t>são os próprios </a:t>
                </a:r>
                <a:r>
                  <a:rPr lang="pt-BR" dirty="0" smtClean="0"/>
                  <a:t>exemplos de treinamento) </a:t>
                </a:r>
                <a:r>
                  <a:rPr lang="pt-BR" dirty="0"/>
                  <a:t>competem entre si pelo direito de influenciar a saída do </a:t>
                </a:r>
                <a:r>
                  <a:rPr lang="pt-BR" dirty="0" smtClean="0"/>
                  <a:t>algoritmo quando </a:t>
                </a:r>
                <a:r>
                  <a:rPr lang="pt-BR" dirty="0"/>
                  <a:t>a </a:t>
                </a:r>
                <a:r>
                  <a:rPr lang="pt-BR" b="1" i="1" dirty="0"/>
                  <a:t>medida de similaridade </a:t>
                </a:r>
                <a:r>
                  <a:rPr lang="pt-BR" dirty="0"/>
                  <a:t>(</a:t>
                </a:r>
                <a:r>
                  <a:rPr lang="pt-BR" b="1" i="1" dirty="0"/>
                  <a:t>distância</a:t>
                </a:r>
                <a:r>
                  <a:rPr lang="pt-BR" dirty="0"/>
                  <a:t>) é calculada para cada novo dado de entrada.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4257"/>
                <a:ext cx="11146972" cy="5453743"/>
              </a:xfrm>
              <a:blipFill rotWithShape="0">
                <a:blip r:embed="rId2"/>
                <a:stretch>
                  <a:fillRect l="-820" t="-1676" r="-1531" b="-4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85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2804"/>
          </a:xfrm>
        </p:spPr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78662"/>
            <a:ext cx="11179630" cy="517933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Além disso, o </a:t>
            </a:r>
            <a:r>
              <a:rPr lang="pt-BR" dirty="0" smtClean="0"/>
              <a:t>k-NN </a:t>
            </a:r>
            <a:r>
              <a:rPr lang="pt-BR" dirty="0"/>
              <a:t>explora a ideia </a:t>
            </a:r>
            <a:r>
              <a:rPr lang="pt-BR" dirty="0" smtClean="0"/>
              <a:t>conhecida como </a:t>
            </a:r>
            <a:r>
              <a:rPr lang="pt-BR" b="1" i="1" dirty="0"/>
              <a:t>lazy learning</a:t>
            </a:r>
            <a:r>
              <a:rPr lang="pt-BR" dirty="0"/>
              <a:t>, uma vez que o algoritmo não </a:t>
            </a:r>
            <a:r>
              <a:rPr lang="pt-BR" dirty="0" smtClean="0"/>
              <a:t>“</a:t>
            </a:r>
            <a:r>
              <a:rPr lang="pt-BR" i="1" dirty="0" smtClean="0"/>
              <a:t>constrói”</a:t>
            </a:r>
            <a:r>
              <a:rPr lang="pt-BR" dirty="0" smtClean="0"/>
              <a:t> </a:t>
            </a:r>
            <a:r>
              <a:rPr lang="pt-BR" dirty="0"/>
              <a:t>um </a:t>
            </a:r>
            <a:r>
              <a:rPr lang="pt-BR" b="1" i="1" dirty="0"/>
              <a:t>modelo</a:t>
            </a:r>
            <a:r>
              <a:rPr lang="pt-BR" dirty="0"/>
              <a:t> até o instante em que uma predição é </a:t>
            </a:r>
            <a:r>
              <a:rPr lang="pt-BR" dirty="0" smtClean="0"/>
              <a:t>solicitada.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Ou seja, a “</a:t>
            </a:r>
            <a:r>
              <a:rPr lang="pt-BR" i="1" dirty="0" smtClean="0"/>
              <a:t>construção</a:t>
            </a:r>
            <a:r>
              <a:rPr lang="pt-BR" dirty="0" smtClean="0"/>
              <a:t>” do modelo é atrasada </a:t>
            </a:r>
            <a:r>
              <a:rPr lang="pt-BR" dirty="0"/>
              <a:t>até que uma consulta seja </a:t>
            </a:r>
            <a:r>
              <a:rPr lang="pt-BR" dirty="0" smtClean="0"/>
              <a:t>feita.</a:t>
            </a:r>
          </a:p>
          <a:p>
            <a:r>
              <a:rPr lang="pt-BR" dirty="0" smtClean="0"/>
              <a:t>O k-NN segue o paradigma de </a:t>
            </a:r>
            <a:r>
              <a:rPr lang="pt-BR" b="1" i="1" dirty="0" smtClean="0"/>
              <a:t>aprendizado-baseado em exemplos</a:t>
            </a:r>
            <a:r>
              <a:rPr lang="pt-BR" dirty="0" smtClean="0"/>
              <a:t>, onde ao invés de se treinar um modelo a partir do conjunto de treinamento, ele compara novos exemplos com os exemplos do conjunto de treinamento armazenados em memória.</a:t>
            </a:r>
          </a:p>
          <a:p>
            <a:r>
              <a:rPr lang="pt-BR" dirty="0" smtClean="0"/>
              <a:t>O k-NN </a:t>
            </a:r>
            <a:r>
              <a:rPr lang="pt-BR" dirty="0"/>
              <a:t>tem como desvantagem o fato de que todos os dados de treinamento precisam ser </a:t>
            </a:r>
            <a:r>
              <a:rPr lang="pt-BR" b="1" i="1" dirty="0"/>
              <a:t>armazenados</a:t>
            </a:r>
            <a:r>
              <a:rPr lang="pt-BR" dirty="0"/>
              <a:t> e </a:t>
            </a:r>
            <a:r>
              <a:rPr lang="pt-BR" b="1" i="1" dirty="0"/>
              <a:t>consultados</a:t>
            </a:r>
            <a:r>
              <a:rPr lang="pt-BR" dirty="0"/>
              <a:t> para se identificar os </a:t>
            </a:r>
            <a:r>
              <a:rPr lang="pt-BR" b="1" i="1" dirty="0"/>
              <a:t>k </a:t>
            </a:r>
            <a:r>
              <a:rPr lang="pt-BR" dirty="0" smtClean="0"/>
              <a:t>vizinhos </a:t>
            </a:r>
            <a:r>
              <a:rPr lang="pt-BR" dirty="0"/>
              <a:t>mais próximos.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Portanto, a </a:t>
            </a:r>
            <a:r>
              <a:rPr lang="pt-BR" b="1" i="1" dirty="0" smtClean="0"/>
              <a:t>predição</a:t>
            </a:r>
            <a:r>
              <a:rPr lang="pt-BR" dirty="0" smtClean="0"/>
              <a:t> poderá ser demorada dependendo do tamanho do conjunto de treinamento, pois deve-se calcular a </a:t>
            </a:r>
            <a:r>
              <a:rPr lang="pt-BR" b="1" i="1" dirty="0" smtClean="0"/>
              <a:t>distância</a:t>
            </a:r>
            <a:r>
              <a:rPr lang="pt-BR" dirty="0" smtClean="0"/>
              <a:t> entre o exemplo de entrada e todos os exemplos do conjunto de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Além disto, como vimos, o conjunto de treinamento deve ser armazenado em memória, e caso esse conjunto seja muito grande, pode não haver memória o suficiente para armazená-lo.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3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distância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Definição</a:t>
                </a:r>
                <a:r>
                  <a:rPr lang="pt-BR" dirty="0"/>
                  <a:t>: Uma métrica de distância fornece a distância entre os elementos de um conjunto. </a:t>
                </a:r>
              </a:p>
              <a:p>
                <a:r>
                  <a:rPr lang="pt-BR" dirty="0" smtClean="0"/>
                  <a:t>Se </a:t>
                </a:r>
                <a:r>
                  <a:rPr lang="pt-BR" dirty="0"/>
                  <a:t>a distância é igual a zero, os elementos são equivalentes, caso contrário, os elementos são diferentes uns dos outros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No nosso caso, a métrica serve para medir-se a distância entre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 atributos do vetor de entrada e </a:t>
                </a:r>
                <a:r>
                  <a:rPr lang="pt-BR" dirty="0"/>
                  <a:t>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 </a:t>
                </a:r>
                <a:r>
                  <a:rPr lang="pt-BR" dirty="0" smtClean="0"/>
                  <a:t>dos vetores do conjunto de treinamento.</a:t>
                </a:r>
                <a:endParaRPr lang="pt-BR" dirty="0"/>
              </a:p>
              <a:p>
                <a:r>
                  <a:rPr lang="pt-BR" dirty="0"/>
                  <a:t>Existem várias </a:t>
                </a:r>
                <a:r>
                  <a:rPr lang="pt-BR" b="1" i="1" dirty="0"/>
                  <a:t>métricas de distância</a:t>
                </a:r>
                <a:r>
                  <a:rPr lang="pt-BR" dirty="0"/>
                  <a:t>, mas vamos discutir apenas as mais utilizadas através de uma métrica de distância </a:t>
                </a:r>
                <a:r>
                  <a:rPr lang="pt-BR" dirty="0" smtClean="0"/>
                  <a:t>generalizada, chamada de </a:t>
                </a:r>
                <a:r>
                  <a:rPr lang="pt-BR" b="1" i="1" dirty="0" smtClean="0"/>
                  <a:t>distância </a:t>
                </a:r>
                <a:r>
                  <a:rPr lang="pt-BR" b="1" i="1" dirty="0"/>
                  <a:t>de Minkowski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2" cy="5032375"/>
              </a:xfrm>
              <a:blipFill rotWithShape="0">
                <a:blip r:embed="rId3"/>
                <a:stretch>
                  <a:fillRect l="-929" t="-1937" r="-10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8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distância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6532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Distância de Minkowski</a:t>
                </a:r>
                <a:r>
                  <a:rPr lang="pt-BR" dirty="0"/>
                  <a:t>: é uma métrica definda no </a:t>
                </a:r>
                <a:r>
                  <a:rPr lang="pt-BR" b="1" i="1" dirty="0"/>
                  <a:t>espaço vetorial normado</a:t>
                </a:r>
                <a:r>
                  <a:rPr lang="pt-BR" dirty="0"/>
                  <a:t> (ou seja, um </a:t>
                </a:r>
                <a:r>
                  <a:rPr lang="pt-BR" b="1" i="1" dirty="0"/>
                  <a:t>espaço vetorial </a:t>
                </a:r>
                <a:r>
                  <a:rPr lang="pt-BR" dirty="0"/>
                  <a:t>no qual uma </a:t>
                </a:r>
                <a:r>
                  <a:rPr lang="pt-BR" b="1" i="1" dirty="0" smtClean="0"/>
                  <a:t>norma vetorial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, é definida) que satisfaz algumas propriedades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norma vetorial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é uma função que mapeia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 e que exibe </a:t>
                </a:r>
                <a:r>
                  <a:rPr lang="pt-BR" dirty="0" smtClean="0"/>
                  <a:t>as propriedades abaixo. </a:t>
                </a:r>
                <a:endParaRPr lang="pt-BR" dirty="0"/>
              </a:p>
              <a:p>
                <a:r>
                  <a:rPr lang="pt-BR" dirty="0"/>
                  <a:t>Sejam 2 vetores,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a norma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dos vetores é uma </a:t>
                </a:r>
                <a:r>
                  <a:rPr lang="pt-BR" b="1" i="1" dirty="0"/>
                  <a:t>função com valores não-negativos</a:t>
                </a:r>
                <a:r>
                  <a:rPr lang="pt-BR" dirty="0"/>
                  <a:t> com as seguintes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(ou seja, a norma satisfaz a </a:t>
                </a:r>
                <a:r>
                  <a:rPr lang="pt-BR" b="1" i="1" dirty="0"/>
                  <a:t>desigualdade do triângulo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, </a:t>
                </a:r>
                <a:r>
                  <a:rPr lang="pt-BR" dirty="0"/>
                  <a:t>para todo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i="1" dirty="0"/>
                  <a:t>  </a:t>
                </a:r>
                <a:r>
                  <a:rPr lang="pt-BR" dirty="0"/>
                  <a:t>(ou seja, a norma é </a:t>
                </a:r>
                <a:r>
                  <a:rPr lang="pt-BR" b="1" i="1" dirty="0"/>
                  <a:t>absolutamente escalável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, ou seja, o </a:t>
                </a:r>
                <a:r>
                  <a:rPr lang="pt-BR" b="1" i="1" dirty="0"/>
                  <a:t>vetor nulo</a:t>
                </a:r>
                <a:r>
                  <a:rPr lang="pt-BR" dirty="0"/>
                  <a:t> (ou seja, a norma é </a:t>
                </a:r>
                <a:r>
                  <a:rPr lang="pt-BR" b="1" i="1" dirty="0"/>
                  <a:t>positiva definida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65329" cy="5032375"/>
              </a:xfrm>
              <a:blipFill rotWithShape="0">
                <a:blip r:embed="rId3"/>
                <a:stretch>
                  <a:fillRect l="-936" t="-1937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13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Distância de Minkowski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9798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distância de </a:t>
                </a:r>
                <a:r>
                  <a:rPr lang="pt-BR" b="1" i="1" dirty="0"/>
                  <a:t>Minkowski </a:t>
                </a:r>
                <a:r>
                  <a:rPr lang="pt-BR" dirty="0" smtClean="0"/>
                  <a:t>de ordem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calculada </a:t>
                </a:r>
                <a:r>
                  <a:rPr lang="pt-BR" dirty="0" smtClean="0"/>
                  <a:t>usando-se </a:t>
                </a:r>
                <a:r>
                  <a:rPr lang="pt-BR" dirty="0"/>
                  <a:t>a </a:t>
                </a:r>
                <a:r>
                  <a:rPr lang="pt-BR" dirty="0" smtClean="0"/>
                  <a:t>equação abaixo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distância de Minkowski </a:t>
                </a:r>
                <a:r>
                  <a:rPr lang="pt-BR" dirty="0"/>
                  <a:t>é </a:t>
                </a:r>
                <a:r>
                  <a:rPr lang="pt-BR" dirty="0" smtClean="0"/>
                  <a:t>uma </a:t>
                </a:r>
                <a:r>
                  <a:rPr lang="pt-BR" dirty="0"/>
                  <a:t>métrica de </a:t>
                </a:r>
                <a:r>
                  <a:rPr lang="pt-BR" b="1" i="1" dirty="0"/>
                  <a:t>distância </a:t>
                </a:r>
                <a:r>
                  <a:rPr lang="pt-BR" b="1" i="1" dirty="0" smtClean="0"/>
                  <a:t>generalizada</a:t>
                </a:r>
                <a:r>
                  <a:rPr lang="pt-BR" dirty="0" smtClean="0"/>
                  <a:t>, ou seja, podemos </a:t>
                </a:r>
                <a:r>
                  <a:rPr lang="pt-BR" dirty="0"/>
                  <a:t>manipular a </a:t>
                </a:r>
                <a:r>
                  <a:rPr lang="pt-BR" dirty="0" smtClean="0"/>
                  <a:t>equação acima, através do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para calcular a distância entre dois pontos </a:t>
                </a:r>
                <a:r>
                  <a:rPr lang="pt-BR" dirty="0" smtClean="0"/>
                  <a:t>de formas diferentes.</a:t>
                </a:r>
              </a:p>
              <a:p>
                <a:r>
                  <a:rPr lang="pt-BR" b="1" dirty="0" smtClean="0"/>
                  <a:t>Casos particulares</a:t>
                </a:r>
                <a:r>
                  <a:rPr lang="pt-BR" dirty="0" smtClean="0"/>
                  <a:t>:</a:t>
                </a:r>
              </a:p>
              <a:p>
                <a:pPr lvl="1"/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temos a </a:t>
                </a:r>
                <a:r>
                  <a:rPr lang="pt-BR" b="1" i="1" dirty="0"/>
                  <a:t>distância de </a:t>
                </a:r>
                <a:r>
                  <a:rPr lang="pt-BR" b="1" i="1" dirty="0" smtClean="0"/>
                  <a:t>Manhattan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 </a:t>
                </a:r>
                <a:r>
                  <a:rPr lang="pt-BR" b="1" i="1" dirty="0" smtClean="0"/>
                  <a:t>distância Euclidiana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97986" cy="5032376"/>
              </a:xfrm>
              <a:blipFill rotWithShape="0">
                <a:blip r:embed="rId3"/>
                <a:stretch>
                  <a:fillRect l="-989" t="-1937" r="-2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8080</TotalTime>
  <Words>2434</Words>
  <Application>Microsoft Office PowerPoint</Application>
  <PresentationFormat>Widescreen</PresentationFormat>
  <Paragraphs>207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k-Vizinhos mais Próximos</vt:lpstr>
      <vt:lpstr>Motivação</vt:lpstr>
      <vt:lpstr>k-vizinhos mais próximos (k-NN)</vt:lpstr>
      <vt:lpstr>k-vizinhos mais próximos (k-NN)</vt:lpstr>
      <vt:lpstr>k-Vizinhos mais Próximos (k-NN)</vt:lpstr>
      <vt:lpstr>k-Vizinhos mais Próximos (k-NN)</vt:lpstr>
      <vt:lpstr>Métricas de distância</vt:lpstr>
      <vt:lpstr>Métricas de distância</vt:lpstr>
      <vt:lpstr>Distância de Minkowski</vt:lpstr>
      <vt:lpstr>k-NN para classificação</vt:lpstr>
      <vt:lpstr>k-NN para classificação</vt:lpstr>
      <vt:lpstr>k-NN para classificação</vt:lpstr>
      <vt:lpstr>Exemplo: Classificação k-NN com SciKit-Learn</vt:lpstr>
      <vt:lpstr>k-NN para regressão</vt:lpstr>
      <vt:lpstr>Exemplo: Regressão k-NN com SciKit-Learn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698</cp:revision>
  <dcterms:created xsi:type="dcterms:W3CDTF">2020-04-06T23:46:10Z</dcterms:created>
  <dcterms:modified xsi:type="dcterms:W3CDTF">2022-02-11T11:45:45Z</dcterms:modified>
</cp:coreProperties>
</file>