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4" r:id="rId3"/>
    <p:sldId id="257" r:id="rId4"/>
    <p:sldId id="282" r:id="rId5"/>
    <p:sldId id="346" r:id="rId6"/>
    <p:sldId id="263" r:id="rId7"/>
    <p:sldId id="349" r:id="rId8"/>
    <p:sldId id="347" r:id="rId9"/>
    <p:sldId id="348" r:id="rId10"/>
    <p:sldId id="329" r:id="rId11"/>
    <p:sldId id="338" r:id="rId12"/>
    <p:sldId id="331" r:id="rId13"/>
    <p:sldId id="332" r:id="rId14"/>
    <p:sldId id="333" r:id="rId15"/>
    <p:sldId id="344" r:id="rId16"/>
    <p:sldId id="345" r:id="rId17"/>
    <p:sldId id="335" r:id="rId18"/>
    <p:sldId id="336" r:id="rId19"/>
    <p:sldId id="342" r:id="rId20"/>
    <p:sldId id="337" r:id="rId21"/>
    <p:sldId id="324" r:id="rId22"/>
    <p:sldId id="306" r:id="rId23"/>
    <p:sldId id="339" r:id="rId24"/>
    <p:sldId id="341" r:id="rId25"/>
    <p:sldId id="343" r:id="rId2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5157" autoAdjust="0"/>
  </p:normalViewPr>
  <p:slideViewPr>
    <p:cSldViewPr snapToGrid="0">
      <p:cViewPr varScale="1">
        <p:scale>
          <a:sx n="105" d="100"/>
          <a:sy n="105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4/08/2023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29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Exemplo</a:t>
            </a:r>
            <a:r>
              <a:rPr lang="pt-BR" sz="1200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Binder: https://</a:t>
            </a:r>
            <a:r>
              <a:rPr lang="pt-BR" sz="1200" b="0" i="0" dirty="0"/>
              <a:t>mybinder.org/v2/gh/zz4fap/t320_aprendizado_de_maquina/main?filepath=notebooks%2Fclassificação%2F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/>
              <a:t>https://colab.research.google.com/github/zz4fap/t320_aprendizado_de_maquina/blob/main/notebooks/</a:t>
            </a:r>
            <a:r>
              <a:rPr lang="pt-BR" sz="1200" b="0" i="0" dirty="0"/>
              <a:t>classificação</a:t>
            </a:r>
            <a:r>
              <a:rPr lang="pt-BR" sz="1200" dirty="0"/>
              <a:t>/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#1</a:t>
            </a:r>
            <a:r>
              <a:rPr lang="pt-BR" sz="1200" dirty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Motivacão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baseline="0" dirty="0" err="1"/>
              <a:t>classificacão</a:t>
            </a:r>
            <a:r>
              <a:rPr lang="pt-BR" baseline="0" dirty="0"/>
              <a:t> de e-mails, detecção de símbolos, classificação de modulações, etc.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seja, separar) as classes.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1.png"/><Relationship Id="rId7" Type="http://schemas.openxmlformats.org/officeDocument/2006/relationships/image" Target="../media/image37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291.png"/><Relationship Id="rId4" Type="http://schemas.openxmlformats.org/officeDocument/2006/relationships/image" Target="../media/image29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phmisiti/awesome-machine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1IyIIMu1w6POBhrVnw11yqXXy6BjC439j?usp=shari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858500" cy="183418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Reconhecimento de texto e dígitos.</a:t>
            </a:r>
          </a:p>
          <a:p>
            <a:r>
              <a:rPr lang="pt-BR" dirty="0"/>
              <a:t>Classificação de texto.</a:t>
            </a:r>
          </a:p>
          <a:p>
            <a:r>
              <a:rPr lang="pt-BR" dirty="0"/>
              <a:t>Classificação de sentimentos.</a:t>
            </a:r>
          </a:p>
          <a:p>
            <a:r>
              <a:rPr lang="pt-BR" dirty="0"/>
              <a:t>Classificação do doenças pulmonares</a:t>
            </a:r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1" y="1817483"/>
            <a:ext cx="3635331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988099" y="1757087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8" y="809625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Tarefas de classificação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9D184C6-ECA9-05BF-F6B4-C0965441E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0" r="73203" b="10234"/>
          <a:stretch/>
        </p:blipFill>
        <p:spPr bwMode="auto">
          <a:xfrm>
            <a:off x="8402081" y="3424860"/>
            <a:ext cx="3267075" cy="333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dirty="0"/>
                  <a:t>Problema</a:t>
                </a:r>
                <a:r>
                  <a:rPr lang="pt-BR" dirty="0"/>
                  <a:t>: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atribua a um </a:t>
                </a:r>
                <a:r>
                  <a:rPr lang="pt-BR" b="1" i="1" dirty="0"/>
                  <a:t>exemplo de entrada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uma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possíveis, as quais denotaremos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as classes podem ser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i="1" dirty="0"/>
                  <a:t>Spam</a:t>
                </a:r>
                <a:r>
                  <a:rPr lang="pt-BR" dirty="0"/>
                  <a:t> e </a:t>
                </a:r>
                <a:r>
                  <a:rPr lang="pt-BR" i="1" dirty="0" err="1"/>
                  <a:t>ham</a:t>
                </a:r>
                <a:r>
                  <a:rPr lang="pt-BR" dirty="0"/>
                  <a:t> (legítimo):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modulação específica (e.g., QPSK: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pt-BR" dirty="0"/>
                  <a:t>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barcos, cães, gatos, 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pares de </a:t>
                </a:r>
                <a:r>
                  <a:rPr lang="pt-BR" b="1" i="1" dirty="0"/>
                  <a:t>vetores de atributos </a:t>
                </a:r>
                <a:r>
                  <a:rPr lang="pt-BR" dirty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de atributos, o qual é 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  <a:blipFill>
                <a:blip r:embed="rId3"/>
                <a:stretch>
                  <a:fillRect l="-931" t="-2663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20451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saída</a:t>
                </a:r>
                <a:r>
                  <a:rPr lang="pt-BR" dirty="0"/>
                  <a:t> de um classificador para um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deve ser um valor que identifique a qual </a:t>
                </a:r>
                <a:r>
                  <a:rPr lang="pt-BR" b="1" i="1" dirty="0"/>
                  <a:t>classe </a:t>
                </a:r>
                <a:r>
                  <a:rPr lang="pt-BR" dirty="0"/>
                  <a:t>o vetor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pertence. </a:t>
                </a:r>
              </a:p>
              <a:p>
                <a:r>
                  <a:rPr lang="pt-BR" dirty="0"/>
                  <a:t>Sendo assim, a saída,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é 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(ou seja, </a:t>
                </a:r>
                <a:r>
                  <a:rPr lang="pt-BR" b="1" i="1" dirty="0"/>
                  <a:t>discreta</a:t>
                </a:r>
                <a:r>
                  <a:rPr lang="pt-BR" dirty="0"/>
                  <a:t>).</a:t>
                </a:r>
              </a:p>
              <a:p>
                <a:r>
                  <a:rPr lang="pt-BR" dirty="0"/>
                  <a:t>Portanto, para realizarmos o treinamento do </a:t>
                </a:r>
                <a:r>
                  <a:rPr lang="pt-BR" b="1" i="1" dirty="0"/>
                  <a:t>modelo de classificação</a:t>
                </a:r>
                <a:r>
                  <a:rPr lang="pt-BR" dirty="0"/>
                  <a:t>, devemos escolher 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os </a:t>
                </a:r>
                <a:r>
                  <a:rPr lang="pt-BR" b="1" i="1" dirty="0"/>
                  <a:t>rótulos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Assim, como veremos a seguir, duas opções podem ser adotadas, dependendo se a classificação é </a:t>
                </a:r>
                <a:r>
                  <a:rPr lang="pt-BR" b="1" i="1" dirty="0"/>
                  <a:t>binária</a:t>
                </a:r>
                <a:r>
                  <a:rPr lang="pt-BR" dirty="0"/>
                  <a:t> ou </a:t>
                </a:r>
                <a:r>
                  <a:rPr lang="pt-BR" b="1" i="1" dirty="0"/>
                  <a:t>multi-classes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20451" cy="5032376"/>
              </a:xfrm>
              <a:blipFill>
                <a:blip r:embed="rId3"/>
                <a:stretch>
                  <a:fillRect l="-923" t="-1937" r="-7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344567" y="5850893"/>
            <a:ext cx="3889055" cy="805758"/>
            <a:chOff x="4415426" y="5866646"/>
            <a:chExt cx="3889055" cy="805758"/>
          </a:xfrm>
        </p:grpSpPr>
        <p:sp>
          <p:nvSpPr>
            <p:cNvPr id="4" name="Rectangle 3"/>
            <p:cNvSpPr/>
            <p:nvPr/>
          </p:nvSpPr>
          <p:spPr>
            <a:xfrm>
              <a:off x="5323439" y="5866646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Classificador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963439" y="6269525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871581" y="6269525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415426" y="6066753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426" y="6066753"/>
                  <a:ext cx="64325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136341" y="6066753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?</m:t>
                          </m:r>
                        </m:sup>
                      </m:sSup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341" y="6066753"/>
                  <a:ext cx="1168140" cy="3755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918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binária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 existem apenas duas classes 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chamada de </a:t>
                </a:r>
                <a:r>
                  <a:rPr lang="pt-BR" b="1" i="1" dirty="0"/>
                  <a:t>classe negativa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a </a:t>
                </a:r>
                <a:r>
                  <a:rPr lang="pt-BR" b="1" i="1" dirty="0"/>
                  <a:t>classe positiva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Portanto, nesse caso, podemos utilizar </a:t>
                </a:r>
                <a:r>
                  <a:rPr lang="pt-BR" b="1" i="1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única saída escalar </a:t>
                </a:r>
                <a:r>
                  <a:rPr lang="pt-BR" b="1" i="1" dirty="0"/>
                  <a:t>binária </a:t>
                </a:r>
                <a:r>
                  <a:rPr lang="pt-BR" dirty="0"/>
                  <a:t>para 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/>
              </a:p>
              <a:p>
                <a:r>
                  <a:rPr lang="pt-BR" dirty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Também é possível 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>
                <a:blip r:embed="rId2"/>
                <a:stretch>
                  <a:fillRect l="-990" t="-1937" r="-1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1625"/>
            <a:ext cx="10515600" cy="808355"/>
          </a:xfrm>
        </p:spPr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b="1" dirty="0"/>
                  <a:t>Classificação multi-classes</a:t>
                </a:r>
                <a:r>
                  <a:rPr lang="pt-BR" dirty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Geralmente, nesses casos, o classificador terá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Uma estratégia bastante utilizada para representar estas classes é conhecida como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. </a:t>
                </a:r>
              </a:p>
              <a:p>
                <a:r>
                  <a:rPr lang="pt-BR" b="1" i="1" dirty="0"/>
                  <a:t>Codificação one-hot</a:t>
                </a:r>
                <a:r>
                  <a:rPr lang="pt-BR" dirty="0"/>
                  <a:t>:</a:t>
                </a:r>
                <a:r>
                  <a:rPr lang="pt-BR" b="1" i="1" dirty="0"/>
                  <a:t> </a:t>
                </a:r>
                <a:r>
                  <a:rPr lang="pt-BR" dirty="0"/>
                  <a:t>utiliza uma representação </a:t>
                </a:r>
                <a:r>
                  <a:rPr lang="pt-BR" b="1" i="1" dirty="0"/>
                  <a:t>vetorial</a:t>
                </a:r>
                <a:r>
                  <a:rPr lang="pt-BR" dirty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para as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Nesse 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possui </a:t>
                </a:r>
                <a:r>
                  <a:rPr lang="pt-BR" b="1" i="1" dirty="0"/>
                  <a:t>múltiplas saídas</a:t>
                </a:r>
                <a:r>
                  <a:rPr lang="pt-BR" dirty="0"/>
                  <a:t>, cada uma representando uma classe específica.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imaginemos um classificador de notícias com quatro classes possíveis: </a:t>
                </a:r>
                <a:r>
                  <a:rPr lang="pt-BR" i="1" dirty="0"/>
                  <a:t>esportes</a:t>
                </a:r>
                <a:r>
                  <a:rPr lang="pt-BR" dirty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/>
                  <a:t>. Como seria a representação com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?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  <a:blipFill>
                <a:blip r:embed="rId2"/>
                <a:stretch>
                  <a:fillRect l="-871" t="-16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/>
                  <a:t>Assim, 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2000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20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  <a:blipFill rotWithShape="0">
                <a:blip r:embed="rId3"/>
                <a:stretch>
                  <a:fillRect l="-1647" t="-2395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55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719258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Antes,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aproximar um </a:t>
                </a:r>
                <a:r>
                  <a:rPr lang="pt-BR" b="1" i="1" dirty="0"/>
                  <a:t>modelo gerador</a:t>
                </a:r>
                <a:r>
                  <a:rPr lang="pt-BR" dirty="0"/>
                  <a:t>, agora, as usaremos para separar classes.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bi-dimensional</a:t>
                </a:r>
                <a:r>
                  <a:rPr lang="pt-BR" dirty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criado pelos </a:t>
                </a:r>
                <a:r>
                  <a:rPr lang="pt-BR" b="1" i="1" dirty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e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Os pares de atributos pertencem a duas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).</a:t>
                </a:r>
              </a:p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duas</a:t>
                </a:r>
                <a:r>
                  <a:rPr lang="pt-BR" dirty="0"/>
                  <a:t>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. Na figura,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apenas uma fronteira.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/>
                  <a:t>superfície </a:t>
                </a:r>
                <a:r>
                  <a:rPr lang="pt-BR" dirty="0"/>
                  <a:t>(também chamada de </a:t>
                </a:r>
                <a:r>
                  <a:rPr lang="pt-BR" b="1" i="1" dirty="0"/>
                  <a:t>superfície de separação</a:t>
                </a:r>
                <a:r>
                  <a:rPr lang="pt-BR" dirty="0"/>
                  <a:t>)</a:t>
                </a:r>
                <a:r>
                  <a:rPr lang="pt-BR" b="1" i="1" dirty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de atributos </a:t>
                </a:r>
                <a:r>
                  <a:rPr lang="pt-BR" dirty="0"/>
                  <a:t>que separa as classes de forma ótima.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719258" cy="5032375"/>
              </a:xfrm>
              <a:blipFill rotWithShape="0">
                <a:blip r:embed="rId3"/>
                <a:stretch>
                  <a:fillRect l="-1119" t="-1816" r="-839" b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9125712" y="2808640"/>
            <a:ext cx="2960664" cy="22806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9743" y="5327263"/>
            <a:ext cx="1874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Fronteira de decisão</a:t>
            </a:r>
            <a:r>
              <a:rPr lang="pt-BR" sz="1400" dirty="0"/>
              <a:t>: no caso deste exemplo, ela é uma reta.</a:t>
            </a:r>
          </a:p>
        </p:txBody>
      </p:sp>
      <p:cxnSp>
        <p:nvCxnSpPr>
          <p:cNvPr id="9" name="Curved Connector 8"/>
          <p:cNvCxnSpPr/>
          <p:nvPr/>
        </p:nvCxnSpPr>
        <p:spPr>
          <a:xfrm rot="5400000">
            <a:off x="10830268" y="4695983"/>
            <a:ext cx="657723" cy="62470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8389432" y="3059023"/>
            <a:ext cx="822960" cy="542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0989392" y="3095599"/>
                <a:ext cx="8178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392" y="3095599"/>
                <a:ext cx="81785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</a:t>
            </a:r>
            <a:r>
              <a:rPr lang="pt-BR" b="1" i="1" dirty="0"/>
              <a:t>superfícies de decisão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 e elipses).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decisão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/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mostram </a:t>
            </a:r>
            <a:r>
              <a:rPr lang="pt-BR" b="1" i="1" dirty="0"/>
              <a:t>regiões de decisão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3"/>
            <a:ext cx="10515600" cy="1144303"/>
          </a:xfrm>
        </p:spPr>
        <p:txBody>
          <a:bodyPr/>
          <a:lstStyle/>
          <a:p>
            <a:r>
              <a:rPr lang="pt-BR" dirty="0"/>
              <a:t>Funções discriminantes lineares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377011"/>
                <a:ext cx="8647386" cy="548098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Em geral,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que nada mais é do que uma </a:t>
                </a:r>
                <a:r>
                  <a:rPr lang="pt-BR" b="1" i="1" dirty="0"/>
                  <a:t>combinação linear dos atributos em relação aos pesos</a:t>
                </a:r>
                <a:r>
                  <a:rPr lang="pt-BR" dirty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também pode ser vista como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separa as classes. Um </a:t>
                </a:r>
                <a:r>
                  <a:rPr lang="pt-BR" b="1" i="1" dirty="0"/>
                  <a:t>hiperplano</a:t>
                </a:r>
                <a:r>
                  <a:rPr lang="pt-BR" dirty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bias</a:t>
                </a:r>
                <a:r>
                  <a:rPr lang="pt-BR" dirty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o restante dos pesos determina a orientação do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objetivo é encontrar os pesos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de tal forma que que a classe escolhida seja: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OBS.: Como vimos anteriormente, podemos ter também </a:t>
                </a:r>
                <a:r>
                  <a:rPr lang="pt-BR" b="1" i="1" dirty="0"/>
                  <a:t>funções discriminates não-lineares em relação aos atributos</a:t>
                </a:r>
                <a:r>
                  <a:rPr lang="pt-BR" dirty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(eq. de um círculo centrado na origem, onde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377011"/>
                <a:ext cx="8647386" cy="5480989"/>
              </a:xfrm>
              <a:blipFill rotWithShape="0">
                <a:blip r:embed="rId3"/>
                <a:stretch>
                  <a:fillRect l="-846" t="-2336" r="-1339" b="-4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9350220" y="1869331"/>
            <a:ext cx="2841780" cy="32637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11540" y="5485591"/>
            <a:ext cx="3385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00" dirty="0"/>
              <a:t>Indeterminação: empate entre as classes.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278983" y="5625355"/>
            <a:ext cx="579422" cy="14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Analisem a figura.</a:t>
                </a:r>
              </a:p>
              <a:p>
                <a:r>
                  <a:rPr lang="pt-BR" dirty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 queremos encontrar uma </a:t>
                </a:r>
                <a:r>
                  <a:rPr lang="pt-BR" b="1" i="1" dirty="0"/>
                  <a:t>função discriminate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as separe.</a:t>
                </a:r>
              </a:p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?</a:t>
                </a:r>
              </a:p>
              <a:p>
                <a:pPr lvl="1"/>
                <a:r>
                  <a:rPr lang="pt-BR" dirty="0"/>
                  <a:t>O formato mais simples (navalha de Occam) é o de uma reta.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  <a:blipFill rotWithShape="0">
                <a:blip r:embed="rId3"/>
                <a:stretch>
                  <a:fillRect l="-944" t="-4393" r="-444" b="-23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5050802" y="1345320"/>
            <a:ext cx="3579851" cy="3073148"/>
            <a:chOff x="4781484" y="1471556"/>
            <a:chExt cx="3579851" cy="3073148"/>
          </a:xfrm>
        </p:grpSpPr>
        <p:sp>
          <p:nvSpPr>
            <p:cNvPr id="80" name="Oval 79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Oval 81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Oval 85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Isosceles Triangle 90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98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TextBox 103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ctangle 113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ctangle 114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ctangle 115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ctangle 116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ctangle 117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ctangle 118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ctangle 120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ctangle 121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ctangle 123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ctangle 124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ctangle 125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ctangle 126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Isosceles Triangle 129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Isosceles Triangle 130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Isosceles Triangle 131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Oval 132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63197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Visualmente, traçamos uma reta em uma posição que separe as classes da melhor forma possível.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Agora que definimos uma função e sua posição no gráfico, precisamos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e as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  <a:blipFill rotWithShape="0">
                <a:blip r:embed="rId3"/>
                <a:stretch>
                  <a:fillRect l="-932" t="-3837" b="-45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934687" y="1084333"/>
            <a:ext cx="3773884" cy="3073148"/>
            <a:chOff x="4781484" y="1471556"/>
            <a:chExt cx="3773884" cy="3073148"/>
          </a:xfrm>
        </p:grpSpPr>
        <p:sp>
          <p:nvSpPr>
            <p:cNvPr id="6" name="Oval 5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ctangle 5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ctangle 6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ctangle 6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reeform 72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0980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disciplina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/>
              <a:t>Continuação de </a:t>
            </a:r>
            <a:r>
              <a:rPr lang="pt-BR" b="1" i="1" dirty="0"/>
              <a:t>T319 - Introdução ao Aprendizado de Máquina I</a:t>
            </a:r>
            <a:r>
              <a:rPr lang="pt-BR" dirty="0"/>
              <a:t>.</a:t>
            </a:r>
          </a:p>
          <a:p>
            <a:r>
              <a:rPr lang="pt-BR" b="1" i="1" dirty="0"/>
              <a:t>Curso introdutório</a:t>
            </a:r>
            <a:r>
              <a:rPr lang="pt-BR" dirty="0"/>
              <a:t> onde veremos os conceitos básicos de funcionamento dos seguintes algoritmos de </a:t>
            </a:r>
            <a:r>
              <a:rPr lang="pt-BR" b="1" i="1" dirty="0"/>
              <a:t>machine learning</a:t>
            </a:r>
            <a:r>
              <a:rPr lang="pt-BR" dirty="0"/>
              <a:t> 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k-Means</a:t>
            </a:r>
          </a:p>
          <a:p>
            <a:r>
              <a:rPr lang="pt-BR" dirty="0"/>
              <a:t>O curso terá sempre uma parte </a:t>
            </a:r>
            <a:r>
              <a:rPr lang="pt-BR" b="1" i="1" dirty="0"/>
              <a:t>expositiva</a:t>
            </a:r>
            <a:r>
              <a:rPr lang="pt-BR" dirty="0"/>
              <a:t> e outra </a:t>
            </a:r>
            <a:r>
              <a:rPr lang="pt-BR" b="1" i="1" dirty="0"/>
              <a:t>prática</a:t>
            </a:r>
            <a:r>
              <a:rPr lang="pt-BR" dirty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 Quizzes e exercícios envolvendo os conceitos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Temos 3 incógnitas e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/2</a:t>
                </a:r>
              </a:p>
              <a:p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  <a:blipFill rotWithShape="0">
                <a:blip r:embed="rId4"/>
                <a:stretch>
                  <a:fillRect l="-944" t="-5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416584" y="6452761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>
                <a:hlinkClick r:id="rId5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#1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classificação não-linear</a:t>
              </a:r>
            </a:p>
            <a:p>
              <a:pPr algn="ctr"/>
              <a:r>
                <a:rPr lang="pt-BR" sz="1400" dirty="0"/>
                <a:t>(com relação aos atributos)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Superfície </a:t>
                  </a:r>
                  <a:r>
                    <a:rPr lang="pt-BR" b="0" dirty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</a:t>
            </a:r>
            <a:r>
              <a:rPr lang="pt-BR" b="1" i="1" dirty="0"/>
              <a:t>conceitos fundamentais </a:t>
            </a:r>
            <a:r>
              <a:rPr lang="pt-BR" dirty="0"/>
              <a:t>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</a:t>
            </a:r>
            <a:r>
              <a:rPr lang="pt-BR" b="1" i="1" dirty="0"/>
              <a:t>conjunto de ferramentas</a:t>
            </a:r>
            <a:r>
              <a:rPr lang="pt-BR" dirty="0"/>
              <a:t> (ou seja, algoritmos) de aprendizado de máquina para solução de problemas.</a:t>
            </a:r>
          </a:p>
          <a:p>
            <a:r>
              <a:rPr lang="pt-BR" dirty="0"/>
              <a:t>Ao 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o funcionamento de novos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de ML para a resolução de problemas.</a:t>
            </a:r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667750" cy="5343994"/>
          </a:xfrm>
        </p:spPr>
        <p:txBody>
          <a:bodyPr>
            <a:normAutofit lnSpcReduction="10000"/>
          </a:bodyPr>
          <a:lstStyle/>
          <a:p>
            <a:r>
              <a:rPr lang="pt-BR" b="1" i="1" dirty="0">
                <a:solidFill>
                  <a:srgbClr val="00B050"/>
                </a:solidFill>
              </a:rPr>
              <a:t>Dois (2) trabalhos </a:t>
            </a:r>
            <a:r>
              <a:rPr lang="pt-BR" dirty="0"/>
              <a:t>em grupo 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Envolvendo questões práticas e/ou teóricas.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Uma parte de cada trabalho será feita presencialmente</a:t>
            </a:r>
            <a:r>
              <a:rPr lang="pt-BR" dirty="0"/>
              <a:t>.</a:t>
            </a:r>
          </a:p>
          <a:p>
            <a:r>
              <a:rPr lang="pt-BR" dirty="0"/>
              <a:t>Dois (2) conjuntos de exercícios (</a:t>
            </a:r>
            <a:r>
              <a:rPr lang="pt-BR" b="1" i="1" dirty="0">
                <a:solidFill>
                  <a:srgbClr val="00B050"/>
                </a:solidFill>
              </a:rPr>
              <a:t>quizzes e laboratórios</a:t>
            </a:r>
            <a:r>
              <a:rPr lang="pt-BR" dirty="0"/>
              <a:t>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sempre ser entregues até a próxima aula.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ser resolvidos em grupo, </a:t>
            </a:r>
            <a:r>
              <a:rPr lang="pt-BR" b="1" i="1" dirty="0">
                <a:solidFill>
                  <a:srgbClr val="FF0000"/>
                </a:solidFill>
              </a:rPr>
              <a:t>mas entregas devem ser individuais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através de tarefas do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Extra: 10% da nota da FETIN na segunda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trabalho precisa usar ML.</a:t>
            </a:r>
          </a:p>
          <a:p>
            <a:r>
              <a:rPr lang="pt-BR" b="1" dirty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Gerada automaticamente pelo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favor, acompanhem suas frequências no 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450" y="29787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5134702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456" y="76201"/>
            <a:ext cx="2037969" cy="13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916327"/>
              </p:ext>
            </p:extLst>
          </p:nvPr>
        </p:nvGraphicFramePr>
        <p:xfrm>
          <a:off x="838200" y="1430909"/>
          <a:ext cx="11049001" cy="5256278"/>
        </p:xfrm>
        <a:graphic>
          <a:graphicData uri="http://schemas.openxmlformats.org/drawingml/2006/table">
            <a:tbl>
              <a:tblPr/>
              <a:tblGrid>
                <a:gridCol w="967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5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Data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5/8/2023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10:00 às 11:40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12/8/2023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26/8/2023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16/9/2023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23/9/2023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???)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30/9/2023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7/10/2023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21/10/2023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28/10/2023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18/11/2023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(Sala???)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25/11/2023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pt-BR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2/12/2023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9/12/2023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16/12/2023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/>
              <a:t>[1] Stuart Russell and Peter Norvig, “</a:t>
            </a:r>
            <a:r>
              <a:rPr lang="pt-BR" i="1" dirty="0"/>
              <a:t>Artificial Intelligence: A Modern Approach</a:t>
            </a:r>
            <a:r>
              <a:rPr lang="pt-BR" dirty="0"/>
              <a:t>,” Prentice Hall Series in Artificial Intelligence, 3rd ed., 2015.</a:t>
            </a:r>
          </a:p>
          <a:p>
            <a:pPr marL="0" indent="0">
              <a:buNone/>
            </a:pPr>
            <a:r>
              <a:rPr lang="pt-BR" dirty="0"/>
              <a:t>[2] Aurélien Géron, “</a:t>
            </a:r>
            <a:r>
              <a:rPr lang="pt-BR" i="1" dirty="0"/>
              <a:t>Hands-On Machine Learning with Scikit-Learn and TensorFlow: Concepts, Tools, and Techniques to Build Intelligent Systems</a:t>
            </a:r>
            <a:r>
              <a:rPr lang="pt-BR" dirty="0"/>
              <a:t>”, 1st ed., O'Reilly Media, 2017.</a:t>
            </a:r>
          </a:p>
          <a:p>
            <a:pPr marL="0" indent="0">
              <a:buNone/>
            </a:pPr>
            <a:r>
              <a:rPr lang="pt-BR" dirty="0"/>
              <a:t>[3] Joseph Misiti, “</a:t>
            </a:r>
            <a:r>
              <a:rPr lang="pt-BR" i="1" dirty="0"/>
              <a:t>Awesome Machine-Learning</a:t>
            </a:r>
            <a:r>
              <a:rPr lang="pt-BR" dirty="0"/>
              <a:t>,” on-line data base with several free and/or open-source books (</a:t>
            </a:r>
            <a:r>
              <a:rPr lang="pt-BR" dirty="0">
                <a:hlinkClick r:id="rId3"/>
              </a:rPr>
              <a:t>https://github.com/josephmisiti/awesome-machine-learning</a:t>
            </a:r>
            <a:r>
              <a:rPr lang="pt-BR" dirty="0"/>
              <a:t>).</a:t>
            </a:r>
          </a:p>
          <a:p>
            <a:pPr marL="0" indent="0">
              <a:buNone/>
            </a:pPr>
            <a:r>
              <a:rPr lang="pt-BR" dirty="0"/>
              <a:t>[4] Andriy Burkov, “</a:t>
            </a:r>
            <a:r>
              <a:rPr lang="pt-BR" i="1" dirty="0"/>
              <a:t>The Hundred-Page Machine-Learning Book</a:t>
            </a:r>
            <a:r>
              <a:rPr lang="pt-BR" dirty="0"/>
              <a:t>,” Andriy Burkov 2019.  </a:t>
            </a:r>
          </a:p>
          <a:p>
            <a:pPr marL="0" indent="0">
              <a:buNone/>
            </a:pPr>
            <a:r>
              <a:rPr lang="pt-BR" dirty="0"/>
              <a:t>[5] 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 dirty="0"/>
              <a:t>[6] S. Haykin, “</a:t>
            </a:r>
            <a:r>
              <a:rPr lang="pt-BR" i="1" dirty="0"/>
              <a:t>Neural Networks and Learning Machines</a:t>
            </a:r>
            <a:r>
              <a:rPr lang="pt-BR" dirty="0"/>
              <a:t>,” Prentice Hall, 3ª ed., 2008.</a:t>
            </a:r>
          </a:p>
          <a:p>
            <a:pPr marL="0" indent="0">
              <a:buNone/>
            </a:pPr>
            <a:r>
              <a:rPr lang="pt-BR" dirty="0"/>
              <a:t>[7] Coleção de livros: </a:t>
            </a:r>
            <a:r>
              <a:rPr lang="pt-BR" dirty="0">
                <a:hlinkClick r:id="rId4"/>
              </a:rPr>
              <a:t>https://drive.google.com/drive/folders/1IyIIMu1w6POBhrVnw11yqXXy6BjC439j?usp=sharing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537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Toda nossa comunicação (avisos, atendimentos e tarefas) será feita via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Todas as aulas serão gravadas e os vídeos ficarão disponíveis na pasta “</a:t>
            </a:r>
            <a:r>
              <a:rPr lang="pt-BR" dirty="0" err="1"/>
              <a:t>Recordings</a:t>
            </a:r>
            <a:r>
              <a:rPr lang="pt-BR" dirty="0"/>
              <a:t>” dentro de “Arquivos”.</a:t>
            </a:r>
          </a:p>
          <a:p>
            <a:r>
              <a:rPr lang="pt-BR" dirty="0"/>
              <a:t>Todo material do curso está disponível no GitHub: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https://github.com/zz4fap/t320_aprendizado_de_maquina</a:t>
            </a:r>
            <a:endParaRPr lang="en-US" dirty="0"/>
          </a:p>
          <a:p>
            <a:r>
              <a:rPr lang="en-US" dirty="0" err="1"/>
              <a:t>Entregas</a:t>
            </a:r>
            <a:r>
              <a:rPr lang="en-US" dirty="0"/>
              <a:t> de </a:t>
            </a:r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pt-BR" dirty="0"/>
              <a:t>(laboratórios e quizzes)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 e </a:t>
            </a:r>
            <a:r>
              <a:rPr lang="en-US" dirty="0" err="1"/>
              <a:t>horários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das </a:t>
            </a:r>
            <a:r>
              <a:rPr lang="en-US" dirty="0" err="1"/>
              <a:t>atividades</a:t>
            </a:r>
            <a:r>
              <a:rPr lang="en-US" dirty="0"/>
              <a:t>.</a:t>
            </a:r>
          </a:p>
          <a:p>
            <a:r>
              <a:rPr lang="en-US" dirty="0" err="1"/>
              <a:t>Vídeos</a:t>
            </a:r>
            <a:r>
              <a:rPr lang="en-US" dirty="0"/>
              <a:t> do </a:t>
            </a:r>
            <a:r>
              <a:rPr lang="en-US" dirty="0" err="1"/>
              <a:t>minicurso</a:t>
            </a:r>
            <a:r>
              <a:rPr lang="en-US" dirty="0"/>
              <a:t> de Python e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pt-BR" dirty="0"/>
              <a:t>na pasta "</a:t>
            </a:r>
            <a:r>
              <a:rPr lang="pt-BR" dirty="0" err="1"/>
              <a:t>Recordings</a:t>
            </a:r>
            <a:r>
              <a:rPr lang="pt-BR" dirty="0"/>
              <a:t>" dentro de “Arquivos”.</a:t>
            </a:r>
          </a:p>
          <a:p>
            <a:r>
              <a:rPr lang="pt-BR" dirty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Professor: quartas-feiras das 17:30 às 18:30 e quintas-feiras das 16:00 às 17:00.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Monitora (</a:t>
            </a:r>
            <a:r>
              <a:rPr lang="pt-BR" b="1" i="1" dirty="0" err="1"/>
              <a:t>Arielli</a:t>
            </a:r>
            <a:r>
              <a:rPr lang="pt-BR" b="1" i="1" dirty="0"/>
              <a:t> </a:t>
            </a:r>
            <a:r>
              <a:rPr lang="pt-BR" b="1" i="1" dirty="0" err="1"/>
              <a:t>Ajudarte</a:t>
            </a:r>
            <a:r>
              <a:rPr lang="pt-BR" b="1" i="1" dirty="0"/>
              <a:t>: arielli.a@get.inatel.br</a:t>
            </a:r>
            <a:r>
              <a:rPr lang="pt-BR" dirty="0"/>
              <a:t>): terças-feiras das 18:00 às 19:00.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Atendimento remoto via Teams.</a:t>
            </a:r>
          </a:p>
        </p:txBody>
      </p:sp>
    </p:spTree>
    <p:extLst>
      <p:ext uri="{BB962C8B-B14F-4D97-AF65-F5344CB8AC3E}">
        <p14:creationId xmlns:p14="http://schemas.microsoft.com/office/powerpoint/2010/main" val="12744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saídas esperadas (rótulos) são conhecidas.</a:t>
                </a:r>
              </a:p>
              <a:p>
                <a:r>
                  <a:rPr lang="pt-BR" dirty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mapeie os atributos de entrada em </a:t>
                </a:r>
                <a:r>
                  <a:rPr lang="pt-BR" b="1" i="1" dirty="0"/>
                  <a:t>valores discretos</a:t>
                </a:r>
                <a:r>
                  <a:rPr lang="pt-BR" dirty="0"/>
                  <a:t>, ou seja, em classes.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aproxima</a:t>
                </a:r>
                <a:r>
                  <a:rPr lang="en-US" dirty="0"/>
                  <a:t> o </a:t>
                </a:r>
                <a:r>
                  <a:rPr lang="en-US" dirty="0" err="1"/>
                  <a:t>comportamento</a:t>
                </a:r>
                <a:r>
                  <a:rPr lang="en-US" dirty="0"/>
                  <a:t> dos dados.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r="-1113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separa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 </a:t>
                </a:r>
                <a:r>
                  <a:rPr lang="en-US" dirty="0" err="1"/>
                  <a:t>em</a:t>
                </a:r>
                <a:r>
                  <a:rPr lang="en-US" dirty="0"/>
                  <a:t> classes.</a:t>
                </a: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123039"/>
          </a:xfrm>
        </p:spPr>
        <p:txBody>
          <a:bodyPr>
            <a:normAutofit/>
          </a:bodyPr>
          <a:lstStyle/>
          <a:p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</a:t>
            </a:r>
            <a:r>
              <a:rPr lang="pt-BR" i="1" dirty="0"/>
              <a:t>spam</a:t>
            </a:r>
            <a:r>
              <a:rPr lang="pt-BR" dirty="0"/>
              <a:t> e </a:t>
            </a:r>
            <a:r>
              <a:rPr lang="pt-BR" i="1" dirty="0" err="1"/>
              <a:t>ham</a:t>
            </a:r>
            <a:r>
              <a:rPr lang="pt-BR" dirty="0"/>
              <a:t> (legítimo).</a:t>
            </a:r>
          </a:p>
          <a:p>
            <a:r>
              <a:rPr lang="pt-BR" dirty="0"/>
              <a:t>Classificação de objetos em imagens ou vídeos.</a:t>
            </a:r>
          </a:p>
          <a:p>
            <a:r>
              <a:rPr lang="pt-BR" dirty="0"/>
              <a:t>Detecção ou classificação de símbolos de modulações digitais.</a:t>
            </a:r>
          </a:p>
          <a:p>
            <a:r>
              <a:rPr lang="pt-BR" dirty="0"/>
              <a:t>Classificação de modulações (QPSK, AM, FM, etc.)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7340</TotalTime>
  <Words>2626</Words>
  <Application>Microsoft Office PowerPoint</Application>
  <PresentationFormat>Widescreen</PresentationFormat>
  <Paragraphs>332</Paragraphs>
  <Slides>25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Tarefas de classificação</vt:lpstr>
      <vt:lpstr>Apresentação do PowerPoint</vt:lpstr>
      <vt:lpstr>Definição do problema de classificação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Funções discriminantes lineares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1767</cp:revision>
  <dcterms:created xsi:type="dcterms:W3CDTF">2020-01-20T13:50:05Z</dcterms:created>
  <dcterms:modified xsi:type="dcterms:W3CDTF">2023-08-04T22:23:45Z</dcterms:modified>
</cp:coreProperties>
</file>