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313" r:id="rId34"/>
    <p:sldId id="314" r:id="rId35"/>
    <p:sldId id="315" r:id="rId36"/>
    <p:sldId id="316" r:id="rId37"/>
    <p:sldId id="364" r:id="rId38"/>
    <p:sldId id="363" r:id="rId39"/>
    <p:sldId id="269" r:id="rId40"/>
    <p:sldId id="303" r:id="rId41"/>
    <p:sldId id="271" r:id="rId42"/>
    <p:sldId id="365" r:id="rId43"/>
    <p:sldId id="369" r:id="rId44"/>
    <p:sldId id="370" r:id="rId4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4727" autoAdjust="0"/>
  </p:normalViewPr>
  <p:slideViewPr>
    <p:cSldViewPr snapToGrid="0">
      <p:cViewPr varScale="1">
        <p:scale>
          <a:sx n="62" d="100"/>
          <a:sy n="62" d="100"/>
        </p:scale>
        <p:origin x="1050" y="72"/>
      </p:cViewPr>
      <p:guideLst/>
    </p:cSldViewPr>
  </p:slideViewPr>
  <p:notesTextViewPr>
    <p:cViewPr>
      <p:scale>
        <a:sx n="1" d="1"/>
        <a:sy n="1" d="1"/>
      </p:scale>
      <p:origin x="0" y="-36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29/10/2023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
            </a:r>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
            </a:r>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r>
              <a:rPr lang="pt-BR" b="0" i="0" dirty="0">
                <a:solidFill>
                  <a:srgbClr val="374151"/>
                </a:solidFill>
                <a:effectLst/>
                <a:latin typeface="Söhne"/>
              </a:rPr>
              <a:t/>
            </a:r>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a:t>
            </a:r>
            <a:r>
              <a:rPr lang="pt-BR" dirty="0" smtClean="0"/>
              <a:t>towardsdatascience.com/batch-normalization-in-3-levels-of-understanding-14c2da90a338</a:t>
            </a:r>
          </a:p>
          <a:p>
            <a:r>
              <a:rPr lang="pt-BR" dirty="0" smtClean="0"/>
              <a:t>[4]</a:t>
            </a:r>
            <a:r>
              <a:rPr lang="pt-BR" baseline="0" dirty="0" smtClean="0"/>
              <a:t> https://medium.com/analytics-vidhya/how-batch-normalization-and-relu-solve-vanishing-gradients-3f1a8ace1c88</a:t>
            </a:r>
          </a:p>
          <a:p>
            <a:r>
              <a:rPr lang="pt-BR" baseline="0" dirty="0" smtClean="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38</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43</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29/10/2023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29/10/2023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29/10/2023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29/10/2023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26.png"/><Relationship Id="rId7" Type="http://schemas.openxmlformats.org/officeDocument/2006/relationships/image" Target="../media/image8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42.png"/><Relationship Id="rId10" Type="http://schemas.openxmlformats.org/officeDocument/2006/relationships/image" Target="../media/image200.png"/><Relationship Id="rId4" Type="http://schemas.openxmlformats.org/officeDocument/2006/relationships/image" Target="../media/image34.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0.png"/><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6.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53.png"/><Relationship Id="rId9"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61.jpeg"/><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image" Target="../media/image5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3.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68DBA540-3B58-4BC7-B375-23ABBBC057D3}"/>
                  </a:ext>
                </a:extLst>
              </p:cNvPr>
              <p:cNvSpPr>
                <a:spLocks noGrp="1"/>
              </p:cNvSpPr>
              <p:nvPr>
                <p:ph idx="1"/>
              </p:nvPr>
            </p:nvSpPr>
            <p:spPr>
              <a:xfrm>
                <a:off x="838200" y="2848874"/>
                <a:ext cx="11140439" cy="40091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a:t>
                </a:r>
                <a:r>
                  <a:rPr lang="pt-BR" dirty="0" smtClean="0">
                    <a:solidFill>
                      <a:schemeClr val="tx1"/>
                    </a:solidFill>
                  </a:rPr>
                  <a:t>(em geral, de forma aleatória</a:t>
                </a:r>
                <a:r>
                  <a:rPr lang="pt-BR" dirty="0">
                    <a:solidFill>
                      <a:schemeClr val="tx1"/>
                    </a:solidFill>
                  </a:rPr>
                  <a:t>)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a:t>
                </a:r>
                <a:r>
                  <a:rPr lang="pt-BR" b="0" i="0" dirty="0" smtClean="0">
                    <a:solidFill>
                      <a:schemeClr val="tx1"/>
                    </a:solidFill>
                    <a:effectLst/>
                  </a:rPr>
                  <a:t>à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200" y="2848874"/>
                <a:ext cx="11140439" cy="4009126"/>
              </a:xfrm>
              <a:blipFill rotWithShape="0">
                <a:blip r:embed="rId3"/>
                <a:stretch>
                  <a:fillRect l="-985" b="-3040"/>
                </a:stretch>
              </a:blipFill>
            </p:spPr>
            <p:txBody>
              <a:bodyPr/>
              <a:lstStyle/>
              <a:p>
                <a:r>
                  <a:rPr lang="pt-BR">
                    <a:noFill/>
                  </a:rPr>
                  <a:t> </a:t>
                </a:r>
              </a:p>
            </p:txBody>
          </p:sp>
        </mc:Fallback>
      </mc:AlternateContent>
      <p:sp>
        <p:nvSpPr>
          <p:cNvPr id="15" name="Elipse 14">
            <a:extLst>
              <a:ext uri="{FF2B5EF4-FFF2-40B4-BE49-F238E27FC236}">
                <a16:creationId xmlns="" xmlns:a16="http://schemas.microsoft.com/office/drawing/2014/main" id="{E4EBB7CB-9B70-401A-B744-8CD1F89E3BB9}"/>
              </a:ext>
            </a:extLst>
          </p:cNvPr>
          <p:cNvSpPr/>
          <p:nvPr/>
        </p:nvSpPr>
        <p:spPr>
          <a:xfrm>
            <a:off x="6441173" y="2740931"/>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aixaDeTexto 7">
                <a:extLst>
                  <a:ext uri="{FF2B5EF4-FFF2-40B4-BE49-F238E27FC236}">
                    <a16:creationId xmlns="" xmlns:a16="http://schemas.microsoft.com/office/drawing/2014/main" id="{6FBFF077-F3C9-473A-1A4C-80E1393B997C}"/>
                  </a:ext>
                </a:extLst>
              </p:cNvPr>
              <p:cNvSpPr txBox="1"/>
              <p:nvPr/>
            </p:nvSpPr>
            <p:spPr>
              <a:xfrm>
                <a:off x="9165399" y="2098775"/>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xmlns:a14="http://schemas.microsoft.com/office/drawing/2010/main" xmlns="" id="{6FBFF077-F3C9-473A-1A4C-80E1393B997C}"/>
                  </a:ext>
                </a:extLst>
              </p:cNvPr>
              <p:cNvSpPr txBox="1">
                <a:spLocks noRot="1" noChangeAspect="1" noMove="1" noResize="1" noEditPoints="1" noAdjustHandles="1" noChangeArrowheads="1" noChangeShapeType="1" noTextEdit="1"/>
              </p:cNvSpPr>
              <p:nvPr/>
            </p:nvSpPr>
            <p:spPr>
              <a:xfrm>
                <a:off x="9165399" y="2098775"/>
                <a:ext cx="2530293" cy="664349"/>
              </a:xfrm>
              <a:prstGeom prst="rect">
                <a:avLst/>
              </a:prstGeom>
              <a:blipFill rotWithShape="0">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 xmlns:a16="http://schemas.microsoft.com/office/drawing/2014/main" id="{7613A4EA-8A6C-E622-65F0-F50F47ED811D}"/>
              </a:ext>
            </a:extLst>
          </p:cNvPr>
          <p:cNvCxnSpPr>
            <a:cxnSpLocks/>
          </p:cNvCxnSpPr>
          <p:nvPr/>
        </p:nvCxnSpPr>
        <p:spPr>
          <a:xfrm flipV="1">
            <a:off x="7077213" y="2447226"/>
            <a:ext cx="2053139" cy="380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Agrupar 36">
            <a:extLst>
              <a:ext uri="{FF2B5EF4-FFF2-40B4-BE49-F238E27FC236}">
                <a16:creationId xmlns="" xmlns:a16="http://schemas.microsoft.com/office/drawing/2014/main" id="{A5F79E50-0859-FC48-D4C4-E57FE7F70F6A}"/>
              </a:ext>
            </a:extLst>
          </p:cNvPr>
          <p:cNvGrpSpPr/>
          <p:nvPr/>
        </p:nvGrpSpPr>
        <p:grpSpPr>
          <a:xfrm>
            <a:off x="4501646" y="1357341"/>
            <a:ext cx="3188707" cy="741434"/>
            <a:chOff x="4784715" y="1016331"/>
            <a:chExt cx="3188707" cy="741434"/>
          </a:xfrm>
        </p:grpSpPr>
        <p:grpSp>
          <p:nvGrpSpPr>
            <p:cNvPr id="35" name="Agrupar 16">
              <a:extLst>
                <a:ext uri="{FF2B5EF4-FFF2-40B4-BE49-F238E27FC236}">
                  <a16:creationId xmlns=""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38" name="Elipse 37">
                    <a:extLst>
                      <a:ext uri="{FF2B5EF4-FFF2-40B4-BE49-F238E27FC236}">
                        <a16:creationId xmlns=""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Elipse 38">
                    <a:extLst>
                      <a:ext uri="{FF2B5EF4-FFF2-40B4-BE49-F238E27FC236}">
                        <a16:creationId xmlns=""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6"/>
                    <a:stretch>
                      <a:fillRect/>
                    </a:stretch>
                  </a:blipFill>
                </p:spPr>
                <p:txBody>
                  <a:bodyPr/>
                  <a:lstStyle/>
                  <a:p>
                    <a:r>
                      <a:rPr lang="pt-BR">
                        <a:noFill/>
                      </a:rPr>
                      <a:t> </a:t>
                    </a:r>
                  </a:p>
                </p:txBody>
              </p:sp>
            </mc:Fallback>
          </mc:AlternateContent>
          <p:cxnSp>
            <p:nvCxnSpPr>
              <p:cNvPr id="40" name="Conector de seta reta 10">
                <a:extLst>
                  <a:ext uri="{FF2B5EF4-FFF2-40B4-BE49-F238E27FC236}">
                    <a16:creationId xmlns=""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tângulo 40">
                <a:extLst>
                  <a:ext uri="{FF2B5EF4-FFF2-40B4-BE49-F238E27FC236}">
                    <a16:creationId xmlns=""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42" name="Conector de seta reta 15">
                <a:extLst>
                  <a:ext uri="{FF2B5EF4-FFF2-40B4-BE49-F238E27FC236}">
                    <a16:creationId xmlns="" xmlns:a16="http://schemas.microsoft.com/office/drawing/2014/main" id="{1AB6D04C-0ECD-ED31-C680-ACF16FEDB6DA}"/>
                  </a:ext>
                </a:extLst>
              </p:cNvPr>
              <p:cNvCxnSpPr>
                <a:stCxn id="41" idx="3"/>
                <a:endCxn id="38"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ixaDeTexto 42">
                    <a:extLst>
                      <a:ext uri="{FF2B5EF4-FFF2-40B4-BE49-F238E27FC236}">
                        <a16:creationId xmlns=""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7"/>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CaixaDeTexto 43">
                    <a:extLst>
                      <a:ext uri="{FF2B5EF4-FFF2-40B4-BE49-F238E27FC236}">
                        <a16:creationId xmlns=""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8"/>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aixaDeTexto 44">
                    <a:extLst>
                      <a:ext uri="{FF2B5EF4-FFF2-40B4-BE49-F238E27FC236}">
                        <a16:creationId xmlns=""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9"/>
                    <a:stretch>
                      <a:fillRect r="-89362" b="-8929"/>
                    </a:stretch>
                  </a:blipFill>
                </p:spPr>
                <p:txBody>
                  <a:bodyPr/>
                  <a:lstStyle/>
                  <a:p>
                    <a:r>
                      <a:rPr lang="pt-BR">
                        <a:noFill/>
                      </a:rPr>
                      <a:t> </a:t>
                    </a:r>
                  </a:p>
                </p:txBody>
              </p:sp>
            </mc:Fallback>
          </mc:AlternateContent>
          <p:cxnSp>
            <p:nvCxnSpPr>
              <p:cNvPr id="46" name="Conector de seta reta 15">
                <a:extLst>
                  <a:ext uri="{FF2B5EF4-FFF2-40B4-BE49-F238E27FC236}">
                    <a16:creationId xmlns=""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CaixaDeTexto 46">
                    <a:extLst>
                      <a:ext uri="{FF2B5EF4-FFF2-40B4-BE49-F238E27FC236}">
                        <a16:creationId xmlns=""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10"/>
                    <a:stretch>
                      <a:fillRect r="-25000"/>
                    </a:stretch>
                  </a:blipFill>
                </p:spPr>
                <p:txBody>
                  <a:bodyPr/>
                  <a:lstStyle/>
                  <a:p>
                    <a:r>
                      <a:rPr lang="en-US">
                        <a:noFill/>
                      </a:rPr>
                      <a:t> </a:t>
                    </a:r>
                  </a:p>
                </p:txBody>
              </p:sp>
            </mc:Fallback>
          </mc:AlternateContent>
        </p:grpSp>
        <p:sp>
          <p:nvSpPr>
            <p:cNvPr id="36" name="CaixaDeTexto 35">
              <a:extLst>
                <a:ext uri="{FF2B5EF4-FFF2-40B4-BE49-F238E27FC236}">
                  <a16:creationId xmlns=""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7" name="CaixaDeTexto 36">
              <a:extLst>
                <a:ext uri="{FF2B5EF4-FFF2-40B4-BE49-F238E27FC236}">
                  <a16:creationId xmlns=""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a:t>
            </a:r>
            <a:r>
              <a:rPr lang="pt-BR" dirty="0" smtClean="0"/>
              <a:t>garante </a:t>
            </a:r>
            <a:r>
              <a:rPr lang="pt-BR" dirty="0"/>
              <a:t>que as </a:t>
            </a:r>
            <a:r>
              <a:rPr lang="pt-BR" b="1" i="1" dirty="0">
                <a:solidFill>
                  <a:srgbClr val="00B050"/>
                </a:solidFill>
              </a:rPr>
              <a:t>variâncias das ativações </a:t>
            </a:r>
            <a:r>
              <a:rPr lang="pt-BR" b="1" i="1" dirty="0" smtClean="0">
                <a:solidFill>
                  <a:srgbClr val="00B050"/>
                </a:solidFill>
              </a:rPr>
              <a:t>permaneça </a:t>
            </a:r>
            <a:r>
              <a:rPr lang="pt-BR" b="1" i="1" dirty="0">
                <a:solidFill>
                  <a:srgbClr val="00B050"/>
                </a:solidFill>
              </a:rPr>
              <a:t>a mesma </a:t>
            </a:r>
            <a:r>
              <a:rPr lang="pt-BR" b="1" i="1" dirty="0" smtClean="0">
                <a:solidFill>
                  <a:srgbClr val="00B050"/>
                </a:solidFill>
              </a:rPr>
              <a:t>ao longo de todas </a:t>
            </a:r>
            <a:r>
              <a:rPr lang="pt-BR" b="1" i="1" dirty="0">
                <a:solidFill>
                  <a:srgbClr val="00B050"/>
                </a:solidFill>
              </a:rPr>
              <a:t>as </a:t>
            </a:r>
            <a:r>
              <a:rPr lang="pt-BR" b="1" i="1" dirty="0" smtClean="0">
                <a:solidFill>
                  <a:srgbClr val="00B050"/>
                </a:solidFill>
              </a:rPr>
              <a:t>camadas</a:t>
            </a:r>
            <a:r>
              <a:rPr lang="pt-BR" dirty="0" smtClean="0"/>
              <a:t>. Isso garante que o </a:t>
            </a:r>
            <a:r>
              <a:rPr lang="pt-BR" dirty="0"/>
              <a:t>gradiente retropropagado não </a:t>
            </a:r>
            <a:r>
              <a:rPr lang="pt-BR" dirty="0" smtClean="0"/>
              <a:t>tenha multiplicações com valores </a:t>
            </a:r>
            <a:r>
              <a:rPr lang="pt-BR" dirty="0"/>
              <a:t>muito pequenos ou muito grandes em qualquer </a:t>
            </a:r>
            <a:r>
              <a:rPr lang="pt-BR" dirty="0" smtClean="0"/>
              <a:t>camada,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a:t>
            </a:r>
            <a:r>
              <a:rPr lang="pt-BR" b="1" dirty="0" smtClean="0"/>
              <a:t>de </a:t>
            </a:r>
            <a:r>
              <a:rPr lang="pt-BR" b="1" dirty="0"/>
              <a:t>batch</a:t>
            </a:r>
            <a:r>
              <a:rPr lang="pt-BR" dirty="0" smtClean="0"/>
              <a:t>: </a:t>
            </a:r>
            <a:r>
              <a:rPr lang="pt-BR" b="1" i="1" dirty="0" smtClean="0">
                <a:solidFill>
                  <a:srgbClr val="00B050"/>
                </a:solidFill>
              </a:rPr>
              <a:t>padroniza as ativações </a:t>
            </a:r>
            <a:r>
              <a:rPr lang="pt-BR" dirty="0" smtClean="0"/>
              <a:t>das camadas da rede e, na sequência, </a:t>
            </a:r>
            <a:r>
              <a:rPr lang="pt-BR" dirty="0" smtClean="0"/>
              <a:t>as </a:t>
            </a:r>
            <a:r>
              <a:rPr lang="pt-BR" b="1" i="1" dirty="0" smtClean="0">
                <a:solidFill>
                  <a:srgbClr val="00B050"/>
                </a:solidFill>
              </a:rPr>
              <a:t>desloca </a:t>
            </a:r>
            <a:r>
              <a:rPr lang="pt-BR" b="1" i="1" dirty="0" smtClean="0">
                <a:solidFill>
                  <a:srgbClr val="00B050"/>
                </a:solidFill>
              </a:rPr>
              <a:t>e </a:t>
            </a:r>
            <a:r>
              <a:rPr lang="pt-BR" b="1" i="1" dirty="0" smtClean="0">
                <a:solidFill>
                  <a:srgbClr val="00B050"/>
                </a:solidFill>
              </a:rPr>
              <a:t>escalona</a:t>
            </a:r>
            <a:r>
              <a:rPr lang="pt-BR" b="0" i="0" dirty="0" smtClean="0">
                <a:effectLst/>
              </a:rPr>
              <a:t>,</a:t>
            </a:r>
            <a:r>
              <a:rPr lang="pt-BR" dirty="0" smtClean="0"/>
              <a:t> mantendo-as dentro de intervalos que minimizam</a:t>
            </a:r>
            <a:r>
              <a:rPr lang="pt-BR" b="0" i="0" dirty="0" smtClean="0">
                <a:effectLst/>
              </a:rPr>
              <a:t> </a:t>
            </a:r>
            <a:r>
              <a:rPr lang="pt-BR" b="0" i="0" dirty="0">
                <a:effectLst/>
              </a:rPr>
              <a:t>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upo 1"/>
          <p:cNvGrpSpPr/>
          <p:nvPr/>
        </p:nvGrpSpPr>
        <p:grpSpPr>
          <a:xfrm>
            <a:off x="1709432" y="4779571"/>
            <a:ext cx="3194373" cy="1909445"/>
            <a:chOff x="1709432" y="4779571"/>
            <a:chExt cx="3194373"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smtClean="0"/>
                <a:t>Camada #1 (escondida)</a:t>
              </a:r>
              <a:endParaRPr lang="pt-BR" sz="1200" dirty="0"/>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smtClean="0"/>
                <a:t>Camada #2 </a:t>
              </a:r>
            </a:p>
            <a:p>
              <a:pPr algn="ctr"/>
              <a:r>
                <a:rPr lang="pt-BR" sz="1200" dirty="0" smtClean="0"/>
                <a:t>(de saída)</a:t>
              </a:r>
              <a:endParaRPr lang="pt-BR" sz="1200" dirty="0"/>
            </a:p>
          </p:txBody>
        </p:sp>
      </p:grpSp>
    </p:spTree>
    <p:extLst>
      <p:ext uri="{BB962C8B-B14F-4D97-AF65-F5344CB8AC3E}">
        <p14:creationId xmlns:p14="http://schemas.microsoft.com/office/powerpoint/2010/main" val="455897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 xmlns:a16="http://schemas.microsoft.com/office/drawing/2014/main" id="{8C0AEE39-1D1E-B813-CD69-1065FC112257}"/>
              </a:ext>
            </a:extLst>
          </p:cNvPr>
          <p:cNvSpPr>
            <a:spLocks noGrp="1"/>
          </p:cNvSpPr>
          <p:nvPr>
            <p:ph idx="1"/>
          </p:nvPr>
        </p:nvSpPr>
        <p:spPr>
          <a:xfrm>
            <a:off x="5436158" y="1825624"/>
            <a:ext cx="6591718"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16610</TotalTime>
  <Words>5389</Words>
  <Application>Microsoft Office PowerPoint</Application>
  <PresentationFormat>Widescreen</PresentationFormat>
  <Paragraphs>561</Paragraphs>
  <Slides>44</Slides>
  <Notes>37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44</vt:i4>
      </vt:variant>
    </vt:vector>
  </HeadingPairs>
  <TitlesOfParts>
    <vt:vector size="51"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Variantes da função de ativação retificadora</vt:lpstr>
      <vt:lpstr>Outras formas de se minimizar a dissipação e a explosão do gradiente</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1494</cp:revision>
  <dcterms:created xsi:type="dcterms:W3CDTF">2020-04-06T23:46:10Z</dcterms:created>
  <dcterms:modified xsi:type="dcterms:W3CDTF">2023-10-30T01:16:14Z</dcterms:modified>
</cp:coreProperties>
</file>