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00" r:id="rId2"/>
    <p:sldId id="292" r:id="rId3"/>
    <p:sldId id="336" r:id="rId4"/>
    <p:sldId id="366" r:id="rId5"/>
    <p:sldId id="367" r:id="rId6"/>
    <p:sldId id="339" r:id="rId7"/>
    <p:sldId id="340" r:id="rId8"/>
    <p:sldId id="341" r:id="rId9"/>
    <p:sldId id="342" r:id="rId10"/>
    <p:sldId id="343" r:id="rId11"/>
    <p:sldId id="368" r:id="rId12"/>
    <p:sldId id="369" r:id="rId13"/>
    <p:sldId id="346" r:id="rId14"/>
    <p:sldId id="347" r:id="rId15"/>
    <p:sldId id="348" r:id="rId16"/>
    <p:sldId id="349" r:id="rId17"/>
    <p:sldId id="350" r:id="rId18"/>
    <p:sldId id="301" r:id="rId19"/>
    <p:sldId id="269" r:id="rId20"/>
    <p:sldId id="303" r:id="rId21"/>
    <p:sldId id="271" r:id="rId22"/>
    <p:sldId id="365" r:id="rId2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9" autoAdjust="0"/>
    <p:restoredTop sz="85501" autoAdjust="0"/>
  </p:normalViewPr>
  <p:slideViewPr>
    <p:cSldViewPr snapToGrid="0">
      <p:cViewPr varScale="1">
        <p:scale>
          <a:sx n="99" d="100"/>
          <a:sy n="99" d="100"/>
        </p:scale>
        <p:origin x="103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6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neural_networks_supervised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Embora o</a:t>
            </a:r>
            <a:r>
              <a:rPr lang="pt-BR" baseline="0" dirty="0" smtClean="0"/>
              <a:t> gradiente descendente </a:t>
            </a:r>
            <a:r>
              <a:rPr lang="pt-BR" dirty="0" smtClean="0"/>
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7294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14:m>
                  <m:oMath xmlns:m="http://schemas.openxmlformats.org/officeDocument/2006/math">
                    <m:r>
                      <a:rPr lang="pt-BR" sz="1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pt-BR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</a:t>
                </a:r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.</a:t>
                </a:r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Embora o</a:t>
                </a:r>
                <a:r>
                  <a:rPr lang="pt-BR" sz="1200" baseline="0" dirty="0">
                    <a:solidFill>
                      <a:schemeClr val="tx1"/>
                    </a:solidFill>
                    <a:latin typeface="+mn-lt"/>
                  </a:rPr>
                  <a:t> gradiente descendente 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estocástico continue sendo uma estratégia de otimização muito popular, o aprendizado com ele as vezes pode ser lento. O método do momento é projetado para acelerar o aprendizado, especialmente em caso de alta curvatura, gradientes pequenos mas consistentes ou gradientes ruidosos. O algoritmo do momento acumula uma média móvel exponencialmente decrescente dos gradientes passados e continua a se mover em sua direção.</a:t>
                </a:r>
              </a:p>
              <a:p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Portanto, podemos pensar no hiperparâmetro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em termos da equação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1/(1−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𝜑)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. Por exemplo, </a:t>
                </a:r>
                <a:r>
                  <a:rPr lang="pt-BR" sz="1200" i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𝜑</a:t>
                </a:r>
                <a:r>
                  <a:rPr lang="pt-BR" sz="1200" b="0" i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=0.9</a:t>
                </a:r>
                <a:r>
                  <a:rPr lang="pt-BR" sz="1200" dirty="0">
                    <a:solidFill>
                      <a:schemeClr val="tx1"/>
                    </a:solidFill>
                    <a:latin typeface="+mn-lt"/>
                  </a:rPr>
                  <a:t> corresponde à multiplicação da velocidade máxima por 10 em relação ao algoritmo de descida do gradiente</a:t>
                </a:r>
                <a:r>
                  <a:rPr lang="pt-BR" sz="1200" dirty="0" smtClean="0">
                    <a:solidFill>
                      <a:schemeClr val="tx1"/>
                    </a:solidFill>
                    <a:latin typeface="+mn-lt"/>
                  </a:rPr>
                  <a:t>.</a:t>
                </a:r>
                <a:endParaRPr lang="pt-BR" sz="1200" dirty="0">
                  <a:solidFill>
                    <a:schemeClr val="tx1"/>
                  </a:solidFill>
                  <a:latin typeface="+mn-lt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657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mais informações</a:t>
            </a:r>
            <a:r>
              <a:rPr lang="pt-BR" baseline="0" dirty="0"/>
              <a:t> sobre esses </a:t>
            </a:r>
            <a:r>
              <a:rPr lang="pt-BR" b="1" dirty="0"/>
              <a:t>Modelos com Passo de Aprendizagem Adaptativo</a:t>
            </a:r>
            <a:r>
              <a:rPr lang="pt-BR" b="0" baseline="0" dirty="0"/>
              <a:t> 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GOODFELLOW, I., BENGIO, Y., COURVILLE, A., Deep Learning, MIT Press, 2016. HAYKIN, S. Neural Networks and Learning Machines, 3rd edition, Prentice-Hall, 2008.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787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ponto inicial pode determinar se o algoritmo converge, sendo alguns pontos iniciais tão instáveis que o algoritmo encontra dificuldades numéricas e falha completamente.</a:t>
            </a:r>
          </a:p>
          <a:p>
            <a:endParaRPr lang="pt-BR" dirty="0"/>
          </a:p>
          <a:p>
            <a:r>
              <a:rPr lang="pt-BR" dirty="0"/>
              <a:t>Se dois</a:t>
            </a:r>
            <a:r>
              <a:rPr lang="pt-BR" baseline="0" dirty="0"/>
              <a:t> nós </a:t>
            </a:r>
            <a:r>
              <a:rPr lang="pt-BR" dirty="0"/>
              <a:t>ocultos com a mesma função de ativação estiverem conectados às mesmas entradas, esses</a:t>
            </a:r>
            <a:r>
              <a:rPr lang="pt-BR" baseline="0" dirty="0"/>
              <a:t> nós </a:t>
            </a:r>
            <a:r>
              <a:rPr lang="pt-BR" dirty="0"/>
              <a:t>deverão ter pesos iniciais diferentes. Se eles tiverem os mesmos pesos iniciais, um algoritmo de aprendizado determinístico aplicado a um custo e modelo determinísticos atualizará constantemente essas duas unidades da mesma maneira.</a:t>
            </a:r>
            <a:r>
              <a:rPr lang="pt-BR" baseline="0" dirty="0"/>
              <a:t> </a:t>
            </a:r>
            <a:r>
              <a:rPr lang="pt-BR" dirty="0"/>
              <a:t>Mesmo que o modelo ou o algoritmo de treinamento seja capaz de usar processos estocásticos para calcular atualizações diferentes para nós </a:t>
            </a:r>
            <a:r>
              <a:rPr lang="pt-BR" dirty="0" smtClean="0"/>
              <a:t>diferentes</a:t>
            </a:r>
            <a:r>
              <a:rPr lang="pt-BR" dirty="0"/>
              <a:t>, geralmente é melhor inicializar cada nó para calcular uma função diferente de todas os outros</a:t>
            </a:r>
            <a:r>
              <a:rPr lang="pt-BR" baseline="0" dirty="0"/>
              <a:t> nós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Referências</a:t>
            </a:r>
          </a:p>
          <a:p>
            <a:r>
              <a:rPr lang="pt-BR" dirty="0" smtClean="0"/>
              <a:t>[1] https://www.deeplearning.ai/ai-notes/initialization/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880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dirty="0" smtClean="0"/>
              <a:t>Referências</a:t>
            </a:r>
          </a:p>
          <a:p>
            <a:r>
              <a:rPr lang="pt-BR" dirty="0" smtClean="0"/>
              <a:t>[1]</a:t>
            </a:r>
            <a:r>
              <a:rPr lang="pt-BR" baseline="0" dirty="0" smtClean="0"/>
              <a:t> https://www.quora.com/Why-dont-we-initialize-the-weights-of-a-neural-network-to-zero</a:t>
            </a:r>
          </a:p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16053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empírico</a:t>
            </a:r>
            <a:r>
              <a:rPr lang="pt-BR" dirty="0" smtClean="0"/>
              <a:t>: baseado na experiência e na observação, metódicas ou não.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</a:t>
            </a:r>
            <a:r>
              <a:rPr lang="pt-BR" dirty="0"/>
              <a:t>mais informações</a:t>
            </a:r>
            <a:r>
              <a:rPr lang="pt-BR" baseline="0" dirty="0"/>
              <a:t> sobre a inicialização dos pesos </a:t>
            </a:r>
            <a:r>
              <a:rPr lang="pt-BR" b="0" baseline="0" dirty="0"/>
              <a:t>vejam: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GOODFELLOW, I., BENGIO, Y., COURVILLE, A., Deep Learning, MIT Press, 2016. HAYKIN, S. Neural Networks and Learning Machines, 3rd edition, Prentice-Hall, 2008</a:t>
            </a:r>
            <a:r>
              <a:rPr lang="pt-BR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Referência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[1] https://www.deeplearning.ai/ai-notes/initialization/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[2] https://machinelearningmastery.com/weight-initialization-for-deep-learning-neural-networks/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baseline="0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4053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Para mais informações</a:t>
            </a:r>
            <a:r>
              <a:rPr lang="pt-BR" baseline="0" dirty="0"/>
              <a:t> sobre a implementação de redes MLP na biblioteca SciKit-Learn, visite o seguinte site:</a:t>
            </a:r>
          </a:p>
          <a:p>
            <a:endParaRPr lang="pt-BR" dirty="0"/>
          </a:p>
          <a:p>
            <a:r>
              <a:rPr lang="pt-BR" dirty="0">
                <a:hlinkClick r:id="rId3"/>
              </a:rPr>
              <a:t>https://scikit-learn.org/stable/modules/neural_networks_supervised.html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196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Projeto #2:</a:t>
            </a:r>
            <a:r>
              <a:rPr lang="pt-BR" sz="1200" dirty="0" smtClean="0"/>
              <a:t> </a:t>
            </a:r>
            <a:r>
              <a:rPr lang="pt-BR" sz="1200" dirty="0" smtClean="0"/>
              <a:t>https://</a:t>
            </a:r>
            <a:r>
              <a:rPr lang="pt-BR" sz="1200" dirty="0" smtClean="0"/>
              <a:t>mybinder.org/v2/gh/zz4fap/t320_aprendizado_de_maquina/main?filepath=projeto%2Fprojeto_2_T320_2S2021.ipynb</a:t>
            </a:r>
            <a:endParaRPr lang="pt-BR" sz="1200" dirty="0" smtClean="0"/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30/10/2021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related_projects.html#related-project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projeto%2Fprojeto_2_T320_2S2021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/>
              <a:t>Redes Neurais Artificiais (</a:t>
            </a:r>
            <a:r>
              <a:rPr lang="pt-BR" b="1" i="1"/>
              <a:t>Parte </a:t>
            </a:r>
            <a:r>
              <a:rPr lang="pt-BR" b="1" i="1" smtClean="0"/>
              <a:t>IV)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</a:t>
            </a:r>
            <a:r>
              <a:rPr lang="pt-BR" dirty="0" smtClean="0"/>
              <a:t>pesos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6246859" cy="5032375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A tarefa de escolha do</a:t>
                </a:r>
                <a:r>
                  <a:rPr lang="pt-BR" b="1" i="1" dirty="0"/>
                  <a:t> passo de aprendizagem</a:t>
                </a:r>
                <a:r>
                  <a:rPr lang="pt-BR" dirty="0"/>
                  <a:t> é complicada e nos remete ao conhecido compromisso entre velocidade de convergência e estabilidade/precisão.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Pode-se usar um valor fixo, mas geralmente, se adota um método de variação linear decrescente de um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 um valor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(i.e., da iteração 0 à iteração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):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e>
                    </m:d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den>
                    </m:f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 é o número da iteração de treinamento.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Após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-ésima iteração, pode-se deixar o valor do passo de aprendizagem fixo, como mostrado na figura ao lado.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Naturalmente, a definição dos valores necessários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</m:oMath>
                </a14:m>
                <a:r>
                  <a:rPr lang="pt-BR" dirty="0"/>
                  <a:t>)  é mais um problema </a:t>
                </a:r>
                <a:r>
                  <a:rPr lang="pt-BR" b="1" i="1" dirty="0"/>
                  <a:t>a ser tratado caso-a-caso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6246859" cy="5032375"/>
              </a:xfrm>
              <a:blipFill rotWithShape="0">
                <a:blip r:embed="rId2"/>
                <a:stretch>
                  <a:fillRect l="-1463" t="-2785" r="-2341" b="-14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788" t="5639" r="7163" b="2354"/>
          <a:stretch/>
        </p:blipFill>
        <p:spPr>
          <a:xfrm>
            <a:off x="8541188" y="1661309"/>
            <a:ext cx="2985104" cy="26805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313483" y="1738540"/>
                <a:ext cx="2314407" cy="1475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sz="1400" b="0" i="0" smtClean="0">
                        <a:latin typeface="Cambria Math" panose="02040503050406030204" pitchFamily="18" charset="0"/>
                      </a:rPr>
                      <m:t>=10000</m:t>
                    </m:r>
                  </m:oMath>
                </a14:m>
                <a:endParaRPr lang="pt-BR" sz="14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b="0" dirty="0"/>
                  <a:t>Tamanho do batch: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/>
                  <a:t>Número de épocas: 100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endParaRPr lang="pt-B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𝜏</m:t>
                        </m:r>
                      </m:sub>
                    </m:sSub>
                    <m:r>
                      <a:rPr lang="pt-BR" sz="1400" b="0" i="0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pt-BR" sz="1400" b="0" i="0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sz="1400" dirty="0"/>
                  <a:t> = 5000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3483" y="1738540"/>
                <a:ext cx="2314407" cy="1475084"/>
              </a:xfrm>
              <a:prstGeom prst="rect">
                <a:avLst/>
              </a:prstGeom>
              <a:blipFill rotWithShape="0">
                <a:blip r:embed="rId4"/>
                <a:stretch>
                  <a:fillRect l="-528" b="-37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9765093" y="4438751"/>
            <a:ext cx="2426907" cy="24192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6954432" y="4419042"/>
            <a:ext cx="2447809" cy="2440416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9278868" y="5332176"/>
            <a:ext cx="449942" cy="55358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1914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0515600" cy="1325563"/>
          </a:xfrm>
        </p:spPr>
        <p:txBody>
          <a:bodyPr/>
          <a:lstStyle/>
          <a:p>
            <a:r>
              <a:rPr lang="pt-BR" dirty="0"/>
              <a:t>Variações dos algoritmos de otimização dos </a:t>
            </a:r>
            <a:r>
              <a:rPr lang="pt-BR" dirty="0" smtClean="0"/>
              <a:t>pesos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1136087" cy="5167312"/>
              </a:xfrm>
            </p:spPr>
            <p:txBody>
              <a:bodyPr>
                <a:normAutofit lnSpcReduction="100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 smtClean="0"/>
                  <a:t>Momentum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</a:t>
                </a:r>
                <a:r>
                  <a:rPr lang="pt-BR" b="1" i="1" dirty="0" smtClean="0"/>
                  <a:t>termo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momento</a:t>
                </a:r>
                <a:r>
                  <a:rPr lang="pt-BR" dirty="0" smtClean="0"/>
                  <a:t> é adicionado à equação de atualização dos pesos para trazer </a:t>
                </a:r>
                <a:r>
                  <a:rPr lang="pt-BR" b="1" i="1" dirty="0"/>
                  <a:t>informação de gradientes anteriores </a:t>
                </a:r>
                <a:r>
                  <a:rPr lang="pt-BR" b="1" i="1" dirty="0" smtClean="0"/>
                  <a:t>acumulados </a:t>
                </a:r>
                <a:r>
                  <a:rPr lang="pt-BR" dirty="0" smtClean="0"/>
                  <a:t>ao </a:t>
                </a:r>
                <a:r>
                  <a:rPr lang="pt-BR" dirty="0"/>
                  <a:t>ajuste de </a:t>
                </a:r>
                <a:r>
                  <a:rPr lang="pt-BR" dirty="0" smtClean="0"/>
                  <a:t>pesos.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Isso tem o potencial de melhorar </a:t>
                </a:r>
                <a:r>
                  <a:rPr lang="pt-BR" dirty="0"/>
                  <a:t>a </a:t>
                </a:r>
                <a:r>
                  <a:rPr lang="pt-BR" dirty="0" smtClean="0"/>
                  <a:t>convergência das versões online e em mini-lotes do gradiente descendente.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atualização dos pesos</a:t>
                </a:r>
                <a:r>
                  <a:rPr lang="pt-BR" dirty="0"/>
                  <a:t> </a:t>
                </a:r>
                <a:r>
                  <a:rPr lang="pt-BR" dirty="0" smtClean="0"/>
                  <a:t>com o </a:t>
                </a:r>
                <a:r>
                  <a:rPr lang="pt-BR" b="1" i="1" dirty="0" smtClean="0"/>
                  <a:t>termo momento</a:t>
                </a:r>
                <a:r>
                  <a:rPr lang="pt-BR" dirty="0" smtClean="0"/>
                  <a:t> é </a:t>
                </a:r>
                <a:r>
                  <a:rPr lang="pt-BR" dirty="0"/>
                  <a:t>dada por</a:t>
                </a: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457200" lvl="1" indent="0">
                  <a:buNone/>
                </a:pP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 smtClean="0"/>
                  <a:t> é a </a:t>
                </a:r>
                <a:r>
                  <a:rPr lang="pt-BR" b="1" i="1" dirty="0" smtClean="0"/>
                  <a:t>velocidade</a:t>
                </a:r>
                <a:r>
                  <a:rPr lang="pt-BR" dirty="0" smtClean="0"/>
                  <a:t>, a qual é </a:t>
                </a:r>
                <a:r>
                  <a:rPr lang="pt-BR" dirty="0"/>
                  <a:t>atualizada da seguinte </a:t>
                </a:r>
                <a:r>
                  <a:rPr lang="pt-BR" dirty="0" smtClean="0"/>
                  <a:t>forma</a:t>
                </a:r>
                <a:endParaRPr lang="pt-BR" dirty="0"/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é o </a:t>
                </a:r>
                <a:r>
                  <a:rPr lang="pt-BR" b="1" i="1" dirty="0"/>
                  <a:t>vetor </a:t>
                </a:r>
                <a:r>
                  <a:rPr lang="pt-BR" b="1" i="1" dirty="0" smtClean="0"/>
                  <a:t>gradiente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 é o </a:t>
                </a:r>
                <a:r>
                  <a:rPr lang="pt-BR" b="1" i="1" dirty="0" smtClean="0"/>
                  <a:t>passo de aprendizagem</a:t>
                </a:r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∈[0,1)</m:t>
                    </m:r>
                  </m:oMath>
                </a14:m>
                <a:r>
                  <a:rPr lang="pt-BR" dirty="0"/>
                  <a:t> determina com que rapidez as contribuições de gradientes anteriores decaem </a:t>
                </a:r>
                <a:r>
                  <a:rPr lang="pt-BR" dirty="0" smtClean="0"/>
                  <a:t>(</a:t>
                </a:r>
                <a:r>
                  <a:rPr lang="pt-BR" dirty="0"/>
                  <a:t>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é um termo de memória</a:t>
                </a:r>
                <a:r>
                  <a:rPr lang="pt-BR" dirty="0" smtClean="0"/>
                  <a:t>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Quanto </a:t>
                </a:r>
                <a:r>
                  <a:rPr lang="pt-BR" dirty="0"/>
                  <a:t>maior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μ</m:t>
                    </m:r>
                  </m:oMath>
                </a14:m>
                <a:r>
                  <a:rPr lang="pt-BR" dirty="0"/>
                  <a:t>, maior será a influência de gradientes anteriores na direção atual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dá a </a:t>
                </a:r>
                <a:r>
                  <a:rPr lang="pt-BR" b="1" i="1" dirty="0"/>
                  <a:t>direção</a:t>
                </a:r>
                <a:r>
                  <a:rPr lang="pt-BR" dirty="0"/>
                  <a:t> e a </a:t>
                </a:r>
                <a:r>
                  <a:rPr lang="pt-BR" b="1" i="1" dirty="0"/>
                  <a:t>velocidade</a:t>
                </a:r>
                <a:r>
                  <a:rPr lang="pt-BR" dirty="0"/>
                  <a:t> na qual os pesos se movem pelo espaço de pesos</a:t>
                </a:r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1136087" cy="5167312"/>
              </a:xfrm>
              <a:blipFill rotWithShape="0">
                <a:blip r:embed="rId3"/>
                <a:stretch>
                  <a:fillRect l="-930" t="-2594" r="-930" b="-4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543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</a:t>
            </a:r>
            <a:r>
              <a:rPr lang="pt-BR" dirty="0" smtClean="0"/>
              <a:t>pesos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5"/>
                <a:ext cx="8596088" cy="5032375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Momentum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Momento </a:t>
                </a:r>
                <a:r>
                  <a:rPr lang="pt-BR" dirty="0"/>
                  <a:t>em física é igual a massa de uma partícula vezes sua velocidade. No algoritmo do </a:t>
                </a:r>
                <a:r>
                  <a:rPr lang="pt-BR" dirty="0" smtClean="0"/>
                  <a:t>momento, </a:t>
                </a:r>
                <a:r>
                  <a:rPr lang="pt-BR" dirty="0"/>
                  <a:t>assumimos que a massa é unitária, então o vetor velocidade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 também pode ser considerado como o </a:t>
                </a:r>
                <a:r>
                  <a:rPr lang="pt-BR" dirty="0" smtClean="0"/>
                  <a:t>momento </a:t>
                </a:r>
                <a:r>
                  <a:rPr lang="pt-BR" dirty="0"/>
                  <a:t>da partícula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termo momento adiciona </a:t>
                </a:r>
                <a:r>
                  <a:rPr lang="pt-BR" dirty="0"/>
                  <a:t>uma fração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 smtClean="0"/>
                  <a:t> de atualizações anteriores dos pesos.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 smtClean="0"/>
                  <a:t>Quando </a:t>
                </a:r>
                <a:r>
                  <a:rPr lang="pt-BR" dirty="0"/>
                  <a:t>o gradiente continua apontando na mesma direção, isso aumentará o tamanho dos passos dados em direção ao mínimo</a:t>
                </a:r>
                <a:r>
                  <a:rPr lang="pt-BR" dirty="0" smtClean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Quando o gradiente </a:t>
                </a:r>
                <a:r>
                  <a:rPr lang="pt-BR" dirty="0" smtClean="0"/>
                  <a:t>muda de direção a cada nova iteração, </a:t>
                </a:r>
                <a:r>
                  <a:rPr lang="pt-BR" dirty="0"/>
                  <a:t>o </a:t>
                </a:r>
                <a:r>
                  <a:rPr lang="pt-BR" dirty="0" smtClean="0"/>
                  <a:t>termo momento </a:t>
                </a:r>
                <a:r>
                  <a:rPr lang="pt-BR" dirty="0"/>
                  <a:t>suaviza as variações</a:t>
                </a:r>
                <a:r>
                  <a:rPr lang="pt-BR" dirty="0" smtClean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Como resultado, temos convergência mais rápida e oscilação reduzida.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efeito do algoritmo do momentum no GDE é ilustrado na figura ao lado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5"/>
                <a:ext cx="8596088" cy="5032375"/>
              </a:xfrm>
              <a:blipFill rotWithShape="0">
                <a:blip r:embed="rId3"/>
                <a:stretch>
                  <a:fillRect l="-1205" t="-1937" r="-17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2"/>
          <a:stretch/>
        </p:blipFill>
        <p:spPr>
          <a:xfrm>
            <a:off x="9381069" y="2115909"/>
            <a:ext cx="2781903" cy="4444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1548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63527"/>
            <a:ext cx="11353801" cy="1325563"/>
          </a:xfrm>
        </p:spPr>
        <p:txBody>
          <a:bodyPr>
            <a:normAutofit/>
          </a:bodyPr>
          <a:lstStyle/>
          <a:p>
            <a:r>
              <a:rPr lang="pt-BR" dirty="0"/>
              <a:t>Variações dos algoritmos de otimização dos </a:t>
            </a:r>
            <a:r>
              <a:rPr lang="pt-BR" dirty="0" smtClean="0"/>
              <a:t>pesos</a:t>
            </a:r>
            <a:endParaRPr lang="pt-BR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24492" cy="5032375"/>
              </a:xfrm>
            </p:spPr>
            <p:txBody>
              <a:bodyPr>
                <a:normAutofit fontScale="92500"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Momento de Nesterov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método do </a:t>
                </a:r>
                <a:r>
                  <a:rPr lang="pt-BR" b="1" i="1" dirty="0"/>
                  <a:t>momento de Nesterov </a:t>
                </a:r>
                <a:r>
                  <a:rPr lang="pt-BR" dirty="0"/>
                  <a:t>pode ser visto, essencialmente, como uma variação do </a:t>
                </a:r>
                <a:r>
                  <a:rPr lang="pt-BR" b="1" i="1" dirty="0"/>
                  <a:t>método do momento</a:t>
                </a:r>
                <a:r>
                  <a:rPr lang="pt-BR" dirty="0"/>
                  <a:t> em que o cálculo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não é feito sobre o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, mas sim sobre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pt-BR" dirty="0"/>
                  <a:t>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Esse </a:t>
                </a:r>
                <a:r>
                  <a:rPr lang="pt-BR" dirty="0"/>
                  <a:t>termo adicional funciona como um fator de correção que pode beneficiar, em alguns casos, a velocidade de convergência.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b="1" dirty="0"/>
                  <a:t>Modelos com Passo de Aprendizagem Adaptativo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</a:t>
                </a:r>
                <a:r>
                  <a:rPr lang="pt-BR" b="1" i="1" dirty="0"/>
                  <a:t>passo de aprendizagem </a:t>
                </a:r>
                <a:r>
                  <a:rPr lang="pt-BR" dirty="0"/>
                  <a:t>é um hiperparâmetro difícil de se ajustar otimamente e bastante relevante para o sucesso do treinamento de uma rede neural.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Isso </a:t>
                </a:r>
                <a:r>
                  <a:rPr lang="pt-BR" dirty="0"/>
                  <a:t>motivou o surgimento de um conjunto de métodos com mecanismos capazes de modificá-lo dinamicamente.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passo </a:t>
                </a:r>
                <a:r>
                  <a:rPr lang="pt-BR" dirty="0"/>
                  <a:t>é </a:t>
                </a:r>
                <a:r>
                  <a:rPr lang="pt-BR" dirty="0" smtClean="0"/>
                  <a:t>ajustado </a:t>
                </a:r>
                <a:r>
                  <a:rPr lang="pt-BR" dirty="0"/>
                  <a:t>de acordo com a desempenho </a:t>
                </a:r>
                <a:r>
                  <a:rPr lang="pt-BR" dirty="0" smtClean="0"/>
                  <a:t>da rede e</a:t>
                </a:r>
                <a:r>
                  <a:rPr lang="pt-BR" dirty="0"/>
                  <a:t>, além disso, </a:t>
                </a:r>
                <a:r>
                  <a:rPr lang="pt-BR" dirty="0" smtClean="0"/>
                  <a:t>pode-se ter </a:t>
                </a:r>
                <a:r>
                  <a:rPr lang="pt-BR" dirty="0"/>
                  <a:t>passos diferentes para cada peso do modelo, os quais são atualizados de forma independente.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Dentre </a:t>
                </a:r>
                <a:r>
                  <a:rPr lang="pt-BR" dirty="0"/>
                  <a:t>as técnicas mais populares dessa classe estão o </a:t>
                </a:r>
                <a:r>
                  <a:rPr lang="pt-BR" b="1" i="1" dirty="0"/>
                  <a:t>AdaGrad</a:t>
                </a:r>
                <a:r>
                  <a:rPr lang="pt-BR" dirty="0"/>
                  <a:t>, o </a:t>
                </a:r>
                <a:r>
                  <a:rPr lang="pt-BR" b="1" i="1" dirty="0"/>
                  <a:t>RMSProp</a:t>
                </a:r>
                <a:r>
                  <a:rPr lang="pt-BR" dirty="0"/>
                  <a:t> e o </a:t>
                </a:r>
                <a:r>
                  <a:rPr lang="pt-BR" b="1" i="1" dirty="0" smtClean="0"/>
                  <a:t>Adam.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24492" cy="5032375"/>
              </a:xfrm>
              <a:blipFill rotWithShape="0">
                <a:blip r:embed="rId3"/>
                <a:stretch>
                  <a:fillRect l="-814" t="-1816" r="-1194" b="-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778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0600" cy="5032376"/>
          </a:xfrm>
        </p:spPr>
        <p:txBody>
          <a:bodyPr>
            <a:normAutofit fontScale="92500"/>
          </a:bodyPr>
          <a:lstStyle/>
          <a:p>
            <a:r>
              <a:rPr lang="pt-BR" dirty="0"/>
              <a:t>Uma vez que os métodos de treinamento de </a:t>
            </a:r>
            <a:r>
              <a:rPr lang="pt-BR" b="1" i="1" dirty="0"/>
              <a:t>redes neurais MLP </a:t>
            </a:r>
            <a:r>
              <a:rPr lang="pt-BR" dirty="0"/>
              <a:t>são iterativos, eles dependem de uma </a:t>
            </a:r>
            <a:r>
              <a:rPr lang="pt-BR" b="1" i="1" dirty="0"/>
              <a:t>inicialização dos pesos</a:t>
            </a:r>
            <a:r>
              <a:rPr lang="pt-BR" dirty="0"/>
              <a:t>. </a:t>
            </a:r>
          </a:p>
          <a:p>
            <a:r>
              <a:rPr lang="pt-BR" dirty="0"/>
              <a:t>Como os métodos são de </a:t>
            </a:r>
            <a:r>
              <a:rPr lang="pt-BR" b="1" i="1" dirty="0"/>
              <a:t>busca local</a:t>
            </a:r>
            <a:r>
              <a:rPr lang="pt-BR" dirty="0"/>
              <a:t>, a inicialização pode afetar drasticamente a qualidade da solução obtida.</a:t>
            </a:r>
          </a:p>
          <a:p>
            <a:r>
              <a:rPr lang="pt-BR" dirty="0"/>
              <a:t>O </a:t>
            </a:r>
            <a:r>
              <a:rPr lang="pt-BR" b="1" i="1" dirty="0"/>
              <a:t>ponto de inicialização </a:t>
            </a:r>
            <a:r>
              <a:rPr lang="pt-BR" dirty="0"/>
              <a:t>pode determinar se o algoritmo converge, sendo alguns pontos iniciais tão instáveis que o algoritmo encontra dificuldades numéricas e falha completamente em convergir.</a:t>
            </a:r>
          </a:p>
          <a:p>
            <a:r>
              <a:rPr lang="pt-BR" dirty="0"/>
              <a:t>Também pode haver variações expressivas na </a:t>
            </a:r>
            <a:r>
              <a:rPr lang="pt-BR" b="1" i="1" dirty="0"/>
              <a:t>velocidade de convergência</a:t>
            </a:r>
            <a:r>
              <a:rPr lang="pt-BR" dirty="0"/>
              <a:t>.</a:t>
            </a:r>
          </a:p>
          <a:p>
            <a:r>
              <a:rPr lang="pt-BR" dirty="0"/>
              <a:t>Um ponto importante da inicialização é “</a:t>
            </a:r>
            <a:r>
              <a:rPr lang="pt-BR" b="1" i="1" dirty="0"/>
              <a:t>quebrar a simetria</a:t>
            </a:r>
            <a:r>
              <a:rPr lang="pt-BR" dirty="0"/>
              <a:t>” entre os </a:t>
            </a:r>
            <a:r>
              <a:rPr lang="pt-BR" b="1" i="1" dirty="0"/>
              <a:t>nós</a:t>
            </a:r>
            <a:r>
              <a:rPr lang="pt-BR" dirty="0"/>
              <a:t>, ou seja, </a:t>
            </a:r>
            <a:r>
              <a:rPr lang="pt-BR" b="1" i="1" dirty="0" smtClean="0"/>
              <a:t>nós</a:t>
            </a:r>
            <a:r>
              <a:rPr lang="pt-BR" dirty="0" smtClean="0"/>
              <a:t> com </a:t>
            </a:r>
            <a:r>
              <a:rPr lang="pt-BR" dirty="0"/>
              <a:t>a mesma </a:t>
            </a:r>
            <a:r>
              <a:rPr lang="pt-BR" b="1" i="1" dirty="0"/>
              <a:t>função de ativação</a:t>
            </a:r>
            <a:r>
              <a:rPr lang="pt-BR" dirty="0"/>
              <a:t> </a:t>
            </a:r>
            <a:r>
              <a:rPr lang="pt-BR" dirty="0" smtClean="0"/>
              <a:t>e conectados </a:t>
            </a:r>
            <a:r>
              <a:rPr lang="pt-BR" dirty="0"/>
              <a:t>às mesmas entradas, </a:t>
            </a:r>
            <a:r>
              <a:rPr lang="pt-BR" dirty="0" smtClean="0"/>
              <a:t>devem ter pesos </a:t>
            </a:r>
            <a:r>
              <a:rPr lang="pt-BR" dirty="0"/>
              <a:t>iniciais diferentes. </a:t>
            </a:r>
            <a:endParaRPr lang="pt-BR" dirty="0" smtClean="0"/>
          </a:p>
          <a:p>
            <a:r>
              <a:rPr lang="pt-BR" dirty="0" smtClean="0"/>
              <a:t>Isso</a:t>
            </a:r>
            <a:r>
              <a:rPr lang="pt-BR" dirty="0"/>
              <a:t>, portanto, sugere uma </a:t>
            </a:r>
            <a:r>
              <a:rPr lang="pt-BR" b="1" i="1" dirty="0"/>
              <a:t>abordagem aleatória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92928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87546" cy="5032375"/>
          </a:xfrm>
        </p:spPr>
        <p:txBody>
          <a:bodyPr>
            <a:normAutofit/>
          </a:bodyPr>
          <a:lstStyle/>
          <a:p>
            <a:r>
              <a:rPr lang="pt-BR" dirty="0"/>
              <a:t>Os pesos são tipicamente obtidos de </a:t>
            </a:r>
            <a:r>
              <a:rPr lang="pt-BR" b="1" i="1" dirty="0"/>
              <a:t>distribuições gaussianas </a:t>
            </a:r>
            <a:r>
              <a:rPr lang="pt-BR" dirty="0"/>
              <a:t>ou </a:t>
            </a:r>
            <a:r>
              <a:rPr lang="pt-BR" b="1" i="1" dirty="0"/>
              <a:t>uniformes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ordem de grandeza desses pesos levanta algumas discussões: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maior magnitude criam maior distinção entre </a:t>
            </a:r>
            <a:r>
              <a:rPr lang="pt-BR" b="1" i="1" dirty="0"/>
              <a:t>nós</a:t>
            </a:r>
            <a:r>
              <a:rPr lang="pt-BR" dirty="0"/>
              <a:t> (i.e., a </a:t>
            </a:r>
            <a:r>
              <a:rPr lang="pt-BR" b="1" i="1" dirty="0"/>
              <a:t>quebra de simetria</a:t>
            </a:r>
            <a:r>
              <a:rPr lang="pt-BR" dirty="0"/>
              <a:t>). Por outro lado, isso pode causar problemas de instabilidade.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maior magnitude favorecem a propagação de informação, porém, por outro lado, causam preocupações do ponto </a:t>
            </a:r>
            <a:r>
              <a:rPr lang="pt-BR" dirty="0" smtClean="0"/>
              <a:t>de vista de </a:t>
            </a:r>
            <a:r>
              <a:rPr lang="pt-BR" dirty="0"/>
              <a:t>regularização.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Pesos de magnitude elevada podem levar os </a:t>
            </a:r>
            <a:r>
              <a:rPr lang="pt-BR" b="1" i="1" dirty="0"/>
              <a:t>nós</a:t>
            </a:r>
            <a:r>
              <a:rPr lang="pt-BR" dirty="0"/>
              <a:t> (no caso de </a:t>
            </a:r>
            <a:r>
              <a:rPr lang="pt-BR" b="1" i="1" dirty="0"/>
              <a:t>funções de ativação </a:t>
            </a:r>
            <a:r>
              <a:rPr lang="pt-BR" dirty="0"/>
              <a:t>do tipo sigmóide </a:t>
            </a:r>
            <a:r>
              <a:rPr lang="pt-BR" dirty="0" smtClean="0"/>
              <a:t>como </a:t>
            </a:r>
            <a:r>
              <a:rPr lang="pt-BR" dirty="0"/>
              <a:t>a tangente hiperbólica e a função logística) a operarem numa região de saturação, comprometendo a convergência do algoritmo</a:t>
            </a:r>
            <a:r>
              <a:rPr lang="pt-BR" dirty="0" smtClean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Portanto, </a:t>
            </a:r>
            <a:r>
              <a:rPr lang="pt-BR" dirty="0" smtClean="0"/>
              <a:t>na sequência listamos algumas </a:t>
            </a:r>
            <a:r>
              <a:rPr lang="pt-BR" b="1" i="1" dirty="0"/>
              <a:t>heurísticas</a:t>
            </a:r>
            <a:r>
              <a:rPr lang="pt-BR" dirty="0"/>
              <a:t> para </a:t>
            </a:r>
            <a:r>
              <a:rPr lang="pt-BR" dirty="0" smtClean="0"/>
              <a:t>inicialização dos </a:t>
            </a:r>
            <a:r>
              <a:rPr lang="pt-BR" dirty="0"/>
              <a:t>pesos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3110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Inicialização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3005" cy="50323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Considerando uma camada </a:t>
                </a:r>
                <a:r>
                  <a:rPr lang="pt-BR" dirty="0"/>
                  <a:t>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 entradas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saídas, uma heurística para inicializar os </a:t>
                </a:r>
                <a:r>
                  <a:rPr lang="pt-BR" dirty="0"/>
                  <a:t>pesos </a:t>
                </a:r>
                <a:r>
                  <a:rPr lang="pt-BR" dirty="0" smtClean="0"/>
                  <a:t>de nós com função de ativação </a:t>
                </a:r>
                <a:r>
                  <a:rPr lang="pt-BR" b="1" i="1" dirty="0" smtClean="0"/>
                  <a:t>sigmóide</a:t>
                </a:r>
                <a:r>
                  <a:rPr lang="pt-BR" dirty="0" smtClean="0"/>
                  <a:t> é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rad>
                          </m:den>
                        </m:f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pt-BR" dirty="0"/>
                  <a:t> é a </a:t>
                </a:r>
                <a:r>
                  <a:rPr lang="pt-BR" b="1" i="1" dirty="0"/>
                  <a:t>distribuição uniforme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Outra heurística de inicialização dos pesos </a:t>
                </a:r>
                <a:r>
                  <a:rPr lang="pt-BR" dirty="0" smtClean="0"/>
                  <a:t>de nós </a:t>
                </a:r>
                <a:r>
                  <a:rPr lang="pt-BR" dirty="0"/>
                  <a:t>com função de ativação </a:t>
                </a:r>
                <a:r>
                  <a:rPr lang="pt-BR" b="1" i="1" dirty="0" smtClean="0"/>
                  <a:t>sigmóide</a:t>
                </a:r>
                <a:r>
                  <a:rPr lang="pt-BR" dirty="0" smtClean="0"/>
                  <a:t> é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rad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Uma </a:t>
                </a:r>
                <a:r>
                  <a:rPr lang="pt-BR" dirty="0"/>
                  <a:t>heurística </a:t>
                </a:r>
                <a:r>
                  <a:rPr lang="pt-BR" dirty="0" smtClean="0"/>
                  <a:t>para nós que usam função de ativação </a:t>
                </a:r>
                <a:r>
                  <a:rPr lang="pt-BR" b="1" i="1" dirty="0" smtClean="0"/>
                  <a:t>ReLu</a:t>
                </a:r>
                <a:r>
                  <a:rPr lang="pt-BR" dirty="0" smtClean="0"/>
                  <a:t> 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ad>
                            <m:radPr>
                              <m:degHide m:val="on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type m:val="lin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ra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pt-BR" dirty="0"/>
                  <a:t> é a </a:t>
                </a:r>
                <a:r>
                  <a:rPr lang="pt-BR" b="1" i="1" dirty="0"/>
                  <a:t>distribuição </a:t>
                </a:r>
                <a:r>
                  <a:rPr lang="pt-BR" b="1" i="1" dirty="0" smtClean="0"/>
                  <a:t>Gaussiana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Uma heurística para a inicialização dos termos de </a:t>
                </a:r>
                <a:r>
                  <a:rPr lang="pt-BR" b="1" i="1" dirty="0"/>
                  <a:t>bias</a:t>
                </a:r>
                <a:r>
                  <a:rPr lang="pt-BR" dirty="0"/>
                  <a:t> é inicializá-los com </a:t>
                </a:r>
                <a:r>
                  <a:rPr lang="pt-BR" b="1" i="1" dirty="0"/>
                  <a:t>valores nulos</a:t>
                </a:r>
                <a:r>
                  <a:rPr lang="pt-BR" dirty="0"/>
                  <a:t>. </a:t>
                </a:r>
                <a:r>
                  <a:rPr lang="pt-BR" dirty="0" smtClean="0"/>
                  <a:t>Esta </a:t>
                </a:r>
                <a:r>
                  <a:rPr lang="pt-BR" dirty="0"/>
                  <a:t>heurística se mostra bastante eficiente na maioria dos casos.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3005" cy="5032375"/>
              </a:xfrm>
              <a:blipFill rotWithShape="0">
                <a:blip r:embed="rId3"/>
                <a:stretch>
                  <a:fillRect l="-816" t="-2300" b="-8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229583" y="2631464"/>
            <a:ext cx="26873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sz="1600" b="1" dirty="0" smtClean="0"/>
              <a:t>Inicialização de Xavier/Glorot</a:t>
            </a:r>
            <a:endParaRPr lang="pt-BR" sz="1600" b="1" dirty="0">
              <a:solidFill>
                <a:srgbClr val="222222"/>
              </a:solidFill>
              <a:effectLst/>
              <a:latin typeface="Helvetica Neue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29583" y="4172534"/>
            <a:ext cx="381162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sz="1600" b="1" dirty="0" smtClean="0"/>
              <a:t>Inicialização de Xavier</a:t>
            </a:r>
            <a:r>
              <a:rPr lang="pt-BR" sz="1600" b="1" dirty="0"/>
              <a:t>/Glorot</a:t>
            </a:r>
            <a:r>
              <a:rPr lang="pt-BR" sz="1600" b="1" dirty="0" smtClean="0"/>
              <a:t> Normalizada</a:t>
            </a:r>
            <a:endParaRPr lang="pt-BR" sz="1600" b="1" dirty="0">
              <a:solidFill>
                <a:srgbClr val="222222"/>
              </a:solidFill>
              <a:effectLst/>
              <a:latin typeface="Helvetica Neu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29583" y="5220668"/>
            <a:ext cx="17517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pt-BR" sz="1600" b="1" dirty="0" smtClean="0"/>
              <a:t>Inicialização de He</a:t>
            </a:r>
            <a:endParaRPr lang="pt-BR" sz="1600" b="1" dirty="0">
              <a:solidFill>
                <a:srgbClr val="222222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20738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2"/>
            <a:ext cx="10515600" cy="982412"/>
          </a:xfrm>
        </p:spPr>
        <p:txBody>
          <a:bodyPr/>
          <a:lstStyle/>
          <a:p>
            <a:r>
              <a:rPr lang="pt-BR" dirty="0"/>
              <a:t>Redes Neurais MLP com SciKit-Learn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62352"/>
            <a:ext cx="11193380" cy="5295648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 biblioteca SciKit-Learn disponibiliza algumas classes para o treinamento de redes neurais multi-layer perceptron.</a:t>
            </a:r>
          </a:p>
          <a:p>
            <a:r>
              <a:rPr lang="pt-BR" dirty="0"/>
              <a:t>Entretanto, as implementações desta biblioteca não se destinam a aplicações de larga escala. </a:t>
            </a:r>
          </a:p>
          <a:p>
            <a:r>
              <a:rPr lang="pt-BR" dirty="0"/>
              <a:t>Em particular, a biblioteca </a:t>
            </a:r>
            <a:r>
              <a:rPr lang="pt-BR" dirty="0" smtClean="0"/>
              <a:t>SciKit-Learn </a:t>
            </a:r>
            <a:r>
              <a:rPr lang="pt-BR" dirty="0"/>
              <a:t>não oferece suporte a GPUs. </a:t>
            </a:r>
          </a:p>
          <a:p>
            <a:r>
              <a:rPr lang="pt-BR" dirty="0"/>
              <a:t>Para implementações muito mais rápidas, baseadas em GPU, bem como estruturas que oferecem muito mais flexibilidade para criar arquiteturas de aprendizado profundo, por exemplo, devemos utilizar outras bibliotecas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Tensorflow</a:t>
            </a:r>
            <a:r>
              <a:rPr lang="pt-BR" dirty="0"/>
              <a:t>: biblioteca para desenvolvimento de aplicações eficientes e escaláveis de machine learning.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keras</a:t>
            </a:r>
            <a:r>
              <a:rPr lang="pt-BR" dirty="0"/>
              <a:t>: uma biblioteca para desenvolvimento de aplicações Deep Learning capaz de rodar sobre o TensorFlow ou o Theano.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skorch</a:t>
            </a:r>
            <a:r>
              <a:rPr lang="pt-BR" dirty="0"/>
              <a:t>: uma biblioteca de rede neural compatível com o scikit-learn que </a:t>
            </a:r>
            <a:r>
              <a:rPr lang="pt-BR" dirty="0" smtClean="0"/>
              <a:t>encapsula </a:t>
            </a:r>
            <a:r>
              <a:rPr lang="pt-BR" dirty="0"/>
              <a:t>a biblioteca PyTorch.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 outras: </a:t>
            </a:r>
            <a:r>
              <a:rPr lang="pt-BR" dirty="0">
                <a:hlinkClick r:id="rId3"/>
              </a:rPr>
              <a:t>https://scikit-learn.org/stable/related_projects.html#related-projects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96235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</a:t>
            </a:r>
            <a:r>
              <a:rPr lang="pt-BR" i="1" dirty="0"/>
              <a:t>(Parte </a:t>
            </a:r>
            <a:r>
              <a:rPr lang="pt-BR" i="1" dirty="0" smtClean="0"/>
              <a:t>VII)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dirty="0" smtClean="0">
                <a:hlinkClick r:id="rId3"/>
              </a:rPr>
              <a:t>Projeto #2</a:t>
            </a:r>
            <a:r>
              <a:rPr lang="pt-BR" dirty="0" smtClean="0"/>
              <a:t>.</a:t>
            </a:r>
            <a:endParaRPr lang="pt-BR" dirty="0" smtClean="0"/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Recapitulando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/>
          </a:bodyPr>
          <a:lstStyle/>
          <a:p>
            <a:r>
              <a:rPr lang="pt-BR" dirty="0" smtClean="0"/>
              <a:t>Na última aula, aprendemos como as redes neurais aprendem.</a:t>
            </a:r>
          </a:p>
          <a:p>
            <a:r>
              <a:rPr lang="pt-BR" dirty="0" smtClean="0"/>
              <a:t>Vimos que isso é feito através da minimização de uma função de custo.</a:t>
            </a:r>
          </a:p>
          <a:p>
            <a:r>
              <a:rPr lang="pt-BR" dirty="0" smtClean="0"/>
              <a:t>Aprendemos qu a minimização é realizada iterativamente com a retropropagação do erro.</a:t>
            </a:r>
          </a:p>
          <a:p>
            <a:r>
              <a:rPr lang="pt-BR" dirty="0" smtClean="0"/>
              <a:t>Analisamos como a </a:t>
            </a:r>
            <a:r>
              <a:rPr lang="pt-BR" dirty="0"/>
              <a:t>retropropagação </a:t>
            </a:r>
            <a:r>
              <a:rPr lang="pt-BR" dirty="0" smtClean="0"/>
              <a:t>funciona através de um exemplo.</a:t>
            </a:r>
          </a:p>
          <a:p>
            <a:r>
              <a:rPr lang="pt-BR" dirty="0"/>
              <a:t>Nesta </a:t>
            </a:r>
            <a:r>
              <a:rPr lang="pt-BR" dirty="0" smtClean="0"/>
              <a:t>aula</a:t>
            </a:r>
            <a:r>
              <a:rPr lang="pt-BR" dirty="0"/>
              <a:t>, </a:t>
            </a:r>
            <a:r>
              <a:rPr lang="pt-BR" dirty="0" smtClean="0"/>
              <a:t>iremos discutir algumas </a:t>
            </a:r>
            <a:r>
              <a:rPr lang="pt-BR" dirty="0"/>
              <a:t>visões práticas de algoritmos de </a:t>
            </a:r>
            <a:r>
              <a:rPr lang="pt-BR" dirty="0" smtClean="0"/>
              <a:t>aprendizado para redes neurais.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77318"/>
            <a:ext cx="11021704" cy="4680681"/>
          </a:xfrm>
        </p:spPr>
        <p:txBody>
          <a:bodyPr/>
          <a:lstStyle/>
          <a:p>
            <a:r>
              <a:rPr lang="pt-BR" dirty="0" smtClean="0"/>
              <a:t>Podemos </a:t>
            </a:r>
            <a:r>
              <a:rPr lang="pt-BR" dirty="0"/>
              <a:t>dizer que os elementos básicos do </a:t>
            </a:r>
            <a:r>
              <a:rPr lang="pt-BR" dirty="0" smtClean="0"/>
              <a:t>aprendizado de máquina </a:t>
            </a:r>
            <a:r>
              <a:rPr lang="pt-BR" dirty="0"/>
              <a:t>através de redes neurais foram apresentados até aqui. </a:t>
            </a:r>
          </a:p>
          <a:p>
            <a:r>
              <a:rPr lang="pt-BR" dirty="0"/>
              <a:t>Porém, existem importantes aspectos práticos que devem ser comentados de modo que vocês fiquem mais familiarizados com as práticas atuais.</a:t>
            </a:r>
          </a:p>
          <a:p>
            <a:r>
              <a:rPr lang="pt-BR" dirty="0"/>
              <a:t>Começamos falando da questão do cálculo do </a:t>
            </a:r>
            <a:r>
              <a:rPr lang="pt-BR" b="1" i="1" dirty="0"/>
              <a:t>vetor gradiente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192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78029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 smtClean="0"/>
              <a:t>Versões </a:t>
            </a:r>
            <a:r>
              <a:rPr lang="pt-BR" b="1" dirty="0"/>
              <a:t>Online, Batch e </a:t>
            </a:r>
            <a:r>
              <a:rPr lang="pt-BR" b="1" dirty="0" smtClean="0"/>
              <a:t>Minibatch</a:t>
            </a:r>
            <a:endParaRPr lang="pt-BR" dirty="0" smtClean="0"/>
          </a:p>
          <a:p>
            <a:r>
              <a:rPr lang="pt-BR" dirty="0" smtClean="0"/>
              <a:t>Conforme </a:t>
            </a:r>
            <a:r>
              <a:rPr lang="pt-BR" dirty="0"/>
              <a:t>vimos nos slides anteriores, a base para o aprendizado em redes MLP é a obtenção do </a:t>
            </a:r>
            <a:r>
              <a:rPr lang="pt-BR" b="1" i="1" dirty="0"/>
              <a:t>vetor gradiente </a:t>
            </a:r>
            <a:r>
              <a:rPr lang="pt-BR" dirty="0"/>
              <a:t>e o estabelecimento de um processo iterativo de busca dos </a:t>
            </a:r>
            <a:r>
              <a:rPr lang="pt-BR" b="1" i="1" dirty="0"/>
              <a:t>pesos sinápticos </a:t>
            </a:r>
            <a:r>
              <a:rPr lang="pt-BR" dirty="0"/>
              <a:t>que minmizem a </a:t>
            </a:r>
            <a:r>
              <a:rPr lang="pt-BR" b="1" i="1" dirty="0"/>
              <a:t>função de custo</a:t>
            </a:r>
            <a:r>
              <a:rPr lang="pt-BR" dirty="0"/>
              <a:t>. </a:t>
            </a:r>
          </a:p>
          <a:p>
            <a:r>
              <a:rPr lang="pt-BR" dirty="0"/>
              <a:t>Vimos que a obtenção do </a:t>
            </a:r>
            <a:r>
              <a:rPr lang="pt-BR" b="1" i="1" dirty="0"/>
              <a:t>vetor gradiente</a:t>
            </a:r>
            <a:r>
              <a:rPr lang="pt-BR" dirty="0"/>
              <a:t> se dá através de um processo de </a:t>
            </a:r>
            <a:r>
              <a:rPr lang="pt-BR" b="1" i="1" dirty="0"/>
              <a:t>retropropagação </a:t>
            </a:r>
            <a:r>
              <a:rPr lang="pt-BR" b="1" i="1" dirty="0" smtClean="0"/>
              <a:t>do erro </a:t>
            </a:r>
            <a:r>
              <a:rPr lang="pt-BR" dirty="0" smtClean="0"/>
              <a:t>em </a:t>
            </a:r>
            <a:r>
              <a:rPr lang="pt-BR" dirty="0"/>
              <a:t>que há uma </a:t>
            </a:r>
            <a:r>
              <a:rPr lang="pt-BR" dirty="0" smtClean="0"/>
              <a:t>etapa direta </a:t>
            </a:r>
            <a:r>
              <a:rPr lang="pt-BR" dirty="0"/>
              <a:t>(</a:t>
            </a:r>
            <a:r>
              <a:rPr lang="pt-BR" b="1" i="1" dirty="0"/>
              <a:t>forward</a:t>
            </a:r>
            <a:r>
              <a:rPr lang="pt-BR" dirty="0"/>
              <a:t>) de apresentação de um exemplo e obtenção da resposta da rede e uma etapa de </a:t>
            </a:r>
            <a:r>
              <a:rPr lang="pt-BR" b="1" i="1" dirty="0"/>
              <a:t>retropropagação</a:t>
            </a:r>
            <a:r>
              <a:rPr lang="pt-BR" dirty="0"/>
              <a:t> em que se calculam as derivadas parciais necessárias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1619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visões práticas de algoritmos de aprendizado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63514" cy="503237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pt-BR" b="1" dirty="0" smtClean="0"/>
                  <a:t>Versões Online</a:t>
                </a:r>
                <a:r>
                  <a:rPr lang="pt-BR" b="1" dirty="0"/>
                  <a:t>, Batch e Minibatch</a:t>
                </a:r>
                <a:endParaRPr lang="pt-BR" dirty="0" smtClean="0"/>
              </a:p>
              <a:p>
                <a:r>
                  <a:rPr lang="pt-BR" dirty="0" smtClean="0"/>
                  <a:t>Vimos </a:t>
                </a:r>
                <a:r>
                  <a:rPr lang="pt-BR" dirty="0"/>
                  <a:t>também que se calcula o gradiente associado a cada </a:t>
                </a:r>
                <a:r>
                  <a:rPr lang="pt-BR" dirty="0" smtClean="0"/>
                  <a:t>exemplo de </a:t>
                </a:r>
                <a:r>
                  <a:rPr lang="pt-BR" dirty="0"/>
                  <a:t>entrada e que a combinação de todos esses </a:t>
                </a:r>
                <a:r>
                  <a:rPr lang="pt-BR" b="1" i="1" dirty="0"/>
                  <a:t>gradientes locais</a:t>
                </a:r>
                <a:r>
                  <a:rPr lang="pt-BR" dirty="0"/>
                  <a:t> leva ao gradiente estimado para o conjunto de </a:t>
                </a:r>
                <a:r>
                  <a:rPr lang="pt-BR" dirty="0" smtClean="0"/>
                  <a:t>exemplos inteiro</a:t>
                </a:r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2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2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2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pt-BR" sz="2200" dirty="0"/>
              </a:p>
              <a:p>
                <a:r>
                  <a:rPr lang="pt-BR" dirty="0"/>
                  <a:t>No entanto, surge aqui um questionamento interessante: o que é melhor, usar o gradiente local e já dar um passo de </a:t>
                </a:r>
                <a:r>
                  <a:rPr lang="pt-BR" dirty="0" smtClean="0"/>
                  <a:t>otimização, ou seja, atualizar os pesos, </a:t>
                </a:r>
                <a:r>
                  <a:rPr lang="pt-BR" dirty="0"/>
                  <a:t>ou reunir o gradiente completo e então dar um passo único e mais preciso</a:t>
                </a:r>
                <a:r>
                  <a:rPr lang="pt-BR" dirty="0" smtClean="0"/>
                  <a:t>?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63514" cy="5032375"/>
              </a:xfrm>
              <a:blipFill rotWithShape="0">
                <a:blip r:embed="rId2"/>
                <a:stretch>
                  <a:fillRect l="-1158" t="-1937" r="-13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970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21571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aprendizado - </a:t>
            </a:r>
            <a:r>
              <a:rPr lang="pt-BR" b="1" dirty="0" smtClean="0"/>
              <a:t>Versões </a:t>
            </a:r>
            <a:r>
              <a:rPr lang="pt-BR" b="1" dirty="0"/>
              <a:t>Online, Batch e Minibatch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12055" cy="191386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Nesse questionamento, existem duas abordagens: o cálculo </a:t>
            </a:r>
            <a:r>
              <a:rPr lang="pt-BR" b="1" i="1" dirty="0"/>
              <a:t>online</a:t>
            </a:r>
            <a:r>
              <a:rPr lang="pt-BR" dirty="0"/>
              <a:t> do gradiente (exemplo-a-exemplo) e o cálculo em batelada (</a:t>
            </a:r>
            <a:r>
              <a:rPr lang="pt-BR" b="1" i="1" dirty="0"/>
              <a:t>batch</a:t>
            </a:r>
            <a:r>
              <a:rPr lang="pt-BR" dirty="0"/>
              <a:t>) do gradiente. </a:t>
            </a:r>
          </a:p>
          <a:p>
            <a:r>
              <a:rPr lang="pt-BR" dirty="0"/>
              <a:t>Vejamos inicialmente a noção geral de </a:t>
            </a:r>
            <a:r>
              <a:rPr lang="pt-BR" b="1" i="1" dirty="0"/>
              <a:t>adaptação dos pesos sinápticos </a:t>
            </a:r>
            <a:r>
              <a:rPr lang="pt-BR" dirty="0"/>
              <a:t>com cálculo </a:t>
            </a:r>
            <a:r>
              <a:rPr lang="pt-BR" b="1" i="1" dirty="0"/>
              <a:t>online </a:t>
            </a:r>
            <a:r>
              <a:rPr lang="pt-BR" dirty="0"/>
              <a:t>do gradiente, como expressa o seguinte algoritmo, um método clássico de </a:t>
            </a:r>
            <a:r>
              <a:rPr lang="pt-BR" b="1" i="1" dirty="0"/>
              <a:t>primeira ordem</a:t>
            </a:r>
            <a:r>
              <a:rPr lang="pt-BR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760561" y="3739487"/>
                <a:ext cx="8670878" cy="300492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Faça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calcule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Ordene aleatoriamente os exemplos de entrada/saída.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dirty="0"/>
                  <a:t> variando de 1 até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Apresente o exemplo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 entrada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;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561" y="3739487"/>
                <a:ext cx="8670878" cy="3004925"/>
              </a:xfrm>
              <a:prstGeom prst="rect">
                <a:avLst/>
              </a:prstGeom>
              <a:blipFill rotWithShape="0">
                <a:blip r:embed="rId2"/>
                <a:stretch>
                  <a:fillRect l="-421" t="-808" r="-843" b="-161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486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05457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aprendizado - </a:t>
            </a:r>
            <a:r>
              <a:rPr lang="pt-BR" b="1" dirty="0" smtClean="0"/>
              <a:t>Versões </a:t>
            </a:r>
            <a:r>
              <a:rPr lang="pt-BR" b="1" dirty="0"/>
              <a:t>Online, Batch e Minibatch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58182" cy="170914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O outro extremo seria utilizar todo o conjunto de dados para estimar o gradiente antes de dar o passo do processo iterativo de aprendizagem. </a:t>
            </a:r>
          </a:p>
          <a:p>
            <a:r>
              <a:rPr lang="pt-BR" dirty="0"/>
              <a:t>Essa é a ideia por trás da abordagem em </a:t>
            </a:r>
            <a:r>
              <a:rPr lang="pt-BR" b="1" i="1" dirty="0"/>
              <a:t>batelada</a:t>
            </a:r>
            <a:r>
              <a:rPr lang="pt-BR" dirty="0"/>
              <a:t> (</a:t>
            </a:r>
            <a:r>
              <a:rPr lang="pt-BR" b="1" i="1" dirty="0"/>
              <a:t>batch</a:t>
            </a:r>
            <a:r>
              <a:rPr lang="pt-BR" dirty="0"/>
              <a:t>). O algoritmo abaixo ilustra a operação correspondente (novamente considerando uma metodologia de </a:t>
            </a:r>
            <a:r>
              <a:rPr lang="pt-BR" b="1" i="1" dirty="0"/>
              <a:t>primeira ordem</a:t>
            </a:r>
            <a:r>
              <a:rPr lang="pt-BR" dirty="0"/>
              <a:t>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24903" y="3587820"/>
                <a:ext cx="8670878" cy="278441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Faça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calcule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dirty="0"/>
                  <a:t> variando de 1 até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Apresente o exemplo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 entrada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b="0" i="0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903" y="3587820"/>
                <a:ext cx="8670878" cy="2784417"/>
              </a:xfrm>
              <a:prstGeom prst="rect">
                <a:avLst/>
              </a:prstGeom>
              <a:blipFill rotWithShape="0">
                <a:blip r:embed="rId2"/>
                <a:stretch>
                  <a:fillRect l="-421" t="-1092" r="-843" b="-19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40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93685"/>
            <a:ext cx="11089943" cy="1325563"/>
          </a:xfrm>
        </p:spPr>
        <p:txBody>
          <a:bodyPr>
            <a:normAutofit/>
          </a:bodyPr>
          <a:lstStyle/>
          <a:p>
            <a:r>
              <a:rPr lang="pt-BR" dirty="0"/>
              <a:t>Algumas visões práticas de algoritmos de aprendizado - </a:t>
            </a:r>
            <a:r>
              <a:rPr lang="pt-BR" b="1" dirty="0" smtClean="0"/>
              <a:t>Versões </a:t>
            </a:r>
            <a:r>
              <a:rPr lang="pt-BR" b="1" dirty="0"/>
              <a:t>Online, Batch e Minibatch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25608"/>
            <a:ext cx="11089943" cy="2360613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Nas modernas </a:t>
            </a:r>
            <a:r>
              <a:rPr lang="pt-BR" b="1" i="1" dirty="0"/>
              <a:t>redes neurais profundas </a:t>
            </a:r>
            <a:r>
              <a:rPr lang="pt-BR" dirty="0"/>
              <a:t>(ou </a:t>
            </a:r>
            <a:r>
              <a:rPr lang="pt-BR" b="1" i="1" dirty="0"/>
              <a:t>deep learning</a:t>
            </a:r>
            <a:r>
              <a:rPr lang="pt-BR" dirty="0"/>
              <a:t>), usadas com muita frequência em problemas com </a:t>
            </a:r>
            <a:r>
              <a:rPr lang="pt-BR" dirty="0" smtClean="0"/>
              <a:t>conjuntos </a:t>
            </a:r>
            <a:r>
              <a:rPr lang="pt-BR" dirty="0"/>
              <a:t>de dados </a:t>
            </a:r>
            <a:r>
              <a:rPr lang="pt-BR" dirty="0" smtClean="0"/>
              <a:t>enormes, </a:t>
            </a:r>
            <a:r>
              <a:rPr lang="pt-BR" dirty="0"/>
              <a:t>a regra é adotar o caminho do meio, usando a abordagem com </a:t>
            </a:r>
            <a:r>
              <a:rPr lang="pt-BR" b="1" i="1" dirty="0"/>
              <a:t>mini-batches</a:t>
            </a:r>
            <a:r>
              <a:rPr lang="pt-BR" dirty="0"/>
              <a:t>. </a:t>
            </a:r>
          </a:p>
          <a:p>
            <a:r>
              <a:rPr lang="pt-BR" dirty="0"/>
              <a:t>Nesse caso, a adaptação dos </a:t>
            </a:r>
            <a:r>
              <a:rPr lang="pt-BR" b="1" i="1" dirty="0"/>
              <a:t>pesos</a:t>
            </a:r>
            <a:r>
              <a:rPr lang="pt-BR" dirty="0"/>
              <a:t> é realizada com um gradiente calculado a partir de um meio-termo entre um exemplo e o número total de exemplos (em geral, este é um valor relativamente pequeno em métodos de </a:t>
            </a:r>
            <a:r>
              <a:rPr lang="pt-BR" b="1" i="1" dirty="0"/>
              <a:t>primeira ordem</a:t>
            </a:r>
            <a:r>
              <a:rPr lang="pt-BR" dirty="0"/>
              <a:t>). </a:t>
            </a:r>
          </a:p>
          <a:p>
            <a:r>
              <a:rPr lang="pt-BR" dirty="0"/>
              <a:t>As amostras que devem compor o </a:t>
            </a:r>
            <a:r>
              <a:rPr lang="pt-BR" b="1" i="1" dirty="0"/>
              <a:t>mini-batch</a:t>
            </a:r>
            <a:r>
              <a:rPr lang="pt-BR" dirty="0"/>
              <a:t> são </a:t>
            </a:r>
            <a:r>
              <a:rPr lang="pt-BR" b="1" i="1" dirty="0"/>
              <a:t>aleatoriamente</a:t>
            </a:r>
            <a:r>
              <a:rPr lang="pt-BR" dirty="0"/>
              <a:t> tomadas do conjunto de dados. O algoritmo abaixo ilustra isso.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52722" y="3982325"/>
                <a:ext cx="10557055" cy="27857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Defina valores iniciais para o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e um passo de aprendizagem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pequeno.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Faça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calcule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pt-BR" dirty="0"/>
                  <a:t>Enquanto o critério de parada não for atendido, faça: 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pt-BR" dirty="0"/>
                  <a:t> variando de 1 até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, faça: 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Apresente o exemplo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 entrada, amostrado </a:t>
                </a:r>
                <a:r>
                  <a:rPr lang="pt-BR" dirty="0" smtClean="0"/>
                  <a:t>aleatóriamente para </a:t>
                </a:r>
                <a:r>
                  <a:rPr lang="pt-BR" dirty="0"/>
                  <a:t>compor um </a:t>
                </a:r>
                <a:r>
                  <a:rPr lang="pt-BR" b="1" i="1" dirty="0"/>
                  <a:t>minibatch</a:t>
                </a:r>
                <a:r>
                  <a:rPr lang="pt-BR" dirty="0"/>
                  <a:t>, à rede.</a:t>
                </a:r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p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nary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b="0" i="0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742950" lvl="1" indent="-285750">
                  <a:buFont typeface="Courier New" panose="02070309020205020404" pitchFamily="49" charset="0"/>
                  <a:buChar char="o"/>
                </a:pPr>
                <a:r>
                  <a:rPr lang="pt-BR" dirty="0"/>
                  <a:t>Calcule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722" y="3982325"/>
                <a:ext cx="10557055" cy="2785763"/>
              </a:xfrm>
              <a:prstGeom prst="rect">
                <a:avLst/>
              </a:prstGeom>
              <a:blipFill rotWithShape="0">
                <a:blip r:embed="rId2"/>
                <a:stretch>
                  <a:fillRect l="-288" t="-871" b="-196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7162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dos algoritmos de otimização dos </a:t>
            </a:r>
            <a:r>
              <a:rPr lang="pt-BR" dirty="0" smtClean="0"/>
              <a:t>pesos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8182" cy="5032375"/>
          </a:xfrm>
        </p:spPr>
        <p:txBody>
          <a:bodyPr>
            <a:normAutofit/>
          </a:bodyPr>
          <a:lstStyle/>
          <a:p>
            <a:r>
              <a:rPr lang="pt-BR" dirty="0"/>
              <a:t>Existem vários algoritmos baseados no </a:t>
            </a:r>
            <a:r>
              <a:rPr lang="pt-BR" b="1" i="1" dirty="0"/>
              <a:t>gradiente</a:t>
            </a:r>
            <a:r>
              <a:rPr lang="pt-BR" dirty="0"/>
              <a:t> que podem ser empregados para otimizar os </a:t>
            </a:r>
            <a:r>
              <a:rPr lang="pt-BR" b="1" i="1" dirty="0"/>
              <a:t>pesos sinápticos</a:t>
            </a:r>
            <a:r>
              <a:rPr lang="pt-BR" dirty="0"/>
              <a:t> de uma rede neural. </a:t>
            </a:r>
          </a:p>
          <a:p>
            <a:r>
              <a:rPr lang="pt-BR" dirty="0"/>
              <a:t>Aqui, vamos nos ater a alguns métodos muito usuais na literatura moderna, que se encontra bastante focada </a:t>
            </a:r>
            <a:r>
              <a:rPr lang="pt-BR" dirty="0" smtClean="0"/>
              <a:t>no </a:t>
            </a:r>
            <a:r>
              <a:rPr lang="pt-BR" b="1" i="1" dirty="0" smtClean="0"/>
              <a:t>apredizado </a:t>
            </a:r>
            <a:r>
              <a:rPr lang="pt-BR" b="1" i="1" dirty="0"/>
              <a:t>profundo</a:t>
            </a:r>
            <a:r>
              <a:rPr lang="pt-BR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b="1" dirty="0"/>
              <a:t>Método do Gradiente Estocástico (</a:t>
            </a:r>
            <a:r>
              <a:rPr lang="pt-BR" b="1" i="1" dirty="0"/>
              <a:t>Stochastic Gradient Descent</a:t>
            </a:r>
            <a:r>
              <a:rPr lang="pt-BR" b="1" dirty="0"/>
              <a:t>, SGD)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Nos slides anteriores, nós vimos que o método </a:t>
            </a:r>
            <a:r>
              <a:rPr lang="pt-BR" b="1" i="1" dirty="0"/>
              <a:t>online</a:t>
            </a:r>
            <a:r>
              <a:rPr lang="pt-BR" dirty="0"/>
              <a:t> utiliza um único exemplo </a:t>
            </a:r>
            <a:r>
              <a:rPr lang="pt-BR" dirty="0" smtClean="0"/>
              <a:t>(que deve ser tomado </a:t>
            </a:r>
            <a:r>
              <a:rPr lang="pt-BR" dirty="0"/>
              <a:t>aleatóriamente) para estimar o gradiente da </a:t>
            </a:r>
            <a:r>
              <a:rPr lang="pt-BR" b="1" i="1" dirty="0"/>
              <a:t>função custo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Este tipo de estimador é o que gera a noção de </a:t>
            </a:r>
            <a:r>
              <a:rPr lang="pt-BR" b="1" i="1" dirty="0"/>
              <a:t>gradiente estocástico</a:t>
            </a:r>
            <a:r>
              <a:rPr lang="pt-BR" dirty="0"/>
              <a:t>. Caso utilizemos </a:t>
            </a:r>
            <a:r>
              <a:rPr lang="pt-BR" b="1" i="1" dirty="0"/>
              <a:t>mini-batches</a:t>
            </a:r>
            <a:r>
              <a:rPr lang="pt-BR" dirty="0"/>
              <a:t>, também teremos uma estimativa do </a:t>
            </a:r>
            <a:r>
              <a:rPr lang="pt-BR" b="1" i="1" dirty="0"/>
              <a:t>gradiente</a:t>
            </a:r>
            <a:r>
              <a:rPr lang="pt-BR" dirty="0"/>
              <a:t>, o qual, a rigor, seria determinístico apenas se usássemos todos os dados (no caso do </a:t>
            </a:r>
            <a:r>
              <a:rPr lang="pt-BR" b="1" i="1" dirty="0"/>
              <a:t>batch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esse motivo, esses métodos de </a:t>
            </a:r>
            <a:r>
              <a:rPr lang="pt-BR" b="1" i="1" dirty="0"/>
              <a:t>primeira ordem</a:t>
            </a:r>
            <a:r>
              <a:rPr lang="pt-BR" dirty="0"/>
              <a:t>, </a:t>
            </a:r>
            <a:r>
              <a:rPr lang="pt-BR" dirty="0" smtClean="0"/>
              <a:t>como o </a:t>
            </a:r>
            <a:r>
              <a:rPr lang="pt-BR" b="1" i="1" dirty="0"/>
              <a:t>online</a:t>
            </a:r>
            <a:r>
              <a:rPr lang="pt-BR" dirty="0"/>
              <a:t>, são conhecidos como métodos de </a:t>
            </a:r>
            <a:r>
              <a:rPr lang="pt-BR" b="1" i="1" dirty="0"/>
              <a:t>stochastic gradient descent</a:t>
            </a:r>
            <a:r>
              <a:rPr lang="pt-BR" dirty="0"/>
              <a:t> (SGD).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695647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16692</TotalTime>
  <Words>2236</Words>
  <Application>Microsoft Office PowerPoint</Application>
  <PresentationFormat>Widescreen</PresentationFormat>
  <Paragraphs>195</Paragraphs>
  <Slides>22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Helvetica Neue</vt:lpstr>
      <vt:lpstr>Wingdings</vt:lpstr>
      <vt:lpstr>Office Theme</vt:lpstr>
      <vt:lpstr>T320 - Introdução ao Aprendizado de Máquina II: Redes Neurais Artificiais (Parte IV)</vt:lpstr>
      <vt:lpstr>Recapitulando</vt:lpstr>
      <vt:lpstr>Algumas visões práticas de algoritmos de aprendizado</vt:lpstr>
      <vt:lpstr>Algumas visões práticas de algoritmos de aprendizado</vt:lpstr>
      <vt:lpstr>Algumas visões práticas de algoritmos de aprendizado</vt:lpstr>
      <vt:lpstr>Algumas visões práticas de algoritmos de aprendizado - Versões Online, Batch e Minibatch</vt:lpstr>
      <vt:lpstr>Algumas visões práticas de algoritmos de aprendizado - Versões Online, Batch e Minibatch</vt:lpstr>
      <vt:lpstr>Algumas visões práticas de algoritmos de aprendizado - Versões Online, Batch e Minibatch</vt:lpstr>
      <vt:lpstr>Variações dos algoritmos de otimização dos pesos</vt:lpstr>
      <vt:lpstr>Variações dos algoritmos de otimização dos pesos</vt:lpstr>
      <vt:lpstr>Variações dos algoritmos de otimização dos pesos</vt:lpstr>
      <vt:lpstr>Variações dos algoritmos de otimização dos pesos</vt:lpstr>
      <vt:lpstr>Variações dos algoritmos de otimização dos pesos</vt:lpstr>
      <vt:lpstr>Inicialização dos Pesos</vt:lpstr>
      <vt:lpstr>Inicialização dos Pesos</vt:lpstr>
      <vt:lpstr>Inicialização dos Pesos</vt:lpstr>
      <vt:lpstr>Redes Neurais MLP com SciKit-Learn</vt:lpstr>
      <vt:lpstr>Tarefas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1258</cp:revision>
  <dcterms:created xsi:type="dcterms:W3CDTF">2020-04-06T23:46:10Z</dcterms:created>
  <dcterms:modified xsi:type="dcterms:W3CDTF">2021-10-30T12:53:20Z</dcterms:modified>
</cp:coreProperties>
</file>