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8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Referências</a:t>
            </a:r>
          </a:p>
          <a:p>
            <a:r>
              <a:rPr lang="pt-BR" dirty="0" smtClean="0"/>
              <a:t>[1] https://towardsdatascience.com/logistic-regression-as-a-nonlinear-classifier-bdc6746db734</a:t>
            </a:r>
          </a:p>
          <a:p>
            <a:r>
              <a:rPr lang="pt-BR" dirty="0" smtClean="0"/>
              <a:t>[2] https://pt.wikipedia.org/wiki/Hip%C3%A9rbole</a:t>
            </a:r>
          </a:p>
          <a:p>
            <a:r>
              <a:rPr lang="pt-BR" dirty="0" smtClean="0"/>
              <a:t>[3] https://pt.wikipedia.org/wiki/Hip%C3%A9rbole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49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#2</a:t>
            </a:r>
            <a:r>
              <a:rPr lang="pt-BR" sz="1200" smtClean="0"/>
              <a:t>: </a:t>
            </a:r>
            <a:r>
              <a:rPr lang="pt-BR" sz="1200" dirty="0" smtClean="0"/>
              <a:t>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2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 smtClean="0"/>
                  <a:t>separador perfeito</a:t>
                </a:r>
                <a:r>
                  <a:rPr lang="pt-BR" dirty="0" smtClean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</a:t>
                </a:r>
                <a:r>
                  <a:rPr lang="pt-BR" dirty="0" smtClean="0"/>
                  <a:t>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Existe uma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adequada para o problema, mesmo que não seja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Separador perfeito: </a:t>
                </a:r>
                <a:r>
                  <a:rPr lang="pt-BR" dirty="0"/>
                  <a:t>com erro </a:t>
                </a:r>
                <a:r>
                  <a:rPr lang="pt-BR" dirty="0" smtClean="0"/>
                  <a:t>de classificação igual </a:t>
                </a:r>
                <a:r>
                  <a:rPr lang="pt-BR" dirty="0"/>
                  <a:t>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Outro problema com classificadores que usam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a falta de informação sobre a confiança do classificador quanto a um resultado.</a:t>
                </a:r>
              </a:p>
              <a:p>
                <a:r>
                  <a:rPr lang="pt-BR" dirty="0" smtClean="0"/>
                  <a:t>No exemplo ao lado, dois exemplos estão bem próximos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enquanto outros dois estão bem distantes dela.</a:t>
                </a:r>
              </a:p>
              <a:p>
                <a:r>
                  <a:rPr lang="pt-BR" dirty="0" smtClean="0"/>
                  <a:t>O classificador com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faria uma previsão completamente confiante 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nós precisamos de previsões mais graduadas, que indiquem incertezas quanto à 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  <a:blipFill rotWithShape="0">
                <a:blip r:embed="rId2"/>
                <a:stretch>
                  <a:fillRect l="-1199" t="-2421" r="-2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972550" y="1668433"/>
            <a:ext cx="3193143" cy="275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Os pontos distantes da </a:t>
                </a:r>
                <a:r>
                  <a:rPr lang="pt-BR" sz="1600" b="1" i="1" dirty="0" smtClean="0"/>
                  <a:t>fronteira de decisão </a:t>
                </a:r>
                <a:r>
                  <a:rPr lang="pt-BR" sz="1600" dirty="0" smtClean="0"/>
                  <a:t>têm valores absolutos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 smtClean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Ou seja, a cofiança deveria ser maior pra pontos distantes.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Porém, isso não é refletido na saída do classificador com limiar rígido.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679" t="-792" r="-1698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Qual a certeza destas classificações?</a:t>
              </a:r>
              <a:endParaRPr lang="pt-BR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aprendizado do supervisionado.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classificador linear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classes.</a:t>
                </a:r>
              </a:p>
              <a:p>
                <a:r>
                  <a:rPr lang="pt-BR" dirty="0" smtClean="0"/>
                  <a:t>Originalmente, as </a:t>
                </a:r>
                <a:r>
                  <a:rPr lang="pt-BR" b="1" i="1" dirty="0" smtClean="0"/>
                  <a:t>funções discriminantes </a:t>
                </a:r>
                <a:r>
                  <a:rPr lang="pt-BR" dirty="0" smtClean="0"/>
                  <a:t>são formadas </a:t>
                </a:r>
                <a:r>
                  <a:rPr lang="pt-BR" dirty="0" smtClean="0"/>
                  <a:t>por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conhecida como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hipótese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  <a:blipFill rotWithShape="0">
                <a:blip r:embed="rId3"/>
                <a:stretch>
                  <a:fillRect l="-933" t="-2948" r="-1097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dirty="0" smtClean="0"/>
                  <a:t>Classificadores binários 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dirty="0"/>
                  <a:t>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funcione </a:t>
                </a:r>
                <a:r>
                  <a:rPr lang="pt-BR" dirty="0"/>
                  <a:t>corretamente, as duas classes </a:t>
                </a:r>
                <a:r>
                  <a:rPr lang="pt-BR" dirty="0" smtClean="0"/>
                  <a:t>devem </a:t>
                </a:r>
                <a:r>
                  <a:rPr lang="pt-BR" dirty="0"/>
                  <a:t>ser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Isso significa </a:t>
                </a:r>
                <a:r>
                  <a:rPr lang="pt-BR" dirty="0"/>
                  <a:t>que </a:t>
                </a:r>
                <a:r>
                  <a:rPr lang="pt-BR" dirty="0" smtClean="0"/>
                  <a:t>as classes devem </a:t>
                </a:r>
                <a:r>
                  <a:rPr lang="pt-BR" dirty="0"/>
                  <a:t>ser </a:t>
                </a:r>
                <a:r>
                  <a:rPr lang="pt-BR" b="1" i="1" dirty="0"/>
                  <a:t>suficientemente </a:t>
                </a:r>
                <a:r>
                  <a:rPr lang="pt-BR" b="1" i="1" dirty="0" smtClean="0"/>
                  <a:t>separadas </a:t>
                </a:r>
                <a:r>
                  <a:rPr lang="pt-BR" dirty="0" smtClean="0"/>
                  <a:t>umas das outras </a:t>
                </a:r>
                <a:r>
                  <a:rPr lang="pt-BR" dirty="0"/>
                  <a:t>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 smtClean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Classes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são chamadas de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Na </a:t>
                </a:r>
                <a:r>
                  <a:rPr lang="pt-BR" dirty="0" smtClean="0"/>
                  <a:t>primeira figura, </a:t>
                </a: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dirty="0" smtClean="0"/>
                  <a:t>reta: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segunda figura, devido à proximidade das classes, não existe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as separe.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923" t="-2358" r="-1538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&gt; 0</a:t>
            </a:r>
            <a:endParaRPr lang="pt-BR" sz="1100" dirty="0"/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</a:t>
            </a:r>
            <a:r>
              <a:rPr lang="pt-BR" sz="1100" dirty="0"/>
              <a:t>&lt;</a:t>
            </a:r>
            <a:r>
              <a:rPr lang="pt-BR" sz="1100" dirty="0" smtClean="0"/>
              <a:t> 0</a:t>
            </a:r>
            <a:endParaRPr lang="pt-B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linearmente separáveis.</a:t>
            </a:r>
            <a:endParaRPr lang="pt-B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não-linearmente separáveis.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não-linear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7545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Originalmente, </a:t>
                </a:r>
                <a:r>
                  <a:rPr lang="pt-BR" b="1" i="1" dirty="0" smtClean="0"/>
                  <a:t>Classificação linear </a:t>
                </a:r>
                <a:r>
                  <a:rPr lang="pt-BR" dirty="0" smtClean="0"/>
                  <a:t>é </a:t>
                </a:r>
                <a:r>
                  <a:rPr lang="pt-BR" dirty="0"/>
                  <a:t>tradicionalmente </a:t>
                </a:r>
                <a:r>
                  <a:rPr lang="pt-BR" dirty="0" smtClean="0"/>
                  <a:t>usada quando as classes podem ser separadas por superfícies de decisão lineares. </a:t>
                </a:r>
              </a:p>
              <a:p>
                <a:r>
                  <a:rPr lang="pt-BR" dirty="0" smtClean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são </a:t>
                </a:r>
                <a:r>
                  <a:rPr lang="pt-BR" b="1" i="1" dirty="0" smtClean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Mas e se não pudermos separar as classes com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ou seja, elas não são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Nestes casos, podemos usar </a:t>
                </a:r>
                <a:r>
                  <a:rPr lang="pt-BR" b="1" i="1" dirty="0" smtClean="0"/>
                  <a:t>funções discriminantes não-lineares</a:t>
                </a:r>
                <a:r>
                  <a:rPr lang="pt-BR" dirty="0" smtClean="0"/>
                  <a:t>, como, por exemplo </a:t>
                </a:r>
                <a:r>
                  <a:rPr lang="pt-BR" b="1" i="1" dirty="0" smtClean="0"/>
                  <a:t>polinômios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 smtClean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 smtClean="0"/>
                  <a:t> e raio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 smtClean="0"/>
                  <a:t> Elipse centrada </a:t>
                </a:r>
                <a:r>
                  <a:rPr lang="pt-BR" dirty="0"/>
                  <a:t>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largura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H</a:t>
                </a:r>
                <a:r>
                  <a:rPr lang="pt-BR" dirty="0" smtClean="0"/>
                  <a:t>ipérbole retangular</a:t>
                </a:r>
                <a:r>
                  <a:rPr lang="pt-BR" dirty="0"/>
                  <a:t> </a:t>
                </a:r>
                <a:r>
                  <a:rPr lang="pt-BR" dirty="0" smtClean="0"/>
                  <a:t>com eixos paralelos às suas assíntotas.</a:t>
                </a:r>
              </a:p>
              <a:p>
                <a:r>
                  <a:rPr lang="pt-BR" dirty="0"/>
                  <a:t>Portanto, </a:t>
                </a:r>
                <a:r>
                  <a:rPr lang="pt-BR" dirty="0" smtClean="0"/>
                  <a:t>quando usamos uma função discriminante não-linear, convertemos </a:t>
                </a:r>
                <a:r>
                  <a:rPr lang="pt-BR" dirty="0"/>
                  <a:t>classificadores lineares em classificadores </a:t>
                </a:r>
                <a:r>
                  <a:rPr lang="pt-BR" dirty="0" smtClean="0"/>
                  <a:t>não-lineares através da aplicação de uma transformação dos atributos.</a:t>
                </a:r>
              </a:p>
              <a:p>
                <a:r>
                  <a:rPr lang="pt-BR" dirty="0" smtClean="0"/>
                  <a:t>Esta transformação pode ser vista também como uma mudança do </a:t>
                </a:r>
                <a:r>
                  <a:rPr lang="pt-BR" dirty="0"/>
                  <a:t>espaço de </a:t>
                </a:r>
                <a:r>
                  <a:rPr lang="pt-BR" dirty="0" smtClean="0"/>
                  <a:t>entrada, o que normalmente leva ao aumento das dimensões de entrada ou mudança dos eixos.</a:t>
                </a:r>
                <a:endParaRPr lang="pt-BR" dirty="0"/>
              </a:p>
              <a:p>
                <a:pPr lvl="1"/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7545" cy="5032375"/>
              </a:xfrm>
              <a:blipFill rotWithShape="0">
                <a:blip r:embed="rId3"/>
                <a:stretch>
                  <a:fillRect l="-708" t="-2785" r="-1144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binária,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feita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função de limiar </a:t>
                </a:r>
                <a:r>
                  <a:rPr lang="pt-BR" b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≥ 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com </a:t>
            </a:r>
            <a:r>
              <a:rPr lang="pt-BR" dirty="0"/>
              <a:t>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Agora que 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tem uma forma matemática bem definida, nós podemos pensar em como escolher os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minimizem o erro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o gradiente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através 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, nenhuma das duas abordagens é possível devido ao fato do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ser igual a zero em todos os pontos do espaço de pesos exceto no ponto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 mesmo assim, 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é indeterminado nesse ponto.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  <a:blipFill rotWithShape="0">
                <a:blip r:embed="rId3"/>
                <a:stretch>
                  <a:fillRect l="-1190" t="-3226" r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040376" y="2424035"/>
            <a:ext cx="3072122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Uma possível abordagem para o problema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exista uma função discriminante adequada e que as classes não se sobreponham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estamos considerando classificadores com valores de saída 0 ou 1, o comportamento da regra de atualização será diferente do comportamento para  a regressão linear,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2"/>
                <a:stretch>
                  <a:fillRect l="-874" t="-2764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511183"/>
            <a:ext cx="189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Os pesos são atualizados a cada novo exemplo.</a:t>
            </a:r>
            <a:endParaRPr lang="pt-BR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847463" y="2926682"/>
            <a:ext cx="1486469" cy="28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Ambos, o valor desejado,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7326</TotalTime>
  <Words>898</Words>
  <Application>Microsoft Office PowerPoint</Application>
  <PresentationFormat>Widescreen</PresentationFormat>
  <Paragraphs>135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1612</cp:revision>
  <dcterms:created xsi:type="dcterms:W3CDTF">2020-01-20T13:50:05Z</dcterms:created>
  <dcterms:modified xsi:type="dcterms:W3CDTF">2021-08-12T18:32:30Z</dcterms:modified>
</cp:coreProperties>
</file>